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handoutMasterIdLst>
    <p:handoutMasterId r:id="rId20"/>
  </p:handoutMasterIdLst>
  <p:sldIdLst>
    <p:sldId id="279" r:id="rId2"/>
    <p:sldId id="270" r:id="rId3"/>
    <p:sldId id="300" r:id="rId4"/>
    <p:sldId id="298" r:id="rId5"/>
    <p:sldId id="296" r:id="rId6"/>
    <p:sldId id="297" r:id="rId7"/>
    <p:sldId id="288" r:id="rId8"/>
    <p:sldId id="271" r:id="rId9"/>
    <p:sldId id="301" r:id="rId10"/>
    <p:sldId id="299" r:id="rId11"/>
    <p:sldId id="278" r:id="rId12"/>
    <p:sldId id="273" r:id="rId13"/>
    <p:sldId id="289" r:id="rId14"/>
    <p:sldId id="302" r:id="rId15"/>
    <p:sldId id="274" r:id="rId16"/>
    <p:sldId id="290" r:id="rId17"/>
    <p:sldId id="292" r:id="rId18"/>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6" pos="383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CEAF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78735A-F570-45EB-B95C-D217F88EDFFA}" v="581" dt="2018-12-21T22:12:06.208"/>
  </p1510:revLst>
</p1510:revInfo>
</file>

<file path=ppt/tableStyles.xml><?xml version="1.0" encoding="utf-8"?>
<a:tblStyleLst xmlns:a="http://schemas.openxmlformats.org/drawingml/2006/main" def="{D03447BB-5D67-496B-8E87-E561075AD55C}">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35" autoAdjust="0"/>
    <p:restoredTop sz="94280" autoAdjust="0"/>
  </p:normalViewPr>
  <p:slideViewPr>
    <p:cSldViewPr>
      <p:cViewPr varScale="1">
        <p:scale>
          <a:sx n="68" d="100"/>
          <a:sy n="68" d="100"/>
        </p:scale>
        <p:origin x="78" y="48"/>
      </p:cViewPr>
      <p:guideLst>
        <p:guide orient="horz" pos="2160"/>
        <p:guide pos="3839"/>
      </p:guideLst>
    </p:cSldViewPr>
  </p:slideViewPr>
  <p:notesTextViewPr>
    <p:cViewPr>
      <p:scale>
        <a:sx n="1" d="1"/>
        <a:sy n="1" d="1"/>
      </p:scale>
      <p:origin x="0" y="0"/>
    </p:cViewPr>
  </p:notesTextViewPr>
  <p:notesViewPr>
    <p:cSldViewPr showGuides="1">
      <p:cViewPr>
        <p:scale>
          <a:sx n="100" d="100"/>
          <a:sy n="100" d="100"/>
        </p:scale>
        <p:origin x="1032" y="-50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7484A2-445B-447B-BC45-B1B49993A87B}" type="doc">
      <dgm:prSet loTypeId="urn:microsoft.com/office/officeart/2005/8/layout/radial6" loCatId="relationship" qsTypeId="urn:microsoft.com/office/officeart/2005/8/quickstyle/simple4" qsCatId="simple" csTypeId="urn:microsoft.com/office/officeart/2005/8/colors/accent3_2" csCatId="accent3" phldr="1"/>
      <dgm:spPr/>
      <dgm:t>
        <a:bodyPr/>
        <a:lstStyle/>
        <a:p>
          <a:endParaRPr lang="en-GB"/>
        </a:p>
      </dgm:t>
    </dgm:pt>
    <dgm:pt modelId="{BC217DEA-EBB5-4EED-BFFE-35E1AE782DA5}">
      <dgm:prSet phldrT="[Text]" custT="1"/>
      <dgm:spPr/>
      <dgm:t>
        <a:bodyPr/>
        <a:lstStyle/>
        <a:p>
          <a:r>
            <a:rPr lang="en-GB" sz="1600" b="1" u="sng" dirty="0"/>
            <a:t>GROUP DEVELOPMENT</a:t>
          </a:r>
        </a:p>
      </dgm:t>
    </dgm:pt>
    <dgm:pt modelId="{CB8520BE-628E-4ED9-9F31-37C57BD963E7}" type="parTrans" cxnId="{678A6B18-3C25-4A50-A2B8-43C484D6CE0C}">
      <dgm:prSet/>
      <dgm:spPr/>
      <dgm:t>
        <a:bodyPr/>
        <a:lstStyle/>
        <a:p>
          <a:endParaRPr lang="en-GB"/>
        </a:p>
      </dgm:t>
    </dgm:pt>
    <dgm:pt modelId="{57B3281F-F20C-4464-BCD5-4FCF4EE5926B}" type="sibTrans" cxnId="{678A6B18-3C25-4A50-A2B8-43C484D6CE0C}">
      <dgm:prSet/>
      <dgm:spPr/>
      <dgm:t>
        <a:bodyPr/>
        <a:lstStyle/>
        <a:p>
          <a:endParaRPr lang="en-GB"/>
        </a:p>
      </dgm:t>
    </dgm:pt>
    <dgm:pt modelId="{C14CC773-E555-49DD-B38C-91C6484CC213}">
      <dgm:prSet phldrT="[Text]" custT="1"/>
      <dgm:spPr/>
      <dgm:t>
        <a:bodyPr/>
        <a:lstStyle/>
        <a:p>
          <a:r>
            <a:rPr lang="en-GB" sz="2000" b="1" u="none" dirty="0">
              <a:latin typeface="+mj-lt"/>
            </a:rPr>
            <a:t>FORMING</a:t>
          </a:r>
        </a:p>
      </dgm:t>
    </dgm:pt>
    <dgm:pt modelId="{105F46ED-3E41-45FB-A508-214D73D40D58}" type="parTrans" cxnId="{FA944F66-047B-4C5E-BB21-957ACC629D81}">
      <dgm:prSet/>
      <dgm:spPr/>
      <dgm:t>
        <a:bodyPr/>
        <a:lstStyle/>
        <a:p>
          <a:endParaRPr lang="en-GB"/>
        </a:p>
      </dgm:t>
    </dgm:pt>
    <dgm:pt modelId="{0BCDFBE6-87FF-4F0E-9527-3521805BBE7B}" type="sibTrans" cxnId="{FA944F66-047B-4C5E-BB21-957ACC629D81}">
      <dgm:prSet/>
      <dgm:spPr>
        <a:solidFill>
          <a:schemeClr val="bg1"/>
        </a:solidFill>
      </dgm:spPr>
      <dgm:t>
        <a:bodyPr/>
        <a:lstStyle/>
        <a:p>
          <a:endParaRPr lang="en-GB"/>
        </a:p>
      </dgm:t>
    </dgm:pt>
    <dgm:pt modelId="{5AB65369-76CB-4B66-90DD-5802BD8AFEA7}">
      <dgm:prSet phldrT="[Text]" custT="1"/>
      <dgm:spPr/>
      <dgm:t>
        <a:bodyPr/>
        <a:lstStyle/>
        <a:p>
          <a:r>
            <a:rPr lang="en-GB" sz="2000" b="1" u="none" dirty="0">
              <a:latin typeface="+mj-lt"/>
            </a:rPr>
            <a:t>STORMING</a:t>
          </a:r>
        </a:p>
      </dgm:t>
    </dgm:pt>
    <dgm:pt modelId="{9B233820-CFAA-41F3-9034-EF7F75041175}" type="parTrans" cxnId="{4242395C-B30C-472E-9D38-DB297966E2BE}">
      <dgm:prSet/>
      <dgm:spPr/>
      <dgm:t>
        <a:bodyPr/>
        <a:lstStyle/>
        <a:p>
          <a:endParaRPr lang="en-GB"/>
        </a:p>
      </dgm:t>
    </dgm:pt>
    <dgm:pt modelId="{FD61165B-7B02-41F2-8095-0E1C71296E5E}" type="sibTrans" cxnId="{4242395C-B30C-472E-9D38-DB297966E2BE}">
      <dgm:prSet/>
      <dgm:spPr>
        <a:solidFill>
          <a:schemeClr val="bg1"/>
        </a:solidFill>
      </dgm:spPr>
      <dgm:t>
        <a:bodyPr/>
        <a:lstStyle/>
        <a:p>
          <a:endParaRPr lang="en-GB"/>
        </a:p>
      </dgm:t>
    </dgm:pt>
    <dgm:pt modelId="{238F2839-91DB-4DFB-A47A-5A7FEDF0E709}">
      <dgm:prSet phldrT="[Text]"/>
      <dgm:spPr/>
      <dgm:t>
        <a:bodyPr/>
        <a:lstStyle/>
        <a:p>
          <a:r>
            <a:rPr lang="en-GB" b="1" dirty="0">
              <a:latin typeface="+mj-lt"/>
            </a:rPr>
            <a:t>NORMING</a:t>
          </a:r>
        </a:p>
      </dgm:t>
    </dgm:pt>
    <dgm:pt modelId="{79FC4E44-23BE-4A0B-A44C-29A76E86FEF4}" type="parTrans" cxnId="{957A2445-4F1B-47C8-BCF1-771D5C4D5C55}">
      <dgm:prSet/>
      <dgm:spPr/>
      <dgm:t>
        <a:bodyPr/>
        <a:lstStyle/>
        <a:p>
          <a:endParaRPr lang="en-GB"/>
        </a:p>
      </dgm:t>
    </dgm:pt>
    <dgm:pt modelId="{5BDEEA7C-EC47-4A69-90D5-14286A768BC6}" type="sibTrans" cxnId="{957A2445-4F1B-47C8-BCF1-771D5C4D5C55}">
      <dgm:prSet/>
      <dgm:spPr>
        <a:solidFill>
          <a:schemeClr val="bg1"/>
        </a:solidFill>
      </dgm:spPr>
      <dgm:t>
        <a:bodyPr/>
        <a:lstStyle/>
        <a:p>
          <a:endParaRPr lang="en-GB"/>
        </a:p>
      </dgm:t>
    </dgm:pt>
    <dgm:pt modelId="{6B7656E6-F7DB-4D55-BA1A-071E1D8B72C8}">
      <dgm:prSet phldrT="[Text]"/>
      <dgm:spPr/>
      <dgm:t>
        <a:bodyPr/>
        <a:lstStyle/>
        <a:p>
          <a:r>
            <a:rPr lang="en-GB" b="1" dirty="0">
              <a:latin typeface="+mj-lt"/>
            </a:rPr>
            <a:t>PERFORMING</a:t>
          </a:r>
        </a:p>
      </dgm:t>
    </dgm:pt>
    <dgm:pt modelId="{D08B3211-E83B-476E-B012-D7386374CCDA}" type="parTrans" cxnId="{1A2E6214-5938-486F-B65B-CD355A1F449D}">
      <dgm:prSet/>
      <dgm:spPr/>
      <dgm:t>
        <a:bodyPr/>
        <a:lstStyle/>
        <a:p>
          <a:endParaRPr lang="en-GB"/>
        </a:p>
      </dgm:t>
    </dgm:pt>
    <dgm:pt modelId="{523805CE-B854-4982-BDB9-F08B7C82743C}" type="sibTrans" cxnId="{1A2E6214-5938-486F-B65B-CD355A1F449D}">
      <dgm:prSet/>
      <dgm:spPr>
        <a:solidFill>
          <a:schemeClr val="bg1"/>
        </a:solidFill>
      </dgm:spPr>
      <dgm:t>
        <a:bodyPr/>
        <a:lstStyle/>
        <a:p>
          <a:endParaRPr lang="en-GB"/>
        </a:p>
      </dgm:t>
    </dgm:pt>
    <dgm:pt modelId="{5512DB15-A2FB-4617-85A8-52A376A06F13}">
      <dgm:prSet phldrT="[Text]"/>
      <dgm:spPr/>
      <dgm:t>
        <a:bodyPr/>
        <a:lstStyle/>
        <a:p>
          <a:endParaRPr lang="en-GB" dirty="0"/>
        </a:p>
      </dgm:t>
    </dgm:pt>
    <dgm:pt modelId="{53739A37-F2FF-47B9-AD7B-393F8B7944DA}" type="parTrans" cxnId="{2D0CFE27-27DE-473A-968C-17C5F904017F}">
      <dgm:prSet/>
      <dgm:spPr/>
      <dgm:t>
        <a:bodyPr/>
        <a:lstStyle/>
        <a:p>
          <a:endParaRPr lang="en-GB"/>
        </a:p>
      </dgm:t>
    </dgm:pt>
    <dgm:pt modelId="{FECB45E3-61F2-45A5-875C-5C038B3270BD}" type="sibTrans" cxnId="{2D0CFE27-27DE-473A-968C-17C5F904017F}">
      <dgm:prSet/>
      <dgm:spPr/>
      <dgm:t>
        <a:bodyPr/>
        <a:lstStyle/>
        <a:p>
          <a:endParaRPr lang="en-GB"/>
        </a:p>
      </dgm:t>
    </dgm:pt>
    <dgm:pt modelId="{75426C1F-4AD2-42F7-81AA-510C69DC035E}">
      <dgm:prSet phldrT="[Text]"/>
      <dgm:spPr/>
      <dgm:t>
        <a:bodyPr/>
        <a:lstStyle/>
        <a:p>
          <a:r>
            <a:rPr lang="en-GB" b="1" dirty="0">
              <a:latin typeface="+mj-lt"/>
            </a:rPr>
            <a:t>ADJOURNING</a:t>
          </a:r>
        </a:p>
      </dgm:t>
    </dgm:pt>
    <dgm:pt modelId="{F13C6E5C-589B-423D-BA9A-6E2099970FD6}" type="parTrans" cxnId="{08744E26-8E6C-4754-8F99-86287075D034}">
      <dgm:prSet/>
      <dgm:spPr/>
      <dgm:t>
        <a:bodyPr/>
        <a:lstStyle/>
        <a:p>
          <a:endParaRPr lang="en-GB"/>
        </a:p>
      </dgm:t>
    </dgm:pt>
    <dgm:pt modelId="{69AD097D-5C27-4979-A394-11FF451CECEE}" type="sibTrans" cxnId="{08744E26-8E6C-4754-8F99-86287075D034}">
      <dgm:prSet/>
      <dgm:spPr>
        <a:solidFill>
          <a:schemeClr val="bg1"/>
        </a:solidFill>
      </dgm:spPr>
      <dgm:t>
        <a:bodyPr/>
        <a:lstStyle/>
        <a:p>
          <a:endParaRPr lang="en-GB"/>
        </a:p>
      </dgm:t>
    </dgm:pt>
    <dgm:pt modelId="{3DD1B168-B7C4-4B6B-A01A-1320BC60EA67}" type="pres">
      <dgm:prSet presAssocID="{3E7484A2-445B-447B-BC45-B1B49993A87B}" presName="Name0" presStyleCnt="0">
        <dgm:presLayoutVars>
          <dgm:chMax val="1"/>
          <dgm:dir/>
          <dgm:animLvl val="ctr"/>
          <dgm:resizeHandles val="exact"/>
        </dgm:presLayoutVars>
      </dgm:prSet>
      <dgm:spPr/>
    </dgm:pt>
    <dgm:pt modelId="{D94CBB7E-A619-44BB-8DAA-93DFEE6A9E22}" type="pres">
      <dgm:prSet presAssocID="{BC217DEA-EBB5-4EED-BFFE-35E1AE782DA5}" presName="centerShape" presStyleLbl="node0" presStyleIdx="0" presStyleCnt="1" custLinFactNeighborX="1681" custLinFactNeighborY="-756"/>
      <dgm:spPr/>
    </dgm:pt>
    <dgm:pt modelId="{C4F44F6C-FEA7-4436-8304-BE8D40601573}" type="pres">
      <dgm:prSet presAssocID="{C14CC773-E555-49DD-B38C-91C6484CC213}" presName="node" presStyleLbl="node1" presStyleIdx="0" presStyleCnt="5" custScaleX="136502" custScaleY="134909">
        <dgm:presLayoutVars>
          <dgm:bulletEnabled val="1"/>
        </dgm:presLayoutVars>
      </dgm:prSet>
      <dgm:spPr/>
    </dgm:pt>
    <dgm:pt modelId="{3B6BBE6F-8A8B-49E5-B4F4-F0BC9E4405CA}" type="pres">
      <dgm:prSet presAssocID="{C14CC773-E555-49DD-B38C-91C6484CC213}" presName="dummy" presStyleCnt="0"/>
      <dgm:spPr/>
    </dgm:pt>
    <dgm:pt modelId="{9954CA3E-3466-4639-B8B0-82DCFE64CFA2}" type="pres">
      <dgm:prSet presAssocID="{0BCDFBE6-87FF-4F0E-9527-3521805BBE7B}" presName="sibTrans" presStyleLbl="sibTrans2D1" presStyleIdx="0" presStyleCnt="5"/>
      <dgm:spPr/>
    </dgm:pt>
    <dgm:pt modelId="{3A8FEDC5-5BF8-4208-AA36-DFE556DE5865}" type="pres">
      <dgm:prSet presAssocID="{5AB65369-76CB-4B66-90DD-5802BD8AFEA7}" presName="node" presStyleLbl="node1" presStyleIdx="1" presStyleCnt="5" custScaleX="137776" custScaleY="143302" custRadScaleRad="102779" custRadScaleInc="3902">
        <dgm:presLayoutVars>
          <dgm:bulletEnabled val="1"/>
        </dgm:presLayoutVars>
      </dgm:prSet>
      <dgm:spPr/>
    </dgm:pt>
    <dgm:pt modelId="{B8168948-DAE6-4648-8724-7A1D6C2F86EA}" type="pres">
      <dgm:prSet presAssocID="{5AB65369-76CB-4B66-90DD-5802BD8AFEA7}" presName="dummy" presStyleCnt="0"/>
      <dgm:spPr/>
    </dgm:pt>
    <dgm:pt modelId="{B99684C3-55F7-41F0-93E0-D21F43DAAF43}" type="pres">
      <dgm:prSet presAssocID="{FD61165B-7B02-41F2-8095-0E1C71296E5E}" presName="sibTrans" presStyleLbl="sibTrans2D1" presStyleIdx="1" presStyleCnt="5"/>
      <dgm:spPr/>
    </dgm:pt>
    <dgm:pt modelId="{95FD1BF2-2234-44CA-AAFA-B8DF43AB2A26}" type="pres">
      <dgm:prSet presAssocID="{238F2839-91DB-4DFB-A47A-5A7FEDF0E709}" presName="node" presStyleLbl="node1" presStyleIdx="2" presStyleCnt="5" custScaleX="135547" custScaleY="137596">
        <dgm:presLayoutVars>
          <dgm:bulletEnabled val="1"/>
        </dgm:presLayoutVars>
      </dgm:prSet>
      <dgm:spPr/>
    </dgm:pt>
    <dgm:pt modelId="{E27BAE02-68CF-4446-AF52-5F634F6667F5}" type="pres">
      <dgm:prSet presAssocID="{238F2839-91DB-4DFB-A47A-5A7FEDF0E709}" presName="dummy" presStyleCnt="0"/>
      <dgm:spPr/>
    </dgm:pt>
    <dgm:pt modelId="{52265561-D278-4332-ADFE-A4D85702E24A}" type="pres">
      <dgm:prSet presAssocID="{5BDEEA7C-EC47-4A69-90D5-14286A768BC6}" presName="sibTrans" presStyleLbl="sibTrans2D1" presStyleIdx="2" presStyleCnt="5"/>
      <dgm:spPr/>
    </dgm:pt>
    <dgm:pt modelId="{308E7752-0125-4609-91AC-B10FA2DE5800}" type="pres">
      <dgm:prSet presAssocID="{6B7656E6-F7DB-4D55-BA1A-071E1D8B72C8}" presName="node" presStyleLbl="node1" presStyleIdx="3" presStyleCnt="5" custScaleX="141462" custScaleY="144549" custRadScaleRad="100024" custRadScaleInc="-2200">
        <dgm:presLayoutVars>
          <dgm:bulletEnabled val="1"/>
        </dgm:presLayoutVars>
      </dgm:prSet>
      <dgm:spPr/>
    </dgm:pt>
    <dgm:pt modelId="{C2A1BF22-0109-4249-8EA1-AB2095893434}" type="pres">
      <dgm:prSet presAssocID="{6B7656E6-F7DB-4D55-BA1A-071E1D8B72C8}" presName="dummy" presStyleCnt="0"/>
      <dgm:spPr/>
    </dgm:pt>
    <dgm:pt modelId="{A05C9A0E-1EA1-4585-AF9D-D24769861EF4}" type="pres">
      <dgm:prSet presAssocID="{523805CE-B854-4982-BDB9-F08B7C82743C}" presName="sibTrans" presStyleLbl="sibTrans2D1" presStyleIdx="3" presStyleCnt="5" custLinFactNeighborX="-1593" custLinFactNeighborY="-192"/>
      <dgm:spPr/>
    </dgm:pt>
    <dgm:pt modelId="{D845DFC8-95CE-4FFF-A196-5290C0590C47}" type="pres">
      <dgm:prSet presAssocID="{75426C1F-4AD2-42F7-81AA-510C69DC035E}" presName="node" presStyleLbl="node1" presStyleIdx="4" presStyleCnt="5" custScaleX="135226" custScaleY="144033" custRadScaleRad="100891" custRadScaleInc="1368">
        <dgm:presLayoutVars>
          <dgm:bulletEnabled val="1"/>
        </dgm:presLayoutVars>
      </dgm:prSet>
      <dgm:spPr/>
    </dgm:pt>
    <dgm:pt modelId="{0CAB82E8-06C7-413E-926E-4C7A959B12AA}" type="pres">
      <dgm:prSet presAssocID="{75426C1F-4AD2-42F7-81AA-510C69DC035E}" presName="dummy" presStyleCnt="0"/>
      <dgm:spPr/>
    </dgm:pt>
    <dgm:pt modelId="{CAD13C52-A700-408E-A742-C3C57A356AB9}" type="pres">
      <dgm:prSet presAssocID="{69AD097D-5C27-4979-A394-11FF451CECEE}" presName="sibTrans" presStyleLbl="sibTrans2D1" presStyleIdx="4" presStyleCnt="5"/>
      <dgm:spPr/>
    </dgm:pt>
  </dgm:ptLst>
  <dgm:cxnLst>
    <dgm:cxn modelId="{1A2E6214-5938-486F-B65B-CD355A1F449D}" srcId="{BC217DEA-EBB5-4EED-BFFE-35E1AE782DA5}" destId="{6B7656E6-F7DB-4D55-BA1A-071E1D8B72C8}" srcOrd="3" destOrd="0" parTransId="{D08B3211-E83B-476E-B012-D7386374CCDA}" sibTransId="{523805CE-B854-4982-BDB9-F08B7C82743C}"/>
    <dgm:cxn modelId="{678A6B18-3C25-4A50-A2B8-43C484D6CE0C}" srcId="{3E7484A2-445B-447B-BC45-B1B49993A87B}" destId="{BC217DEA-EBB5-4EED-BFFE-35E1AE782DA5}" srcOrd="0" destOrd="0" parTransId="{CB8520BE-628E-4ED9-9F31-37C57BD963E7}" sibTransId="{57B3281F-F20C-4464-BCD5-4FCF4EE5926B}"/>
    <dgm:cxn modelId="{ACF9A920-5844-4B93-88F8-088B39816F4A}" type="presOf" srcId="{69AD097D-5C27-4979-A394-11FF451CECEE}" destId="{CAD13C52-A700-408E-A742-C3C57A356AB9}" srcOrd="0" destOrd="0" presId="urn:microsoft.com/office/officeart/2005/8/layout/radial6"/>
    <dgm:cxn modelId="{08744E26-8E6C-4754-8F99-86287075D034}" srcId="{BC217DEA-EBB5-4EED-BFFE-35E1AE782DA5}" destId="{75426C1F-4AD2-42F7-81AA-510C69DC035E}" srcOrd="4" destOrd="0" parTransId="{F13C6E5C-589B-423D-BA9A-6E2099970FD6}" sibTransId="{69AD097D-5C27-4979-A394-11FF451CECEE}"/>
    <dgm:cxn modelId="{2D0CFE27-27DE-473A-968C-17C5F904017F}" srcId="{3E7484A2-445B-447B-BC45-B1B49993A87B}" destId="{5512DB15-A2FB-4617-85A8-52A376A06F13}" srcOrd="1" destOrd="0" parTransId="{53739A37-F2FF-47B9-AD7B-393F8B7944DA}" sibTransId="{FECB45E3-61F2-45A5-875C-5C038B3270BD}"/>
    <dgm:cxn modelId="{4242395C-B30C-472E-9D38-DB297966E2BE}" srcId="{BC217DEA-EBB5-4EED-BFFE-35E1AE782DA5}" destId="{5AB65369-76CB-4B66-90DD-5802BD8AFEA7}" srcOrd="1" destOrd="0" parTransId="{9B233820-CFAA-41F3-9034-EF7F75041175}" sibTransId="{FD61165B-7B02-41F2-8095-0E1C71296E5E}"/>
    <dgm:cxn modelId="{957A2445-4F1B-47C8-BCF1-771D5C4D5C55}" srcId="{BC217DEA-EBB5-4EED-BFFE-35E1AE782DA5}" destId="{238F2839-91DB-4DFB-A47A-5A7FEDF0E709}" srcOrd="2" destOrd="0" parTransId="{79FC4E44-23BE-4A0B-A44C-29A76E86FEF4}" sibTransId="{5BDEEA7C-EC47-4A69-90D5-14286A768BC6}"/>
    <dgm:cxn modelId="{FA944F66-047B-4C5E-BB21-957ACC629D81}" srcId="{BC217DEA-EBB5-4EED-BFFE-35E1AE782DA5}" destId="{C14CC773-E555-49DD-B38C-91C6484CC213}" srcOrd="0" destOrd="0" parTransId="{105F46ED-3E41-45FB-A508-214D73D40D58}" sibTransId="{0BCDFBE6-87FF-4F0E-9527-3521805BBE7B}"/>
    <dgm:cxn modelId="{27C8CA69-4548-46E8-8899-40D5016F9708}" type="presOf" srcId="{BC217DEA-EBB5-4EED-BFFE-35E1AE782DA5}" destId="{D94CBB7E-A619-44BB-8DAA-93DFEE6A9E22}" srcOrd="0" destOrd="0" presId="urn:microsoft.com/office/officeart/2005/8/layout/radial6"/>
    <dgm:cxn modelId="{3462836B-CFAB-4FA6-833D-28CFCD942ABF}" type="presOf" srcId="{C14CC773-E555-49DD-B38C-91C6484CC213}" destId="{C4F44F6C-FEA7-4436-8304-BE8D40601573}" srcOrd="0" destOrd="0" presId="urn:microsoft.com/office/officeart/2005/8/layout/radial6"/>
    <dgm:cxn modelId="{CB4E4A52-1DD6-49BF-A104-1C67EFDB64CF}" type="presOf" srcId="{FD61165B-7B02-41F2-8095-0E1C71296E5E}" destId="{B99684C3-55F7-41F0-93E0-D21F43DAAF43}" srcOrd="0" destOrd="0" presId="urn:microsoft.com/office/officeart/2005/8/layout/radial6"/>
    <dgm:cxn modelId="{B0525C77-4BC9-4BEE-8E90-831C1E7C1943}" type="presOf" srcId="{0BCDFBE6-87FF-4F0E-9527-3521805BBE7B}" destId="{9954CA3E-3466-4639-B8B0-82DCFE64CFA2}" srcOrd="0" destOrd="0" presId="urn:microsoft.com/office/officeart/2005/8/layout/radial6"/>
    <dgm:cxn modelId="{C524668D-648D-4269-AD6E-F19CD8D6B3E0}" type="presOf" srcId="{6B7656E6-F7DB-4D55-BA1A-071E1D8B72C8}" destId="{308E7752-0125-4609-91AC-B10FA2DE5800}" srcOrd="0" destOrd="0" presId="urn:microsoft.com/office/officeart/2005/8/layout/radial6"/>
    <dgm:cxn modelId="{61F54191-CA0C-4FDB-8C5E-480ADDC307F8}" type="presOf" srcId="{5AB65369-76CB-4B66-90DD-5802BD8AFEA7}" destId="{3A8FEDC5-5BF8-4208-AA36-DFE556DE5865}" srcOrd="0" destOrd="0" presId="urn:microsoft.com/office/officeart/2005/8/layout/radial6"/>
    <dgm:cxn modelId="{FB7393AD-88B5-4237-91FC-04257731D923}" type="presOf" srcId="{3E7484A2-445B-447B-BC45-B1B49993A87B}" destId="{3DD1B168-B7C4-4B6B-A01A-1320BC60EA67}" srcOrd="0" destOrd="0" presId="urn:microsoft.com/office/officeart/2005/8/layout/radial6"/>
    <dgm:cxn modelId="{8ABA49BC-7E2D-49BF-83DE-59CE006DE4DB}" type="presOf" srcId="{238F2839-91DB-4DFB-A47A-5A7FEDF0E709}" destId="{95FD1BF2-2234-44CA-AAFA-B8DF43AB2A26}" srcOrd="0" destOrd="0" presId="urn:microsoft.com/office/officeart/2005/8/layout/radial6"/>
    <dgm:cxn modelId="{CC76AFF3-FD53-4E99-9E76-712B18520942}" type="presOf" srcId="{523805CE-B854-4982-BDB9-F08B7C82743C}" destId="{A05C9A0E-1EA1-4585-AF9D-D24769861EF4}" srcOrd="0" destOrd="0" presId="urn:microsoft.com/office/officeart/2005/8/layout/radial6"/>
    <dgm:cxn modelId="{0D4A78F5-61F7-41F4-A767-7A232E575860}" type="presOf" srcId="{75426C1F-4AD2-42F7-81AA-510C69DC035E}" destId="{D845DFC8-95CE-4FFF-A196-5290C0590C47}" srcOrd="0" destOrd="0" presId="urn:microsoft.com/office/officeart/2005/8/layout/radial6"/>
    <dgm:cxn modelId="{D3C79DF5-7665-44F4-8DE6-9612AD1B65FA}" type="presOf" srcId="{5BDEEA7C-EC47-4A69-90D5-14286A768BC6}" destId="{52265561-D278-4332-ADFE-A4D85702E24A}" srcOrd="0" destOrd="0" presId="urn:microsoft.com/office/officeart/2005/8/layout/radial6"/>
    <dgm:cxn modelId="{7225A609-7682-4EC6-8093-CF07769B82E0}" type="presParOf" srcId="{3DD1B168-B7C4-4B6B-A01A-1320BC60EA67}" destId="{D94CBB7E-A619-44BB-8DAA-93DFEE6A9E22}" srcOrd="0" destOrd="0" presId="urn:microsoft.com/office/officeart/2005/8/layout/radial6"/>
    <dgm:cxn modelId="{75B2AA83-A0B9-4E75-BDDA-67CD3B9C860D}" type="presParOf" srcId="{3DD1B168-B7C4-4B6B-A01A-1320BC60EA67}" destId="{C4F44F6C-FEA7-4436-8304-BE8D40601573}" srcOrd="1" destOrd="0" presId="urn:microsoft.com/office/officeart/2005/8/layout/radial6"/>
    <dgm:cxn modelId="{DA3AA304-E6CD-4264-B8E2-801E436D6E3B}" type="presParOf" srcId="{3DD1B168-B7C4-4B6B-A01A-1320BC60EA67}" destId="{3B6BBE6F-8A8B-49E5-B4F4-F0BC9E4405CA}" srcOrd="2" destOrd="0" presId="urn:microsoft.com/office/officeart/2005/8/layout/radial6"/>
    <dgm:cxn modelId="{5A4E2A7B-2E78-4B63-9709-E9B9E9A3C8CE}" type="presParOf" srcId="{3DD1B168-B7C4-4B6B-A01A-1320BC60EA67}" destId="{9954CA3E-3466-4639-B8B0-82DCFE64CFA2}" srcOrd="3" destOrd="0" presId="urn:microsoft.com/office/officeart/2005/8/layout/radial6"/>
    <dgm:cxn modelId="{537412BE-EFBC-4596-AF4D-BFC3E5277EC9}" type="presParOf" srcId="{3DD1B168-B7C4-4B6B-A01A-1320BC60EA67}" destId="{3A8FEDC5-5BF8-4208-AA36-DFE556DE5865}" srcOrd="4" destOrd="0" presId="urn:microsoft.com/office/officeart/2005/8/layout/radial6"/>
    <dgm:cxn modelId="{EA43F2E7-1BE3-4831-B90D-509A931B1AB7}" type="presParOf" srcId="{3DD1B168-B7C4-4B6B-A01A-1320BC60EA67}" destId="{B8168948-DAE6-4648-8724-7A1D6C2F86EA}" srcOrd="5" destOrd="0" presId="urn:microsoft.com/office/officeart/2005/8/layout/radial6"/>
    <dgm:cxn modelId="{4EEC0B82-14BD-4B51-9C6A-34D7538004C0}" type="presParOf" srcId="{3DD1B168-B7C4-4B6B-A01A-1320BC60EA67}" destId="{B99684C3-55F7-41F0-93E0-D21F43DAAF43}" srcOrd="6" destOrd="0" presId="urn:microsoft.com/office/officeart/2005/8/layout/radial6"/>
    <dgm:cxn modelId="{FDC152F3-D169-4E56-9BEB-ADBC0F4E3F38}" type="presParOf" srcId="{3DD1B168-B7C4-4B6B-A01A-1320BC60EA67}" destId="{95FD1BF2-2234-44CA-AAFA-B8DF43AB2A26}" srcOrd="7" destOrd="0" presId="urn:microsoft.com/office/officeart/2005/8/layout/radial6"/>
    <dgm:cxn modelId="{37433516-6D97-42A2-891F-40902875F6F9}" type="presParOf" srcId="{3DD1B168-B7C4-4B6B-A01A-1320BC60EA67}" destId="{E27BAE02-68CF-4446-AF52-5F634F6667F5}" srcOrd="8" destOrd="0" presId="urn:microsoft.com/office/officeart/2005/8/layout/radial6"/>
    <dgm:cxn modelId="{9E8AA5DC-56A5-4523-A2C0-7C0F497C33E7}" type="presParOf" srcId="{3DD1B168-B7C4-4B6B-A01A-1320BC60EA67}" destId="{52265561-D278-4332-ADFE-A4D85702E24A}" srcOrd="9" destOrd="0" presId="urn:microsoft.com/office/officeart/2005/8/layout/radial6"/>
    <dgm:cxn modelId="{429DC9F0-82E0-4990-A57D-67D7754D3736}" type="presParOf" srcId="{3DD1B168-B7C4-4B6B-A01A-1320BC60EA67}" destId="{308E7752-0125-4609-91AC-B10FA2DE5800}" srcOrd="10" destOrd="0" presId="urn:microsoft.com/office/officeart/2005/8/layout/radial6"/>
    <dgm:cxn modelId="{296DD007-4F57-44E3-8290-F237B240F3B8}" type="presParOf" srcId="{3DD1B168-B7C4-4B6B-A01A-1320BC60EA67}" destId="{C2A1BF22-0109-4249-8EA1-AB2095893434}" srcOrd="11" destOrd="0" presId="urn:microsoft.com/office/officeart/2005/8/layout/radial6"/>
    <dgm:cxn modelId="{BFC7A05A-28F2-4ADF-BFC0-15CF9EE53DEC}" type="presParOf" srcId="{3DD1B168-B7C4-4B6B-A01A-1320BC60EA67}" destId="{A05C9A0E-1EA1-4585-AF9D-D24769861EF4}" srcOrd="12" destOrd="0" presId="urn:microsoft.com/office/officeart/2005/8/layout/radial6"/>
    <dgm:cxn modelId="{035874B5-8E56-438F-96A3-571036557884}" type="presParOf" srcId="{3DD1B168-B7C4-4B6B-A01A-1320BC60EA67}" destId="{D845DFC8-95CE-4FFF-A196-5290C0590C47}" srcOrd="13" destOrd="0" presId="urn:microsoft.com/office/officeart/2005/8/layout/radial6"/>
    <dgm:cxn modelId="{338F892A-32AF-4B25-88D8-A0B260799B34}" type="presParOf" srcId="{3DD1B168-B7C4-4B6B-A01A-1320BC60EA67}" destId="{0CAB82E8-06C7-413E-926E-4C7A959B12AA}" srcOrd="14" destOrd="0" presId="urn:microsoft.com/office/officeart/2005/8/layout/radial6"/>
    <dgm:cxn modelId="{A7BC71BB-B87C-4C5E-9E81-049B5E8908DB}" type="presParOf" srcId="{3DD1B168-B7C4-4B6B-A01A-1320BC60EA67}" destId="{CAD13C52-A700-408E-A742-C3C57A356AB9}" srcOrd="15"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D13C52-A700-408E-A742-C3C57A356AB9}">
      <dsp:nvSpPr>
        <dsp:cNvPr id="0" name=""/>
        <dsp:cNvSpPr/>
      </dsp:nvSpPr>
      <dsp:spPr>
        <a:xfrm>
          <a:off x="1494735" y="742976"/>
          <a:ext cx="5080055" cy="5080055"/>
        </a:xfrm>
        <a:prstGeom prst="blockArc">
          <a:avLst>
            <a:gd name="adj1" fmla="val 11909692"/>
            <a:gd name="adj2" fmla="val 16232233"/>
            <a:gd name="adj3" fmla="val 4636"/>
          </a:avLst>
        </a:prstGeom>
        <a:solidFill>
          <a:schemeClr val="bg1"/>
        </a:solidFill>
        <a:ln>
          <a:noFill/>
        </a:ln>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dsp:spPr>
      <dsp:style>
        <a:lnRef idx="0">
          <a:scrgbClr r="0" g="0" b="0"/>
        </a:lnRef>
        <a:fillRef idx="3">
          <a:scrgbClr r="0" g="0" b="0"/>
        </a:fillRef>
        <a:effectRef idx="2">
          <a:scrgbClr r="0" g="0" b="0"/>
        </a:effectRef>
        <a:fontRef idx="minor">
          <a:schemeClr val="lt1"/>
        </a:fontRef>
      </dsp:style>
    </dsp:sp>
    <dsp:sp modelId="{A05C9A0E-1EA1-4585-AF9D-D24769861EF4}">
      <dsp:nvSpPr>
        <dsp:cNvPr id="0" name=""/>
        <dsp:cNvSpPr/>
      </dsp:nvSpPr>
      <dsp:spPr>
        <a:xfrm>
          <a:off x="1421667" y="709330"/>
          <a:ext cx="5080055" cy="5080055"/>
        </a:xfrm>
        <a:prstGeom prst="blockArc">
          <a:avLst>
            <a:gd name="adj1" fmla="val 7502765"/>
            <a:gd name="adj2" fmla="val 11874844"/>
            <a:gd name="adj3" fmla="val 4636"/>
          </a:avLst>
        </a:prstGeom>
        <a:solidFill>
          <a:schemeClr val="bg1"/>
        </a:solidFill>
        <a:ln>
          <a:noFill/>
        </a:ln>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dsp:spPr>
      <dsp:style>
        <a:lnRef idx="0">
          <a:scrgbClr r="0" g="0" b="0"/>
        </a:lnRef>
        <a:fillRef idx="3">
          <a:scrgbClr r="0" g="0" b="0"/>
        </a:fillRef>
        <a:effectRef idx="2">
          <a:scrgbClr r="0" g="0" b="0"/>
        </a:effectRef>
        <a:fontRef idx="minor">
          <a:schemeClr val="lt1"/>
        </a:fontRef>
      </dsp:style>
    </dsp:sp>
    <dsp:sp modelId="{52265561-D278-4332-ADFE-A4D85702E24A}">
      <dsp:nvSpPr>
        <dsp:cNvPr id="0" name=""/>
        <dsp:cNvSpPr/>
      </dsp:nvSpPr>
      <dsp:spPr>
        <a:xfrm>
          <a:off x="1527106" y="736500"/>
          <a:ext cx="5080055" cy="5080055"/>
        </a:xfrm>
        <a:prstGeom prst="blockArc">
          <a:avLst>
            <a:gd name="adj1" fmla="val 3255571"/>
            <a:gd name="adj2" fmla="val 7544429"/>
            <a:gd name="adj3" fmla="val 4636"/>
          </a:avLst>
        </a:prstGeom>
        <a:solidFill>
          <a:schemeClr val="bg1"/>
        </a:solidFill>
        <a:ln>
          <a:noFill/>
        </a:ln>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dsp:spPr>
      <dsp:style>
        <a:lnRef idx="0">
          <a:scrgbClr r="0" g="0" b="0"/>
        </a:lnRef>
        <a:fillRef idx="3">
          <a:scrgbClr r="0" g="0" b="0"/>
        </a:fillRef>
        <a:effectRef idx="2">
          <a:scrgbClr r="0" g="0" b="0"/>
        </a:effectRef>
        <a:fontRef idx="minor">
          <a:schemeClr val="lt1"/>
        </a:fontRef>
      </dsp:style>
    </dsp:sp>
    <dsp:sp modelId="{B99684C3-55F7-41F0-93E0-D21F43DAAF43}">
      <dsp:nvSpPr>
        <dsp:cNvPr id="0" name=""/>
        <dsp:cNvSpPr/>
      </dsp:nvSpPr>
      <dsp:spPr>
        <a:xfrm>
          <a:off x="1577391" y="701249"/>
          <a:ext cx="5080055" cy="5080055"/>
        </a:xfrm>
        <a:prstGeom prst="blockArc">
          <a:avLst>
            <a:gd name="adj1" fmla="val 20607457"/>
            <a:gd name="adj2" fmla="val 3340660"/>
            <a:gd name="adj3" fmla="val 4636"/>
          </a:avLst>
        </a:prstGeom>
        <a:solidFill>
          <a:schemeClr val="bg1"/>
        </a:solidFill>
        <a:ln>
          <a:noFill/>
        </a:ln>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dsp:spPr>
      <dsp:style>
        <a:lnRef idx="0">
          <a:scrgbClr r="0" g="0" b="0"/>
        </a:lnRef>
        <a:fillRef idx="3">
          <a:scrgbClr r="0" g="0" b="0"/>
        </a:fillRef>
        <a:effectRef idx="2">
          <a:scrgbClr r="0" g="0" b="0"/>
        </a:effectRef>
        <a:fontRef idx="minor">
          <a:schemeClr val="lt1"/>
        </a:fontRef>
      </dsp:style>
    </dsp:sp>
    <dsp:sp modelId="{9954CA3E-3466-4639-B8B0-82DCFE64CFA2}">
      <dsp:nvSpPr>
        <dsp:cNvPr id="0" name=""/>
        <dsp:cNvSpPr/>
      </dsp:nvSpPr>
      <dsp:spPr>
        <a:xfrm>
          <a:off x="1589890" y="742044"/>
          <a:ext cx="5080055" cy="5080055"/>
        </a:xfrm>
        <a:prstGeom prst="blockArc">
          <a:avLst>
            <a:gd name="adj1" fmla="val 16100377"/>
            <a:gd name="adj2" fmla="val 20548340"/>
            <a:gd name="adj3" fmla="val 4636"/>
          </a:avLst>
        </a:prstGeom>
        <a:solidFill>
          <a:schemeClr val="bg1"/>
        </a:solidFill>
        <a:ln>
          <a:noFill/>
        </a:ln>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dsp:spPr>
      <dsp:style>
        <a:lnRef idx="0">
          <a:scrgbClr r="0" g="0" b="0"/>
        </a:lnRef>
        <a:fillRef idx="3">
          <a:scrgbClr r="0" g="0" b="0"/>
        </a:fillRef>
        <a:effectRef idx="2">
          <a:scrgbClr r="0" g="0" b="0"/>
        </a:effectRef>
        <a:fontRef idx="minor">
          <a:schemeClr val="lt1"/>
        </a:fontRef>
      </dsp:style>
    </dsp:sp>
    <dsp:sp modelId="{D94CBB7E-A619-44BB-8DAA-93DFEE6A9E22}">
      <dsp:nvSpPr>
        <dsp:cNvPr id="0" name=""/>
        <dsp:cNvSpPr/>
      </dsp:nvSpPr>
      <dsp:spPr>
        <a:xfrm>
          <a:off x="2973352" y="2077507"/>
          <a:ext cx="2336181" cy="2336181"/>
        </a:xfrm>
        <a:prstGeom prst="ellipse">
          <a:avLst/>
        </a:prstGeom>
        <a:gradFill rotWithShape="0">
          <a:gsLst>
            <a:gs pos="0">
              <a:schemeClr val="accent3">
                <a:hueOff val="0"/>
                <a:satOff val="0"/>
                <a:lumOff val="0"/>
                <a:alphaOff val="0"/>
              </a:schemeClr>
            </a:gs>
            <a:gs pos="100000">
              <a:schemeClr val="accent3">
                <a:hueOff val="0"/>
                <a:satOff val="0"/>
                <a:lumOff val="0"/>
                <a:alphaOff val="0"/>
                <a:shade val="48000"/>
                <a:satMod val="180000"/>
                <a:lumMod val="94000"/>
              </a:schemeClr>
            </a:gs>
            <a:gs pos="100000">
              <a:schemeClr val="accent3">
                <a:hueOff val="0"/>
                <a:satOff val="0"/>
                <a:lumOff val="0"/>
                <a:alphaOff val="0"/>
                <a:shade val="48000"/>
                <a:satMod val="180000"/>
                <a:lumMod val="94000"/>
              </a:schemeClr>
            </a:gs>
          </a:gsLst>
          <a:lin ang="4140000" scaled="1"/>
        </a:gradFill>
        <a:ln>
          <a:noFill/>
        </a:ln>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u="sng" kern="1200" dirty="0"/>
            <a:t>GROUP DEVELOPMENT</a:t>
          </a:r>
        </a:p>
      </dsp:txBody>
      <dsp:txXfrm>
        <a:off x="3315478" y="2419633"/>
        <a:ext cx="1651929" cy="1651929"/>
      </dsp:txXfrm>
    </dsp:sp>
    <dsp:sp modelId="{C4F44F6C-FEA7-4436-8304-BE8D40601573}">
      <dsp:nvSpPr>
        <dsp:cNvPr id="0" name=""/>
        <dsp:cNvSpPr/>
      </dsp:nvSpPr>
      <dsp:spPr>
        <a:xfrm>
          <a:off x="2941899" y="-301144"/>
          <a:ext cx="2232254" cy="2206203"/>
        </a:xfrm>
        <a:prstGeom prst="ellipse">
          <a:avLst/>
        </a:prstGeom>
        <a:gradFill rotWithShape="0">
          <a:gsLst>
            <a:gs pos="0">
              <a:schemeClr val="accent3">
                <a:hueOff val="0"/>
                <a:satOff val="0"/>
                <a:lumOff val="0"/>
                <a:alphaOff val="0"/>
              </a:schemeClr>
            </a:gs>
            <a:gs pos="100000">
              <a:schemeClr val="accent3">
                <a:hueOff val="0"/>
                <a:satOff val="0"/>
                <a:lumOff val="0"/>
                <a:alphaOff val="0"/>
                <a:shade val="48000"/>
                <a:satMod val="180000"/>
                <a:lumMod val="94000"/>
              </a:schemeClr>
            </a:gs>
            <a:gs pos="100000">
              <a:schemeClr val="accent3">
                <a:hueOff val="0"/>
                <a:satOff val="0"/>
                <a:lumOff val="0"/>
                <a:alphaOff val="0"/>
                <a:shade val="48000"/>
                <a:satMod val="180000"/>
                <a:lumMod val="94000"/>
              </a:schemeClr>
            </a:gs>
          </a:gsLst>
          <a:lin ang="4140000" scaled="1"/>
        </a:gradFill>
        <a:ln>
          <a:noFill/>
        </a:ln>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u="none" kern="1200" dirty="0">
              <a:latin typeface="+mj-lt"/>
            </a:rPr>
            <a:t>FORMING</a:t>
          </a:r>
        </a:p>
      </dsp:txBody>
      <dsp:txXfrm>
        <a:off x="3268805" y="21947"/>
        <a:ext cx="1578442" cy="1560021"/>
      </dsp:txXfrm>
    </dsp:sp>
    <dsp:sp modelId="{3A8FEDC5-5BF8-4208-AA36-DFE556DE5865}">
      <dsp:nvSpPr>
        <dsp:cNvPr id="0" name=""/>
        <dsp:cNvSpPr/>
      </dsp:nvSpPr>
      <dsp:spPr>
        <a:xfrm>
          <a:off x="5369334" y="1363102"/>
          <a:ext cx="2253088" cy="2343456"/>
        </a:xfrm>
        <a:prstGeom prst="ellipse">
          <a:avLst/>
        </a:prstGeom>
        <a:gradFill rotWithShape="0">
          <a:gsLst>
            <a:gs pos="0">
              <a:schemeClr val="accent3">
                <a:hueOff val="0"/>
                <a:satOff val="0"/>
                <a:lumOff val="0"/>
                <a:alphaOff val="0"/>
              </a:schemeClr>
            </a:gs>
            <a:gs pos="100000">
              <a:schemeClr val="accent3">
                <a:hueOff val="0"/>
                <a:satOff val="0"/>
                <a:lumOff val="0"/>
                <a:alphaOff val="0"/>
                <a:shade val="48000"/>
                <a:satMod val="180000"/>
                <a:lumMod val="94000"/>
              </a:schemeClr>
            </a:gs>
            <a:gs pos="100000">
              <a:schemeClr val="accent3">
                <a:hueOff val="0"/>
                <a:satOff val="0"/>
                <a:lumOff val="0"/>
                <a:alphaOff val="0"/>
                <a:shade val="48000"/>
                <a:satMod val="180000"/>
                <a:lumMod val="94000"/>
              </a:schemeClr>
            </a:gs>
          </a:gsLst>
          <a:lin ang="4140000" scaled="1"/>
        </a:gradFill>
        <a:ln>
          <a:noFill/>
        </a:ln>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u="none" kern="1200" dirty="0">
              <a:latin typeface="+mj-lt"/>
            </a:rPr>
            <a:t>STORMING</a:t>
          </a:r>
        </a:p>
      </dsp:txBody>
      <dsp:txXfrm>
        <a:off x="5699291" y="1706293"/>
        <a:ext cx="1593174" cy="1657074"/>
      </dsp:txXfrm>
    </dsp:sp>
    <dsp:sp modelId="{95FD1BF2-2234-44CA-AAFA-B8DF43AB2A26}">
      <dsp:nvSpPr>
        <dsp:cNvPr id="0" name=""/>
        <dsp:cNvSpPr/>
      </dsp:nvSpPr>
      <dsp:spPr>
        <a:xfrm>
          <a:off x="4408095" y="4165338"/>
          <a:ext cx="2216636" cy="2250144"/>
        </a:xfrm>
        <a:prstGeom prst="ellipse">
          <a:avLst/>
        </a:prstGeom>
        <a:gradFill rotWithShape="0">
          <a:gsLst>
            <a:gs pos="0">
              <a:schemeClr val="accent3">
                <a:hueOff val="0"/>
                <a:satOff val="0"/>
                <a:lumOff val="0"/>
                <a:alphaOff val="0"/>
              </a:schemeClr>
            </a:gs>
            <a:gs pos="100000">
              <a:schemeClr val="accent3">
                <a:hueOff val="0"/>
                <a:satOff val="0"/>
                <a:lumOff val="0"/>
                <a:alphaOff val="0"/>
                <a:shade val="48000"/>
                <a:satMod val="180000"/>
                <a:lumMod val="94000"/>
              </a:schemeClr>
            </a:gs>
            <a:gs pos="100000">
              <a:schemeClr val="accent3">
                <a:hueOff val="0"/>
                <a:satOff val="0"/>
                <a:lumOff val="0"/>
                <a:alphaOff val="0"/>
                <a:shade val="48000"/>
                <a:satMod val="180000"/>
                <a:lumMod val="94000"/>
              </a:schemeClr>
            </a:gs>
          </a:gsLst>
          <a:lin ang="4140000" scaled="1"/>
        </a:gradFill>
        <a:ln>
          <a:noFill/>
        </a:ln>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b="1" kern="1200" dirty="0">
              <a:latin typeface="+mj-lt"/>
            </a:rPr>
            <a:t>NORMING</a:t>
          </a:r>
        </a:p>
      </dsp:txBody>
      <dsp:txXfrm>
        <a:off x="4732714" y="4494864"/>
        <a:ext cx="1567398" cy="1591092"/>
      </dsp:txXfrm>
    </dsp:sp>
    <dsp:sp modelId="{308E7752-0125-4609-91AC-B10FA2DE5800}">
      <dsp:nvSpPr>
        <dsp:cNvPr id="0" name=""/>
        <dsp:cNvSpPr/>
      </dsp:nvSpPr>
      <dsp:spPr>
        <a:xfrm>
          <a:off x="1461170" y="4108486"/>
          <a:ext cx="2313366" cy="2363848"/>
        </a:xfrm>
        <a:prstGeom prst="ellipse">
          <a:avLst/>
        </a:prstGeom>
        <a:gradFill rotWithShape="0">
          <a:gsLst>
            <a:gs pos="0">
              <a:schemeClr val="accent3">
                <a:hueOff val="0"/>
                <a:satOff val="0"/>
                <a:lumOff val="0"/>
                <a:alphaOff val="0"/>
              </a:schemeClr>
            </a:gs>
            <a:gs pos="100000">
              <a:schemeClr val="accent3">
                <a:hueOff val="0"/>
                <a:satOff val="0"/>
                <a:lumOff val="0"/>
                <a:alphaOff val="0"/>
                <a:shade val="48000"/>
                <a:satMod val="180000"/>
                <a:lumMod val="94000"/>
              </a:schemeClr>
            </a:gs>
            <a:gs pos="100000">
              <a:schemeClr val="accent3">
                <a:hueOff val="0"/>
                <a:satOff val="0"/>
                <a:lumOff val="0"/>
                <a:alphaOff val="0"/>
                <a:shade val="48000"/>
                <a:satMod val="180000"/>
                <a:lumMod val="94000"/>
              </a:schemeClr>
            </a:gs>
          </a:gsLst>
          <a:lin ang="4140000" scaled="1"/>
        </a:gradFill>
        <a:ln>
          <a:noFill/>
        </a:ln>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b="1" kern="1200" dirty="0">
              <a:latin typeface="+mj-lt"/>
            </a:rPr>
            <a:t>PERFORMING</a:t>
          </a:r>
        </a:p>
      </dsp:txBody>
      <dsp:txXfrm>
        <a:off x="1799955" y="4454664"/>
        <a:ext cx="1635796" cy="1671492"/>
      </dsp:txXfrm>
    </dsp:sp>
    <dsp:sp modelId="{D845DFC8-95CE-4FFF-A196-5290C0590C47}">
      <dsp:nvSpPr>
        <dsp:cNvPr id="0" name=""/>
        <dsp:cNvSpPr/>
      </dsp:nvSpPr>
      <dsp:spPr>
        <a:xfrm>
          <a:off x="576060" y="1318227"/>
          <a:ext cx="2211387" cy="2355410"/>
        </a:xfrm>
        <a:prstGeom prst="ellipse">
          <a:avLst/>
        </a:prstGeom>
        <a:gradFill rotWithShape="0">
          <a:gsLst>
            <a:gs pos="0">
              <a:schemeClr val="accent3">
                <a:hueOff val="0"/>
                <a:satOff val="0"/>
                <a:lumOff val="0"/>
                <a:alphaOff val="0"/>
              </a:schemeClr>
            </a:gs>
            <a:gs pos="100000">
              <a:schemeClr val="accent3">
                <a:hueOff val="0"/>
                <a:satOff val="0"/>
                <a:lumOff val="0"/>
                <a:alphaOff val="0"/>
                <a:shade val="48000"/>
                <a:satMod val="180000"/>
                <a:lumMod val="94000"/>
              </a:schemeClr>
            </a:gs>
            <a:gs pos="100000">
              <a:schemeClr val="accent3">
                <a:hueOff val="0"/>
                <a:satOff val="0"/>
                <a:lumOff val="0"/>
                <a:alphaOff val="0"/>
                <a:shade val="48000"/>
                <a:satMod val="180000"/>
                <a:lumMod val="94000"/>
              </a:schemeClr>
            </a:gs>
          </a:gsLst>
          <a:lin ang="4140000" scaled="1"/>
        </a:gradFill>
        <a:ln>
          <a:noFill/>
        </a:ln>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b="1" kern="1200" dirty="0">
              <a:latin typeface="+mj-lt"/>
            </a:rPr>
            <a:t>ADJOURNING</a:t>
          </a:r>
        </a:p>
      </dsp:txBody>
      <dsp:txXfrm>
        <a:off x="899910" y="1663169"/>
        <a:ext cx="1563687" cy="1665526"/>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954C6E1-AF92-4FB7-A013-0B520EBC30AE}" type="datetimeFigureOut">
              <a:rPr lang="en-US"/>
              <a:t>12/21/2018</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DA52D9BF-D574-4807-B36C-9E2A025BE826}" type="slidenum">
              <a:rPr/>
              <a:t>‹#›</a:t>
            </a:fld>
            <a:endParaRPr/>
          </a:p>
        </p:txBody>
      </p:sp>
    </p:spTree>
    <p:extLst>
      <p:ext uri="{BB962C8B-B14F-4D97-AF65-F5344CB8AC3E}">
        <p14:creationId xmlns:p14="http://schemas.microsoft.com/office/powerpoint/2010/main" val="230679213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5C10850-0874-4A61-99B4-D613C5E8D9EA}" type="datetimeFigureOut">
              <a:rPr lang="en-US"/>
              <a:t>12/21/2018</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E11EC53-F507-411E-9ADC-FBCFECE09D3D}" type="slidenum">
              <a:rPr/>
              <a:t>‹#›</a:t>
            </a:fld>
            <a:endParaRPr/>
          </a:p>
        </p:txBody>
      </p:sp>
    </p:spTree>
    <p:extLst>
      <p:ext uri="{BB962C8B-B14F-4D97-AF65-F5344CB8AC3E}">
        <p14:creationId xmlns:p14="http://schemas.microsoft.com/office/powerpoint/2010/main" val="758182631"/>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1"/>
        </a:solidFill>
        <a:latin typeface="+mn-lt"/>
        <a:ea typeface="+mn-ea"/>
        <a:cs typeface="+mn-cs"/>
      </a:defRPr>
    </a:lvl1pPr>
    <a:lvl2pPr marL="609493" algn="l" defTabSz="1218987" rtl="0" eaLnBrk="1" latinLnBrk="0" hangingPunct="1">
      <a:defRPr sz="1600" kern="1200">
        <a:solidFill>
          <a:schemeClr val="tx1"/>
        </a:solidFill>
        <a:latin typeface="+mn-lt"/>
        <a:ea typeface="+mn-ea"/>
        <a:cs typeface="+mn-cs"/>
      </a:defRPr>
    </a:lvl2pPr>
    <a:lvl3pPr marL="1218987" algn="l" defTabSz="1218987" rtl="0" eaLnBrk="1" latinLnBrk="0" hangingPunct="1">
      <a:defRPr sz="1600" kern="1200">
        <a:solidFill>
          <a:schemeClr val="tx1"/>
        </a:solidFill>
        <a:latin typeface="+mn-lt"/>
        <a:ea typeface="+mn-ea"/>
        <a:cs typeface="+mn-cs"/>
      </a:defRPr>
    </a:lvl3pPr>
    <a:lvl4pPr marL="1828480" algn="l" defTabSz="1218987" rtl="0" eaLnBrk="1" latinLnBrk="0" hangingPunct="1">
      <a:defRPr sz="1600" kern="1200">
        <a:solidFill>
          <a:schemeClr val="tx1"/>
        </a:solidFill>
        <a:latin typeface="+mn-lt"/>
        <a:ea typeface="+mn-ea"/>
        <a:cs typeface="+mn-cs"/>
      </a:defRPr>
    </a:lvl4pPr>
    <a:lvl5pPr marL="2437973" algn="l" defTabSz="1218987" rtl="0" eaLnBrk="1" latinLnBrk="0" hangingPunct="1">
      <a:defRPr sz="1600" kern="1200">
        <a:solidFill>
          <a:schemeClr val="tx1"/>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slideshare.net/markedme/practice-of-management-of-coca-cola"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slideshare.net/vaidsanjay/international-business-stratedgy-cocacola"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11EC53-F507-411E-9ADC-FBCFECE09D3D}" type="slidenum">
              <a:rPr lang="en-GB" smtClean="0"/>
              <a:t>1</a:t>
            </a:fld>
            <a:endParaRPr lang="en-GB"/>
          </a:p>
        </p:txBody>
      </p:sp>
    </p:spTree>
    <p:extLst>
      <p:ext uri="{BB962C8B-B14F-4D97-AF65-F5344CB8AC3E}">
        <p14:creationId xmlns:p14="http://schemas.microsoft.com/office/powerpoint/2010/main" val="8229330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https://www.popartuk.com/food-and-drink/vintage-coke-sign-1393-tin-sign.asp</a:t>
            </a:r>
          </a:p>
          <a:p>
            <a:r>
              <a:rPr lang="en-GB" dirty="0"/>
              <a:t>https://coca-colahellenic.com/en/brands/about-coca-cola/</a:t>
            </a:r>
          </a:p>
        </p:txBody>
      </p:sp>
      <p:sp>
        <p:nvSpPr>
          <p:cNvPr id="4" name="Slide Number Placeholder 3"/>
          <p:cNvSpPr>
            <a:spLocks noGrp="1"/>
          </p:cNvSpPr>
          <p:nvPr>
            <p:ph type="sldNum" sz="quarter" idx="5"/>
          </p:nvPr>
        </p:nvSpPr>
        <p:spPr/>
        <p:txBody>
          <a:bodyPr/>
          <a:lstStyle/>
          <a:p>
            <a:fld id="{9E11EC53-F507-411E-9ADC-FBCFECE09D3D}" type="slidenum">
              <a:rPr lang="en-GB" smtClean="0"/>
              <a:t>2</a:t>
            </a:fld>
            <a:endParaRPr lang="en-GB"/>
          </a:p>
        </p:txBody>
      </p:sp>
    </p:spTree>
    <p:extLst>
      <p:ext uri="{BB962C8B-B14F-4D97-AF65-F5344CB8AC3E}">
        <p14:creationId xmlns:p14="http://schemas.microsoft.com/office/powerpoint/2010/main" val="1960703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b="1" i="0" kern="1200" dirty="0">
                <a:solidFill>
                  <a:schemeClr val="tx1"/>
                </a:solidFill>
                <a:effectLst/>
                <a:latin typeface="+mn-lt"/>
                <a:ea typeface="+mn-ea"/>
                <a:cs typeface="+mn-cs"/>
              </a:rPr>
              <a:t>Did you know? </a:t>
            </a:r>
            <a:r>
              <a:rPr lang="en-GB" sz="1600" b="0" i="0" kern="1200" dirty="0">
                <a:solidFill>
                  <a:schemeClr val="tx1"/>
                </a:solidFill>
                <a:effectLst/>
                <a:latin typeface="+mn-lt"/>
                <a:ea typeface="+mn-ea"/>
                <a:cs typeface="+mn-cs"/>
              </a:rPr>
              <a:t>It was Dr Pemberton's friend and business partner, Frank M Robinson, who came up with the name Coca‑Cola. He wrote it out by hand in the Spencerian script that we still use as our logo.</a:t>
            </a:r>
          </a:p>
          <a:p>
            <a:r>
              <a:rPr lang="en-GB" dirty="0"/>
              <a:t>https://www.coca-cola.co.uk/faq/who-invented-coca-cola</a:t>
            </a:r>
          </a:p>
        </p:txBody>
      </p:sp>
      <p:sp>
        <p:nvSpPr>
          <p:cNvPr id="4" name="Slide Number Placeholder 3"/>
          <p:cNvSpPr>
            <a:spLocks noGrp="1"/>
          </p:cNvSpPr>
          <p:nvPr>
            <p:ph type="sldNum" sz="quarter" idx="5"/>
          </p:nvPr>
        </p:nvSpPr>
        <p:spPr/>
        <p:txBody>
          <a:bodyPr/>
          <a:lstStyle/>
          <a:p>
            <a:fld id="{9E11EC53-F507-411E-9ADC-FBCFECE09D3D}" type="slidenum">
              <a:rPr lang="en-GB" smtClean="0"/>
              <a:t>3</a:t>
            </a:fld>
            <a:endParaRPr lang="en-GB"/>
          </a:p>
        </p:txBody>
      </p:sp>
    </p:spTree>
    <p:extLst>
      <p:ext uri="{BB962C8B-B14F-4D97-AF65-F5344CB8AC3E}">
        <p14:creationId xmlns:p14="http://schemas.microsoft.com/office/powerpoint/2010/main" val="27443647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SWOT stands for strengths, weaknesses, opportunities and threats, strengths and weaknesses work within a company and opportunities and threats are external.</a:t>
            </a:r>
          </a:p>
          <a:p>
            <a:r>
              <a:rPr lang="en-GB" dirty="0"/>
              <a:t>www.googledictionary.com</a:t>
            </a:r>
          </a:p>
          <a:p>
            <a:r>
              <a:rPr lang="en-GB" dirty="0"/>
              <a:t>https://www.strategicmanagementinsight.com/swot-analyses/coca-cola-swot-analysis.html</a:t>
            </a:r>
          </a:p>
        </p:txBody>
      </p:sp>
      <p:sp>
        <p:nvSpPr>
          <p:cNvPr id="4" name="Slide Number Placeholder 3"/>
          <p:cNvSpPr>
            <a:spLocks noGrp="1"/>
          </p:cNvSpPr>
          <p:nvPr>
            <p:ph type="sldNum" sz="quarter" idx="5"/>
          </p:nvPr>
        </p:nvSpPr>
        <p:spPr/>
        <p:txBody>
          <a:bodyPr/>
          <a:lstStyle/>
          <a:p>
            <a:fld id="{9E11EC53-F507-411E-9ADC-FBCFECE09D3D}" type="slidenum">
              <a:rPr lang="en-GB" smtClean="0"/>
              <a:t>4</a:t>
            </a:fld>
            <a:endParaRPr lang="en-GB"/>
          </a:p>
        </p:txBody>
      </p:sp>
    </p:spTree>
    <p:extLst>
      <p:ext uri="{BB962C8B-B14F-4D97-AF65-F5344CB8AC3E}">
        <p14:creationId xmlns:p14="http://schemas.microsoft.com/office/powerpoint/2010/main" val="21516909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549080"/>
          </a:xfrm>
        </p:spPr>
        <p:txBody>
          <a:bodyPr/>
          <a:lstStyle/>
          <a:p>
            <a:r>
              <a:rPr lang="en-GB" sz="1000" dirty="0"/>
              <a:t>STRENGTHS: Coca Cola is a brand that is recognised worldwide, over 200 countries will know the Coca cola brand! They have a huge customer base and loyalty because of the Coca Cola name. Coca Cola has it’s very own distinctive taste and although you can buy substitute cola brands, nothing will ever have the same taste as Coca Cola. As a company Coca Cola is worth nearly $80 billion. They saw a massive increase in sales when they launched the bottles with people’s names on, this campaign was launched and it prompted Coca Cola customer to buy bottles/cans with their names on, they would take pictures with the named product, post these on social which was a great way of promoting the brand Coca Cola.</a:t>
            </a:r>
          </a:p>
          <a:p>
            <a:endParaRPr lang="en-GB" sz="1000" dirty="0"/>
          </a:p>
          <a:p>
            <a:r>
              <a:rPr lang="en-GB" sz="1000" dirty="0"/>
              <a:t>WEAKNESSES: Pepsi is a weakness for Coca Cola as they are the biggest competitor for Coca Cola. Pepsi as  brand has also branched away from just soda, Lays crisps being one of the non soda products they produce. Coca Cola hasn’t as yet produced anything other than drinks, this leaving them behind Pepsi in terms of competition. Another growing concern would be peoples concerns with diabetes and obesity. Fizzy drinks are a big factor with both obesity and diabetes, and a big influence with health issues. This making Coca Cola a contributor to the obesity epidemic and as yet they haven’t found a way to address this problem.</a:t>
            </a:r>
          </a:p>
          <a:p>
            <a:endParaRPr lang="en-GB" sz="1000" dirty="0"/>
          </a:p>
          <a:p>
            <a:r>
              <a:rPr lang="en-GB" sz="1000" dirty="0"/>
              <a:t>OPPORTUNITIES: Coca Cola have the opportunity to create new products and to grow on what they are already offering. They also have the chance to branch away from just soft drinks, to maybe find something that hasn’t been done by Pepsi and find a new niche, possibly along the health food lines. With having the brand known in many countries worldwide, they also have the opportunity to branch out to countries with a warmer climate. These countries can then enjoy the taste of Coca Cola in the way that many developed countries are already accustomed to the taste.</a:t>
            </a:r>
          </a:p>
          <a:p>
            <a:endParaRPr lang="en-GB" sz="1000" dirty="0"/>
          </a:p>
          <a:p>
            <a:r>
              <a:rPr lang="en-GB" sz="1000" dirty="0"/>
              <a:t>THREATS: With climate change on the rise, water could become limited. Coca Cola use water to make their soft drink so this could be a big problem should water become scarce. Pepsi would also be affected by a water shortage, so this is where Coca Cola would benefit from branching out with new products.</a:t>
            </a:r>
          </a:p>
        </p:txBody>
      </p:sp>
      <p:sp>
        <p:nvSpPr>
          <p:cNvPr id="4" name="Slide Number Placeholder 3"/>
          <p:cNvSpPr>
            <a:spLocks noGrp="1"/>
          </p:cNvSpPr>
          <p:nvPr>
            <p:ph type="sldNum" sz="quarter" idx="5"/>
          </p:nvPr>
        </p:nvSpPr>
        <p:spPr/>
        <p:txBody>
          <a:bodyPr/>
          <a:lstStyle/>
          <a:p>
            <a:fld id="{9E11EC53-F507-411E-9ADC-FBCFECE09D3D}" type="slidenum">
              <a:rPr lang="en-GB" smtClean="0"/>
              <a:t>5</a:t>
            </a:fld>
            <a:endParaRPr lang="en-GB"/>
          </a:p>
        </p:txBody>
      </p:sp>
    </p:spTree>
    <p:extLst>
      <p:ext uri="{BB962C8B-B14F-4D97-AF65-F5344CB8AC3E}">
        <p14:creationId xmlns:p14="http://schemas.microsoft.com/office/powerpoint/2010/main" val="1828563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PESTEL is an external analysis of a company but also works to identify the weaknesses and threats (part of the SWOT analysis). </a:t>
            </a:r>
          </a:p>
          <a:p>
            <a:r>
              <a:rPr lang="en-GB" dirty="0"/>
              <a:t>https://www.professionalacademy.com/blogs-and-advice/marketing-theories---pestel-analysis</a:t>
            </a:r>
          </a:p>
        </p:txBody>
      </p:sp>
      <p:sp>
        <p:nvSpPr>
          <p:cNvPr id="4" name="Slide Number Placeholder 3"/>
          <p:cNvSpPr>
            <a:spLocks noGrp="1"/>
          </p:cNvSpPr>
          <p:nvPr>
            <p:ph type="sldNum" sz="quarter" idx="5"/>
          </p:nvPr>
        </p:nvSpPr>
        <p:spPr/>
        <p:txBody>
          <a:bodyPr/>
          <a:lstStyle/>
          <a:p>
            <a:fld id="{9E11EC53-F507-411E-9ADC-FBCFECE09D3D}" type="slidenum">
              <a:rPr lang="en-GB" smtClean="0"/>
              <a:t>6</a:t>
            </a:fld>
            <a:endParaRPr lang="en-GB"/>
          </a:p>
        </p:txBody>
      </p:sp>
    </p:spTree>
    <p:extLst>
      <p:ext uri="{BB962C8B-B14F-4D97-AF65-F5344CB8AC3E}">
        <p14:creationId xmlns:p14="http://schemas.microsoft.com/office/powerpoint/2010/main" val="41640670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549080"/>
          </a:xfrm>
        </p:spPr>
        <p:txBody>
          <a:bodyPr/>
          <a:lstStyle/>
          <a:p>
            <a:r>
              <a:rPr lang="en-GB" sz="1100" dirty="0"/>
              <a:t>POLITICAL FACTORS: Products produced by Coca Cola must meet regulations that the government have set, and follow the FDA ( food and drug administration ) before they can put their products into stores to sell. Established laws can change and this in turn could stop Coca Cola from selling their drinks. Accounting, internal marketing and taxes could have an affect on Coca Cola as a company.</a:t>
            </a:r>
          </a:p>
          <a:p>
            <a:r>
              <a:rPr lang="en-GB" sz="1100" dirty="0"/>
              <a:t>ECONOMICAL FACTORS: 100’s of countries receive products from Coca Cola, many of these countries may have different customs, tastes, cultures and tastes. To accommodate different customers, Coca Cola have created a variety of flavoured drinks and is updating and changing how they handle their products. These days people are looking for healthier drinks, which has an impact on Coca Cola.  It seems Coca Cola aren’t making much effort in changing this.</a:t>
            </a:r>
          </a:p>
          <a:p>
            <a:r>
              <a:rPr lang="en-GB" sz="1100" dirty="0"/>
              <a:t>SOCIAL FACTORS: Coca Cola are trying to meet the demands of their customers, they have introduced many different flavours to meet the demands in Japan and likewise in China. But these days people are looking for alternatives and are drinking more water and teas. So to keep up Coca Cola need to introduce a product that will meet everyone’s needs. </a:t>
            </a:r>
          </a:p>
          <a:p>
            <a:r>
              <a:rPr lang="en-GB" sz="1100" dirty="0"/>
              <a:t>TECHNOLOGICAL FACTORS: Technology is a big part with Coca Cola, they have quality machinery in Britain to ensure fast delivery and production and better/higher quality produce. They use social media to connect with their customers (named bottle campaign).</a:t>
            </a:r>
          </a:p>
          <a:p>
            <a:r>
              <a:rPr lang="en-GB" sz="1100" dirty="0"/>
              <a:t>ENVIRONMENTAL FACTORS: With climate change being an issue, a company like Coca Cola could be affected by the lack of water, with water being a necessity to make the soft drinks that Coca Cola make. </a:t>
            </a:r>
          </a:p>
          <a:p>
            <a:r>
              <a:rPr lang="en-GB" sz="1100" dirty="0"/>
              <a:t>LEGAL FACTORS: Coca Cola Keep all right associated with their business, past, future and present.</a:t>
            </a:r>
          </a:p>
          <a:p>
            <a:endParaRPr lang="en-GB" sz="1100" dirty="0"/>
          </a:p>
          <a:p>
            <a:endParaRPr lang="en-GB" sz="1100" dirty="0"/>
          </a:p>
          <a:p>
            <a:r>
              <a:rPr lang="en-GB" sz="1100" dirty="0"/>
              <a:t>https://pestleanalysis.com/pestle-analysis-of-coca-cola/</a:t>
            </a:r>
          </a:p>
        </p:txBody>
      </p:sp>
      <p:sp>
        <p:nvSpPr>
          <p:cNvPr id="4" name="Slide Number Placeholder 3"/>
          <p:cNvSpPr>
            <a:spLocks noGrp="1"/>
          </p:cNvSpPr>
          <p:nvPr>
            <p:ph type="sldNum" sz="quarter" idx="5"/>
          </p:nvPr>
        </p:nvSpPr>
        <p:spPr/>
        <p:txBody>
          <a:bodyPr/>
          <a:lstStyle/>
          <a:p>
            <a:fld id="{9E11EC53-F507-411E-9ADC-FBCFECE09D3D}" type="slidenum">
              <a:rPr lang="en-GB" smtClean="0"/>
              <a:t>7</a:t>
            </a:fld>
            <a:endParaRPr lang="en-GB"/>
          </a:p>
        </p:txBody>
      </p:sp>
    </p:spTree>
    <p:extLst>
      <p:ext uri="{BB962C8B-B14F-4D97-AF65-F5344CB8AC3E}">
        <p14:creationId xmlns:p14="http://schemas.microsoft.com/office/powerpoint/2010/main" val="26267469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381000" y="4355976"/>
            <a:ext cx="6096000" cy="4464496"/>
          </a:xfrm>
        </p:spPr>
        <p:txBody>
          <a:bodyPr/>
          <a:lstStyle/>
          <a:p>
            <a:r>
              <a:rPr lang="en-GB" sz="1200" dirty="0">
                <a:latin typeface="+mj-lt"/>
              </a:rPr>
              <a:t>Bruce Tuckman was an educational psychologist, he identified a 5 stage development process that most teams follow to become high performing</a:t>
            </a:r>
            <a:r>
              <a:rPr lang="en-GB" dirty="0"/>
              <a:t>. </a:t>
            </a:r>
          </a:p>
          <a:p>
            <a:r>
              <a:rPr lang="en-GB" sz="1200" b="1" dirty="0"/>
              <a:t>Forming-</a:t>
            </a:r>
            <a:r>
              <a:rPr lang="en-GB" sz="1200" dirty="0"/>
              <a:t>Characteristics of Forming include questioning, socializing, displaying eagerness, focusing on group identity and purpose, and sticking to safe topics. Strategies for this phase include taking the 'lead,' providing clear expectations and consistent instructions, and quick response times.</a:t>
            </a:r>
            <a:br>
              <a:rPr lang="en-GB" sz="1200" dirty="0"/>
            </a:br>
            <a:r>
              <a:rPr lang="en-GB" sz="1200" b="1" dirty="0"/>
              <a:t>Storming-</a:t>
            </a:r>
            <a:r>
              <a:rPr lang="en-GB" sz="1200" dirty="0"/>
              <a:t>Traits of Storming include resistance, lack of participation, conflict, competition, high emotions, and moving towards group norms. Strategies for this stage include normalizing matters and encouraging leadership.</a:t>
            </a:r>
            <a:br>
              <a:rPr lang="en-GB" sz="1200" dirty="0"/>
            </a:br>
            <a:r>
              <a:rPr lang="en-GB" sz="1200" b="1" dirty="0"/>
              <a:t>Norming-</a:t>
            </a:r>
            <a:r>
              <a:rPr lang="en-GB" sz="1200" dirty="0"/>
              <a:t>Features of Norming include reconciliation, relief, lowered anxiety, members are engaged and supportive, and developing cohesion. Strategies for this phase include recognizing individual and group efforts, providing learning opportunities and feedback, and monitoring the 'energy' of the group.</a:t>
            </a:r>
            <a:br>
              <a:rPr lang="en-GB" sz="1200" dirty="0"/>
            </a:br>
            <a:r>
              <a:rPr lang="en-GB" sz="1200" b="1" dirty="0"/>
              <a:t>Performing-</a:t>
            </a:r>
            <a:r>
              <a:rPr lang="en-GB" sz="1200" dirty="0"/>
              <a:t>Characteristics of Performing include demonstrations of interdependence, healthy system, ability to effectively produce as a team, and balance of task and process orientation. Strategies for this stage include celebrating, 'guide from the side' (minimal intervention), encouraging group decision-making and problem-solving, and providing opportunities to share learning across teams.</a:t>
            </a:r>
          </a:p>
          <a:p>
            <a:r>
              <a:rPr lang="en-GB" sz="1200" b="1" dirty="0"/>
              <a:t>Adjourning-</a:t>
            </a:r>
            <a:r>
              <a:rPr lang="en-GB" sz="1200" dirty="0"/>
              <a:t>Traits of Adjourning include a shift to process orientation, sadness, and recognition of team and individual efforts. Strategies for this phase include recognizing change, providing an opportunity for summative team evaluations, and providing an opportunity for acknowledgments.</a:t>
            </a:r>
          </a:p>
          <a:p>
            <a:r>
              <a:rPr lang="en-GB" sz="1200" dirty="0"/>
              <a:t>http://agilescrumguide.com/blog/files/Use-Tuckmans-Model-of-Team-Dynamics.html</a:t>
            </a:r>
          </a:p>
        </p:txBody>
      </p:sp>
      <p:sp>
        <p:nvSpPr>
          <p:cNvPr id="4" name="Slide Number Placeholder 3"/>
          <p:cNvSpPr>
            <a:spLocks noGrp="1"/>
          </p:cNvSpPr>
          <p:nvPr>
            <p:ph type="sldNum" sz="quarter" idx="5"/>
          </p:nvPr>
        </p:nvSpPr>
        <p:spPr/>
        <p:txBody>
          <a:bodyPr/>
          <a:lstStyle/>
          <a:p>
            <a:fld id="{9E11EC53-F507-411E-9ADC-FBCFECE09D3D}" type="slidenum">
              <a:rPr lang="en-GB" smtClean="0"/>
              <a:t>8</a:t>
            </a:fld>
            <a:endParaRPr lang="en-GB"/>
          </a:p>
        </p:txBody>
      </p:sp>
    </p:spTree>
    <p:extLst>
      <p:ext uri="{BB962C8B-B14F-4D97-AF65-F5344CB8AC3E}">
        <p14:creationId xmlns:p14="http://schemas.microsoft.com/office/powerpoint/2010/main" val="40889862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hierarchy chart for Coca Cola</a:t>
            </a:r>
          </a:p>
          <a:p>
            <a:endParaRPr lang="en-GB" dirty="0"/>
          </a:p>
          <a:p>
            <a:r>
              <a:rPr lang="en-GB" dirty="0"/>
              <a:t>https://www.slideshare.net/vaidsanjay/international-business-stratedgy-cocacola</a:t>
            </a:r>
          </a:p>
        </p:txBody>
      </p:sp>
      <p:sp>
        <p:nvSpPr>
          <p:cNvPr id="4" name="Slide Number Placeholder 3"/>
          <p:cNvSpPr>
            <a:spLocks noGrp="1"/>
          </p:cNvSpPr>
          <p:nvPr>
            <p:ph type="sldNum" sz="quarter" idx="5"/>
          </p:nvPr>
        </p:nvSpPr>
        <p:spPr/>
        <p:txBody>
          <a:bodyPr/>
          <a:lstStyle/>
          <a:p>
            <a:fld id="{9E11EC53-F507-411E-9ADC-FBCFECE09D3D}" type="slidenum">
              <a:rPr lang="en-GB" smtClean="0"/>
              <a:t>9</a:t>
            </a:fld>
            <a:endParaRPr lang="en-GB"/>
          </a:p>
        </p:txBody>
      </p:sp>
    </p:spTree>
    <p:extLst>
      <p:ext uri="{BB962C8B-B14F-4D97-AF65-F5344CB8AC3E}">
        <p14:creationId xmlns:p14="http://schemas.microsoft.com/office/powerpoint/2010/main" val="33092199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1" i="0" kern="1200" dirty="0">
                <a:solidFill>
                  <a:schemeClr val="tx1"/>
                </a:solidFill>
                <a:effectLst/>
                <a:latin typeface="+mj-lt"/>
                <a:ea typeface="+mn-ea"/>
                <a:cs typeface="+mn-cs"/>
              </a:rPr>
              <a:t>Is Coca Cola a good company to work for?</a:t>
            </a:r>
          </a:p>
          <a:p>
            <a:r>
              <a:rPr lang="en-GB" sz="1400" i="0" kern="1200" dirty="0">
                <a:solidFill>
                  <a:schemeClr val="tx1"/>
                </a:solidFill>
                <a:effectLst/>
                <a:latin typeface="+mj-lt"/>
                <a:ea typeface="+mn-ea"/>
                <a:cs typeface="+mn-cs"/>
              </a:rPr>
              <a:t>Coca </a:t>
            </a:r>
            <a:r>
              <a:rPr lang="en-GB" sz="1400" dirty="0">
                <a:latin typeface="+mj-lt"/>
              </a:rPr>
              <a:t>C</a:t>
            </a:r>
            <a:r>
              <a:rPr lang="en-GB" sz="1400" i="0" kern="1200" dirty="0">
                <a:solidFill>
                  <a:schemeClr val="tx1"/>
                </a:solidFill>
                <a:effectLst/>
                <a:latin typeface="+mj-lt"/>
                <a:ea typeface="+mn-ea"/>
                <a:cs typeface="+mn-cs"/>
              </a:rPr>
              <a:t>ola </a:t>
            </a:r>
            <a:r>
              <a:rPr lang="en-GB" sz="1400" dirty="0">
                <a:latin typeface="+mj-lt"/>
              </a:rPr>
              <a:t>believe</a:t>
            </a:r>
            <a:r>
              <a:rPr lang="en-GB" sz="1400" b="0" i="0" kern="1200" dirty="0">
                <a:solidFill>
                  <a:schemeClr val="tx1"/>
                </a:solidFill>
                <a:effectLst/>
                <a:latin typeface="+mj-lt"/>
                <a:ea typeface="+mn-ea"/>
                <a:cs typeface="+mn-cs"/>
              </a:rPr>
              <a:t> their employees </a:t>
            </a:r>
            <a:r>
              <a:rPr lang="en-GB" sz="1400" dirty="0">
                <a:latin typeface="+mj-lt"/>
              </a:rPr>
              <a:t>should </a:t>
            </a:r>
            <a:r>
              <a:rPr lang="en-GB" sz="1400" b="0" i="0" kern="1200" dirty="0">
                <a:solidFill>
                  <a:schemeClr val="tx1"/>
                </a:solidFill>
                <a:effectLst/>
                <a:latin typeface="+mj-lt"/>
                <a:ea typeface="+mn-ea"/>
                <a:cs typeface="+mn-cs"/>
              </a:rPr>
              <a:t>enjoy their work and they try to ensure that anyone working for their company </a:t>
            </a:r>
            <a:r>
              <a:rPr lang="en-GB" sz="1400" dirty="0">
                <a:latin typeface="+mj-lt"/>
              </a:rPr>
              <a:t>finds their employment</a:t>
            </a:r>
            <a:r>
              <a:rPr lang="en-GB" sz="1400" b="0" i="0" kern="1200" dirty="0">
                <a:solidFill>
                  <a:schemeClr val="tx1"/>
                </a:solidFill>
                <a:effectLst/>
                <a:latin typeface="+mj-lt"/>
                <a:ea typeface="+mn-ea"/>
                <a:cs typeface="+mn-cs"/>
              </a:rPr>
              <a:t> fulfilling, rewarding and fun. As part of the Great Place to Work programme, Coca Cola include giving employees discounted gym memberships, on-site exercise classes, Coca-Cola drinks and fruit are free, staff restaurants offer a healthy food option, flexible working hours, a learning allowance and a Cycle to Work scheme.</a:t>
            </a:r>
          </a:p>
          <a:p>
            <a:r>
              <a:rPr lang="en-GB" sz="1400" b="1" i="0" kern="1200" dirty="0">
                <a:solidFill>
                  <a:schemeClr val="tx1"/>
                </a:solidFill>
                <a:effectLst/>
                <a:latin typeface="+mj-lt"/>
                <a:ea typeface="+mn-ea"/>
                <a:cs typeface="+mn-cs"/>
              </a:rPr>
              <a:t>Training and development</a:t>
            </a:r>
          </a:p>
          <a:p>
            <a:r>
              <a:rPr lang="en-GB" sz="1400" b="0" i="0" kern="1200" dirty="0">
                <a:solidFill>
                  <a:schemeClr val="tx1"/>
                </a:solidFill>
                <a:effectLst/>
                <a:latin typeface="+mj-lt"/>
                <a:ea typeface="+mn-ea"/>
                <a:cs typeface="+mn-cs"/>
              </a:rPr>
              <a:t>Coca Cola  invest in their staff’s training and development to ensure their valued employees feel appreciated. Also Coca Cola believe that by developing, training and investing in their employees that this will benefit the company in the long </a:t>
            </a:r>
            <a:r>
              <a:rPr lang="en-GB" sz="1400" dirty="0">
                <a:latin typeface="+mj-lt"/>
              </a:rPr>
              <a:t>term. </a:t>
            </a:r>
          </a:p>
          <a:p>
            <a:endParaRPr lang="en-GB" sz="1400" dirty="0">
              <a:latin typeface="+mj-lt"/>
            </a:endParaRPr>
          </a:p>
          <a:p>
            <a:r>
              <a:rPr lang="en-GB" sz="1400" dirty="0">
                <a:latin typeface="+mj-lt"/>
              </a:rPr>
              <a:t>https://www.coca-cola.co.uk/about-us/our-people</a:t>
            </a:r>
            <a:endParaRPr lang="en-GB" sz="1400" b="0" i="0" kern="1200" dirty="0">
              <a:solidFill>
                <a:schemeClr val="tx1"/>
              </a:solidFill>
              <a:effectLst/>
              <a:latin typeface="+mj-lt"/>
              <a:ea typeface="+mn-ea"/>
              <a:cs typeface="+mn-cs"/>
            </a:endParaRPr>
          </a:p>
          <a:p>
            <a:endParaRPr lang="en-GB" sz="1400" dirty="0">
              <a:latin typeface="+mj-lt"/>
            </a:endParaRPr>
          </a:p>
          <a:p>
            <a:endParaRPr lang="en-GB" sz="1400" b="0" i="0" kern="1200" dirty="0">
              <a:solidFill>
                <a:schemeClr val="tx1"/>
              </a:solidFill>
              <a:effectLst/>
              <a:latin typeface="+mj-lt"/>
              <a:ea typeface="+mn-ea"/>
              <a:cs typeface="+mn-cs"/>
            </a:endParaRPr>
          </a:p>
          <a:p>
            <a:endParaRPr lang="en-GB" dirty="0"/>
          </a:p>
        </p:txBody>
      </p:sp>
      <p:sp>
        <p:nvSpPr>
          <p:cNvPr id="4" name="Slide Number Placeholder 3"/>
          <p:cNvSpPr>
            <a:spLocks noGrp="1"/>
          </p:cNvSpPr>
          <p:nvPr>
            <p:ph type="sldNum" sz="quarter" idx="5"/>
          </p:nvPr>
        </p:nvSpPr>
        <p:spPr/>
        <p:txBody>
          <a:bodyPr/>
          <a:lstStyle/>
          <a:p>
            <a:fld id="{9E11EC53-F507-411E-9ADC-FBCFECE09D3D}" type="slidenum">
              <a:rPr lang="en-GB" smtClean="0"/>
              <a:t>10</a:t>
            </a:fld>
            <a:endParaRPr lang="en-GB"/>
          </a:p>
        </p:txBody>
      </p:sp>
    </p:spTree>
    <p:extLst>
      <p:ext uri="{BB962C8B-B14F-4D97-AF65-F5344CB8AC3E}">
        <p14:creationId xmlns:p14="http://schemas.microsoft.com/office/powerpoint/2010/main" val="28043318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Employee engagement</a:t>
            </a:r>
          </a:p>
          <a:p>
            <a:r>
              <a:rPr lang="en-GB" sz="1200" dirty="0"/>
              <a:t>Coca Cola’s </a:t>
            </a:r>
            <a:r>
              <a:rPr lang="en-GB" sz="1200" b="0" i="0" kern="1200" dirty="0">
                <a:solidFill>
                  <a:schemeClr val="tx1"/>
                </a:solidFill>
                <a:effectLst/>
                <a:latin typeface="+mn-lt"/>
                <a:ea typeface="+mn-ea"/>
                <a:cs typeface="+mn-cs"/>
              </a:rPr>
              <a:t>success depends on motivated and committed employees.</a:t>
            </a:r>
            <a:r>
              <a:rPr lang="en-GB" sz="1200" dirty="0"/>
              <a:t> They </a:t>
            </a:r>
            <a:r>
              <a:rPr lang="en-GB" sz="1200" b="0" i="0" kern="1200" dirty="0">
                <a:solidFill>
                  <a:schemeClr val="tx1"/>
                </a:solidFill>
                <a:effectLst/>
                <a:latin typeface="+mn-lt"/>
                <a:ea typeface="+mn-ea"/>
                <a:cs typeface="+mn-cs"/>
              </a:rPr>
              <a:t>need them to feel that they play a great part in helping the business meet it’s goals and to have a better understanding of what the goals are. </a:t>
            </a:r>
            <a:r>
              <a:rPr lang="en-GB" sz="1200" dirty="0"/>
              <a:t>They</a:t>
            </a:r>
            <a:r>
              <a:rPr lang="en-GB" sz="1200" b="0" i="0" kern="1200" dirty="0">
                <a:solidFill>
                  <a:schemeClr val="tx1"/>
                </a:solidFill>
                <a:effectLst/>
                <a:latin typeface="+mn-lt"/>
                <a:ea typeface="+mn-ea"/>
                <a:cs typeface="+mn-cs"/>
              </a:rPr>
              <a:t> have several different ways of measuring their employees levels of engagement towards the business and how satisfied they are with their working lives.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Pay and reward</a:t>
            </a:r>
          </a:p>
          <a:p>
            <a:r>
              <a:rPr lang="en-GB" sz="1200" dirty="0"/>
              <a:t>Coca Cola offer</a:t>
            </a:r>
            <a:r>
              <a:rPr lang="en-GB" sz="1200" b="0" i="0" kern="1200" dirty="0">
                <a:solidFill>
                  <a:schemeClr val="tx1"/>
                </a:solidFill>
                <a:effectLst/>
                <a:latin typeface="+mn-lt"/>
                <a:ea typeface="+mn-ea"/>
                <a:cs typeface="+mn-cs"/>
              </a:rPr>
              <a:t> competitive rates of pay and also motivating benefits </a:t>
            </a:r>
            <a:r>
              <a:rPr lang="en-GB" sz="1200" dirty="0"/>
              <a:t>which are important, this then helps to keep their employees committed</a:t>
            </a:r>
            <a:r>
              <a:rPr lang="en-GB" sz="1200" b="0" i="0" kern="1200" dirty="0">
                <a:solidFill>
                  <a:schemeClr val="tx1"/>
                </a:solidFill>
                <a:effectLst/>
                <a:latin typeface="+mn-lt"/>
                <a:ea typeface="+mn-ea"/>
                <a:cs typeface="+mn-cs"/>
              </a:rPr>
              <a:t> to drive the company forward. Coca Cola offer a number of different elements, such as: </a:t>
            </a:r>
          </a:p>
          <a:p>
            <a:pPr marL="285750" indent="-285750">
              <a:buFont typeface="Arial" panose="020B0604020202020204" pitchFamily="34" charset="0"/>
              <a:buChar char="•"/>
            </a:pPr>
            <a:r>
              <a:rPr lang="en-GB" sz="1200" b="0" i="0" kern="1200" dirty="0">
                <a:solidFill>
                  <a:schemeClr val="tx1"/>
                </a:solidFill>
                <a:effectLst/>
                <a:latin typeface="+mn-lt"/>
                <a:ea typeface="+mn-ea"/>
                <a:cs typeface="+mn-cs"/>
              </a:rPr>
              <a:t>Pension, </a:t>
            </a:r>
          </a:p>
          <a:p>
            <a:pPr marL="285750" indent="-285750">
              <a:buFont typeface="Arial" panose="020B0604020202020204" pitchFamily="34" charset="0"/>
              <a:buChar char="•"/>
            </a:pPr>
            <a:r>
              <a:rPr lang="en-GB" sz="1200" b="0" i="0" kern="1200" dirty="0">
                <a:solidFill>
                  <a:schemeClr val="tx1"/>
                </a:solidFill>
                <a:effectLst/>
                <a:latin typeface="+mn-lt"/>
                <a:ea typeface="+mn-ea"/>
                <a:cs typeface="+mn-cs"/>
              </a:rPr>
              <a:t>Healthcare </a:t>
            </a:r>
            <a:endParaRPr lang="en-GB" sz="1200" dirty="0"/>
          </a:p>
          <a:p>
            <a:pPr marL="285750" indent="-285750">
              <a:buFont typeface="Arial" panose="020B0604020202020204" pitchFamily="34" charset="0"/>
              <a:buChar char="•"/>
            </a:pPr>
            <a:r>
              <a:rPr lang="en-GB" sz="1200" b="0" i="0" kern="1200" dirty="0">
                <a:solidFill>
                  <a:schemeClr val="tx1"/>
                </a:solidFill>
                <a:effectLst/>
                <a:latin typeface="+mn-lt"/>
                <a:ea typeface="+mn-ea"/>
                <a:cs typeface="+mn-cs"/>
              </a:rPr>
              <a:t>Additional holiday</a:t>
            </a:r>
          </a:p>
          <a:p>
            <a:r>
              <a:rPr lang="en-GB" sz="1200" b="0" i="0" kern="1200" dirty="0">
                <a:solidFill>
                  <a:schemeClr val="tx1"/>
                </a:solidFill>
                <a:effectLst/>
                <a:latin typeface="+mn-lt"/>
                <a:ea typeface="+mn-ea"/>
                <a:cs typeface="+mn-cs"/>
              </a:rPr>
              <a:t>These form a great benefits package for their employees. Coca Cola’s rewards programmes are regularly benchmarked against a select peer group of our major competitors and key players in the local market.</a:t>
            </a:r>
          </a:p>
          <a:p>
            <a:endParaRPr lang="en-GB" sz="1400" b="0" i="0" kern="1200" dirty="0">
              <a:solidFill>
                <a:schemeClr val="tx1"/>
              </a:solidFill>
              <a:effectLst/>
              <a:latin typeface="+mn-lt"/>
              <a:ea typeface="+mn-ea"/>
              <a:cs typeface="+mn-cs"/>
            </a:endParaRPr>
          </a:p>
          <a:p>
            <a:r>
              <a:rPr lang="en-GB" sz="1200" dirty="0">
                <a:hlinkClick r:id="rId3">
                  <a:extLst>
                    <a:ext uri="{A12FA001-AC4F-418D-AE19-62706E023703}">
                      <ahyp:hlinkClr xmlns:ahyp="http://schemas.microsoft.com/office/drawing/2018/hyperlinkcolor" val="tx"/>
                    </a:ext>
                  </a:extLst>
                </a:hlinkClick>
              </a:rPr>
              <a:t>https://www.slideshare.net/markedme/practice-of-management-of-coca-cola</a:t>
            </a:r>
            <a:endParaRPr lang="en-GB" sz="1200" dirty="0"/>
          </a:p>
          <a:p>
            <a:r>
              <a:rPr lang="en-GB" sz="1200" dirty="0"/>
              <a:t>https://www.coca-cola.co.uk/about-us/our-people</a:t>
            </a:r>
          </a:p>
        </p:txBody>
      </p:sp>
      <p:sp>
        <p:nvSpPr>
          <p:cNvPr id="4" name="Slide Number Placeholder 3"/>
          <p:cNvSpPr>
            <a:spLocks noGrp="1"/>
          </p:cNvSpPr>
          <p:nvPr>
            <p:ph type="sldNum" sz="quarter" idx="5"/>
          </p:nvPr>
        </p:nvSpPr>
        <p:spPr/>
        <p:txBody>
          <a:bodyPr/>
          <a:lstStyle/>
          <a:p>
            <a:fld id="{9E11EC53-F507-411E-9ADC-FBCFECE09D3D}" type="slidenum">
              <a:rPr lang="en-GB" smtClean="0"/>
              <a:t>11</a:t>
            </a:fld>
            <a:endParaRPr lang="en-GB"/>
          </a:p>
        </p:txBody>
      </p:sp>
    </p:spTree>
    <p:extLst>
      <p:ext uri="{BB962C8B-B14F-4D97-AF65-F5344CB8AC3E}">
        <p14:creationId xmlns:p14="http://schemas.microsoft.com/office/powerpoint/2010/main" val="13958976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381000" y="4355976"/>
            <a:ext cx="6096000" cy="4680520"/>
          </a:xfrm>
        </p:spPr>
        <p:txBody>
          <a:bodyPr/>
          <a:lstStyle/>
          <a:p>
            <a:r>
              <a:rPr lang="en-GB" sz="1200" dirty="0"/>
              <a:t>Here are the 9 team roles, which one best suits you?</a:t>
            </a:r>
          </a:p>
          <a:p>
            <a:r>
              <a:rPr lang="en-GB" sz="1200" dirty="0"/>
              <a:t>THINKING-ORIENTATED ROLES:-</a:t>
            </a:r>
          </a:p>
          <a:p>
            <a:pPr marL="285750" indent="-285750">
              <a:buFont typeface="Wingdings" panose="05000000000000000000" pitchFamily="2" charset="2"/>
              <a:buChar char="v"/>
            </a:pPr>
            <a:r>
              <a:rPr lang="en-GB" sz="1200" dirty="0"/>
              <a:t>PLANT: Creative people, have ideas, clever and may prefer to work alone.</a:t>
            </a:r>
          </a:p>
          <a:p>
            <a:pPr marL="285750" indent="-285750">
              <a:buFont typeface="Wingdings" panose="05000000000000000000" pitchFamily="2" charset="2"/>
              <a:buChar char="v"/>
            </a:pPr>
            <a:r>
              <a:rPr lang="en-GB" sz="1200" dirty="0"/>
              <a:t>MONITOR EVALUATOR: These people tend to be critical thinkers, they analyse problems and ideas.</a:t>
            </a:r>
          </a:p>
          <a:p>
            <a:pPr marL="285750" indent="-285750">
              <a:buFont typeface="Wingdings" panose="05000000000000000000" pitchFamily="2" charset="2"/>
              <a:buChar char="v"/>
            </a:pPr>
            <a:r>
              <a:rPr lang="en-GB" sz="1200" dirty="0"/>
              <a:t>SPECIALIST SKILLS: They maintain a professional standard in their own field, committed, lack interest in areas that aren’t their own.</a:t>
            </a:r>
          </a:p>
          <a:p>
            <a:r>
              <a:rPr lang="en-GB" sz="1200" dirty="0"/>
              <a:t>ACTION-ORIENTATED ROLES:-</a:t>
            </a:r>
          </a:p>
          <a:p>
            <a:pPr marL="171450" indent="-171450">
              <a:buFont typeface="Wingdings" panose="05000000000000000000" pitchFamily="2" charset="2"/>
              <a:buChar char="v"/>
            </a:pPr>
            <a:r>
              <a:rPr lang="en-GB" sz="1200" dirty="0"/>
              <a:t>SHAPER: Tend to take the lead, don’t see problems as an issue and rise above them, they can guarantee positive action.</a:t>
            </a:r>
          </a:p>
          <a:p>
            <a:pPr marL="171450" indent="-171450">
              <a:buFont typeface="Wingdings" panose="05000000000000000000" pitchFamily="2" charset="2"/>
              <a:buChar char="v"/>
            </a:pPr>
            <a:r>
              <a:rPr lang="en-GB" sz="1200" dirty="0"/>
              <a:t>IMPLEMENTER: Loyal to the company, hard working, self control and discipline, they are reliable and competent in tackling tasks.</a:t>
            </a:r>
          </a:p>
          <a:p>
            <a:pPr marL="171450" indent="-171450">
              <a:buFont typeface="Wingdings" panose="05000000000000000000" pitchFamily="2" charset="2"/>
              <a:buChar char="v"/>
            </a:pPr>
            <a:r>
              <a:rPr lang="en-GB" sz="1200" dirty="0"/>
              <a:t>COMPLETER FINISHER: very accurate in what they do, high concentration, can worry and don’t like to delegate.</a:t>
            </a:r>
          </a:p>
          <a:p>
            <a:r>
              <a:rPr lang="en-GB" sz="1200" dirty="0"/>
              <a:t>PEOPLE-ORIENTATED ROLES:-</a:t>
            </a:r>
          </a:p>
          <a:p>
            <a:pPr marL="171450" indent="-171450">
              <a:buFont typeface="Wingdings" panose="05000000000000000000" pitchFamily="2" charset="2"/>
              <a:buChar char="v"/>
            </a:pPr>
            <a:r>
              <a:rPr lang="en-GB" sz="1200" dirty="0"/>
              <a:t>CO-ORDINATOR: These are usually natural team leaders, work better with member on the same level. Can be manipulative and offloads personal work.</a:t>
            </a:r>
          </a:p>
          <a:p>
            <a:pPr marL="171450" indent="-171450">
              <a:buFont typeface="Wingdings" panose="05000000000000000000" pitchFamily="2" charset="2"/>
              <a:buChar char="v"/>
            </a:pPr>
            <a:r>
              <a:rPr lang="en-GB" sz="1200" dirty="0"/>
              <a:t>TEAM WOKERS: Contributes well to team work, not seen as a treat and good to work alongside. Can be indecisive under pressure.</a:t>
            </a:r>
          </a:p>
          <a:p>
            <a:pPr marL="171450" indent="-171450">
              <a:buFont typeface="Wingdings" panose="05000000000000000000" pitchFamily="2" charset="2"/>
              <a:buChar char="v"/>
            </a:pPr>
            <a:r>
              <a:rPr lang="en-GB" sz="1200" dirty="0"/>
              <a:t>RESOURCE INVESTIGATOR: Look to find new ideas, good at communicating internally and externally, quick thinkers. Over-optimistic.</a:t>
            </a:r>
          </a:p>
          <a:p>
            <a:r>
              <a:rPr lang="en-GB" sz="1200" dirty="0"/>
              <a:t>Coca Cola as a company have many different team roles with in their management and I’m sure that many of these roles are used among the team members to ensure the smooth running of the company. </a:t>
            </a:r>
          </a:p>
          <a:p>
            <a:r>
              <a:rPr lang="en-GB" sz="1200" dirty="0"/>
              <a:t>www.exportprogrammanagement.com</a:t>
            </a:r>
          </a:p>
        </p:txBody>
      </p:sp>
      <p:sp>
        <p:nvSpPr>
          <p:cNvPr id="4" name="Slide Number Placeholder 3"/>
          <p:cNvSpPr>
            <a:spLocks noGrp="1"/>
          </p:cNvSpPr>
          <p:nvPr>
            <p:ph type="sldNum" sz="quarter" idx="5"/>
          </p:nvPr>
        </p:nvSpPr>
        <p:spPr/>
        <p:txBody>
          <a:bodyPr/>
          <a:lstStyle/>
          <a:p>
            <a:fld id="{9E11EC53-F507-411E-9ADC-FBCFECE09D3D}" type="slidenum">
              <a:rPr lang="en-GB" smtClean="0"/>
              <a:t>12</a:t>
            </a:fld>
            <a:endParaRPr lang="en-GB"/>
          </a:p>
        </p:txBody>
      </p:sp>
    </p:spTree>
    <p:extLst>
      <p:ext uri="{BB962C8B-B14F-4D97-AF65-F5344CB8AC3E}">
        <p14:creationId xmlns:p14="http://schemas.microsoft.com/office/powerpoint/2010/main" val="8860651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477072"/>
          </a:xfrm>
        </p:spPr>
        <p:txBody>
          <a:bodyPr/>
          <a:lstStyle/>
          <a:p>
            <a:r>
              <a:rPr lang="en-GB" sz="1000" b="1" u="sng" dirty="0"/>
              <a:t>The Coca Cola Company Mission</a:t>
            </a:r>
          </a:p>
          <a:p>
            <a:r>
              <a:rPr lang="en-GB" sz="1000" dirty="0"/>
              <a:t>Coca Cola’s mission is to:</a:t>
            </a:r>
          </a:p>
          <a:p>
            <a:r>
              <a:rPr lang="en-GB" sz="1000" dirty="0"/>
              <a:t>To refresh the world in mind, body and spirit</a:t>
            </a:r>
          </a:p>
          <a:p>
            <a:r>
              <a:rPr lang="en-GB" sz="1000" dirty="0"/>
              <a:t>To inspire moments of optimism and happiness through their brands and actions</a:t>
            </a:r>
          </a:p>
          <a:p>
            <a:r>
              <a:rPr lang="en-GB" sz="1000" dirty="0"/>
              <a:t>To create value and to make a difference.</a:t>
            </a:r>
          </a:p>
          <a:p>
            <a:r>
              <a:rPr lang="en-GB" sz="1000" b="1" u="sng" dirty="0"/>
              <a:t>The Coca Cola Company Vision</a:t>
            </a:r>
          </a:p>
          <a:p>
            <a:r>
              <a:rPr lang="en-GB" sz="1000" dirty="0"/>
              <a:t>To achieve their mission, they have developed a set of goals, which they will work with their bottlers to deliver.</a:t>
            </a:r>
          </a:p>
          <a:p>
            <a:r>
              <a:rPr lang="en-GB" sz="1000" b="1" dirty="0"/>
              <a:t>People:</a:t>
            </a:r>
            <a:r>
              <a:rPr lang="en-GB" sz="1000" dirty="0"/>
              <a:t> Inspiring each other to be the best they can be by providing a great place to work.</a:t>
            </a:r>
          </a:p>
          <a:p>
            <a:r>
              <a:rPr lang="en-GB" sz="1000" b="1" dirty="0"/>
              <a:t>Planet:</a:t>
            </a:r>
            <a:r>
              <a:rPr lang="en-GB" sz="1000" dirty="0"/>
              <a:t> Being a more responsible global citizen that makes a difference by helping to build a more sustainable community.</a:t>
            </a:r>
          </a:p>
          <a:p>
            <a:r>
              <a:rPr lang="en-GB" sz="1000" b="1" dirty="0"/>
              <a:t>Profit:</a:t>
            </a:r>
            <a:r>
              <a:rPr lang="en-GB" sz="1000" dirty="0"/>
              <a:t> Maximising long-term return to shareholders, while being mindful of our overall responsibilities</a:t>
            </a:r>
          </a:p>
          <a:p>
            <a:r>
              <a:rPr lang="en-GB" sz="1000" b="1" dirty="0"/>
              <a:t>Productivity: </a:t>
            </a:r>
            <a:r>
              <a:rPr lang="en-GB" sz="1000" dirty="0"/>
              <a:t>Being a highly effective, lean and fast-moving organisation.</a:t>
            </a:r>
          </a:p>
          <a:p>
            <a:r>
              <a:rPr lang="en-GB" sz="1000" b="1" u="sng" dirty="0"/>
              <a:t>The Coca Cola Company Values</a:t>
            </a:r>
          </a:p>
          <a:p>
            <a:r>
              <a:rPr lang="en-GB" sz="1000" dirty="0"/>
              <a:t>Our shared values guide our actions and describe how we behave in the world:</a:t>
            </a:r>
          </a:p>
          <a:p>
            <a:r>
              <a:rPr lang="en-GB" sz="1000" b="1" dirty="0"/>
              <a:t>Leadership:</a:t>
            </a:r>
            <a:r>
              <a:rPr lang="en-GB" sz="1000" dirty="0"/>
              <a:t> The courage to shape a better future</a:t>
            </a:r>
          </a:p>
          <a:p>
            <a:r>
              <a:rPr lang="en-GB" sz="1000" b="1" dirty="0"/>
              <a:t>Collaboration:</a:t>
            </a:r>
            <a:r>
              <a:rPr lang="en-GB" sz="1000" dirty="0"/>
              <a:t> Leverage collective genius</a:t>
            </a:r>
          </a:p>
          <a:p>
            <a:r>
              <a:rPr lang="en-GB" sz="1000" b="1" dirty="0"/>
              <a:t>Integrity:</a:t>
            </a:r>
            <a:r>
              <a:rPr lang="en-GB" sz="1000" dirty="0"/>
              <a:t> Be real</a:t>
            </a:r>
          </a:p>
          <a:p>
            <a:r>
              <a:rPr lang="en-GB" sz="1000" b="1" dirty="0"/>
              <a:t>Accountability:</a:t>
            </a:r>
            <a:r>
              <a:rPr lang="en-GB" sz="1000" dirty="0"/>
              <a:t> If it is to be, it's up to me</a:t>
            </a:r>
          </a:p>
          <a:p>
            <a:r>
              <a:rPr lang="en-GB" sz="1000" b="1" dirty="0"/>
              <a:t>Passion:</a:t>
            </a:r>
            <a:r>
              <a:rPr lang="en-GB" sz="1000" dirty="0"/>
              <a:t> Committed in heart and mind</a:t>
            </a:r>
          </a:p>
          <a:p>
            <a:r>
              <a:rPr lang="en-GB" sz="1000" b="1" dirty="0"/>
              <a:t>Diversity:</a:t>
            </a:r>
            <a:r>
              <a:rPr lang="en-GB" sz="1000" dirty="0"/>
              <a:t> As inclusive as our brands</a:t>
            </a:r>
          </a:p>
          <a:p>
            <a:r>
              <a:rPr lang="en-GB" sz="1000" b="1" dirty="0"/>
              <a:t>Quality:</a:t>
            </a:r>
            <a:r>
              <a:rPr lang="en-GB" sz="1000" dirty="0"/>
              <a:t> What we do, we do well</a:t>
            </a:r>
          </a:p>
          <a:p>
            <a:endParaRPr lang="en-GB" sz="1000" dirty="0"/>
          </a:p>
          <a:p>
            <a:r>
              <a:rPr lang="en-GB" sz="1200" dirty="0"/>
              <a:t>https://www.coca-cola.co.uk/about-us/mission-vision-and-values</a:t>
            </a:r>
          </a:p>
          <a:p>
            <a:endParaRPr lang="en-GB" sz="1200" dirty="0"/>
          </a:p>
        </p:txBody>
      </p:sp>
      <p:sp>
        <p:nvSpPr>
          <p:cNvPr id="4" name="Slide Number Placeholder 3"/>
          <p:cNvSpPr>
            <a:spLocks noGrp="1"/>
          </p:cNvSpPr>
          <p:nvPr>
            <p:ph type="sldNum" sz="quarter" idx="5"/>
          </p:nvPr>
        </p:nvSpPr>
        <p:spPr/>
        <p:txBody>
          <a:bodyPr/>
          <a:lstStyle/>
          <a:p>
            <a:fld id="{9E11EC53-F507-411E-9ADC-FBCFECE09D3D}" type="slidenum">
              <a:rPr lang="en-GB" smtClean="0"/>
              <a:t>13</a:t>
            </a:fld>
            <a:endParaRPr lang="en-GB"/>
          </a:p>
        </p:txBody>
      </p:sp>
    </p:spTree>
    <p:extLst>
      <p:ext uri="{BB962C8B-B14F-4D97-AF65-F5344CB8AC3E}">
        <p14:creationId xmlns:p14="http://schemas.microsoft.com/office/powerpoint/2010/main" val="15198686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285750" algn="l" defTabSz="1218987"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i="0" kern="1200" dirty="0">
                <a:solidFill>
                  <a:schemeClr val="tx1"/>
                </a:solidFill>
                <a:effectLst/>
                <a:latin typeface="+mj-lt"/>
                <a:ea typeface="+mn-ea"/>
                <a:cs typeface="+mn-cs"/>
              </a:rPr>
              <a:t>Coca Cola focus on driving revenue and profit growth</a:t>
            </a:r>
          </a:p>
          <a:p>
            <a:pPr marL="285750" marR="0" lvl="0" indent="-285750" algn="l" defTabSz="1218987"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i="0" kern="1200" dirty="0">
                <a:solidFill>
                  <a:schemeClr val="tx1"/>
                </a:solidFill>
                <a:effectLst/>
                <a:latin typeface="+mj-lt"/>
                <a:ea typeface="+mn-ea"/>
                <a:cs typeface="+mn-cs"/>
              </a:rPr>
              <a:t>Coca Cola invest in their brands and business</a:t>
            </a:r>
          </a:p>
          <a:p>
            <a:pPr marL="285750" marR="0" lvl="0" indent="-285750" algn="l" defTabSz="1218987"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a:latin typeface="+mj-lt"/>
              </a:rPr>
              <a:t>They</a:t>
            </a:r>
            <a:r>
              <a:rPr lang="en-GB" sz="1400" i="0" kern="1200" dirty="0">
                <a:solidFill>
                  <a:schemeClr val="tx1"/>
                </a:solidFill>
                <a:effectLst/>
                <a:latin typeface="+mj-lt"/>
                <a:ea typeface="+mn-ea"/>
                <a:cs typeface="+mn-cs"/>
              </a:rPr>
              <a:t> became more efficient</a:t>
            </a:r>
          </a:p>
          <a:p>
            <a:pPr marL="285750" marR="0" lvl="0" indent="-285750" algn="l" defTabSz="1218987"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i="0" kern="1200" dirty="0">
                <a:solidFill>
                  <a:schemeClr val="tx1"/>
                </a:solidFill>
                <a:effectLst/>
                <a:latin typeface="+mj-lt"/>
                <a:ea typeface="+mn-ea"/>
                <a:cs typeface="+mn-cs"/>
              </a:rPr>
              <a:t>Coca Cola simplified the company</a:t>
            </a:r>
          </a:p>
          <a:p>
            <a:pPr marL="285750" marR="0" lvl="0" indent="-285750" algn="l" defTabSz="1218987"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a:latin typeface="+mj-lt"/>
              </a:rPr>
              <a:t>They</a:t>
            </a:r>
            <a:r>
              <a:rPr lang="en-GB" sz="1400" i="0" kern="1200" dirty="0">
                <a:solidFill>
                  <a:schemeClr val="tx1"/>
                </a:solidFill>
                <a:effectLst/>
                <a:latin typeface="+mj-lt"/>
                <a:ea typeface="+mn-ea"/>
                <a:cs typeface="+mn-cs"/>
              </a:rPr>
              <a:t> refocused on their core business model</a:t>
            </a:r>
          </a:p>
          <a:p>
            <a:endParaRPr lang="en-GB" sz="1400" dirty="0">
              <a:latin typeface="+mj-lt"/>
            </a:endParaRPr>
          </a:p>
          <a:p>
            <a:r>
              <a:rPr lang="en-GB" sz="1400" dirty="0">
                <a:latin typeface="+mj-lt"/>
                <a:hlinkClick r:id="rId3">
                  <a:extLst>
                    <a:ext uri="{A12FA001-AC4F-418D-AE19-62706E023703}">
                      <ahyp:hlinkClr xmlns:ahyp="http://schemas.microsoft.com/office/drawing/2018/hyperlinkcolor" val="tx"/>
                    </a:ext>
                  </a:extLst>
                </a:hlinkClick>
              </a:rPr>
              <a:t>https://www.slideshare.net/vaidsanjay/international-business-stratedgy-cocacola</a:t>
            </a:r>
            <a:endParaRPr lang="en-GB" sz="1400" dirty="0">
              <a:latin typeface="+mj-lt"/>
            </a:endParaRPr>
          </a:p>
          <a:p>
            <a:r>
              <a:rPr lang="en-GB" sz="1400" dirty="0">
                <a:latin typeface="+mj-lt"/>
              </a:rPr>
              <a:t>https://www.coca-colacompany.com/stories/five-strategic-actions</a:t>
            </a:r>
          </a:p>
          <a:p>
            <a:endParaRPr lang="en-GB" sz="1400" dirty="0">
              <a:latin typeface="+mj-lt"/>
            </a:endParaRPr>
          </a:p>
        </p:txBody>
      </p:sp>
      <p:sp>
        <p:nvSpPr>
          <p:cNvPr id="4" name="Slide Number Placeholder 3"/>
          <p:cNvSpPr>
            <a:spLocks noGrp="1"/>
          </p:cNvSpPr>
          <p:nvPr>
            <p:ph type="sldNum" sz="quarter" idx="5"/>
          </p:nvPr>
        </p:nvSpPr>
        <p:spPr/>
        <p:txBody>
          <a:bodyPr/>
          <a:lstStyle/>
          <a:p>
            <a:fld id="{9E11EC53-F507-411E-9ADC-FBCFECE09D3D}" type="slidenum">
              <a:rPr lang="en-GB" smtClean="0"/>
              <a:t>14</a:t>
            </a:fld>
            <a:endParaRPr lang="en-GB"/>
          </a:p>
        </p:txBody>
      </p:sp>
    </p:spTree>
    <p:extLst>
      <p:ext uri="{BB962C8B-B14F-4D97-AF65-F5344CB8AC3E}">
        <p14:creationId xmlns:p14="http://schemas.microsoft.com/office/powerpoint/2010/main" val="15819300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4B4B4B"/>
                </a:solidFill>
                <a:latin typeface="+mj-lt"/>
              </a:rPr>
              <a:t>In 1984 The Coca-Cola Foundation was created and since then has given back more than $1 billion to promote sustainability among local communities worldwide. </a:t>
            </a:r>
            <a:br>
              <a:rPr lang="en-GB" sz="1200" dirty="0">
                <a:solidFill>
                  <a:srgbClr val="4B4B4B"/>
                </a:solidFill>
                <a:latin typeface="+mj-lt"/>
              </a:rPr>
            </a:br>
            <a:r>
              <a:rPr lang="en-GB" sz="1200" dirty="0">
                <a:solidFill>
                  <a:srgbClr val="4B4B4B"/>
                </a:solidFill>
                <a:latin typeface="+mj-lt"/>
              </a:rPr>
              <a:t>Roberto </a:t>
            </a:r>
            <a:r>
              <a:rPr lang="en-GB" sz="1200" dirty="0" err="1">
                <a:solidFill>
                  <a:srgbClr val="4B4B4B"/>
                </a:solidFill>
                <a:latin typeface="+mj-lt"/>
              </a:rPr>
              <a:t>Goizueta</a:t>
            </a:r>
            <a:r>
              <a:rPr lang="en-GB" sz="1200" dirty="0">
                <a:solidFill>
                  <a:srgbClr val="4B4B4B"/>
                </a:solidFill>
                <a:latin typeface="+mj-lt"/>
              </a:rPr>
              <a:t>, Chairman and CEO of The Coca-Cola Company in 1984, started The Coca-Cola Foundation. In the last 30 years, The Foundation has grown massively from just a local foundation to a global organization.</a:t>
            </a:r>
          </a:p>
          <a:p>
            <a:r>
              <a:rPr lang="en-GB" sz="1200" dirty="0">
                <a:solidFill>
                  <a:srgbClr val="4B4B4B"/>
                </a:solidFill>
                <a:latin typeface="+mj-lt"/>
              </a:rPr>
              <a:t>Coca-Cola as a Company are committed to giving back 1% of its previous year’s operating income annually. This commitment is made through The Coca-Cola Foundation and company donations. In 2017, The Coca-Cola Company and the Coca-Cola Foundation gave back more than $138 million to benefit nearly 300 organizations over more than 70 countries.</a:t>
            </a:r>
          </a:p>
          <a:p>
            <a:r>
              <a:rPr lang="en-GB" sz="1200" dirty="0">
                <a:solidFill>
                  <a:srgbClr val="4B4B4B"/>
                </a:solidFill>
                <a:latin typeface="+mj-lt"/>
              </a:rPr>
              <a:t>The Foundation supports learning inside and outside the classroom. However, addressing critical community challenges and opportunities is a growing process. Today, our strategies align with the Company’s Sustainability platform and include women’s empowerment and entrepreneurship.</a:t>
            </a:r>
            <a:br>
              <a:rPr lang="en-GB" sz="1200" dirty="0">
                <a:solidFill>
                  <a:srgbClr val="4B4B4B"/>
                </a:solidFill>
                <a:latin typeface="Georgia" panose="02040502050405020303" pitchFamily="18" charset="0"/>
              </a:rPr>
            </a:br>
            <a:r>
              <a:rPr lang="en-GB" sz="1200" b="1" dirty="0">
                <a:solidFill>
                  <a:srgbClr val="4B4B4B"/>
                </a:solidFill>
                <a:latin typeface="+mj-lt"/>
              </a:rPr>
              <a:t>Priority Areas</a:t>
            </a:r>
          </a:p>
          <a:p>
            <a:pPr>
              <a:buFont typeface="Arial" panose="020B0604020202020204" pitchFamily="34" charset="0"/>
              <a:buChar char="•"/>
            </a:pPr>
            <a:r>
              <a:rPr lang="en-GB" sz="1200" b="1" dirty="0">
                <a:solidFill>
                  <a:srgbClr val="4B4B4B"/>
                </a:solidFill>
                <a:latin typeface="+mj-lt"/>
              </a:rPr>
              <a:t>Empowering women: </a:t>
            </a:r>
            <a:r>
              <a:rPr lang="en-GB" sz="1200" dirty="0">
                <a:solidFill>
                  <a:srgbClr val="4B4B4B"/>
                </a:solidFill>
                <a:latin typeface="+mj-lt"/>
              </a:rPr>
              <a:t>economic empowerment and entrepreneurship</a:t>
            </a:r>
          </a:p>
          <a:p>
            <a:pPr>
              <a:buFont typeface="Arial" panose="020B0604020202020204" pitchFamily="34" charset="0"/>
              <a:buChar char="•"/>
            </a:pPr>
            <a:r>
              <a:rPr lang="en-GB" sz="1200" b="1" dirty="0">
                <a:solidFill>
                  <a:srgbClr val="4B4B4B"/>
                </a:solidFill>
                <a:latin typeface="+mj-lt"/>
              </a:rPr>
              <a:t>Protecting the environment: </a:t>
            </a:r>
            <a:r>
              <a:rPr lang="en-GB" sz="1200" dirty="0">
                <a:solidFill>
                  <a:srgbClr val="4B4B4B"/>
                </a:solidFill>
                <a:latin typeface="+mj-lt"/>
              </a:rPr>
              <a:t>access to clean water, water conservation and recycling</a:t>
            </a:r>
          </a:p>
          <a:p>
            <a:pPr>
              <a:buFont typeface="Arial" panose="020B0604020202020204" pitchFamily="34" charset="0"/>
              <a:buChar char="•"/>
            </a:pPr>
            <a:r>
              <a:rPr lang="en-GB" sz="1200" b="1" dirty="0">
                <a:solidFill>
                  <a:srgbClr val="4B4B4B"/>
                </a:solidFill>
                <a:latin typeface="+mj-lt"/>
              </a:rPr>
              <a:t>Enhancing communities: </a:t>
            </a:r>
            <a:r>
              <a:rPr lang="en-GB" sz="1200" dirty="0">
                <a:solidFill>
                  <a:srgbClr val="4B4B4B"/>
                </a:solidFill>
                <a:latin typeface="+mj-lt"/>
              </a:rPr>
              <a:t>education, youth development and other community and civic initiatives</a:t>
            </a:r>
          </a:p>
          <a:p>
            <a:r>
              <a:rPr lang="en-GB" sz="1200" dirty="0"/>
              <a:t>https://www.coca-colacompany.com/our-company/the-coca-cola-foundation</a:t>
            </a:r>
          </a:p>
        </p:txBody>
      </p:sp>
      <p:sp>
        <p:nvSpPr>
          <p:cNvPr id="4" name="Slide Number Placeholder 3"/>
          <p:cNvSpPr>
            <a:spLocks noGrp="1"/>
          </p:cNvSpPr>
          <p:nvPr>
            <p:ph type="sldNum" sz="quarter" idx="5"/>
          </p:nvPr>
        </p:nvSpPr>
        <p:spPr/>
        <p:txBody>
          <a:bodyPr/>
          <a:lstStyle/>
          <a:p>
            <a:fld id="{9E11EC53-F507-411E-9ADC-FBCFECE09D3D}" type="slidenum">
              <a:rPr lang="en-GB" smtClean="0"/>
              <a:t>15</a:t>
            </a:fld>
            <a:endParaRPr lang="en-GB"/>
          </a:p>
        </p:txBody>
      </p:sp>
    </p:spTree>
    <p:extLst>
      <p:ext uri="{BB962C8B-B14F-4D97-AF65-F5344CB8AC3E}">
        <p14:creationId xmlns:p14="http://schemas.microsoft.com/office/powerpoint/2010/main" val="19424312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0" i="0" kern="1200" dirty="0">
                <a:solidFill>
                  <a:schemeClr val="tx1"/>
                </a:solidFill>
                <a:effectLst/>
                <a:latin typeface="+mj-lt"/>
                <a:ea typeface="+mn-ea"/>
                <a:cs typeface="+mn-cs"/>
              </a:rPr>
              <a:t>The Holidays are Coming ad first came out in </a:t>
            </a:r>
            <a:r>
              <a:rPr lang="en-GB" sz="1400" b="1" i="0" kern="1200" dirty="0">
                <a:solidFill>
                  <a:schemeClr val="tx1"/>
                </a:solidFill>
                <a:effectLst/>
                <a:latin typeface="+mj-lt"/>
                <a:ea typeface="+mn-ea"/>
                <a:cs typeface="+mn-cs"/>
              </a:rPr>
              <a:t>1995 </a:t>
            </a:r>
            <a:r>
              <a:rPr lang="en-GB" sz="1400" b="0" i="0" kern="1200" dirty="0">
                <a:solidFill>
                  <a:schemeClr val="tx1"/>
                </a:solidFill>
                <a:effectLst/>
                <a:latin typeface="+mj-lt"/>
                <a:ea typeface="+mn-ea"/>
                <a:cs typeface="+mn-cs"/>
              </a:rPr>
              <a:t>as part of the soft drink company's new seasonal advertising campaign. The trucks are actually called the Christmas Caravans and the special effects in the ad were created by George Lucas' Industrial Light and Magic Studio.</a:t>
            </a:r>
          </a:p>
          <a:p>
            <a:r>
              <a:rPr lang="en-GB" sz="1400" dirty="0">
                <a:latin typeface="+mj-lt"/>
              </a:rPr>
              <a:t>https://www.google.com/search?q=what+year+was+the+coca+cola+christmas+advert</a:t>
            </a:r>
          </a:p>
          <a:p>
            <a:r>
              <a:rPr lang="en-GB" sz="1400" dirty="0">
                <a:latin typeface="+mj-lt"/>
              </a:rPr>
              <a:t>https://planetradio.co.uk/cfm/local/news/coca-cola-truck-snubs-cumbria-tour/</a:t>
            </a:r>
          </a:p>
        </p:txBody>
      </p:sp>
      <p:sp>
        <p:nvSpPr>
          <p:cNvPr id="4" name="Slide Number Placeholder 3"/>
          <p:cNvSpPr>
            <a:spLocks noGrp="1"/>
          </p:cNvSpPr>
          <p:nvPr>
            <p:ph type="sldNum" sz="quarter" idx="5"/>
          </p:nvPr>
        </p:nvSpPr>
        <p:spPr/>
        <p:txBody>
          <a:bodyPr/>
          <a:lstStyle/>
          <a:p>
            <a:fld id="{9E11EC53-F507-411E-9ADC-FBCFECE09D3D}" type="slidenum">
              <a:rPr lang="en-GB" smtClean="0"/>
              <a:t>16</a:t>
            </a:fld>
            <a:endParaRPr lang="en-GB"/>
          </a:p>
        </p:txBody>
      </p:sp>
    </p:spTree>
    <p:extLst>
      <p:ext uri="{BB962C8B-B14F-4D97-AF65-F5344CB8AC3E}">
        <p14:creationId xmlns:p14="http://schemas.microsoft.com/office/powerpoint/2010/main" val="39275840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E11EC53-F507-411E-9ADC-FBCFECE09D3D}" type="slidenum">
              <a:rPr lang="en-GB" smtClean="0"/>
              <a:t>17</a:t>
            </a:fld>
            <a:endParaRPr lang="en-GB"/>
          </a:p>
        </p:txBody>
      </p:sp>
    </p:spTree>
    <p:extLst>
      <p:ext uri="{BB962C8B-B14F-4D97-AF65-F5344CB8AC3E}">
        <p14:creationId xmlns:p14="http://schemas.microsoft.com/office/powerpoint/2010/main" val="35119330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Isosceles Triangle 5"/>
          <p:cNvSpPr/>
          <p:nvPr/>
        </p:nvSpPr>
        <p:spPr>
          <a:xfrm>
            <a:off x="-1607" y="-1115"/>
            <a:ext cx="12190403" cy="6863692"/>
          </a:xfrm>
          <a:custGeom>
            <a:avLst/>
            <a:gdLst/>
            <a:ahLst/>
            <a:cxnLst/>
            <a:rect l="l" t="t" r="r" b="b"/>
            <a:pathLst>
              <a:path w="9145184" h="5147769">
                <a:moveTo>
                  <a:pt x="4573206" y="2611793"/>
                </a:moveTo>
                <a:lnTo>
                  <a:pt x="4673081" y="5144337"/>
                </a:lnTo>
                <a:lnTo>
                  <a:pt x="4473331" y="5144337"/>
                </a:lnTo>
                <a:close/>
                <a:moveTo>
                  <a:pt x="4571642" y="2577669"/>
                </a:moveTo>
                <a:lnTo>
                  <a:pt x="4568842" y="2582993"/>
                </a:lnTo>
                <a:lnTo>
                  <a:pt x="4572592" y="2595063"/>
                </a:lnTo>
                <a:lnTo>
                  <a:pt x="4576342" y="2582993"/>
                </a:lnTo>
                <a:lnTo>
                  <a:pt x="4573542" y="2577669"/>
                </a:lnTo>
                <a:lnTo>
                  <a:pt x="4576527" y="2582398"/>
                </a:lnTo>
                <a:lnTo>
                  <a:pt x="4577948" y="2577822"/>
                </a:lnTo>
                <a:lnTo>
                  <a:pt x="4576812" y="2582849"/>
                </a:lnTo>
                <a:lnTo>
                  <a:pt x="6195680" y="5147769"/>
                </a:lnTo>
                <a:lnTo>
                  <a:pt x="5925258" y="5147769"/>
                </a:lnTo>
                <a:lnTo>
                  <a:pt x="4576648" y="2583574"/>
                </a:lnTo>
                <a:lnTo>
                  <a:pt x="4573436" y="2597778"/>
                </a:lnTo>
                <a:lnTo>
                  <a:pt x="5365626" y="5147732"/>
                </a:lnTo>
                <a:lnTo>
                  <a:pt x="5148352" y="5147731"/>
                </a:lnTo>
                <a:lnTo>
                  <a:pt x="4572592" y="2601509"/>
                </a:lnTo>
                <a:lnTo>
                  <a:pt x="3996832" y="5147731"/>
                </a:lnTo>
                <a:lnTo>
                  <a:pt x="3779558" y="5147732"/>
                </a:lnTo>
                <a:lnTo>
                  <a:pt x="4571749" y="2597778"/>
                </a:lnTo>
                <a:lnTo>
                  <a:pt x="4568537" y="2583574"/>
                </a:lnTo>
                <a:lnTo>
                  <a:pt x="3219926" y="5147769"/>
                </a:lnTo>
                <a:lnTo>
                  <a:pt x="2949504" y="5147769"/>
                </a:lnTo>
                <a:lnTo>
                  <a:pt x="4568373" y="2582849"/>
                </a:lnTo>
                <a:lnTo>
                  <a:pt x="4567236" y="2577822"/>
                </a:lnTo>
                <a:lnTo>
                  <a:pt x="4568658" y="2582398"/>
                </a:lnTo>
                <a:close/>
                <a:moveTo>
                  <a:pt x="4575557" y="2575085"/>
                </a:moveTo>
                <a:lnTo>
                  <a:pt x="7359080" y="5147393"/>
                </a:lnTo>
                <a:lnTo>
                  <a:pt x="6952676" y="5147393"/>
                </a:lnTo>
                <a:close/>
                <a:moveTo>
                  <a:pt x="4569627" y="2575085"/>
                </a:moveTo>
                <a:lnTo>
                  <a:pt x="2192508" y="5147393"/>
                </a:lnTo>
                <a:lnTo>
                  <a:pt x="1786104" y="5147393"/>
                </a:lnTo>
                <a:close/>
                <a:moveTo>
                  <a:pt x="4575024" y="2574459"/>
                </a:moveTo>
                <a:lnTo>
                  <a:pt x="4578940" y="2575344"/>
                </a:lnTo>
                <a:lnTo>
                  <a:pt x="4578048" y="2574781"/>
                </a:lnTo>
                <a:lnTo>
                  <a:pt x="4579253" y="2575415"/>
                </a:lnTo>
                <a:lnTo>
                  <a:pt x="9145184" y="3607878"/>
                </a:lnTo>
                <a:lnTo>
                  <a:pt x="9145184" y="3994264"/>
                </a:lnTo>
                <a:lnTo>
                  <a:pt x="4580914" y="2576289"/>
                </a:lnTo>
                <a:lnTo>
                  <a:pt x="9144554" y="4976484"/>
                </a:lnTo>
                <a:lnTo>
                  <a:pt x="9144554" y="5147483"/>
                </a:lnTo>
                <a:lnTo>
                  <a:pt x="8654212" y="5147483"/>
                </a:lnTo>
                <a:lnTo>
                  <a:pt x="4579973" y="2575996"/>
                </a:lnTo>
                <a:close/>
                <a:moveTo>
                  <a:pt x="4570160" y="2574459"/>
                </a:moveTo>
                <a:lnTo>
                  <a:pt x="4565211" y="2575996"/>
                </a:lnTo>
                <a:lnTo>
                  <a:pt x="490972" y="5147483"/>
                </a:lnTo>
                <a:lnTo>
                  <a:pt x="629" y="5147483"/>
                </a:lnTo>
                <a:lnTo>
                  <a:pt x="630" y="4976484"/>
                </a:lnTo>
                <a:lnTo>
                  <a:pt x="4564270" y="2576289"/>
                </a:lnTo>
                <a:lnTo>
                  <a:pt x="0" y="3994264"/>
                </a:lnTo>
                <a:lnTo>
                  <a:pt x="0" y="3607878"/>
                </a:lnTo>
                <a:lnTo>
                  <a:pt x="4565931" y="2575415"/>
                </a:lnTo>
                <a:lnTo>
                  <a:pt x="4567137" y="2574781"/>
                </a:lnTo>
                <a:lnTo>
                  <a:pt x="4566244" y="2575344"/>
                </a:lnTo>
                <a:close/>
                <a:moveTo>
                  <a:pt x="630" y="286"/>
                </a:moveTo>
                <a:lnTo>
                  <a:pt x="490972" y="286"/>
                </a:lnTo>
                <a:lnTo>
                  <a:pt x="4565212" y="2571773"/>
                </a:lnTo>
                <a:lnTo>
                  <a:pt x="4567326" y="2572430"/>
                </a:lnTo>
                <a:lnTo>
                  <a:pt x="4569443" y="2572513"/>
                </a:lnTo>
                <a:lnTo>
                  <a:pt x="1786104" y="376"/>
                </a:lnTo>
                <a:lnTo>
                  <a:pt x="2192508" y="376"/>
                </a:lnTo>
                <a:lnTo>
                  <a:pt x="4569471" y="2572514"/>
                </a:lnTo>
                <a:lnTo>
                  <a:pt x="4571301" y="2572587"/>
                </a:lnTo>
                <a:lnTo>
                  <a:pt x="4569599" y="2572654"/>
                </a:lnTo>
                <a:lnTo>
                  <a:pt x="4569627" y="2572684"/>
                </a:lnTo>
                <a:lnTo>
                  <a:pt x="4569595" y="2572654"/>
                </a:lnTo>
                <a:lnTo>
                  <a:pt x="4568222" y="2572708"/>
                </a:lnTo>
                <a:lnTo>
                  <a:pt x="4570160" y="2573310"/>
                </a:lnTo>
                <a:lnTo>
                  <a:pt x="4567604" y="2572732"/>
                </a:lnTo>
                <a:lnTo>
                  <a:pt x="4566783" y="2572765"/>
                </a:lnTo>
                <a:lnTo>
                  <a:pt x="4567137" y="2572988"/>
                </a:lnTo>
                <a:lnTo>
                  <a:pt x="4566717" y="2572767"/>
                </a:lnTo>
                <a:lnTo>
                  <a:pt x="1205" y="2752816"/>
                </a:lnTo>
                <a:lnTo>
                  <a:pt x="1205" y="2392358"/>
                </a:lnTo>
                <a:lnTo>
                  <a:pt x="4565974" y="2572377"/>
                </a:lnTo>
                <a:lnTo>
                  <a:pt x="4565931" y="2572354"/>
                </a:lnTo>
                <a:lnTo>
                  <a:pt x="0" y="1539891"/>
                </a:lnTo>
                <a:lnTo>
                  <a:pt x="0" y="1153505"/>
                </a:lnTo>
                <a:lnTo>
                  <a:pt x="4564271" y="2571481"/>
                </a:lnTo>
                <a:lnTo>
                  <a:pt x="630" y="171286"/>
                </a:lnTo>
                <a:close/>
                <a:moveTo>
                  <a:pt x="9144554" y="286"/>
                </a:moveTo>
                <a:lnTo>
                  <a:pt x="9144554" y="171286"/>
                </a:lnTo>
                <a:lnTo>
                  <a:pt x="4580915" y="2571480"/>
                </a:lnTo>
                <a:lnTo>
                  <a:pt x="9145184" y="1153505"/>
                </a:lnTo>
                <a:lnTo>
                  <a:pt x="9145184" y="1539891"/>
                </a:lnTo>
                <a:lnTo>
                  <a:pt x="4579254" y="2572354"/>
                </a:lnTo>
                <a:lnTo>
                  <a:pt x="4579211" y="2572377"/>
                </a:lnTo>
                <a:lnTo>
                  <a:pt x="9143978" y="2392358"/>
                </a:lnTo>
                <a:lnTo>
                  <a:pt x="9143979" y="2752816"/>
                </a:lnTo>
                <a:lnTo>
                  <a:pt x="4578467" y="2572767"/>
                </a:lnTo>
                <a:lnTo>
                  <a:pt x="4578048" y="2572988"/>
                </a:lnTo>
                <a:lnTo>
                  <a:pt x="4578402" y="2572765"/>
                </a:lnTo>
                <a:lnTo>
                  <a:pt x="4577580" y="2572732"/>
                </a:lnTo>
                <a:lnTo>
                  <a:pt x="4575024" y="2573310"/>
                </a:lnTo>
                <a:lnTo>
                  <a:pt x="4576963" y="2572708"/>
                </a:lnTo>
                <a:lnTo>
                  <a:pt x="4575590" y="2572654"/>
                </a:lnTo>
                <a:lnTo>
                  <a:pt x="4575557" y="2572684"/>
                </a:lnTo>
                <a:lnTo>
                  <a:pt x="4575585" y="2572654"/>
                </a:lnTo>
                <a:lnTo>
                  <a:pt x="4573884" y="2572587"/>
                </a:lnTo>
                <a:lnTo>
                  <a:pt x="4575714" y="2572515"/>
                </a:lnTo>
                <a:lnTo>
                  <a:pt x="6952676" y="376"/>
                </a:lnTo>
                <a:lnTo>
                  <a:pt x="7359080" y="376"/>
                </a:lnTo>
                <a:lnTo>
                  <a:pt x="4575742" y="2572513"/>
                </a:lnTo>
                <a:lnTo>
                  <a:pt x="4577858" y="2572430"/>
                </a:lnTo>
                <a:lnTo>
                  <a:pt x="4579973" y="2571773"/>
                </a:lnTo>
                <a:lnTo>
                  <a:pt x="8654212" y="286"/>
                </a:lnTo>
                <a:close/>
                <a:moveTo>
                  <a:pt x="3219926" y="0"/>
                </a:moveTo>
                <a:lnTo>
                  <a:pt x="4568537" y="2564195"/>
                </a:lnTo>
                <a:lnTo>
                  <a:pt x="4571749" y="2549991"/>
                </a:lnTo>
                <a:lnTo>
                  <a:pt x="3779558" y="38"/>
                </a:lnTo>
                <a:lnTo>
                  <a:pt x="3996832" y="38"/>
                </a:lnTo>
                <a:lnTo>
                  <a:pt x="4572260" y="2544793"/>
                </a:lnTo>
                <a:lnTo>
                  <a:pt x="4471935" y="837"/>
                </a:lnTo>
                <a:lnTo>
                  <a:pt x="4674477" y="837"/>
                </a:lnTo>
                <a:lnTo>
                  <a:pt x="4574412" y="2538215"/>
                </a:lnTo>
                <a:lnTo>
                  <a:pt x="5148352" y="38"/>
                </a:lnTo>
                <a:lnTo>
                  <a:pt x="5365626" y="38"/>
                </a:lnTo>
                <a:lnTo>
                  <a:pt x="4574021" y="2548106"/>
                </a:lnTo>
                <a:lnTo>
                  <a:pt x="4573871" y="2551916"/>
                </a:lnTo>
                <a:lnTo>
                  <a:pt x="4576648" y="2564195"/>
                </a:lnTo>
                <a:lnTo>
                  <a:pt x="5925258" y="0"/>
                </a:lnTo>
                <a:lnTo>
                  <a:pt x="6195680" y="0"/>
                </a:lnTo>
                <a:lnTo>
                  <a:pt x="4576812" y="2564920"/>
                </a:lnTo>
                <a:lnTo>
                  <a:pt x="4577948" y="2569947"/>
                </a:lnTo>
                <a:lnTo>
                  <a:pt x="4576527" y="2565371"/>
                </a:lnTo>
                <a:lnTo>
                  <a:pt x="4573542" y="2570100"/>
                </a:lnTo>
                <a:lnTo>
                  <a:pt x="4576342" y="2564777"/>
                </a:lnTo>
                <a:lnTo>
                  <a:pt x="4573699" y="2556271"/>
                </a:lnTo>
                <a:lnTo>
                  <a:pt x="4573206" y="2568777"/>
                </a:lnTo>
                <a:lnTo>
                  <a:pt x="4572575" y="2552763"/>
                </a:lnTo>
                <a:lnTo>
                  <a:pt x="4568842" y="2564777"/>
                </a:lnTo>
                <a:lnTo>
                  <a:pt x="4571642" y="2570100"/>
                </a:lnTo>
                <a:lnTo>
                  <a:pt x="4568658" y="2565371"/>
                </a:lnTo>
                <a:lnTo>
                  <a:pt x="4567236" y="2569947"/>
                </a:lnTo>
                <a:lnTo>
                  <a:pt x="4568373" y="2564920"/>
                </a:lnTo>
                <a:lnTo>
                  <a:pt x="2949504" y="0"/>
                </a:lnTo>
                <a:close/>
              </a:path>
            </a:pathLst>
          </a:custGeom>
          <a:gradFill>
            <a:gsLst>
              <a:gs pos="0">
                <a:schemeClr val="bg1">
                  <a:alpha val="1000"/>
                </a:schemeClr>
              </a:gs>
              <a:gs pos="100000">
                <a:schemeClr val="bg1">
                  <a:alpha val="1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62" name="Rectangle 61"/>
          <p:cNvSpPr/>
          <p:nvPr/>
        </p:nvSpPr>
        <p:spPr bwMode="hidden">
          <a:xfrm>
            <a:off x="0" y="1905001"/>
            <a:ext cx="12188825" cy="2148252"/>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lnSpc>
                <a:spcPct val="90000"/>
              </a:lnSpc>
            </a:pPr>
            <a:endParaRPr sz="3200">
              <a:solidFill>
                <a:schemeClr val="tx2"/>
              </a:solidFill>
            </a:endParaRPr>
          </a:p>
        </p:txBody>
      </p:sp>
      <p:sp>
        <p:nvSpPr>
          <p:cNvPr id="2" name="Title 1"/>
          <p:cNvSpPr>
            <a:spLocks noGrp="1"/>
          </p:cNvSpPr>
          <p:nvPr>
            <p:ph type="ctrTitle"/>
          </p:nvPr>
        </p:nvSpPr>
        <p:spPr>
          <a:xfrm>
            <a:off x="1218883" y="1905002"/>
            <a:ext cx="9751060" cy="2147926"/>
          </a:xfrm>
        </p:spPr>
        <p:txBody>
          <a:bodyPr anchor="ctr">
            <a:normAutofit/>
          </a:bodyPr>
          <a:lstStyle>
            <a:lvl1pPr algn="ctr">
              <a:defRPr sz="4400" cap="all" normalizeH="0" baseline="0"/>
            </a:lvl1pPr>
          </a:lstStyle>
          <a:p>
            <a:r>
              <a:rPr lang="en-US"/>
              <a:t>Click to edit Master title style</a:t>
            </a:r>
            <a:endParaRPr/>
          </a:p>
        </p:txBody>
      </p:sp>
      <p:sp>
        <p:nvSpPr>
          <p:cNvPr id="3" name="Subtitle 2"/>
          <p:cNvSpPr>
            <a:spLocks noGrp="1"/>
          </p:cNvSpPr>
          <p:nvPr>
            <p:ph type="subTitle" idx="1"/>
          </p:nvPr>
        </p:nvSpPr>
        <p:spPr>
          <a:xfrm>
            <a:off x="1218883" y="4140200"/>
            <a:ext cx="9751060" cy="1016000"/>
          </a:xfrm>
        </p:spPr>
        <p:txBody>
          <a:bodyPr>
            <a:normAutofit/>
          </a:bodyPr>
          <a:lstStyle>
            <a:lvl1pPr marL="0" indent="0" algn="ctr">
              <a:spcBef>
                <a:spcPts val="0"/>
              </a:spcBef>
              <a:buNone/>
              <a:defRPr sz="280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B9B9059-F1D6-41D0-95CF-D21CAA096B3A}" type="datetimeFigureOut">
              <a:rPr lang="en-US"/>
              <a:t>12/21/2018</a:t>
            </a:fld>
            <a:endParaRPr/>
          </a:p>
        </p:txBody>
      </p:sp>
      <p:sp>
        <p:nvSpPr>
          <p:cNvPr id="6" name="Slide Number Placeholder 5"/>
          <p:cNvSpPr>
            <a:spLocks noGrp="1"/>
          </p:cNvSpPr>
          <p:nvPr>
            <p:ph type="sldNum" sz="quarter" idx="12"/>
          </p:nvPr>
        </p:nvSpPr>
        <p:spPr/>
        <p:txBody>
          <a:bodyPr/>
          <a:lstStyle/>
          <a:p>
            <a:fld id="{E5FD5434-F838-4DD4-A17B-1CB1A1850DF4}"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1" name="Isosceles Triangle 5"/>
          <p:cNvSpPr/>
          <p:nvPr/>
        </p:nvSpPr>
        <p:spPr>
          <a:xfrm>
            <a:off x="-1607" y="-1115"/>
            <a:ext cx="12190403" cy="6863692"/>
          </a:xfrm>
          <a:custGeom>
            <a:avLst/>
            <a:gdLst/>
            <a:ahLst/>
            <a:cxnLst/>
            <a:rect l="l" t="t" r="r" b="b"/>
            <a:pathLst>
              <a:path w="9145184" h="5147769">
                <a:moveTo>
                  <a:pt x="4573206" y="2611793"/>
                </a:moveTo>
                <a:lnTo>
                  <a:pt x="4673081" y="5144337"/>
                </a:lnTo>
                <a:lnTo>
                  <a:pt x="4473331" y="5144337"/>
                </a:lnTo>
                <a:close/>
                <a:moveTo>
                  <a:pt x="4571642" y="2577669"/>
                </a:moveTo>
                <a:lnTo>
                  <a:pt x="4568842" y="2582993"/>
                </a:lnTo>
                <a:lnTo>
                  <a:pt x="4572592" y="2595063"/>
                </a:lnTo>
                <a:lnTo>
                  <a:pt x="4576342" y="2582993"/>
                </a:lnTo>
                <a:lnTo>
                  <a:pt x="4573542" y="2577669"/>
                </a:lnTo>
                <a:lnTo>
                  <a:pt x="4576527" y="2582398"/>
                </a:lnTo>
                <a:lnTo>
                  <a:pt x="4577948" y="2577822"/>
                </a:lnTo>
                <a:lnTo>
                  <a:pt x="4576812" y="2582849"/>
                </a:lnTo>
                <a:lnTo>
                  <a:pt x="6195680" y="5147769"/>
                </a:lnTo>
                <a:lnTo>
                  <a:pt x="5925258" y="5147769"/>
                </a:lnTo>
                <a:lnTo>
                  <a:pt x="4576648" y="2583574"/>
                </a:lnTo>
                <a:lnTo>
                  <a:pt x="4573436" y="2597778"/>
                </a:lnTo>
                <a:lnTo>
                  <a:pt x="5365626" y="5147732"/>
                </a:lnTo>
                <a:lnTo>
                  <a:pt x="5148352" y="5147731"/>
                </a:lnTo>
                <a:lnTo>
                  <a:pt x="4572592" y="2601509"/>
                </a:lnTo>
                <a:lnTo>
                  <a:pt x="3996832" y="5147731"/>
                </a:lnTo>
                <a:lnTo>
                  <a:pt x="3779558" y="5147732"/>
                </a:lnTo>
                <a:lnTo>
                  <a:pt x="4571749" y="2597778"/>
                </a:lnTo>
                <a:lnTo>
                  <a:pt x="4568537" y="2583574"/>
                </a:lnTo>
                <a:lnTo>
                  <a:pt x="3219926" y="5147769"/>
                </a:lnTo>
                <a:lnTo>
                  <a:pt x="2949504" y="5147769"/>
                </a:lnTo>
                <a:lnTo>
                  <a:pt x="4568373" y="2582849"/>
                </a:lnTo>
                <a:lnTo>
                  <a:pt x="4567236" y="2577822"/>
                </a:lnTo>
                <a:lnTo>
                  <a:pt x="4568658" y="2582398"/>
                </a:lnTo>
                <a:close/>
                <a:moveTo>
                  <a:pt x="4575557" y="2575085"/>
                </a:moveTo>
                <a:lnTo>
                  <a:pt x="7359080" y="5147393"/>
                </a:lnTo>
                <a:lnTo>
                  <a:pt x="6952676" y="5147393"/>
                </a:lnTo>
                <a:close/>
                <a:moveTo>
                  <a:pt x="4569627" y="2575085"/>
                </a:moveTo>
                <a:lnTo>
                  <a:pt x="2192508" y="5147393"/>
                </a:lnTo>
                <a:lnTo>
                  <a:pt x="1786104" y="5147393"/>
                </a:lnTo>
                <a:close/>
                <a:moveTo>
                  <a:pt x="4575024" y="2574459"/>
                </a:moveTo>
                <a:lnTo>
                  <a:pt x="4578940" y="2575344"/>
                </a:lnTo>
                <a:lnTo>
                  <a:pt x="4578048" y="2574781"/>
                </a:lnTo>
                <a:lnTo>
                  <a:pt x="4579253" y="2575415"/>
                </a:lnTo>
                <a:lnTo>
                  <a:pt x="9145184" y="3607878"/>
                </a:lnTo>
                <a:lnTo>
                  <a:pt x="9145184" y="3994264"/>
                </a:lnTo>
                <a:lnTo>
                  <a:pt x="4580914" y="2576289"/>
                </a:lnTo>
                <a:lnTo>
                  <a:pt x="9144554" y="4976484"/>
                </a:lnTo>
                <a:lnTo>
                  <a:pt x="9144554" y="5147483"/>
                </a:lnTo>
                <a:lnTo>
                  <a:pt x="8654212" y="5147483"/>
                </a:lnTo>
                <a:lnTo>
                  <a:pt x="4579973" y="2575996"/>
                </a:lnTo>
                <a:close/>
                <a:moveTo>
                  <a:pt x="4570160" y="2574459"/>
                </a:moveTo>
                <a:lnTo>
                  <a:pt x="4565211" y="2575996"/>
                </a:lnTo>
                <a:lnTo>
                  <a:pt x="490972" y="5147483"/>
                </a:lnTo>
                <a:lnTo>
                  <a:pt x="629" y="5147483"/>
                </a:lnTo>
                <a:lnTo>
                  <a:pt x="630" y="4976484"/>
                </a:lnTo>
                <a:lnTo>
                  <a:pt x="4564270" y="2576289"/>
                </a:lnTo>
                <a:lnTo>
                  <a:pt x="0" y="3994264"/>
                </a:lnTo>
                <a:lnTo>
                  <a:pt x="0" y="3607878"/>
                </a:lnTo>
                <a:lnTo>
                  <a:pt x="4565931" y="2575415"/>
                </a:lnTo>
                <a:lnTo>
                  <a:pt x="4567137" y="2574781"/>
                </a:lnTo>
                <a:lnTo>
                  <a:pt x="4566244" y="2575344"/>
                </a:lnTo>
                <a:close/>
                <a:moveTo>
                  <a:pt x="630" y="286"/>
                </a:moveTo>
                <a:lnTo>
                  <a:pt x="490972" y="286"/>
                </a:lnTo>
                <a:lnTo>
                  <a:pt x="4565212" y="2571773"/>
                </a:lnTo>
                <a:lnTo>
                  <a:pt x="4567326" y="2572430"/>
                </a:lnTo>
                <a:lnTo>
                  <a:pt x="4569443" y="2572513"/>
                </a:lnTo>
                <a:lnTo>
                  <a:pt x="1786104" y="376"/>
                </a:lnTo>
                <a:lnTo>
                  <a:pt x="2192508" y="376"/>
                </a:lnTo>
                <a:lnTo>
                  <a:pt x="4569471" y="2572514"/>
                </a:lnTo>
                <a:lnTo>
                  <a:pt x="4571301" y="2572587"/>
                </a:lnTo>
                <a:lnTo>
                  <a:pt x="4569599" y="2572654"/>
                </a:lnTo>
                <a:lnTo>
                  <a:pt x="4569627" y="2572684"/>
                </a:lnTo>
                <a:lnTo>
                  <a:pt x="4569595" y="2572654"/>
                </a:lnTo>
                <a:lnTo>
                  <a:pt x="4568222" y="2572708"/>
                </a:lnTo>
                <a:lnTo>
                  <a:pt x="4570160" y="2573310"/>
                </a:lnTo>
                <a:lnTo>
                  <a:pt x="4567604" y="2572732"/>
                </a:lnTo>
                <a:lnTo>
                  <a:pt x="4566783" y="2572765"/>
                </a:lnTo>
                <a:lnTo>
                  <a:pt x="4567137" y="2572988"/>
                </a:lnTo>
                <a:lnTo>
                  <a:pt x="4566717" y="2572767"/>
                </a:lnTo>
                <a:lnTo>
                  <a:pt x="1205" y="2752816"/>
                </a:lnTo>
                <a:lnTo>
                  <a:pt x="1205" y="2392358"/>
                </a:lnTo>
                <a:lnTo>
                  <a:pt x="4565974" y="2572377"/>
                </a:lnTo>
                <a:lnTo>
                  <a:pt x="4565931" y="2572354"/>
                </a:lnTo>
                <a:lnTo>
                  <a:pt x="0" y="1539891"/>
                </a:lnTo>
                <a:lnTo>
                  <a:pt x="0" y="1153505"/>
                </a:lnTo>
                <a:lnTo>
                  <a:pt x="4564271" y="2571481"/>
                </a:lnTo>
                <a:lnTo>
                  <a:pt x="630" y="171286"/>
                </a:lnTo>
                <a:close/>
                <a:moveTo>
                  <a:pt x="9144554" y="286"/>
                </a:moveTo>
                <a:lnTo>
                  <a:pt x="9144554" y="171286"/>
                </a:lnTo>
                <a:lnTo>
                  <a:pt x="4580915" y="2571480"/>
                </a:lnTo>
                <a:lnTo>
                  <a:pt x="9145184" y="1153505"/>
                </a:lnTo>
                <a:lnTo>
                  <a:pt x="9145184" y="1539891"/>
                </a:lnTo>
                <a:lnTo>
                  <a:pt x="4579254" y="2572354"/>
                </a:lnTo>
                <a:lnTo>
                  <a:pt x="4579211" y="2572377"/>
                </a:lnTo>
                <a:lnTo>
                  <a:pt x="9143978" y="2392358"/>
                </a:lnTo>
                <a:lnTo>
                  <a:pt x="9143979" y="2752816"/>
                </a:lnTo>
                <a:lnTo>
                  <a:pt x="4578467" y="2572767"/>
                </a:lnTo>
                <a:lnTo>
                  <a:pt x="4578048" y="2572988"/>
                </a:lnTo>
                <a:lnTo>
                  <a:pt x="4578402" y="2572765"/>
                </a:lnTo>
                <a:lnTo>
                  <a:pt x="4577580" y="2572732"/>
                </a:lnTo>
                <a:lnTo>
                  <a:pt x="4575024" y="2573310"/>
                </a:lnTo>
                <a:lnTo>
                  <a:pt x="4576963" y="2572708"/>
                </a:lnTo>
                <a:lnTo>
                  <a:pt x="4575590" y="2572654"/>
                </a:lnTo>
                <a:lnTo>
                  <a:pt x="4575557" y="2572684"/>
                </a:lnTo>
                <a:lnTo>
                  <a:pt x="4575585" y="2572654"/>
                </a:lnTo>
                <a:lnTo>
                  <a:pt x="4573884" y="2572587"/>
                </a:lnTo>
                <a:lnTo>
                  <a:pt x="4575714" y="2572515"/>
                </a:lnTo>
                <a:lnTo>
                  <a:pt x="6952676" y="376"/>
                </a:lnTo>
                <a:lnTo>
                  <a:pt x="7359080" y="376"/>
                </a:lnTo>
                <a:lnTo>
                  <a:pt x="4575742" y="2572513"/>
                </a:lnTo>
                <a:lnTo>
                  <a:pt x="4577858" y="2572430"/>
                </a:lnTo>
                <a:lnTo>
                  <a:pt x="4579973" y="2571773"/>
                </a:lnTo>
                <a:lnTo>
                  <a:pt x="8654212" y="286"/>
                </a:lnTo>
                <a:close/>
                <a:moveTo>
                  <a:pt x="3219926" y="0"/>
                </a:moveTo>
                <a:lnTo>
                  <a:pt x="4568537" y="2564195"/>
                </a:lnTo>
                <a:lnTo>
                  <a:pt x="4571749" y="2549991"/>
                </a:lnTo>
                <a:lnTo>
                  <a:pt x="3779558" y="38"/>
                </a:lnTo>
                <a:lnTo>
                  <a:pt x="3996832" y="38"/>
                </a:lnTo>
                <a:lnTo>
                  <a:pt x="4572260" y="2544793"/>
                </a:lnTo>
                <a:lnTo>
                  <a:pt x="4471935" y="837"/>
                </a:lnTo>
                <a:lnTo>
                  <a:pt x="4674477" y="837"/>
                </a:lnTo>
                <a:lnTo>
                  <a:pt x="4574412" y="2538215"/>
                </a:lnTo>
                <a:lnTo>
                  <a:pt x="5148352" y="38"/>
                </a:lnTo>
                <a:lnTo>
                  <a:pt x="5365626" y="38"/>
                </a:lnTo>
                <a:lnTo>
                  <a:pt x="4574021" y="2548106"/>
                </a:lnTo>
                <a:lnTo>
                  <a:pt x="4573871" y="2551916"/>
                </a:lnTo>
                <a:lnTo>
                  <a:pt x="4576648" y="2564195"/>
                </a:lnTo>
                <a:lnTo>
                  <a:pt x="5925258" y="0"/>
                </a:lnTo>
                <a:lnTo>
                  <a:pt x="6195680" y="0"/>
                </a:lnTo>
                <a:lnTo>
                  <a:pt x="4576812" y="2564920"/>
                </a:lnTo>
                <a:lnTo>
                  <a:pt x="4577948" y="2569947"/>
                </a:lnTo>
                <a:lnTo>
                  <a:pt x="4576527" y="2565371"/>
                </a:lnTo>
                <a:lnTo>
                  <a:pt x="4573542" y="2570100"/>
                </a:lnTo>
                <a:lnTo>
                  <a:pt x="4576342" y="2564777"/>
                </a:lnTo>
                <a:lnTo>
                  <a:pt x="4573699" y="2556271"/>
                </a:lnTo>
                <a:lnTo>
                  <a:pt x="4573206" y="2568777"/>
                </a:lnTo>
                <a:lnTo>
                  <a:pt x="4572575" y="2552763"/>
                </a:lnTo>
                <a:lnTo>
                  <a:pt x="4568842" y="2564777"/>
                </a:lnTo>
                <a:lnTo>
                  <a:pt x="4571642" y="2570100"/>
                </a:lnTo>
                <a:lnTo>
                  <a:pt x="4568658" y="2565371"/>
                </a:lnTo>
                <a:lnTo>
                  <a:pt x="4567236" y="2569947"/>
                </a:lnTo>
                <a:lnTo>
                  <a:pt x="4568373" y="2564920"/>
                </a:lnTo>
                <a:lnTo>
                  <a:pt x="2949504" y="0"/>
                </a:lnTo>
                <a:close/>
              </a:path>
            </a:pathLst>
          </a:custGeom>
          <a:gradFill>
            <a:gsLst>
              <a:gs pos="0">
                <a:schemeClr val="bg1">
                  <a:alpha val="1000"/>
                </a:schemeClr>
              </a:gs>
              <a:gs pos="100000">
                <a:schemeClr val="bg1">
                  <a:alpha val="1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1218883" y="1524000"/>
            <a:ext cx="9751060" cy="1992597"/>
          </a:xfrm>
        </p:spPr>
        <p:txBody>
          <a:bodyPr anchor="b" anchorCtr="0">
            <a:noAutofit/>
          </a:bodyPr>
          <a:lstStyle>
            <a:lvl1pPr algn="ctr">
              <a:defRPr sz="4400" b="0" cap="all" baseline="0"/>
            </a:lvl1pPr>
          </a:lstStyle>
          <a:p>
            <a:r>
              <a:rPr lang="en-US"/>
              <a:t>Click to edit Master title style</a:t>
            </a:r>
            <a:endParaRPr/>
          </a:p>
        </p:txBody>
      </p:sp>
      <p:sp>
        <p:nvSpPr>
          <p:cNvPr id="3" name="Text Placeholder 2"/>
          <p:cNvSpPr>
            <a:spLocks noGrp="1"/>
          </p:cNvSpPr>
          <p:nvPr>
            <p:ph type="body" idx="1"/>
          </p:nvPr>
        </p:nvSpPr>
        <p:spPr>
          <a:xfrm>
            <a:off x="1218883" y="3632200"/>
            <a:ext cx="9751060" cy="1016000"/>
          </a:xfrm>
        </p:spPr>
        <p:txBody>
          <a:bodyPr anchor="t" anchorCtr="0">
            <a:noAutofit/>
          </a:bodyPr>
          <a:lstStyle>
            <a:lvl1pPr marL="0" indent="0" algn="ctr">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B9B9059-F1D6-41D0-95CF-D21CAA096B3A}" type="datetimeFigureOut">
              <a:rPr lang="en-US"/>
              <a:t>12/21/2018</a:t>
            </a:fld>
            <a:endParaRPr/>
          </a:p>
        </p:txBody>
      </p:sp>
      <p:sp>
        <p:nvSpPr>
          <p:cNvPr id="6" name="Slide Number Placeholder 5"/>
          <p:cNvSpPr>
            <a:spLocks noGrp="1"/>
          </p:cNvSpPr>
          <p:nvPr>
            <p:ph type="sldNum" sz="quarter" idx="12"/>
          </p:nvPr>
        </p:nvSpPr>
        <p:spPr/>
        <p:txBody>
          <a:bodyPr/>
          <a:lstStyle/>
          <a:p>
            <a:fld id="{E5FD5434-F838-4DD4-A17B-1CB1A1850DF4}"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914162" y="1803401"/>
            <a:ext cx="4977104" cy="4470400"/>
          </a:xfrm>
        </p:spPr>
        <p:txBody>
          <a:bodyPr>
            <a:normAutofit/>
          </a:bodyPr>
          <a:lstStyle>
            <a:lvl1pPr>
              <a:defRPr sz="2400"/>
            </a:lvl1pPr>
            <a:lvl2pPr>
              <a:defRPr sz="2000"/>
            </a:lvl2pPr>
            <a:lvl3pPr>
              <a:defRPr sz="1800"/>
            </a:lvl3pPr>
            <a:lvl4pPr>
              <a:defRPr sz="1600"/>
            </a:lvl4pPr>
            <a:lvl5pPr>
              <a:defRPr sz="1400"/>
            </a:lvl5pPr>
            <a:lvl6pPr>
              <a:defRPr sz="1400"/>
            </a:lvl6pPr>
            <a:lvl7pPr marL="2669581">
              <a:defRPr sz="1400"/>
            </a:lvl7pPr>
            <a:lvl8pPr marL="2669581">
              <a:defRPr sz="1400"/>
            </a:lvl8pPr>
            <a:lvl9pPr marL="2669581">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97559" y="1803401"/>
            <a:ext cx="4977104" cy="4470400"/>
          </a:xfrm>
        </p:spPr>
        <p:txBody>
          <a:bodyPr>
            <a:normAutofit/>
          </a:bodyPr>
          <a:lstStyle>
            <a:lvl1pPr>
              <a:defRPr sz="2400"/>
            </a:lvl1pPr>
            <a:lvl2pPr>
              <a:defRPr sz="2000"/>
            </a:lvl2pPr>
            <a:lvl3pPr>
              <a:defRPr sz="1800"/>
            </a:lvl3pPr>
            <a:lvl4pPr>
              <a:defRPr sz="1600"/>
            </a:lvl4pPr>
            <a:lvl5pPr>
              <a:defRPr sz="1400"/>
            </a:lvl5pPr>
            <a:lvl6pPr marL="2669581">
              <a:defRPr sz="1400" baseline="0"/>
            </a:lvl6pPr>
            <a:lvl7pPr marL="2669581">
              <a:defRPr sz="1400" baseline="0"/>
            </a:lvl7pPr>
            <a:lvl8pPr marL="2669581">
              <a:defRPr sz="1400" baseline="0"/>
            </a:lvl8pPr>
            <a:lvl9pPr marL="2669581">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3B9B9059-F1D6-41D0-95CF-D21CAA096B3A}" type="datetimeFigureOut">
              <a:rPr lang="en-US"/>
              <a:t>12/21/2018</a:t>
            </a:fld>
            <a:endParaRPr/>
          </a:p>
        </p:txBody>
      </p:sp>
      <p:sp>
        <p:nvSpPr>
          <p:cNvPr id="7" name="Slide Number Placeholder 6"/>
          <p:cNvSpPr>
            <a:spLocks noGrp="1"/>
          </p:cNvSpPr>
          <p:nvPr>
            <p:ph type="sldNum" sz="quarter" idx="12"/>
          </p:nvPr>
        </p:nvSpPr>
        <p:spPr/>
        <p:txBody>
          <a:bodyPr/>
          <a:lstStyle/>
          <a:p>
            <a:fld id="{E5FD5434-F838-4DD4-A17B-1CB1A1850DF4}"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914162" y="1803400"/>
            <a:ext cx="4977104" cy="914400"/>
          </a:xfrm>
        </p:spPr>
        <p:txBody>
          <a:bodyPr anchor="ctr">
            <a:noAutofit/>
          </a:bodyPr>
          <a:lstStyle>
            <a:lvl1pPr marL="0" indent="0">
              <a:lnSpc>
                <a:spcPct val="80000"/>
              </a:lnSpc>
              <a:spcBef>
                <a:spcPts val="0"/>
              </a:spcBef>
              <a:buNone/>
              <a:defRPr sz="2800" b="0">
                <a:solidFill>
                  <a:schemeClr val="tx1"/>
                </a:solidFill>
              </a:defRPr>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Edit Master text styles</a:t>
            </a:r>
          </a:p>
        </p:txBody>
      </p:sp>
      <p:sp>
        <p:nvSpPr>
          <p:cNvPr id="4" name="Content Placeholder 3"/>
          <p:cNvSpPr>
            <a:spLocks noGrp="1"/>
          </p:cNvSpPr>
          <p:nvPr>
            <p:ph sz="half" idx="2"/>
          </p:nvPr>
        </p:nvSpPr>
        <p:spPr>
          <a:xfrm>
            <a:off x="914162" y="2717800"/>
            <a:ext cx="4977104" cy="3556000"/>
          </a:xfrm>
        </p:spPr>
        <p:txBody>
          <a:bodyPr>
            <a:normAutofit/>
          </a:bodyPr>
          <a:lstStyle>
            <a:lvl1pPr>
              <a:defRPr sz="2400"/>
            </a:lvl1pPr>
            <a:lvl2pPr>
              <a:defRPr sz="2000"/>
            </a:lvl2pPr>
            <a:lvl3pPr>
              <a:defRPr sz="1800"/>
            </a:lvl3pPr>
            <a:lvl4pPr>
              <a:defRPr sz="1600"/>
            </a:lvl4pPr>
            <a:lvl5pPr>
              <a:defRPr sz="1400"/>
            </a:lvl5pPr>
            <a:lvl6pPr marL="2669581">
              <a:defRPr sz="1400"/>
            </a:lvl6pPr>
            <a:lvl7pPr marL="2669581">
              <a:defRPr sz="1400"/>
            </a:lvl7pPr>
            <a:lvl8pPr marL="2669581">
              <a:defRPr sz="1400"/>
            </a:lvl8pPr>
            <a:lvl9pPr marL="2669581">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97559" y="1803400"/>
            <a:ext cx="4977104" cy="914400"/>
          </a:xfrm>
        </p:spPr>
        <p:txBody>
          <a:bodyPr anchor="ctr">
            <a:noAutofit/>
          </a:bodyPr>
          <a:lstStyle>
            <a:lvl1pPr marL="0" indent="0">
              <a:lnSpc>
                <a:spcPct val="80000"/>
              </a:lnSpc>
              <a:spcBef>
                <a:spcPts val="0"/>
              </a:spcBef>
              <a:buNone/>
              <a:defRPr sz="2800" b="0">
                <a:solidFill>
                  <a:schemeClr val="tx1"/>
                </a:solidFill>
              </a:defRPr>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Edit Master text styles</a:t>
            </a:r>
          </a:p>
        </p:txBody>
      </p:sp>
      <p:sp>
        <p:nvSpPr>
          <p:cNvPr id="6" name="Content Placeholder 5"/>
          <p:cNvSpPr>
            <a:spLocks noGrp="1"/>
          </p:cNvSpPr>
          <p:nvPr>
            <p:ph sz="quarter" idx="4"/>
          </p:nvPr>
        </p:nvSpPr>
        <p:spPr>
          <a:xfrm>
            <a:off x="6297559" y="2717800"/>
            <a:ext cx="4977104" cy="3556000"/>
          </a:xfrm>
        </p:spPr>
        <p:txBody>
          <a:bodyPr>
            <a:normAutofit/>
          </a:bodyPr>
          <a:lstStyle>
            <a:lvl1pPr>
              <a:defRPr sz="2400"/>
            </a:lvl1pPr>
            <a:lvl2pPr>
              <a:defRPr sz="2000"/>
            </a:lvl2pPr>
            <a:lvl3pPr>
              <a:defRPr sz="1800"/>
            </a:lvl3pPr>
            <a:lvl4pPr>
              <a:defRPr sz="1600"/>
            </a:lvl4pPr>
            <a:lvl5pPr>
              <a:defRPr sz="1400"/>
            </a:lvl5pPr>
            <a:lvl6pPr marL="2669581">
              <a:defRPr sz="1400"/>
            </a:lvl6pPr>
            <a:lvl7pPr marL="2669581">
              <a:defRPr sz="1400"/>
            </a:lvl7pPr>
            <a:lvl8pPr marL="2669581">
              <a:defRPr sz="1400" baseline="0"/>
            </a:lvl8pPr>
            <a:lvl9pPr marL="2669581">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3B9B9059-F1D6-41D0-95CF-D21CAA096B3A}" type="datetimeFigureOut">
              <a:rPr lang="en-US"/>
              <a:t>12/21/2018</a:t>
            </a:fld>
            <a:endParaRPr/>
          </a:p>
        </p:txBody>
      </p:sp>
      <p:sp>
        <p:nvSpPr>
          <p:cNvPr id="9" name="Slide Number Placeholder 8"/>
          <p:cNvSpPr>
            <a:spLocks noGrp="1"/>
          </p:cNvSpPr>
          <p:nvPr>
            <p:ph type="sldNum" sz="quarter" idx="12"/>
          </p:nvPr>
        </p:nvSpPr>
        <p:spPr/>
        <p:txBody>
          <a:bodyPr/>
          <a:lstStyle/>
          <a:p>
            <a:fld id="{E5FD5434-F838-4DD4-A17B-1CB1A1850DF4}"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3B9B9059-F1D6-41D0-95CF-D21CAA096B3A}" type="datetimeFigureOut">
              <a:rPr lang="en-US"/>
              <a:t>12/21/2018</a:t>
            </a:fld>
            <a:endParaRPr/>
          </a:p>
        </p:txBody>
      </p:sp>
      <p:sp>
        <p:nvSpPr>
          <p:cNvPr id="5" name="Slide Number Placeholder 4"/>
          <p:cNvSpPr>
            <a:spLocks noGrp="1"/>
          </p:cNvSpPr>
          <p:nvPr>
            <p:ph type="sldNum" sz="quarter" idx="12"/>
          </p:nvPr>
        </p:nvSpPr>
        <p:spPr/>
        <p:txBody>
          <a:bodyPr/>
          <a:lstStyle/>
          <a:p>
            <a:fld id="{E5FD5434-F838-4DD4-A17B-1CB1A1850DF4}"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21163" y="482600"/>
            <a:ext cx="3961368" cy="1422400"/>
          </a:xfrm>
        </p:spPr>
        <p:txBody>
          <a:bodyPr anchor="b">
            <a:noAutofit/>
          </a:bodyPr>
          <a:lstStyle>
            <a:lvl1pPr algn="l">
              <a:defRPr sz="3200" b="0"/>
            </a:lvl1pPr>
          </a:lstStyle>
          <a:p>
            <a:r>
              <a:rPr lang="en-US"/>
              <a:t>Click to edit Master title style</a:t>
            </a:r>
            <a:endParaRPr/>
          </a:p>
        </p:txBody>
      </p:sp>
      <p:sp>
        <p:nvSpPr>
          <p:cNvPr id="20" name="Rectangle 19"/>
          <p:cNvSpPr/>
          <p:nvPr/>
        </p:nvSpPr>
        <p:spPr>
          <a:xfrm>
            <a:off x="0" y="-1115"/>
            <a:ext cx="7618016" cy="68591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3" name="Content Placeholder 2"/>
          <p:cNvSpPr>
            <a:spLocks noGrp="1"/>
          </p:cNvSpPr>
          <p:nvPr>
            <p:ph idx="1"/>
          </p:nvPr>
        </p:nvSpPr>
        <p:spPr bwMode="white">
          <a:xfrm>
            <a:off x="507868" y="482600"/>
            <a:ext cx="6602280" cy="5842001"/>
          </a:xfrm>
        </p:spPr>
        <p:txBody>
          <a:bodyPr>
            <a:normAutofit/>
          </a:bodyPr>
          <a:lstStyle>
            <a:lvl1pPr>
              <a:defRPr sz="2800"/>
            </a:lvl1pPr>
            <a:lvl2pPr>
              <a:defRPr sz="2400"/>
            </a:lvl2pPr>
            <a:lvl3pPr>
              <a:defRPr sz="2000"/>
            </a:lvl3pPr>
            <a:lvl4pPr>
              <a:defRPr sz="18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7821163" y="2108200"/>
            <a:ext cx="3961368" cy="4267200"/>
          </a:xfrm>
        </p:spPr>
        <p:txBody>
          <a:bodyPr anchor="t" anchorCtr="0">
            <a:normAutofit/>
          </a:bodyPr>
          <a:lstStyle>
            <a:lvl1pPr marL="0" indent="0">
              <a:spcBef>
                <a:spcPts val="1600"/>
              </a:spcBef>
              <a:buNone/>
              <a:defRPr sz="2000">
                <a:solidFill>
                  <a:schemeClr val="tx1"/>
                </a:solidFill>
              </a:defRPr>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Edit Master text styles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Isosceles Triangle 5"/>
          <p:cNvSpPr/>
          <p:nvPr/>
        </p:nvSpPr>
        <p:spPr>
          <a:xfrm>
            <a:off x="-1607" y="-1115"/>
            <a:ext cx="12190403" cy="6863692"/>
          </a:xfrm>
          <a:custGeom>
            <a:avLst/>
            <a:gdLst/>
            <a:ahLst/>
            <a:cxnLst/>
            <a:rect l="l" t="t" r="r" b="b"/>
            <a:pathLst>
              <a:path w="9145184" h="5147769">
                <a:moveTo>
                  <a:pt x="4573206" y="2611793"/>
                </a:moveTo>
                <a:lnTo>
                  <a:pt x="4673081" y="5144337"/>
                </a:lnTo>
                <a:lnTo>
                  <a:pt x="4473331" y="5144337"/>
                </a:lnTo>
                <a:close/>
                <a:moveTo>
                  <a:pt x="4571642" y="2577669"/>
                </a:moveTo>
                <a:lnTo>
                  <a:pt x="4568842" y="2582993"/>
                </a:lnTo>
                <a:lnTo>
                  <a:pt x="4572592" y="2595063"/>
                </a:lnTo>
                <a:lnTo>
                  <a:pt x="4576342" y="2582993"/>
                </a:lnTo>
                <a:lnTo>
                  <a:pt x="4573542" y="2577669"/>
                </a:lnTo>
                <a:lnTo>
                  <a:pt x="4576527" y="2582398"/>
                </a:lnTo>
                <a:lnTo>
                  <a:pt x="4577948" y="2577822"/>
                </a:lnTo>
                <a:lnTo>
                  <a:pt x="4576812" y="2582849"/>
                </a:lnTo>
                <a:lnTo>
                  <a:pt x="6195680" y="5147769"/>
                </a:lnTo>
                <a:lnTo>
                  <a:pt x="5925258" y="5147769"/>
                </a:lnTo>
                <a:lnTo>
                  <a:pt x="4576648" y="2583574"/>
                </a:lnTo>
                <a:lnTo>
                  <a:pt x="4573436" y="2597778"/>
                </a:lnTo>
                <a:lnTo>
                  <a:pt x="5365626" y="5147732"/>
                </a:lnTo>
                <a:lnTo>
                  <a:pt x="5148352" y="5147731"/>
                </a:lnTo>
                <a:lnTo>
                  <a:pt x="4572592" y="2601509"/>
                </a:lnTo>
                <a:lnTo>
                  <a:pt x="3996832" y="5147731"/>
                </a:lnTo>
                <a:lnTo>
                  <a:pt x="3779558" y="5147732"/>
                </a:lnTo>
                <a:lnTo>
                  <a:pt x="4571749" y="2597778"/>
                </a:lnTo>
                <a:lnTo>
                  <a:pt x="4568537" y="2583574"/>
                </a:lnTo>
                <a:lnTo>
                  <a:pt x="3219926" y="5147769"/>
                </a:lnTo>
                <a:lnTo>
                  <a:pt x="2949504" y="5147769"/>
                </a:lnTo>
                <a:lnTo>
                  <a:pt x="4568373" y="2582849"/>
                </a:lnTo>
                <a:lnTo>
                  <a:pt x="4567236" y="2577822"/>
                </a:lnTo>
                <a:lnTo>
                  <a:pt x="4568658" y="2582398"/>
                </a:lnTo>
                <a:close/>
                <a:moveTo>
                  <a:pt x="4575557" y="2575085"/>
                </a:moveTo>
                <a:lnTo>
                  <a:pt x="7359080" y="5147393"/>
                </a:lnTo>
                <a:lnTo>
                  <a:pt x="6952676" y="5147393"/>
                </a:lnTo>
                <a:close/>
                <a:moveTo>
                  <a:pt x="4569627" y="2575085"/>
                </a:moveTo>
                <a:lnTo>
                  <a:pt x="2192508" y="5147393"/>
                </a:lnTo>
                <a:lnTo>
                  <a:pt x="1786104" y="5147393"/>
                </a:lnTo>
                <a:close/>
                <a:moveTo>
                  <a:pt x="4575024" y="2574459"/>
                </a:moveTo>
                <a:lnTo>
                  <a:pt x="4578940" y="2575344"/>
                </a:lnTo>
                <a:lnTo>
                  <a:pt x="4578048" y="2574781"/>
                </a:lnTo>
                <a:lnTo>
                  <a:pt x="4579253" y="2575415"/>
                </a:lnTo>
                <a:lnTo>
                  <a:pt x="9145184" y="3607878"/>
                </a:lnTo>
                <a:lnTo>
                  <a:pt x="9145184" y="3994264"/>
                </a:lnTo>
                <a:lnTo>
                  <a:pt x="4580914" y="2576289"/>
                </a:lnTo>
                <a:lnTo>
                  <a:pt x="9144554" y="4976484"/>
                </a:lnTo>
                <a:lnTo>
                  <a:pt x="9144554" y="5147483"/>
                </a:lnTo>
                <a:lnTo>
                  <a:pt x="8654212" y="5147483"/>
                </a:lnTo>
                <a:lnTo>
                  <a:pt x="4579973" y="2575996"/>
                </a:lnTo>
                <a:close/>
                <a:moveTo>
                  <a:pt x="4570160" y="2574459"/>
                </a:moveTo>
                <a:lnTo>
                  <a:pt x="4565211" y="2575996"/>
                </a:lnTo>
                <a:lnTo>
                  <a:pt x="490972" y="5147483"/>
                </a:lnTo>
                <a:lnTo>
                  <a:pt x="629" y="5147483"/>
                </a:lnTo>
                <a:lnTo>
                  <a:pt x="630" y="4976484"/>
                </a:lnTo>
                <a:lnTo>
                  <a:pt x="4564270" y="2576289"/>
                </a:lnTo>
                <a:lnTo>
                  <a:pt x="0" y="3994264"/>
                </a:lnTo>
                <a:lnTo>
                  <a:pt x="0" y="3607878"/>
                </a:lnTo>
                <a:lnTo>
                  <a:pt x="4565931" y="2575415"/>
                </a:lnTo>
                <a:lnTo>
                  <a:pt x="4567137" y="2574781"/>
                </a:lnTo>
                <a:lnTo>
                  <a:pt x="4566244" y="2575344"/>
                </a:lnTo>
                <a:close/>
                <a:moveTo>
                  <a:pt x="630" y="286"/>
                </a:moveTo>
                <a:lnTo>
                  <a:pt x="490972" y="286"/>
                </a:lnTo>
                <a:lnTo>
                  <a:pt x="4565212" y="2571773"/>
                </a:lnTo>
                <a:lnTo>
                  <a:pt x="4567326" y="2572430"/>
                </a:lnTo>
                <a:lnTo>
                  <a:pt x="4569443" y="2572513"/>
                </a:lnTo>
                <a:lnTo>
                  <a:pt x="1786104" y="376"/>
                </a:lnTo>
                <a:lnTo>
                  <a:pt x="2192508" y="376"/>
                </a:lnTo>
                <a:lnTo>
                  <a:pt x="4569471" y="2572514"/>
                </a:lnTo>
                <a:lnTo>
                  <a:pt x="4571301" y="2572587"/>
                </a:lnTo>
                <a:lnTo>
                  <a:pt x="4569599" y="2572654"/>
                </a:lnTo>
                <a:lnTo>
                  <a:pt x="4569627" y="2572684"/>
                </a:lnTo>
                <a:lnTo>
                  <a:pt x="4569595" y="2572654"/>
                </a:lnTo>
                <a:lnTo>
                  <a:pt x="4568222" y="2572708"/>
                </a:lnTo>
                <a:lnTo>
                  <a:pt x="4570160" y="2573310"/>
                </a:lnTo>
                <a:lnTo>
                  <a:pt x="4567604" y="2572732"/>
                </a:lnTo>
                <a:lnTo>
                  <a:pt x="4566783" y="2572765"/>
                </a:lnTo>
                <a:lnTo>
                  <a:pt x="4567137" y="2572988"/>
                </a:lnTo>
                <a:lnTo>
                  <a:pt x="4566717" y="2572767"/>
                </a:lnTo>
                <a:lnTo>
                  <a:pt x="1205" y="2752816"/>
                </a:lnTo>
                <a:lnTo>
                  <a:pt x="1205" y="2392358"/>
                </a:lnTo>
                <a:lnTo>
                  <a:pt x="4565974" y="2572377"/>
                </a:lnTo>
                <a:lnTo>
                  <a:pt x="4565931" y="2572354"/>
                </a:lnTo>
                <a:lnTo>
                  <a:pt x="0" y="1539891"/>
                </a:lnTo>
                <a:lnTo>
                  <a:pt x="0" y="1153505"/>
                </a:lnTo>
                <a:lnTo>
                  <a:pt x="4564271" y="2571481"/>
                </a:lnTo>
                <a:lnTo>
                  <a:pt x="630" y="171286"/>
                </a:lnTo>
                <a:close/>
                <a:moveTo>
                  <a:pt x="9144554" y="286"/>
                </a:moveTo>
                <a:lnTo>
                  <a:pt x="9144554" y="171286"/>
                </a:lnTo>
                <a:lnTo>
                  <a:pt x="4580915" y="2571480"/>
                </a:lnTo>
                <a:lnTo>
                  <a:pt x="9145184" y="1153505"/>
                </a:lnTo>
                <a:lnTo>
                  <a:pt x="9145184" y="1539891"/>
                </a:lnTo>
                <a:lnTo>
                  <a:pt x="4579254" y="2572354"/>
                </a:lnTo>
                <a:lnTo>
                  <a:pt x="4579211" y="2572377"/>
                </a:lnTo>
                <a:lnTo>
                  <a:pt x="9143978" y="2392358"/>
                </a:lnTo>
                <a:lnTo>
                  <a:pt x="9143979" y="2752816"/>
                </a:lnTo>
                <a:lnTo>
                  <a:pt x="4578467" y="2572767"/>
                </a:lnTo>
                <a:lnTo>
                  <a:pt x="4578048" y="2572988"/>
                </a:lnTo>
                <a:lnTo>
                  <a:pt x="4578402" y="2572765"/>
                </a:lnTo>
                <a:lnTo>
                  <a:pt x="4577580" y="2572732"/>
                </a:lnTo>
                <a:lnTo>
                  <a:pt x="4575024" y="2573310"/>
                </a:lnTo>
                <a:lnTo>
                  <a:pt x="4576963" y="2572708"/>
                </a:lnTo>
                <a:lnTo>
                  <a:pt x="4575590" y="2572654"/>
                </a:lnTo>
                <a:lnTo>
                  <a:pt x="4575557" y="2572684"/>
                </a:lnTo>
                <a:lnTo>
                  <a:pt x="4575585" y="2572654"/>
                </a:lnTo>
                <a:lnTo>
                  <a:pt x="4573884" y="2572587"/>
                </a:lnTo>
                <a:lnTo>
                  <a:pt x="4575714" y="2572515"/>
                </a:lnTo>
                <a:lnTo>
                  <a:pt x="6952676" y="376"/>
                </a:lnTo>
                <a:lnTo>
                  <a:pt x="7359080" y="376"/>
                </a:lnTo>
                <a:lnTo>
                  <a:pt x="4575742" y="2572513"/>
                </a:lnTo>
                <a:lnTo>
                  <a:pt x="4577858" y="2572430"/>
                </a:lnTo>
                <a:lnTo>
                  <a:pt x="4579973" y="2571773"/>
                </a:lnTo>
                <a:lnTo>
                  <a:pt x="8654212" y="286"/>
                </a:lnTo>
                <a:close/>
                <a:moveTo>
                  <a:pt x="3219926" y="0"/>
                </a:moveTo>
                <a:lnTo>
                  <a:pt x="4568537" y="2564195"/>
                </a:lnTo>
                <a:lnTo>
                  <a:pt x="4571749" y="2549991"/>
                </a:lnTo>
                <a:lnTo>
                  <a:pt x="3779558" y="38"/>
                </a:lnTo>
                <a:lnTo>
                  <a:pt x="3996832" y="38"/>
                </a:lnTo>
                <a:lnTo>
                  <a:pt x="4572260" y="2544793"/>
                </a:lnTo>
                <a:lnTo>
                  <a:pt x="4471935" y="837"/>
                </a:lnTo>
                <a:lnTo>
                  <a:pt x="4674477" y="837"/>
                </a:lnTo>
                <a:lnTo>
                  <a:pt x="4574412" y="2538215"/>
                </a:lnTo>
                <a:lnTo>
                  <a:pt x="5148352" y="38"/>
                </a:lnTo>
                <a:lnTo>
                  <a:pt x="5365626" y="38"/>
                </a:lnTo>
                <a:lnTo>
                  <a:pt x="4574021" y="2548106"/>
                </a:lnTo>
                <a:lnTo>
                  <a:pt x="4573871" y="2551916"/>
                </a:lnTo>
                <a:lnTo>
                  <a:pt x="4576648" y="2564195"/>
                </a:lnTo>
                <a:lnTo>
                  <a:pt x="5925258" y="0"/>
                </a:lnTo>
                <a:lnTo>
                  <a:pt x="6195680" y="0"/>
                </a:lnTo>
                <a:lnTo>
                  <a:pt x="4576812" y="2564920"/>
                </a:lnTo>
                <a:lnTo>
                  <a:pt x="4577948" y="2569947"/>
                </a:lnTo>
                <a:lnTo>
                  <a:pt x="4576527" y="2565371"/>
                </a:lnTo>
                <a:lnTo>
                  <a:pt x="4573542" y="2570100"/>
                </a:lnTo>
                <a:lnTo>
                  <a:pt x="4576342" y="2564777"/>
                </a:lnTo>
                <a:lnTo>
                  <a:pt x="4573699" y="2556271"/>
                </a:lnTo>
                <a:lnTo>
                  <a:pt x="4573206" y="2568777"/>
                </a:lnTo>
                <a:lnTo>
                  <a:pt x="4572575" y="2552763"/>
                </a:lnTo>
                <a:lnTo>
                  <a:pt x="4568842" y="2564777"/>
                </a:lnTo>
                <a:lnTo>
                  <a:pt x="4571642" y="2570100"/>
                </a:lnTo>
                <a:lnTo>
                  <a:pt x="4568658" y="2565371"/>
                </a:lnTo>
                <a:lnTo>
                  <a:pt x="4567236" y="2569947"/>
                </a:lnTo>
                <a:lnTo>
                  <a:pt x="4568373" y="2564920"/>
                </a:lnTo>
                <a:lnTo>
                  <a:pt x="2949504" y="0"/>
                </a:lnTo>
                <a:close/>
              </a:path>
            </a:pathLst>
          </a:custGeom>
          <a:gradFill>
            <a:gsLst>
              <a:gs pos="0">
                <a:schemeClr val="bg1">
                  <a:alpha val="1000"/>
                </a:schemeClr>
              </a:gs>
              <a:gs pos="100000">
                <a:schemeClr val="bg1">
                  <a:alpha val="1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6399133" y="1905000"/>
            <a:ext cx="5180251" cy="1727200"/>
          </a:xfrm>
        </p:spPr>
        <p:txBody>
          <a:bodyPr anchor="b" anchorCtr="0">
            <a:normAutofit/>
          </a:bodyPr>
          <a:lstStyle>
            <a:lvl1pPr algn="l">
              <a:defRPr sz="3200" b="0"/>
            </a:lvl1pPr>
          </a:lstStyle>
          <a:p>
            <a:r>
              <a:rPr lang="en-US"/>
              <a:t>Click to edit Master title style</a:t>
            </a:r>
            <a:endParaRPr/>
          </a:p>
        </p:txBody>
      </p:sp>
      <p:sp>
        <p:nvSpPr>
          <p:cNvPr id="9" name="Rectangle 8"/>
          <p:cNvSpPr/>
          <p:nvPr/>
        </p:nvSpPr>
        <p:spPr>
          <a:xfrm>
            <a:off x="0" y="-1115"/>
            <a:ext cx="6093594" cy="68591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3" name="Picture Placeholder 2" descr="An empty placeholder to add an image. Click on the placeholder and select the image that you wish to add.&#10;"/>
          <p:cNvSpPr>
            <a:spLocks noGrp="1"/>
          </p:cNvSpPr>
          <p:nvPr>
            <p:ph type="pic" idx="1"/>
          </p:nvPr>
        </p:nvSpPr>
        <p:spPr>
          <a:xfrm>
            <a:off x="507869" y="482601"/>
            <a:ext cx="5077859" cy="5862706"/>
          </a:xfrm>
          <a:noFill/>
          <a:ln w="9525">
            <a:noFill/>
            <a:miter lim="800000"/>
          </a:ln>
          <a:effectLst/>
        </p:spPr>
        <p:txBody>
          <a:bodyPr>
            <a:normAutofit/>
          </a:bodyPr>
          <a:lstStyle>
            <a:lvl1pPr marL="0" indent="0" algn="ctr">
              <a:buNone/>
              <a:defRPr sz="27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6399133" y="3733800"/>
            <a:ext cx="5180251" cy="1727200"/>
          </a:xfrm>
        </p:spPr>
        <p:txBody>
          <a:bodyPr>
            <a:normAutofit/>
          </a:bodyPr>
          <a:lstStyle>
            <a:lvl1pPr marL="0" indent="0">
              <a:spcBef>
                <a:spcPts val="1600"/>
              </a:spcBef>
              <a:buNone/>
              <a:defRPr sz="2000">
                <a:solidFill>
                  <a:schemeClr val="tx1"/>
                </a:solidFill>
              </a:defRPr>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Edit Master text styles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Alternate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21163" y="482600"/>
            <a:ext cx="3961368" cy="1422400"/>
          </a:xfrm>
        </p:spPr>
        <p:txBody>
          <a:bodyPr anchor="b" anchorCtr="0">
            <a:normAutofit/>
          </a:bodyPr>
          <a:lstStyle>
            <a:lvl1pPr algn="l">
              <a:defRPr sz="3200" b="0"/>
            </a:lvl1pPr>
          </a:lstStyle>
          <a:p>
            <a:r>
              <a:rPr lang="en-US"/>
              <a:t>Click to edit Master title style</a:t>
            </a:r>
            <a:endParaRPr/>
          </a:p>
        </p:txBody>
      </p:sp>
      <p:sp>
        <p:nvSpPr>
          <p:cNvPr id="9" name="Rectangle 8" descr="&#10;"/>
          <p:cNvSpPr/>
          <p:nvPr/>
        </p:nvSpPr>
        <p:spPr>
          <a:xfrm>
            <a:off x="0" y="-1115"/>
            <a:ext cx="7618016" cy="68591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3" name="Picture Placeholder 2" descr="An empty placeholder to add an image. Click on the placeholder and select the image that you wish to add.&#10;"/>
          <p:cNvSpPr>
            <a:spLocks noGrp="1"/>
          </p:cNvSpPr>
          <p:nvPr>
            <p:ph type="pic" idx="1"/>
          </p:nvPr>
        </p:nvSpPr>
        <p:spPr>
          <a:xfrm>
            <a:off x="507868" y="482600"/>
            <a:ext cx="6602281" cy="5842001"/>
          </a:xfrm>
          <a:noFill/>
          <a:ln w="9525">
            <a:noFill/>
            <a:miter lim="800000"/>
          </a:ln>
          <a:effectLst/>
        </p:spPr>
        <p:txBody>
          <a:bodyPr>
            <a:normAutofit/>
          </a:bodyPr>
          <a:lstStyle>
            <a:lvl1pPr marL="0" indent="0" algn="ctr">
              <a:buNone/>
              <a:defRPr sz="27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dirty="0"/>
          </a:p>
        </p:txBody>
      </p:sp>
      <p:sp>
        <p:nvSpPr>
          <p:cNvPr id="4" name="Text Placeholder 3"/>
          <p:cNvSpPr>
            <a:spLocks noGrp="1"/>
          </p:cNvSpPr>
          <p:nvPr>
            <p:ph type="body" sz="half" idx="2"/>
          </p:nvPr>
        </p:nvSpPr>
        <p:spPr>
          <a:xfrm>
            <a:off x="7821163" y="2108200"/>
            <a:ext cx="3961368" cy="4267200"/>
          </a:xfrm>
        </p:spPr>
        <p:txBody>
          <a:bodyPr>
            <a:normAutofit/>
          </a:bodyPr>
          <a:lstStyle>
            <a:lvl1pPr marL="0" indent="0">
              <a:spcBef>
                <a:spcPts val="1600"/>
              </a:spcBef>
              <a:buNone/>
              <a:defRPr sz="2000">
                <a:solidFill>
                  <a:schemeClr val="tx1"/>
                </a:solidFill>
              </a:defRPr>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Edit Master text styles</a:t>
            </a:r>
          </a:p>
        </p:txBody>
      </p:sp>
    </p:spTree>
    <p:extLst>
      <p:ext uri="{BB962C8B-B14F-4D97-AF65-F5344CB8AC3E}">
        <p14:creationId xmlns:p14="http://schemas.microsoft.com/office/powerpoint/2010/main" val="2076303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marL="2669581">
              <a:defRPr baseline="0"/>
            </a:lvl6pPr>
            <a:lvl7pPr marL="2669581">
              <a:defRPr baseline="0"/>
            </a:lvl7pPr>
            <a:lvl8pPr marL="2669581">
              <a:defRPr baseline="0"/>
            </a:lvl8pPr>
            <a:lvl9pPr marL="2669581">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B9B9059-F1D6-41D0-95CF-D21CAA096B3A}" type="datetimeFigureOut">
              <a:rPr lang="en-US"/>
              <a:t>12/21/2018</a:t>
            </a:fld>
            <a:endParaRPr/>
          </a:p>
        </p:txBody>
      </p:sp>
      <p:sp>
        <p:nvSpPr>
          <p:cNvPr id="6" name="Slide Number Placeholder 5"/>
          <p:cNvSpPr>
            <a:spLocks noGrp="1"/>
          </p:cNvSpPr>
          <p:nvPr>
            <p:ph type="sldNum" sz="quarter" idx="12"/>
          </p:nvPr>
        </p:nvSpPr>
        <p:spPr/>
        <p:txBody>
          <a:bodyPr/>
          <a:lstStyle/>
          <a:p>
            <a:fld id="{E5FD5434-F838-4DD4-A17B-1CB1A1850DF4}"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40043" y="482599"/>
            <a:ext cx="1843982" cy="579120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914162" y="482599"/>
            <a:ext cx="9040045" cy="5791201"/>
          </a:xfrm>
        </p:spPr>
        <p:txBody>
          <a:bodyPr vert="eaVert"/>
          <a:lstStyle>
            <a:lvl5pPr>
              <a:defRPr/>
            </a:lvl5pPr>
            <a:lvl6pPr>
              <a:defRPr/>
            </a:lvl6pPr>
            <a:lvl7pPr>
              <a:defRPr/>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B9B9059-F1D6-41D0-95CF-D21CAA096B3A}" type="datetimeFigureOut">
              <a:rPr lang="en-US"/>
              <a:t>12/21/2018</a:t>
            </a:fld>
            <a:endParaRPr/>
          </a:p>
        </p:txBody>
      </p:sp>
      <p:sp>
        <p:nvSpPr>
          <p:cNvPr id="6" name="Slide Number Placeholder 5"/>
          <p:cNvSpPr>
            <a:spLocks noGrp="1"/>
          </p:cNvSpPr>
          <p:nvPr>
            <p:ph type="sldNum" sz="quarter" idx="12"/>
          </p:nvPr>
        </p:nvSpPr>
        <p:spPr/>
        <p:txBody>
          <a:bodyPr/>
          <a:lstStyle/>
          <a:p>
            <a:fld id="{E5FD5434-F838-4DD4-A17B-1CB1A1850DF4}"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4162" y="482600"/>
            <a:ext cx="10360501" cy="1219200"/>
          </a:xfrm>
          <a:prstGeom prst="rect">
            <a:avLst/>
          </a:prstGeom>
          <a:effectLst/>
        </p:spPr>
        <p:txBody>
          <a:bodyPr vert="horz" lIns="121899" tIns="60949" rIns="121899" bIns="60949" rtlCol="0" anchor="b" anchorCtr="0">
            <a:normAutofit/>
          </a:bodyPr>
          <a:lstStyle/>
          <a:p>
            <a:r>
              <a:rPr lang="en-US"/>
              <a:t>Click to edit Master title style</a:t>
            </a:r>
            <a:endParaRPr/>
          </a:p>
        </p:txBody>
      </p:sp>
      <p:sp>
        <p:nvSpPr>
          <p:cNvPr id="3" name="Text Placeholder 2"/>
          <p:cNvSpPr>
            <a:spLocks noGrp="1"/>
          </p:cNvSpPr>
          <p:nvPr>
            <p:ph type="body" idx="1"/>
          </p:nvPr>
        </p:nvSpPr>
        <p:spPr>
          <a:xfrm>
            <a:off x="914162" y="1803401"/>
            <a:ext cx="10360501" cy="4470400"/>
          </a:xfrm>
          <a:prstGeom prst="rect">
            <a:avLst/>
          </a:prstGeom>
        </p:spPr>
        <p:txBody>
          <a:bodyPr vert="horz" lIns="121899" tIns="60949" rIns="121899" bIns="60949"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914162" y="6375400"/>
            <a:ext cx="7414869" cy="195072"/>
          </a:xfrm>
          <a:prstGeom prst="rect">
            <a:avLst/>
          </a:prstGeom>
        </p:spPr>
        <p:txBody>
          <a:bodyPr vert="horz" lIns="121899" tIns="60949" rIns="121899" bIns="60949" rtlCol="0" anchor="ctr"/>
          <a:lstStyle>
            <a:lvl1pPr algn="l">
              <a:defRPr sz="1100">
                <a:solidFill>
                  <a:schemeClr val="tx1"/>
                </a:solidFill>
              </a:defRPr>
            </a:lvl1pPr>
          </a:lstStyle>
          <a:p>
            <a:endParaRPr/>
          </a:p>
        </p:txBody>
      </p:sp>
      <p:sp>
        <p:nvSpPr>
          <p:cNvPr id="4" name="Date Placeholder 3"/>
          <p:cNvSpPr>
            <a:spLocks noGrp="1"/>
          </p:cNvSpPr>
          <p:nvPr>
            <p:ph type="dt" sz="half" idx="2"/>
          </p:nvPr>
        </p:nvSpPr>
        <p:spPr>
          <a:xfrm>
            <a:off x="8735324" y="6375400"/>
            <a:ext cx="1422030" cy="195072"/>
          </a:xfrm>
          <a:prstGeom prst="rect">
            <a:avLst/>
          </a:prstGeom>
        </p:spPr>
        <p:txBody>
          <a:bodyPr vert="horz" lIns="121899" tIns="60949" rIns="121899" bIns="60949" rtlCol="0" anchor="ctr"/>
          <a:lstStyle>
            <a:lvl1pPr algn="r">
              <a:defRPr sz="1100">
                <a:solidFill>
                  <a:schemeClr val="tx1"/>
                </a:solidFill>
              </a:defRPr>
            </a:lvl1pPr>
          </a:lstStyle>
          <a:p>
            <a:fld id="{3B9B9059-F1D6-41D0-95CF-D21CAA096B3A}" type="datetimeFigureOut">
              <a:rPr lang="en-US"/>
              <a:pPr/>
              <a:t>12/21/2018</a:t>
            </a:fld>
            <a:endParaRPr/>
          </a:p>
        </p:txBody>
      </p:sp>
      <p:sp>
        <p:nvSpPr>
          <p:cNvPr id="6" name="Slide Number Placeholder 5"/>
          <p:cNvSpPr>
            <a:spLocks noGrp="1"/>
          </p:cNvSpPr>
          <p:nvPr>
            <p:ph type="sldNum" sz="quarter" idx="4"/>
          </p:nvPr>
        </p:nvSpPr>
        <p:spPr>
          <a:xfrm>
            <a:off x="10441760" y="6375400"/>
            <a:ext cx="832903" cy="195072"/>
          </a:xfrm>
          <a:prstGeom prst="rect">
            <a:avLst/>
          </a:prstGeom>
        </p:spPr>
        <p:txBody>
          <a:bodyPr vert="horz" lIns="121899" tIns="60949" rIns="121899" bIns="60949" rtlCol="0" anchor="ctr"/>
          <a:lstStyle>
            <a:lvl1pPr algn="r">
              <a:defRPr sz="1100">
                <a:solidFill>
                  <a:schemeClr val="tx1"/>
                </a:solidFill>
              </a:defRPr>
            </a:lvl1pPr>
          </a:lstStyle>
          <a:p>
            <a:fld id="{E5FD5434-F838-4DD4-A17B-1CB1A1850DF4}" type="slidenum">
              <a:rPr/>
              <a:pPr/>
              <a:t>‹#›</a:t>
            </a:fld>
            <a:endParaRPr/>
          </a:p>
        </p:txBody>
      </p:sp>
    </p:spTree>
  </p:cSld>
  <p:clrMap bg1="dk1" tx1="lt1" bg2="dk2" tx2="lt2" accent1="accent1" accent2="accent2" accent3="accent3" accent4="accent4" accent5="accent5" accent6="accent6" hlink="hlink" folHlink="folHlink"/>
  <p:sldLayoutIdLst>
    <p:sldLayoutId id="2147483661"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82" r:id="rId10"/>
    <p:sldLayoutId id="2147483678" r:id="rId11"/>
    <p:sldLayoutId id="214748367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0000"/>
        </a:lnSpc>
        <a:spcBef>
          <a:spcPct val="0"/>
        </a:spcBef>
        <a:buNone/>
        <a:defRPr sz="3600" kern="1200" cap="all" baseline="0">
          <a:solidFill>
            <a:schemeClr val="tx1"/>
          </a:solidFill>
          <a:effectLst/>
          <a:latin typeface="+mj-lt"/>
          <a:ea typeface="+mj-ea"/>
          <a:cs typeface="+mj-cs"/>
        </a:defRPr>
      </a:lvl1pPr>
    </p:titleStyle>
    <p:bodyStyle>
      <a:lvl1pPr marL="274320" indent="-274320" algn="l" defTabSz="1218987" rtl="0" eaLnBrk="1" latinLnBrk="0" hangingPunct="1">
        <a:lnSpc>
          <a:spcPct val="90000"/>
        </a:lnSpc>
        <a:spcBef>
          <a:spcPts val="1600"/>
        </a:spcBef>
        <a:buClr>
          <a:schemeClr val="tx2"/>
        </a:buClr>
        <a:buSzPct val="90000"/>
        <a:buFont typeface="Arial" pitchFamily="34" charset="0"/>
        <a:buChar char="•"/>
        <a:defRPr sz="2800" kern="1200">
          <a:solidFill>
            <a:schemeClr val="tx1"/>
          </a:solidFill>
          <a:latin typeface="+mn-lt"/>
          <a:ea typeface="+mn-ea"/>
          <a:cs typeface="+mn-cs"/>
        </a:defRPr>
      </a:lvl1pPr>
      <a:lvl2pPr marL="548640" indent="-274320" algn="l" defTabSz="1218987" rtl="0" eaLnBrk="1" latinLnBrk="0" hangingPunct="1">
        <a:lnSpc>
          <a:spcPct val="90000"/>
        </a:lnSpc>
        <a:spcBef>
          <a:spcPts val="800"/>
        </a:spcBef>
        <a:buClr>
          <a:schemeClr val="tx2"/>
        </a:buClr>
        <a:buSzPct val="90000"/>
        <a:buFont typeface="Cambria" pitchFamily="18" charset="0"/>
        <a:buChar char="–"/>
        <a:defRPr sz="2400" kern="1200">
          <a:solidFill>
            <a:schemeClr val="tx1"/>
          </a:solidFill>
          <a:latin typeface="+mn-lt"/>
          <a:ea typeface="+mn-ea"/>
          <a:cs typeface="+mn-cs"/>
        </a:defRPr>
      </a:lvl2pPr>
      <a:lvl3pPr marL="822960" indent="-274320" algn="l" defTabSz="1218987" rtl="0" eaLnBrk="1" latinLnBrk="0" hangingPunct="1">
        <a:lnSpc>
          <a:spcPct val="90000"/>
        </a:lnSpc>
        <a:spcBef>
          <a:spcPts val="800"/>
        </a:spcBef>
        <a:buClr>
          <a:schemeClr val="tx2"/>
        </a:buClr>
        <a:buFont typeface="Arial" pitchFamily="34" charset="0"/>
        <a:buChar char="•"/>
        <a:defRPr sz="2000" kern="1200">
          <a:solidFill>
            <a:schemeClr val="tx1"/>
          </a:solidFill>
          <a:latin typeface="+mn-lt"/>
          <a:ea typeface="+mn-ea"/>
          <a:cs typeface="+mn-cs"/>
        </a:defRPr>
      </a:lvl3pPr>
      <a:lvl4pPr marL="1097280" indent="-274320" algn="l" defTabSz="1218987" rtl="0" eaLnBrk="1" latinLnBrk="0" hangingPunct="1">
        <a:lnSpc>
          <a:spcPct val="90000"/>
        </a:lnSpc>
        <a:spcBef>
          <a:spcPts val="800"/>
        </a:spcBef>
        <a:buClr>
          <a:schemeClr val="tx2"/>
        </a:buClr>
        <a:buSzPct val="100000"/>
        <a:buFont typeface="Cambria" pitchFamily="18" charset="0"/>
        <a:buChar char="–"/>
        <a:defRPr sz="1800" kern="1200">
          <a:solidFill>
            <a:schemeClr val="tx1"/>
          </a:solidFill>
          <a:latin typeface="+mn-lt"/>
          <a:ea typeface="+mn-ea"/>
          <a:cs typeface="+mn-cs"/>
        </a:defRPr>
      </a:lvl4pPr>
      <a:lvl5pPr marL="1371600" indent="-274320" algn="l" defTabSz="1218987" rtl="0" eaLnBrk="1" latinLnBrk="0" hangingPunct="1">
        <a:lnSpc>
          <a:spcPct val="90000"/>
        </a:lnSpc>
        <a:spcBef>
          <a:spcPts val="800"/>
        </a:spcBef>
        <a:buClr>
          <a:schemeClr val="tx2"/>
        </a:buClr>
        <a:buFont typeface="Arial" pitchFamily="34" charset="0"/>
        <a:buChar char="•"/>
        <a:defRPr sz="1600" kern="1200">
          <a:solidFill>
            <a:schemeClr val="tx1"/>
          </a:solidFill>
          <a:latin typeface="+mn-lt"/>
          <a:ea typeface="+mn-ea"/>
          <a:cs typeface="+mn-cs"/>
        </a:defRPr>
      </a:lvl5pPr>
      <a:lvl6pPr marL="1645920" indent="-274320" algn="l" defTabSz="1218987" rtl="0" eaLnBrk="1" latinLnBrk="0" hangingPunct="1">
        <a:lnSpc>
          <a:spcPct val="90000"/>
        </a:lnSpc>
        <a:spcBef>
          <a:spcPts val="800"/>
        </a:spcBef>
        <a:buClr>
          <a:schemeClr val="tx2"/>
        </a:buClr>
        <a:buSzPct val="100000"/>
        <a:buFont typeface="Cambria" pitchFamily="18" charset="0"/>
        <a:buChar char="–"/>
        <a:defRPr sz="1600" kern="1200">
          <a:solidFill>
            <a:schemeClr val="tx1"/>
          </a:solidFill>
          <a:latin typeface="+mn-lt"/>
          <a:ea typeface="+mn-ea"/>
          <a:cs typeface="+mn-cs"/>
        </a:defRPr>
      </a:lvl6pPr>
      <a:lvl7pPr marL="1920240" indent="-274320" algn="l" defTabSz="1218987" rtl="0" eaLnBrk="1" latinLnBrk="0" hangingPunct="1">
        <a:lnSpc>
          <a:spcPct val="90000"/>
        </a:lnSpc>
        <a:spcBef>
          <a:spcPts val="800"/>
        </a:spcBef>
        <a:buClr>
          <a:schemeClr val="tx2"/>
        </a:buClr>
        <a:buFont typeface="Arial" pitchFamily="34" charset="0"/>
        <a:buChar char="•"/>
        <a:defRPr sz="1600" kern="1200">
          <a:solidFill>
            <a:schemeClr val="tx1"/>
          </a:solidFill>
          <a:latin typeface="+mn-lt"/>
          <a:ea typeface="+mn-ea"/>
          <a:cs typeface="+mn-cs"/>
        </a:defRPr>
      </a:lvl7pPr>
      <a:lvl8pPr marL="2194560" indent="-274320" algn="l" defTabSz="1218987" rtl="0" eaLnBrk="1" latinLnBrk="0" hangingPunct="1">
        <a:lnSpc>
          <a:spcPct val="90000"/>
        </a:lnSpc>
        <a:spcBef>
          <a:spcPts val="800"/>
        </a:spcBef>
        <a:buClr>
          <a:schemeClr val="tx2"/>
        </a:buClr>
        <a:buSzPct val="100000"/>
        <a:buFont typeface="Cambria" pitchFamily="18" charset="0"/>
        <a:buChar char="–"/>
        <a:defRPr sz="1600" kern="1200">
          <a:solidFill>
            <a:schemeClr val="tx1"/>
          </a:solidFill>
          <a:latin typeface="+mn-lt"/>
          <a:ea typeface="+mn-ea"/>
          <a:cs typeface="+mn-cs"/>
        </a:defRPr>
      </a:lvl8pPr>
      <a:lvl9pPr marL="2468880" indent="-274320" algn="l" defTabSz="1218987" rtl="0" eaLnBrk="1" latinLnBrk="0" hangingPunct="1">
        <a:lnSpc>
          <a:spcPct val="90000"/>
        </a:lnSpc>
        <a:spcBef>
          <a:spcPts val="800"/>
        </a:spcBef>
        <a:buClr>
          <a:schemeClr val="tx2"/>
        </a:buClr>
        <a:buFont typeface="Arial" pitchFamily="34" charset="0"/>
        <a:buChar char="•"/>
        <a:defRPr sz="16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p15:clr>
            <a:srgbClr val="F26B43"/>
          </p15:clr>
        </p15:guide>
        <p15:guide id="2" pos="3839">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6.xml"/><Relationship Id="rId5" Type="http://schemas.openxmlformats.org/officeDocument/2006/relationships/image" Target="../media/image18.png"/><Relationship Id="rId4" Type="http://schemas.openxmlformats.org/officeDocument/2006/relationships/image" Target="../media/image17.jpeg"/></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hyperlink" Target="http://www.googledictionary.com/" TargetMode="External"/><Relationship Id="rId13" Type="http://schemas.openxmlformats.org/officeDocument/2006/relationships/hyperlink" Target="https://www.coca-colacompany.com/our-company/the-coca-cola-foundationhttps:/www.slideshare.net/markedme/practice-of-management-of-coca-cola" TargetMode="External"/><Relationship Id="rId18" Type="http://schemas.openxmlformats.org/officeDocument/2006/relationships/image" Target="../media/image20.jpeg"/><Relationship Id="rId3" Type="http://schemas.openxmlformats.org/officeDocument/2006/relationships/hyperlink" Target="https://coca-colahellenic.com/en/brands/about-coca-cola/" TargetMode="External"/><Relationship Id="rId7" Type="http://schemas.openxmlformats.org/officeDocument/2006/relationships/hyperlink" Target="http://pngimg.com/imgs/food/cocacola/" TargetMode="External"/><Relationship Id="rId12" Type="http://schemas.openxmlformats.org/officeDocument/2006/relationships/hyperlink" Target="http://www.exportprogrammanagement.com/" TargetMode="External"/><Relationship Id="rId17" Type="http://schemas.openxmlformats.org/officeDocument/2006/relationships/hyperlink" Target="https://www.coca-colacompany.com/stories/five-strategic-actions" TargetMode="External"/><Relationship Id="rId2" Type="http://schemas.openxmlformats.org/officeDocument/2006/relationships/notesSlide" Target="../notesSlides/notesSlide17.xml"/><Relationship Id="rId16" Type="http://schemas.openxmlformats.org/officeDocument/2006/relationships/hyperlink" Target="https://www.slideshare.net/vaidsanjay/international-business-stratedgy-cocacola" TargetMode="External"/><Relationship Id="rId1" Type="http://schemas.openxmlformats.org/officeDocument/2006/relationships/slideLayout" Target="../slideLayouts/slideLayout7.xml"/><Relationship Id="rId6" Type="http://schemas.openxmlformats.org/officeDocument/2006/relationships/hyperlink" Target="https://www.adamborman.com/blog/coca-cola-bottle-image-edmonton-product-photography" TargetMode="External"/><Relationship Id="rId11" Type="http://schemas.openxmlformats.org/officeDocument/2006/relationships/hyperlink" Target="http://agilescrumguide.com/blog/files/Use-Tuckmans-Model-of-Team-Dynamics.html" TargetMode="External"/><Relationship Id="rId5" Type="http://schemas.openxmlformats.org/officeDocument/2006/relationships/hyperlink" Target="https://pestleanalysis.com/pestle-analysis-of-coca-cola/" TargetMode="External"/><Relationship Id="rId15" Type="http://schemas.openxmlformats.org/officeDocument/2006/relationships/hyperlink" Target="https://www.coca-cola.co.uk/faq/who-invented-coca-cola" TargetMode="External"/><Relationship Id="rId10" Type="http://schemas.openxmlformats.org/officeDocument/2006/relationships/hyperlink" Target="https://www.coca-cola.co.uk/about-us/mission-vision-and-values" TargetMode="External"/><Relationship Id="rId4" Type="http://schemas.openxmlformats.org/officeDocument/2006/relationships/hyperlink" Target="https://www.popartuk.com/food-and-drink/vintage-coke-sign-1393-tin-sign.asp" TargetMode="External"/><Relationship Id="rId9" Type="http://schemas.openxmlformats.org/officeDocument/2006/relationships/hyperlink" Target="https://www.strategicmanagementinsight.com/swot-analyses/coca-cola-swot-analysis.html" TargetMode="External"/><Relationship Id="rId14" Type="http://schemas.openxmlformats.org/officeDocument/2006/relationships/hyperlink" Target="https://www.coca-cola.co.uk/about-us/our-peop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48000">
              <a:srgbClr val="FF0000"/>
            </a:gs>
            <a:gs pos="29000">
              <a:schemeClr val="bg2">
                <a:tint val="100000"/>
                <a:shade val="40000"/>
                <a:satMod val="100000"/>
              </a:schemeClr>
            </a:gs>
            <a:gs pos="72000">
              <a:schemeClr val="bg2">
                <a:shade val="5000"/>
                <a:satMod val="10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3" name="Title 2"/>
          <p:cNvSpPr>
            <a:spLocks noGrp="1"/>
          </p:cNvSpPr>
          <p:nvPr>
            <p:ph type="ctrTitle"/>
          </p:nvPr>
        </p:nvSpPr>
        <p:spPr>
          <a:xfrm>
            <a:off x="1040608" y="164510"/>
            <a:ext cx="9751060" cy="5252578"/>
          </a:xfrm>
          <a:noFill/>
        </p:spPr>
        <p:txBody>
          <a:bodyPr>
            <a:normAutofit fontScale="90000"/>
          </a:bodyPr>
          <a:lstStyle/>
          <a:p>
            <a:br>
              <a:rPr lang="en-US" sz="6000" dirty="0"/>
            </a:br>
            <a:br>
              <a:rPr lang="en-US" sz="6000" dirty="0"/>
            </a:br>
            <a:br>
              <a:rPr lang="en-US" dirty="0"/>
            </a:br>
            <a:br>
              <a:rPr lang="en-US" dirty="0"/>
            </a:br>
            <a:br>
              <a:rPr lang="en-US" dirty="0"/>
            </a:br>
            <a:br>
              <a:rPr lang="en-US" dirty="0"/>
            </a:br>
            <a:r>
              <a:rPr lang="en-US" dirty="0"/>
              <a:t>contemporary management approaches (bmsp4002)</a:t>
            </a:r>
            <a:br>
              <a:rPr lang="en-US" dirty="0"/>
            </a:br>
            <a:r>
              <a:rPr lang="en-US" dirty="0"/>
              <a:t>assignment 2</a:t>
            </a:r>
            <a:br>
              <a:rPr lang="en-US" dirty="0"/>
            </a:br>
            <a:br>
              <a:rPr lang="en-US" dirty="0"/>
            </a:br>
            <a:br>
              <a:rPr lang="en-US" dirty="0"/>
            </a:br>
            <a:br>
              <a:rPr lang="en-US" dirty="0"/>
            </a:br>
            <a:br>
              <a:rPr lang="en-US" dirty="0"/>
            </a:br>
            <a:br>
              <a:rPr lang="en-US" dirty="0"/>
            </a:br>
            <a:endParaRPr lang="en-US" dirty="0"/>
          </a:p>
        </p:txBody>
      </p:sp>
      <p:pic>
        <p:nvPicPr>
          <p:cNvPr id="1026" name="Picture 2" descr="Image result for coca cola logo">
            <a:extLst>
              <a:ext uri="{FF2B5EF4-FFF2-40B4-BE49-F238E27FC236}">
                <a16:creationId xmlns:a16="http://schemas.microsoft.com/office/drawing/2014/main" id="{9FEA60DB-FE26-4B42-B860-3C1768CB1E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2797" y="4049024"/>
            <a:ext cx="3343229" cy="187220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8315001-44C5-4BE4-AC9D-45349902803A}"/>
              </a:ext>
            </a:extLst>
          </p:cNvPr>
          <p:cNvSpPr txBox="1"/>
          <p:nvPr/>
        </p:nvSpPr>
        <p:spPr>
          <a:xfrm>
            <a:off x="4150293" y="5981070"/>
            <a:ext cx="4468596" cy="535531"/>
          </a:xfrm>
          <a:prstGeom prst="rect">
            <a:avLst/>
          </a:prstGeom>
          <a:noFill/>
        </p:spPr>
        <p:txBody>
          <a:bodyPr wrap="none" rtlCol="0">
            <a:spAutoFit/>
          </a:bodyPr>
          <a:lstStyle/>
          <a:p>
            <a:pPr>
              <a:lnSpc>
                <a:spcPct val="90000"/>
              </a:lnSpc>
            </a:pPr>
            <a:r>
              <a:rPr lang="en-US" sz="3200" dirty="0">
                <a:latin typeface="+mj-lt"/>
              </a:rPr>
              <a:t>TUTOR:- DAVINA EVANS</a:t>
            </a:r>
            <a:endParaRPr lang="en-GB" sz="3200" dirty="0">
              <a:latin typeface="+mj-lt"/>
            </a:endParaRPr>
          </a:p>
        </p:txBody>
      </p:sp>
      <p:sp>
        <p:nvSpPr>
          <p:cNvPr id="5" name="TextBox 4">
            <a:extLst>
              <a:ext uri="{FF2B5EF4-FFF2-40B4-BE49-F238E27FC236}">
                <a16:creationId xmlns:a16="http://schemas.microsoft.com/office/drawing/2014/main" id="{6030BEA3-37B6-4296-AC72-C5E730A25E20}"/>
              </a:ext>
            </a:extLst>
          </p:cNvPr>
          <p:cNvSpPr txBox="1"/>
          <p:nvPr/>
        </p:nvSpPr>
        <p:spPr>
          <a:xfrm>
            <a:off x="2836408" y="668654"/>
            <a:ext cx="7096366" cy="757130"/>
          </a:xfrm>
          <a:prstGeom prst="rect">
            <a:avLst/>
          </a:prstGeom>
          <a:noFill/>
        </p:spPr>
        <p:txBody>
          <a:bodyPr wrap="square" rtlCol="0">
            <a:spAutoFit/>
          </a:bodyPr>
          <a:lstStyle/>
          <a:p>
            <a:pPr>
              <a:lnSpc>
                <a:spcPct val="90000"/>
              </a:lnSpc>
            </a:pPr>
            <a:r>
              <a:rPr lang="en-US" sz="4800" dirty="0">
                <a:latin typeface="+mj-lt"/>
              </a:rPr>
              <a:t>CLAIRE DAVIES   1806680</a:t>
            </a:r>
            <a:endParaRPr lang="en-GB" sz="4800" dirty="0">
              <a:latin typeface="+mj-lt"/>
            </a:endParaRPr>
          </a:p>
        </p:txBody>
      </p:sp>
      <p:pic>
        <p:nvPicPr>
          <p:cNvPr id="2" name="Picture 2" descr="Image result for coca cola logo">
            <a:extLst>
              <a:ext uri="{FF2B5EF4-FFF2-40B4-BE49-F238E27FC236}">
                <a16:creationId xmlns:a16="http://schemas.microsoft.com/office/drawing/2014/main" id="{9EFF7EAF-2F3D-49A8-A922-4A2A7657CB9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012738">
            <a:off x="967042" y="3401257"/>
            <a:ext cx="2114550" cy="21621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coca cola logo">
            <a:extLst>
              <a:ext uri="{FF2B5EF4-FFF2-40B4-BE49-F238E27FC236}">
                <a16:creationId xmlns:a16="http://schemas.microsoft.com/office/drawing/2014/main" id="{60281499-6E35-4591-9C32-DCE060CA0F8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184687">
            <a:off x="9126537" y="3429000"/>
            <a:ext cx="2114550" cy="2162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28716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17000">
              <a:srgbClr val="FF0000"/>
            </a:gs>
            <a:gs pos="71000">
              <a:schemeClr val="bg2">
                <a:tint val="100000"/>
                <a:shade val="40000"/>
                <a:satMod val="100000"/>
              </a:schemeClr>
            </a:gs>
            <a:gs pos="92920">
              <a:srgbClr val="FF0000"/>
            </a:gs>
            <a:gs pos="62000">
              <a:schemeClr val="bg2">
                <a:shade val="5000"/>
                <a:satMod val="10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41102" y="447826"/>
            <a:ext cx="10360501" cy="786160"/>
          </a:xfrm>
        </p:spPr>
        <p:txBody>
          <a:bodyPr/>
          <a:lstStyle/>
          <a:p>
            <a:r>
              <a:rPr lang="en-US" u="sng" dirty="0"/>
              <a:t>introduction</a:t>
            </a:r>
          </a:p>
        </p:txBody>
      </p:sp>
      <p:sp>
        <p:nvSpPr>
          <p:cNvPr id="7" name="Content Placeholder 3">
            <a:extLst>
              <a:ext uri="{FF2B5EF4-FFF2-40B4-BE49-F238E27FC236}">
                <a16:creationId xmlns:a16="http://schemas.microsoft.com/office/drawing/2014/main" id="{E53889B3-0E60-4FB6-8127-D287036AB156}"/>
              </a:ext>
            </a:extLst>
          </p:cNvPr>
          <p:cNvSpPr>
            <a:spLocks noGrp="1"/>
          </p:cNvSpPr>
          <p:nvPr>
            <p:ph idx="1"/>
          </p:nvPr>
        </p:nvSpPr>
        <p:spPr>
          <a:xfrm>
            <a:off x="919435" y="1628661"/>
            <a:ext cx="10382167" cy="5200314"/>
          </a:xfrm>
        </p:spPr>
        <p:txBody>
          <a:bodyPr>
            <a:normAutofit fontScale="92500" lnSpcReduction="10000"/>
          </a:bodyPr>
          <a:lstStyle/>
          <a:p>
            <a:pPr marL="0" indent="0">
              <a:buNone/>
            </a:pPr>
            <a:r>
              <a:rPr lang="en-GB" dirty="0">
                <a:latin typeface="+mj-lt"/>
              </a:rPr>
              <a:t>1886 the world’s favourite soft drink was brought to us by Dr John S Pemberton in Atlanta, Georgia, USA. You could first get it at Jacob's Pharmacy, it was a soda fountain drink and contained Coca‑Cola syrup and carbonated water.</a:t>
            </a:r>
          </a:p>
          <a:p>
            <a:pPr marL="0" indent="0">
              <a:buNone/>
            </a:pPr>
            <a:r>
              <a:rPr lang="en-GB" dirty="0">
                <a:latin typeface="+mj-lt"/>
              </a:rPr>
              <a:t>Coca‑Cola was patented in 1887 and registered in 1893 as a trademark. I</a:t>
            </a:r>
            <a:r>
              <a:rPr lang="en-GB" dirty="0"/>
              <a:t>t was being sold all around the United States </a:t>
            </a:r>
            <a:r>
              <a:rPr lang="en-GB" dirty="0">
                <a:latin typeface="+mj-lt"/>
              </a:rPr>
              <a:t>By 1895. In 1899 there were many franchised bottling operations for Coca‑Cola in the United States, by 1906 Coca‑Cola was beginning to be available internationally.</a:t>
            </a:r>
          </a:p>
          <a:p>
            <a:pPr marL="0" indent="0">
              <a:buNone/>
            </a:pPr>
            <a:r>
              <a:rPr lang="en-GB" dirty="0">
                <a:latin typeface="+mj-lt"/>
              </a:rPr>
              <a:t>1915 the Root Glass Company created the shape of the Coca‑Cola bottle, developing this startling idea from a cocoa-bean illustration</a:t>
            </a:r>
          </a:p>
          <a:p>
            <a:pPr marL="0" indent="0">
              <a:buNone/>
            </a:pPr>
            <a:r>
              <a:rPr lang="en-GB" dirty="0">
                <a:latin typeface="+mj-lt"/>
              </a:rPr>
              <a:t>The Coca‑Cola Company’s 2020 vision is all about</a:t>
            </a:r>
            <a:r>
              <a:rPr lang="en-GB" dirty="0"/>
              <a:t> refreshing the world in mind, body and spirit.</a:t>
            </a:r>
            <a:r>
              <a:rPr lang="en-GB" dirty="0">
                <a:latin typeface="+mj-lt"/>
              </a:rPr>
              <a:t> When you open a can or bottle of Coca‑Cola, you’re opening the path to happiness too.(https://coca-colahellenic.com/en/brands/about-coca-cola/).</a:t>
            </a:r>
          </a:p>
        </p:txBody>
      </p:sp>
      <p:sp>
        <p:nvSpPr>
          <p:cNvPr id="10" name="Title 1">
            <a:extLst>
              <a:ext uri="{FF2B5EF4-FFF2-40B4-BE49-F238E27FC236}">
                <a16:creationId xmlns:a16="http://schemas.microsoft.com/office/drawing/2014/main" id="{022AEE78-02E1-49C3-9E92-F714980CD890}"/>
              </a:ext>
            </a:extLst>
          </p:cNvPr>
          <p:cNvSpPr txBox="1">
            <a:spLocks/>
          </p:cNvSpPr>
          <p:nvPr/>
        </p:nvSpPr>
        <p:spPr>
          <a:xfrm>
            <a:off x="3217948" y="-2027271"/>
            <a:ext cx="10360501" cy="786160"/>
          </a:xfrm>
          <a:prstGeom prst="rect">
            <a:avLst/>
          </a:prstGeom>
          <a:effectLst/>
        </p:spPr>
        <p:txBody>
          <a:bodyPr vert="horz" lIns="121899" tIns="60949" rIns="121899" bIns="60949" rtlCol="0" anchor="b" anchorCtr="0">
            <a:normAutofit/>
          </a:bodyPr>
          <a:lstStyle>
            <a:lvl1pPr algn="l" defTabSz="1218987" rtl="0" eaLnBrk="1" latinLnBrk="0" hangingPunct="1">
              <a:lnSpc>
                <a:spcPct val="80000"/>
              </a:lnSpc>
              <a:spcBef>
                <a:spcPct val="0"/>
              </a:spcBef>
              <a:buNone/>
              <a:defRPr sz="3600" kern="1200" cap="all" baseline="0">
                <a:solidFill>
                  <a:schemeClr val="tx1"/>
                </a:solidFill>
                <a:effectLst/>
                <a:latin typeface="+mj-lt"/>
                <a:ea typeface="+mj-ea"/>
                <a:cs typeface="+mj-cs"/>
              </a:defRPr>
            </a:lvl1pPr>
          </a:lstStyle>
          <a:p>
            <a:r>
              <a:rPr lang="en-US" u="sng"/>
              <a:t>introduction</a:t>
            </a:r>
            <a:endParaRPr lang="en-US" u="sng" dirty="0"/>
          </a:p>
        </p:txBody>
      </p:sp>
      <p:pic>
        <p:nvPicPr>
          <p:cNvPr id="11" name="Picture 2" descr="Image result for coca cola logo">
            <a:extLst>
              <a:ext uri="{FF2B5EF4-FFF2-40B4-BE49-F238E27FC236}">
                <a16:creationId xmlns:a16="http://schemas.microsoft.com/office/drawing/2014/main" id="{43AAE2E0-BAED-47E6-AACD-FE941C9495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4572" y="228486"/>
            <a:ext cx="3257550" cy="1400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0185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95575">
              <a:srgbClr val="FF0000"/>
            </a:gs>
            <a:gs pos="17000">
              <a:srgbClr val="FF0000"/>
            </a:gs>
            <a:gs pos="71000">
              <a:schemeClr val="bg2">
                <a:tint val="100000"/>
                <a:shade val="40000"/>
                <a:satMod val="100000"/>
              </a:schemeClr>
            </a:gs>
            <a:gs pos="70000">
              <a:schemeClr val="bg2">
                <a:shade val="5000"/>
                <a:satMod val="100000"/>
              </a:schemeClr>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3074" name="Picture 2" descr="John Pemberton">
            <a:extLst>
              <a:ext uri="{FF2B5EF4-FFF2-40B4-BE49-F238E27FC236}">
                <a16:creationId xmlns:a16="http://schemas.microsoft.com/office/drawing/2014/main" id="{2666467F-777B-406E-8EC1-A9CC7CB8DD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1804" y="1016732"/>
            <a:ext cx="3980982" cy="482453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B6E830EA-32DA-41B9-B902-5D58479CB2DF}"/>
              </a:ext>
            </a:extLst>
          </p:cNvPr>
          <p:cNvSpPr/>
          <p:nvPr/>
        </p:nvSpPr>
        <p:spPr>
          <a:xfrm>
            <a:off x="5590356" y="1166842"/>
            <a:ext cx="6092825" cy="4524315"/>
          </a:xfrm>
          <a:prstGeom prst="rect">
            <a:avLst/>
          </a:prstGeom>
        </p:spPr>
        <p:txBody>
          <a:bodyPr>
            <a:spAutoFit/>
          </a:bodyPr>
          <a:lstStyle/>
          <a:p>
            <a:r>
              <a:rPr lang="en-GB" sz="3200" b="1" dirty="0">
                <a:latin typeface="Georgia" panose="02040502050405020303" pitchFamily="18" charset="0"/>
              </a:rPr>
              <a:t>Dr John S Pemberton</a:t>
            </a:r>
            <a:r>
              <a:rPr lang="en-GB" sz="3200" dirty="0">
                <a:latin typeface="Georgia" panose="02040502050405020303" pitchFamily="18" charset="0"/>
              </a:rPr>
              <a:t>. He invented Coca‑Cola on 8th May 1886 in Atlanta, Georgia. Dr Pemberton tried it out on customers at his local chemist, Jacobs' Pharmacy, where it proved so popular it immediately went on sale at five cents a glass.</a:t>
            </a:r>
            <a:endParaRPr lang="en-GB" sz="3200" dirty="0"/>
          </a:p>
        </p:txBody>
      </p:sp>
    </p:spTree>
    <p:extLst>
      <p:ext uri="{BB962C8B-B14F-4D97-AF65-F5344CB8AC3E}">
        <p14:creationId xmlns:p14="http://schemas.microsoft.com/office/powerpoint/2010/main" val="3823552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17000">
              <a:schemeClr val="bg2"/>
            </a:gs>
            <a:gs pos="71000">
              <a:schemeClr val="bg2">
                <a:tint val="100000"/>
                <a:shade val="40000"/>
                <a:satMod val="100000"/>
              </a:schemeClr>
            </a:gs>
            <a:gs pos="29204">
              <a:srgbClr val="FF0000"/>
            </a:gs>
            <a:gs pos="100000">
              <a:schemeClr val="bg2">
                <a:shade val="5000"/>
                <a:satMod val="10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54C0A-01B0-4CC7-B20F-5FFBDD49475B}"/>
              </a:ext>
            </a:extLst>
          </p:cNvPr>
          <p:cNvSpPr>
            <a:spLocks noGrp="1"/>
          </p:cNvSpPr>
          <p:nvPr>
            <p:ph type="title"/>
          </p:nvPr>
        </p:nvSpPr>
        <p:spPr>
          <a:xfrm>
            <a:off x="914162" y="482600"/>
            <a:ext cx="10360501" cy="786160"/>
          </a:xfrm>
        </p:spPr>
        <p:txBody>
          <a:bodyPr>
            <a:normAutofit/>
          </a:bodyPr>
          <a:lstStyle/>
          <a:p>
            <a:pPr algn="ctr"/>
            <a:r>
              <a:rPr lang="en-GB" sz="4800" b="1" u="sng" dirty="0"/>
              <a:t>WHAT IS A SWOT ANALYSIS</a:t>
            </a:r>
          </a:p>
        </p:txBody>
      </p:sp>
      <p:sp>
        <p:nvSpPr>
          <p:cNvPr id="3" name="Content Placeholder 2">
            <a:extLst>
              <a:ext uri="{FF2B5EF4-FFF2-40B4-BE49-F238E27FC236}">
                <a16:creationId xmlns:a16="http://schemas.microsoft.com/office/drawing/2014/main" id="{35CB1F1E-F0F5-498E-B8E5-3587FAA8304E}"/>
              </a:ext>
            </a:extLst>
          </p:cNvPr>
          <p:cNvSpPr>
            <a:spLocks noGrp="1"/>
          </p:cNvSpPr>
          <p:nvPr>
            <p:ph idx="1"/>
          </p:nvPr>
        </p:nvSpPr>
        <p:spPr>
          <a:xfrm>
            <a:off x="914163" y="1268760"/>
            <a:ext cx="6044346" cy="5005041"/>
          </a:xfrm>
        </p:spPr>
        <p:txBody>
          <a:bodyPr>
            <a:normAutofit/>
          </a:bodyPr>
          <a:lstStyle/>
          <a:p>
            <a:pPr marL="0" indent="0">
              <a:buNone/>
            </a:pPr>
            <a:r>
              <a:rPr lang="en-GB" sz="4400" dirty="0"/>
              <a:t>A SWOT analysis is a study undertaken by an organization to identify its internal strengths and weaknesses, as well as its external opportunities and threats.</a:t>
            </a:r>
          </a:p>
        </p:txBody>
      </p:sp>
      <p:pic>
        <p:nvPicPr>
          <p:cNvPr id="6146" name="Picture 2" descr="Image result for coca cola swot analysis">
            <a:extLst>
              <a:ext uri="{FF2B5EF4-FFF2-40B4-BE49-F238E27FC236}">
                <a16:creationId xmlns:a16="http://schemas.microsoft.com/office/drawing/2014/main" id="{FB215AFE-13ED-4609-A508-43177403C3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8103" y="1772816"/>
            <a:ext cx="3888432" cy="3888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9925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17000">
              <a:srgbClr val="FF0000"/>
            </a:gs>
            <a:gs pos="42000">
              <a:schemeClr val="bg2">
                <a:tint val="100000"/>
                <a:shade val="40000"/>
                <a:satMod val="100000"/>
              </a:schemeClr>
            </a:gs>
            <a:gs pos="92035">
              <a:srgbClr val="FF0000"/>
            </a:gs>
            <a:gs pos="41000">
              <a:schemeClr val="bg2">
                <a:shade val="5000"/>
                <a:satMod val="10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EDB4BEF4-4223-44A7-B7F9-685B4500E522}"/>
              </a:ext>
            </a:extLst>
          </p:cNvPr>
          <p:cNvSpPr txBox="1"/>
          <p:nvPr/>
        </p:nvSpPr>
        <p:spPr>
          <a:xfrm>
            <a:off x="1917948" y="332656"/>
            <a:ext cx="8352928" cy="480131"/>
          </a:xfrm>
          <a:prstGeom prst="rect">
            <a:avLst/>
          </a:prstGeom>
          <a:noFill/>
        </p:spPr>
        <p:txBody>
          <a:bodyPr wrap="square" rtlCol="0">
            <a:spAutoFit/>
          </a:bodyPr>
          <a:lstStyle/>
          <a:p>
            <a:pPr algn="ctr">
              <a:lnSpc>
                <a:spcPct val="90000"/>
              </a:lnSpc>
            </a:pPr>
            <a:r>
              <a:rPr lang="en-GB" sz="2800" u="sng" dirty="0"/>
              <a:t>COCA COLA SWOT ANALYSIS</a:t>
            </a:r>
          </a:p>
        </p:txBody>
      </p:sp>
      <p:sp>
        <p:nvSpPr>
          <p:cNvPr id="11" name="Cylinder 10">
            <a:extLst>
              <a:ext uri="{FF2B5EF4-FFF2-40B4-BE49-F238E27FC236}">
                <a16:creationId xmlns:a16="http://schemas.microsoft.com/office/drawing/2014/main" id="{FAD18BA5-F7F7-4090-AFD3-1B34D19D1A40}"/>
              </a:ext>
            </a:extLst>
          </p:cNvPr>
          <p:cNvSpPr/>
          <p:nvPr/>
        </p:nvSpPr>
        <p:spPr>
          <a:xfrm>
            <a:off x="1283020" y="1472675"/>
            <a:ext cx="3155208" cy="1573089"/>
          </a:xfrm>
          <a:prstGeom prst="can">
            <a:avLst/>
          </a:prstGeom>
          <a:solidFill>
            <a:srgbClr val="FF0000"/>
          </a:solidFill>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Cylinder 11">
            <a:extLst>
              <a:ext uri="{FF2B5EF4-FFF2-40B4-BE49-F238E27FC236}">
                <a16:creationId xmlns:a16="http://schemas.microsoft.com/office/drawing/2014/main" id="{CEC2F5A9-6E3B-4D7F-8969-3463473F4447}"/>
              </a:ext>
            </a:extLst>
          </p:cNvPr>
          <p:cNvSpPr/>
          <p:nvPr/>
        </p:nvSpPr>
        <p:spPr>
          <a:xfrm>
            <a:off x="7521508" y="1440471"/>
            <a:ext cx="3155207" cy="1637495"/>
          </a:xfrm>
          <a:prstGeom prst="can">
            <a:avLst/>
          </a:prstGeom>
          <a:solidFill>
            <a:srgbClr val="FF0000"/>
          </a:solidFill>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Cylinder 12">
            <a:extLst>
              <a:ext uri="{FF2B5EF4-FFF2-40B4-BE49-F238E27FC236}">
                <a16:creationId xmlns:a16="http://schemas.microsoft.com/office/drawing/2014/main" id="{FB9B1F2B-D94C-416A-AB14-4FC15CC50CB2}"/>
              </a:ext>
            </a:extLst>
          </p:cNvPr>
          <p:cNvSpPr/>
          <p:nvPr/>
        </p:nvSpPr>
        <p:spPr>
          <a:xfrm>
            <a:off x="1283020" y="3981867"/>
            <a:ext cx="3155208" cy="1725100"/>
          </a:xfrm>
          <a:prstGeom prst="can">
            <a:avLst/>
          </a:prstGeom>
          <a:solidFill>
            <a:srgbClr val="FF0000"/>
          </a:solidFill>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Cylinder 13">
            <a:extLst>
              <a:ext uri="{FF2B5EF4-FFF2-40B4-BE49-F238E27FC236}">
                <a16:creationId xmlns:a16="http://schemas.microsoft.com/office/drawing/2014/main" id="{3DA5BD58-301F-4901-9D63-803747F5626A}"/>
              </a:ext>
            </a:extLst>
          </p:cNvPr>
          <p:cNvSpPr/>
          <p:nvPr/>
        </p:nvSpPr>
        <p:spPr>
          <a:xfrm>
            <a:off x="7521509" y="4005064"/>
            <a:ext cx="3234798" cy="1701903"/>
          </a:xfrm>
          <a:prstGeom prst="can">
            <a:avLst/>
          </a:prstGeom>
          <a:solidFill>
            <a:srgbClr val="FF0000"/>
          </a:solidFill>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203E6D8F-297A-46CE-83E5-D5D797791AB4}"/>
              </a:ext>
            </a:extLst>
          </p:cNvPr>
          <p:cNvSpPr txBox="1"/>
          <p:nvPr/>
        </p:nvSpPr>
        <p:spPr>
          <a:xfrm>
            <a:off x="1485900" y="2132856"/>
            <a:ext cx="2592288" cy="480131"/>
          </a:xfrm>
          <a:prstGeom prst="rect">
            <a:avLst/>
          </a:prstGeom>
          <a:noFill/>
        </p:spPr>
        <p:txBody>
          <a:bodyPr wrap="square" rtlCol="0">
            <a:spAutoFit/>
          </a:bodyPr>
          <a:lstStyle/>
          <a:p>
            <a:pPr algn="ctr">
              <a:lnSpc>
                <a:spcPct val="90000"/>
              </a:lnSpc>
            </a:pPr>
            <a:r>
              <a:rPr lang="en-GB" sz="2800" dirty="0"/>
              <a:t>STRENGTHS</a:t>
            </a:r>
          </a:p>
        </p:txBody>
      </p:sp>
      <p:sp>
        <p:nvSpPr>
          <p:cNvPr id="16" name="TextBox 15">
            <a:extLst>
              <a:ext uri="{FF2B5EF4-FFF2-40B4-BE49-F238E27FC236}">
                <a16:creationId xmlns:a16="http://schemas.microsoft.com/office/drawing/2014/main" id="{F46D231C-0F3A-4DBC-B02A-7922F22D0A01}"/>
              </a:ext>
            </a:extLst>
          </p:cNvPr>
          <p:cNvSpPr txBox="1"/>
          <p:nvPr/>
        </p:nvSpPr>
        <p:spPr>
          <a:xfrm>
            <a:off x="7933965" y="2141488"/>
            <a:ext cx="2448272" cy="480131"/>
          </a:xfrm>
          <a:prstGeom prst="rect">
            <a:avLst/>
          </a:prstGeom>
          <a:noFill/>
        </p:spPr>
        <p:txBody>
          <a:bodyPr wrap="square" rtlCol="0">
            <a:spAutoFit/>
          </a:bodyPr>
          <a:lstStyle/>
          <a:p>
            <a:pPr algn="ctr">
              <a:lnSpc>
                <a:spcPct val="90000"/>
              </a:lnSpc>
            </a:pPr>
            <a:r>
              <a:rPr lang="en-GB" sz="2800" dirty="0"/>
              <a:t>WEAKNESSES</a:t>
            </a:r>
          </a:p>
        </p:txBody>
      </p:sp>
      <p:sp>
        <p:nvSpPr>
          <p:cNvPr id="17" name="TextBox 16">
            <a:extLst>
              <a:ext uri="{FF2B5EF4-FFF2-40B4-BE49-F238E27FC236}">
                <a16:creationId xmlns:a16="http://schemas.microsoft.com/office/drawing/2014/main" id="{3E405F9F-2730-4A55-A16C-EB4E8ABB4E5C}"/>
              </a:ext>
            </a:extLst>
          </p:cNvPr>
          <p:cNvSpPr txBox="1"/>
          <p:nvPr/>
        </p:nvSpPr>
        <p:spPr>
          <a:xfrm>
            <a:off x="1485900" y="4832088"/>
            <a:ext cx="2795167" cy="480131"/>
          </a:xfrm>
          <a:prstGeom prst="rect">
            <a:avLst/>
          </a:prstGeom>
          <a:noFill/>
        </p:spPr>
        <p:txBody>
          <a:bodyPr wrap="square" rtlCol="0">
            <a:spAutoFit/>
          </a:bodyPr>
          <a:lstStyle/>
          <a:p>
            <a:pPr>
              <a:lnSpc>
                <a:spcPct val="90000"/>
              </a:lnSpc>
            </a:pPr>
            <a:r>
              <a:rPr lang="en-GB" sz="2800" dirty="0"/>
              <a:t>OPPORTUNITIES</a:t>
            </a:r>
          </a:p>
        </p:txBody>
      </p:sp>
      <p:sp>
        <p:nvSpPr>
          <p:cNvPr id="18" name="TextBox 17">
            <a:extLst>
              <a:ext uri="{FF2B5EF4-FFF2-40B4-BE49-F238E27FC236}">
                <a16:creationId xmlns:a16="http://schemas.microsoft.com/office/drawing/2014/main" id="{26244240-FDC0-4677-A9A8-045DF01C86D1}"/>
              </a:ext>
            </a:extLst>
          </p:cNvPr>
          <p:cNvSpPr txBox="1"/>
          <p:nvPr/>
        </p:nvSpPr>
        <p:spPr>
          <a:xfrm>
            <a:off x="8020543" y="4856015"/>
            <a:ext cx="2376264" cy="480131"/>
          </a:xfrm>
          <a:prstGeom prst="rect">
            <a:avLst/>
          </a:prstGeom>
          <a:noFill/>
        </p:spPr>
        <p:txBody>
          <a:bodyPr wrap="square" rtlCol="0">
            <a:spAutoFit/>
          </a:bodyPr>
          <a:lstStyle/>
          <a:p>
            <a:pPr algn="ctr">
              <a:lnSpc>
                <a:spcPct val="90000"/>
              </a:lnSpc>
            </a:pPr>
            <a:r>
              <a:rPr lang="en-GB" sz="2800" dirty="0"/>
              <a:t>THREATS</a:t>
            </a:r>
          </a:p>
        </p:txBody>
      </p:sp>
      <p:pic>
        <p:nvPicPr>
          <p:cNvPr id="3078" name="Picture 6" descr="Image result for coca cola bottle">
            <a:extLst>
              <a:ext uri="{FF2B5EF4-FFF2-40B4-BE49-F238E27FC236}">
                <a16:creationId xmlns:a16="http://schemas.microsoft.com/office/drawing/2014/main" id="{E7DC0904-35B9-4696-A6DF-AD43181DAD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0645" y="1628799"/>
            <a:ext cx="3024144" cy="39620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340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17000">
              <a:schemeClr val="bg2"/>
            </a:gs>
            <a:gs pos="71000">
              <a:schemeClr val="bg2">
                <a:tint val="100000"/>
                <a:shade val="40000"/>
                <a:satMod val="100000"/>
              </a:schemeClr>
            </a:gs>
            <a:gs pos="100000">
              <a:srgbClr val="FF0000"/>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EED5AB7-BB78-4AF9-A587-9EB7B561DFD8}"/>
              </a:ext>
            </a:extLst>
          </p:cNvPr>
          <p:cNvSpPr txBox="1"/>
          <p:nvPr/>
        </p:nvSpPr>
        <p:spPr>
          <a:xfrm>
            <a:off x="1341884" y="404664"/>
            <a:ext cx="9145016" cy="757130"/>
          </a:xfrm>
          <a:prstGeom prst="rect">
            <a:avLst/>
          </a:prstGeom>
          <a:noFill/>
        </p:spPr>
        <p:txBody>
          <a:bodyPr wrap="square" rtlCol="0">
            <a:spAutoFit/>
          </a:bodyPr>
          <a:lstStyle/>
          <a:p>
            <a:pPr algn="ctr">
              <a:lnSpc>
                <a:spcPct val="90000"/>
              </a:lnSpc>
            </a:pPr>
            <a:r>
              <a:rPr lang="en-GB" sz="4800" b="1" u="sng" dirty="0"/>
              <a:t>WHAT IS A PESTEL ANALYSIS?</a:t>
            </a:r>
          </a:p>
        </p:txBody>
      </p:sp>
      <p:sp>
        <p:nvSpPr>
          <p:cNvPr id="3" name="TextBox 2">
            <a:extLst>
              <a:ext uri="{FF2B5EF4-FFF2-40B4-BE49-F238E27FC236}">
                <a16:creationId xmlns:a16="http://schemas.microsoft.com/office/drawing/2014/main" id="{4A5484FE-F9C6-4BF7-B1C9-503A8627D92F}"/>
              </a:ext>
            </a:extLst>
          </p:cNvPr>
          <p:cNvSpPr txBox="1"/>
          <p:nvPr/>
        </p:nvSpPr>
        <p:spPr>
          <a:xfrm>
            <a:off x="5014292" y="1892497"/>
            <a:ext cx="6480720" cy="4081117"/>
          </a:xfrm>
          <a:prstGeom prst="rect">
            <a:avLst/>
          </a:prstGeom>
          <a:noFill/>
        </p:spPr>
        <p:txBody>
          <a:bodyPr wrap="square" rtlCol="0">
            <a:spAutoFit/>
          </a:bodyPr>
          <a:lstStyle/>
          <a:p>
            <a:pPr algn="ctr">
              <a:lnSpc>
                <a:spcPct val="90000"/>
              </a:lnSpc>
            </a:pPr>
            <a:r>
              <a:rPr lang="en-GB" sz="3200" dirty="0"/>
              <a:t>A </a:t>
            </a:r>
            <a:r>
              <a:rPr lang="en-GB" sz="3200" b="1" dirty="0"/>
              <a:t>PESTEL analysis</a:t>
            </a:r>
            <a:r>
              <a:rPr lang="en-GB" sz="3200" dirty="0"/>
              <a:t> is a framework or tool used by marketers to analyse and monitor the macro-environmental (external marketing environment) factors that have an impact on an organisation. The result of which is used to identify threats and weaknesses which is used in a SWOT </a:t>
            </a:r>
            <a:r>
              <a:rPr lang="en-GB" sz="3200" b="1" dirty="0"/>
              <a:t>analysis.</a:t>
            </a:r>
            <a:endParaRPr lang="en-GB" sz="3200" dirty="0"/>
          </a:p>
        </p:txBody>
      </p:sp>
      <p:pic>
        <p:nvPicPr>
          <p:cNvPr id="7170" name="Picture 2" descr="Image result for coca cola PESTEL analysis">
            <a:extLst>
              <a:ext uri="{FF2B5EF4-FFF2-40B4-BE49-F238E27FC236}">
                <a16:creationId xmlns:a16="http://schemas.microsoft.com/office/drawing/2014/main" id="{69470B24-2024-4C77-87B7-D5C2CCD1A5A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571" r="17143"/>
          <a:stretch/>
        </p:blipFill>
        <p:spPr bwMode="auto">
          <a:xfrm>
            <a:off x="333772" y="2060848"/>
            <a:ext cx="4011874" cy="37444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9380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15000">
              <a:srgbClr val="5C0000"/>
            </a:gs>
            <a:gs pos="53000">
              <a:schemeClr val="bg2"/>
            </a:gs>
            <a:gs pos="30000">
              <a:srgbClr val="FF0000"/>
            </a:gs>
            <a:gs pos="69000">
              <a:schemeClr val="bg2">
                <a:shade val="5000"/>
                <a:satMod val="100000"/>
              </a:schemeClr>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5124" name="Picture 4" descr="Image result for coca cola logo">
            <a:extLst>
              <a:ext uri="{FF2B5EF4-FFF2-40B4-BE49-F238E27FC236}">
                <a16:creationId xmlns:a16="http://schemas.microsoft.com/office/drawing/2014/main" id="{5EDFCFCD-A5EC-4243-84BD-0ED2CB95120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477"/>
          <a:stretch/>
        </p:blipFill>
        <p:spPr bwMode="auto">
          <a:xfrm>
            <a:off x="3466120" y="1556792"/>
            <a:ext cx="5256584" cy="195746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1D143068-2CD2-4ABF-828D-5524C8FFB271}"/>
              </a:ext>
            </a:extLst>
          </p:cNvPr>
          <p:cNvSpPr/>
          <p:nvPr/>
        </p:nvSpPr>
        <p:spPr>
          <a:xfrm>
            <a:off x="3160086" y="476672"/>
            <a:ext cx="5868652" cy="923330"/>
          </a:xfrm>
          <a:prstGeom prst="rect">
            <a:avLst/>
          </a:prstGeom>
          <a:solidFill>
            <a:schemeClr val="bg1"/>
          </a:solidFill>
          <a:ln cap="sq">
            <a:solidFill>
              <a:schemeClr val="bg1"/>
            </a:solidFill>
          </a:ln>
        </p:spPr>
        <p:txBody>
          <a:bodyPr wrap="square" lIns="91440" tIns="45720" rIns="91440" bIns="45720">
            <a:spAutoFit/>
          </a:bodyPr>
          <a:lstStyle/>
          <a:p>
            <a:pPr algn="ctr"/>
            <a:r>
              <a:rPr lang="en-US" sz="5400" b="1" cap="none" spc="0" dirty="0">
                <a:ln w="10160">
                  <a:solidFill>
                    <a:schemeClr val="accent5"/>
                  </a:solidFill>
                  <a:prstDash val="solid"/>
                </a:ln>
                <a:solidFill>
                  <a:srgbClr val="FF0000"/>
                </a:solidFill>
                <a:effectLst>
                  <a:outerShdw blurRad="38100" dist="22860" dir="5400000" algn="tl" rotWithShape="0">
                    <a:srgbClr val="000000">
                      <a:alpha val="30000"/>
                    </a:srgbClr>
                  </a:outerShdw>
                </a:effectLst>
              </a:rPr>
              <a:t>PESTEL ANALYSIS</a:t>
            </a:r>
          </a:p>
        </p:txBody>
      </p:sp>
      <p:sp>
        <p:nvSpPr>
          <p:cNvPr id="5" name="Star: 6 Points 4">
            <a:extLst>
              <a:ext uri="{FF2B5EF4-FFF2-40B4-BE49-F238E27FC236}">
                <a16:creationId xmlns:a16="http://schemas.microsoft.com/office/drawing/2014/main" id="{AFCE643A-59BA-4490-A8A9-AA71DE8BAD08}"/>
              </a:ext>
            </a:extLst>
          </p:cNvPr>
          <p:cNvSpPr/>
          <p:nvPr/>
        </p:nvSpPr>
        <p:spPr>
          <a:xfrm>
            <a:off x="595791" y="598959"/>
            <a:ext cx="2160240" cy="2232248"/>
          </a:xfrm>
          <a:prstGeom prst="star6">
            <a:avLst/>
          </a:prstGeom>
          <a:solidFill>
            <a:srgbClr val="FF0000"/>
          </a:solidFill>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tar: 6 Points 7">
            <a:extLst>
              <a:ext uri="{FF2B5EF4-FFF2-40B4-BE49-F238E27FC236}">
                <a16:creationId xmlns:a16="http://schemas.microsoft.com/office/drawing/2014/main" id="{7FF6A370-81FD-4B72-AF3B-F2C10A41AF2F}"/>
              </a:ext>
            </a:extLst>
          </p:cNvPr>
          <p:cNvSpPr/>
          <p:nvPr/>
        </p:nvSpPr>
        <p:spPr>
          <a:xfrm>
            <a:off x="9566267" y="780017"/>
            <a:ext cx="2160240" cy="2232248"/>
          </a:xfrm>
          <a:prstGeom prst="star6">
            <a:avLst/>
          </a:prstGeom>
          <a:solidFill>
            <a:srgbClr val="FF0000"/>
          </a:solidFill>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Star: 6 Points 8">
            <a:extLst>
              <a:ext uri="{FF2B5EF4-FFF2-40B4-BE49-F238E27FC236}">
                <a16:creationId xmlns:a16="http://schemas.microsoft.com/office/drawing/2014/main" id="{757DEBE0-0FA6-46EC-B7D3-F59FEB2E0F46}"/>
              </a:ext>
            </a:extLst>
          </p:cNvPr>
          <p:cNvSpPr/>
          <p:nvPr/>
        </p:nvSpPr>
        <p:spPr>
          <a:xfrm>
            <a:off x="6562464" y="3916608"/>
            <a:ext cx="2160240" cy="2232248"/>
          </a:xfrm>
          <a:prstGeom prst="star6">
            <a:avLst/>
          </a:prstGeom>
          <a:solidFill>
            <a:srgbClr val="FF0000"/>
          </a:solidFill>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Star: 6 Points 9">
            <a:extLst>
              <a:ext uri="{FF2B5EF4-FFF2-40B4-BE49-F238E27FC236}">
                <a16:creationId xmlns:a16="http://schemas.microsoft.com/office/drawing/2014/main" id="{67BACDAF-7ECD-4BDD-A81E-7D8B1BF2BC02}"/>
              </a:ext>
            </a:extLst>
          </p:cNvPr>
          <p:cNvSpPr/>
          <p:nvPr/>
        </p:nvSpPr>
        <p:spPr>
          <a:xfrm>
            <a:off x="3430822" y="3916608"/>
            <a:ext cx="2160240" cy="2232248"/>
          </a:xfrm>
          <a:prstGeom prst="star6">
            <a:avLst/>
          </a:prstGeom>
          <a:solidFill>
            <a:srgbClr val="FF0000"/>
          </a:solidFill>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Star: 6 Points 10">
            <a:extLst>
              <a:ext uri="{FF2B5EF4-FFF2-40B4-BE49-F238E27FC236}">
                <a16:creationId xmlns:a16="http://schemas.microsoft.com/office/drawing/2014/main" id="{9FA600B4-8055-492D-AA16-427F2C77AAA0}"/>
              </a:ext>
            </a:extLst>
          </p:cNvPr>
          <p:cNvSpPr/>
          <p:nvPr/>
        </p:nvSpPr>
        <p:spPr>
          <a:xfrm>
            <a:off x="462318" y="3916608"/>
            <a:ext cx="2160240" cy="2232248"/>
          </a:xfrm>
          <a:prstGeom prst="star6">
            <a:avLst/>
          </a:prstGeom>
          <a:solidFill>
            <a:srgbClr val="FF0000"/>
          </a:solidFill>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Star: 6 Points 11">
            <a:extLst>
              <a:ext uri="{FF2B5EF4-FFF2-40B4-BE49-F238E27FC236}">
                <a16:creationId xmlns:a16="http://schemas.microsoft.com/office/drawing/2014/main" id="{FE5BC39D-A4C3-47BF-842A-2AFFDC2CBB48}"/>
              </a:ext>
            </a:extLst>
          </p:cNvPr>
          <p:cNvSpPr/>
          <p:nvPr/>
        </p:nvSpPr>
        <p:spPr>
          <a:xfrm>
            <a:off x="9566267" y="3976493"/>
            <a:ext cx="2160240" cy="2232248"/>
          </a:xfrm>
          <a:prstGeom prst="star6">
            <a:avLst/>
          </a:prstGeom>
          <a:solidFill>
            <a:srgbClr val="FF0000"/>
          </a:solidFill>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109A2946-32B6-4FB6-AC0E-4C37D3B778B5}"/>
              </a:ext>
            </a:extLst>
          </p:cNvPr>
          <p:cNvSpPr txBox="1"/>
          <p:nvPr/>
        </p:nvSpPr>
        <p:spPr>
          <a:xfrm rot="19767710">
            <a:off x="803629" y="1530417"/>
            <a:ext cx="1744565" cy="369332"/>
          </a:xfrm>
          <a:prstGeom prst="rect">
            <a:avLst/>
          </a:prstGeom>
          <a:noFill/>
        </p:spPr>
        <p:txBody>
          <a:bodyPr wrap="square" rtlCol="0">
            <a:spAutoFit/>
          </a:bodyPr>
          <a:lstStyle/>
          <a:p>
            <a:pPr algn="ctr">
              <a:lnSpc>
                <a:spcPct val="90000"/>
              </a:lnSpc>
            </a:pPr>
            <a:r>
              <a:rPr lang="en-GB" sz="2000" b="1" dirty="0"/>
              <a:t>POLITICAL</a:t>
            </a:r>
          </a:p>
        </p:txBody>
      </p:sp>
      <p:sp>
        <p:nvSpPr>
          <p:cNvPr id="7" name="TextBox 6">
            <a:extLst>
              <a:ext uri="{FF2B5EF4-FFF2-40B4-BE49-F238E27FC236}">
                <a16:creationId xmlns:a16="http://schemas.microsoft.com/office/drawing/2014/main" id="{6A0DCB22-BEBC-4479-A929-F6E05EBEC84D}"/>
              </a:ext>
            </a:extLst>
          </p:cNvPr>
          <p:cNvSpPr txBox="1"/>
          <p:nvPr/>
        </p:nvSpPr>
        <p:spPr>
          <a:xfrm rot="19788825">
            <a:off x="485924" y="4858115"/>
            <a:ext cx="2117803" cy="369332"/>
          </a:xfrm>
          <a:prstGeom prst="rect">
            <a:avLst/>
          </a:prstGeom>
          <a:noFill/>
        </p:spPr>
        <p:txBody>
          <a:bodyPr wrap="square" rtlCol="0">
            <a:spAutoFit/>
          </a:bodyPr>
          <a:lstStyle/>
          <a:p>
            <a:pPr algn="ctr">
              <a:lnSpc>
                <a:spcPct val="90000"/>
              </a:lnSpc>
            </a:pPr>
            <a:r>
              <a:rPr lang="en-GB" sz="2000" b="1" dirty="0"/>
              <a:t>ECONOMICAL</a:t>
            </a:r>
          </a:p>
        </p:txBody>
      </p:sp>
      <p:sp>
        <p:nvSpPr>
          <p:cNvPr id="13" name="TextBox 12">
            <a:extLst>
              <a:ext uri="{FF2B5EF4-FFF2-40B4-BE49-F238E27FC236}">
                <a16:creationId xmlns:a16="http://schemas.microsoft.com/office/drawing/2014/main" id="{FDE2E17B-1882-4DD9-85C7-4E26D6472D2A}"/>
              </a:ext>
            </a:extLst>
          </p:cNvPr>
          <p:cNvSpPr txBox="1"/>
          <p:nvPr/>
        </p:nvSpPr>
        <p:spPr>
          <a:xfrm rot="19611438">
            <a:off x="3574838" y="4781968"/>
            <a:ext cx="1872208" cy="480131"/>
          </a:xfrm>
          <a:prstGeom prst="rect">
            <a:avLst/>
          </a:prstGeom>
          <a:noFill/>
        </p:spPr>
        <p:txBody>
          <a:bodyPr wrap="square" rtlCol="0">
            <a:spAutoFit/>
          </a:bodyPr>
          <a:lstStyle/>
          <a:p>
            <a:pPr algn="ctr">
              <a:lnSpc>
                <a:spcPct val="90000"/>
              </a:lnSpc>
            </a:pPr>
            <a:r>
              <a:rPr lang="en-GB" sz="2800" b="1" dirty="0"/>
              <a:t>SOCIAL</a:t>
            </a:r>
          </a:p>
        </p:txBody>
      </p:sp>
      <p:sp>
        <p:nvSpPr>
          <p:cNvPr id="14" name="TextBox 13">
            <a:extLst>
              <a:ext uri="{FF2B5EF4-FFF2-40B4-BE49-F238E27FC236}">
                <a16:creationId xmlns:a16="http://schemas.microsoft.com/office/drawing/2014/main" id="{4B87129B-2007-481F-ACC8-DF3741DDBDA5}"/>
              </a:ext>
            </a:extLst>
          </p:cNvPr>
          <p:cNvSpPr txBox="1"/>
          <p:nvPr/>
        </p:nvSpPr>
        <p:spPr>
          <a:xfrm rot="19987431">
            <a:off x="6403085" y="4851216"/>
            <a:ext cx="2478999" cy="341632"/>
          </a:xfrm>
          <a:prstGeom prst="rect">
            <a:avLst/>
          </a:prstGeom>
          <a:noFill/>
        </p:spPr>
        <p:txBody>
          <a:bodyPr wrap="square" rtlCol="0">
            <a:spAutoFit/>
          </a:bodyPr>
          <a:lstStyle/>
          <a:p>
            <a:pPr algn="ctr">
              <a:lnSpc>
                <a:spcPct val="90000"/>
              </a:lnSpc>
            </a:pPr>
            <a:r>
              <a:rPr lang="en-GB" sz="1800" b="1" dirty="0"/>
              <a:t>TECHNOLOGICAL</a:t>
            </a:r>
          </a:p>
        </p:txBody>
      </p:sp>
      <p:sp>
        <p:nvSpPr>
          <p:cNvPr id="15" name="TextBox 14">
            <a:extLst>
              <a:ext uri="{FF2B5EF4-FFF2-40B4-BE49-F238E27FC236}">
                <a16:creationId xmlns:a16="http://schemas.microsoft.com/office/drawing/2014/main" id="{BE04D454-E010-4CDE-872C-A521CC159C35}"/>
              </a:ext>
            </a:extLst>
          </p:cNvPr>
          <p:cNvSpPr txBox="1"/>
          <p:nvPr/>
        </p:nvSpPr>
        <p:spPr>
          <a:xfrm rot="19939135">
            <a:off x="9607453" y="4927464"/>
            <a:ext cx="2076171" cy="341632"/>
          </a:xfrm>
          <a:prstGeom prst="rect">
            <a:avLst/>
          </a:prstGeom>
          <a:noFill/>
        </p:spPr>
        <p:txBody>
          <a:bodyPr wrap="square" rtlCol="0">
            <a:spAutoFit/>
          </a:bodyPr>
          <a:lstStyle/>
          <a:p>
            <a:pPr algn="ctr">
              <a:lnSpc>
                <a:spcPct val="90000"/>
              </a:lnSpc>
            </a:pPr>
            <a:r>
              <a:rPr lang="en-GB" sz="1800" b="1" dirty="0"/>
              <a:t>ENVIRONMENTAL</a:t>
            </a:r>
          </a:p>
        </p:txBody>
      </p:sp>
      <p:sp>
        <p:nvSpPr>
          <p:cNvPr id="16" name="TextBox 15">
            <a:extLst>
              <a:ext uri="{FF2B5EF4-FFF2-40B4-BE49-F238E27FC236}">
                <a16:creationId xmlns:a16="http://schemas.microsoft.com/office/drawing/2014/main" id="{21866CA5-5AD5-4846-A09A-9887D3712A6C}"/>
              </a:ext>
            </a:extLst>
          </p:cNvPr>
          <p:cNvSpPr txBox="1"/>
          <p:nvPr/>
        </p:nvSpPr>
        <p:spPr>
          <a:xfrm rot="19866606">
            <a:off x="9946399" y="1656075"/>
            <a:ext cx="1447198" cy="480131"/>
          </a:xfrm>
          <a:prstGeom prst="rect">
            <a:avLst/>
          </a:prstGeom>
          <a:noFill/>
        </p:spPr>
        <p:txBody>
          <a:bodyPr wrap="square" rtlCol="0">
            <a:spAutoFit/>
          </a:bodyPr>
          <a:lstStyle/>
          <a:p>
            <a:pPr algn="ctr">
              <a:lnSpc>
                <a:spcPct val="90000"/>
              </a:lnSpc>
            </a:pPr>
            <a:r>
              <a:rPr lang="en-GB" sz="2800" b="1" dirty="0"/>
              <a:t>LEGAL</a:t>
            </a:r>
          </a:p>
        </p:txBody>
      </p:sp>
    </p:spTree>
    <p:extLst>
      <p:ext uri="{BB962C8B-B14F-4D97-AF65-F5344CB8AC3E}">
        <p14:creationId xmlns:p14="http://schemas.microsoft.com/office/powerpoint/2010/main" val="2693084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41000">
              <a:schemeClr val="bg2"/>
            </a:gs>
            <a:gs pos="51000">
              <a:srgbClr val="FF0000"/>
            </a:gs>
            <a:gs pos="75000">
              <a:schemeClr val="bg2">
                <a:shade val="5000"/>
                <a:satMod val="100000"/>
              </a:schemeClr>
            </a:gs>
          </a:gsLst>
          <a:path path="circle">
            <a:fillToRect l="50000" t="50000" r="50000" b="50000"/>
          </a:path>
          <a:tileRect/>
        </a:gradFill>
        <a:effectLst/>
      </p:bgPr>
    </p:bg>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A2E65D12-27B7-4227-93E8-A9F59B9BE70B}"/>
              </a:ext>
            </a:extLst>
          </p:cNvPr>
          <p:cNvGraphicFramePr/>
          <p:nvPr>
            <p:extLst>
              <p:ext uri="{D42A27DB-BD31-4B8C-83A1-F6EECF244321}">
                <p14:modId xmlns:p14="http://schemas.microsoft.com/office/powerpoint/2010/main" val="3026726400"/>
              </p:ext>
            </p:extLst>
          </p:nvPr>
        </p:nvGraphicFramePr>
        <p:xfrm>
          <a:off x="-407321" y="343404"/>
          <a:ext cx="8136904" cy="61711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9AE885D3-D4B8-4901-AEB4-86DB69D985AC}"/>
              </a:ext>
            </a:extLst>
          </p:cNvPr>
          <p:cNvSpPr txBox="1"/>
          <p:nvPr/>
        </p:nvSpPr>
        <p:spPr>
          <a:xfrm>
            <a:off x="7390556" y="343403"/>
            <a:ext cx="4248471" cy="6297108"/>
          </a:xfrm>
          <a:prstGeom prst="rect">
            <a:avLst/>
          </a:prstGeom>
          <a:noFill/>
        </p:spPr>
        <p:txBody>
          <a:bodyPr wrap="square" rtlCol="0">
            <a:spAutoFit/>
          </a:bodyPr>
          <a:lstStyle/>
          <a:p>
            <a:pPr algn="ctr">
              <a:lnSpc>
                <a:spcPct val="90000"/>
              </a:lnSpc>
            </a:pPr>
            <a:r>
              <a:rPr lang="en-GB" sz="2800" b="1" u="sng" dirty="0"/>
              <a:t>PHASES OF TEAM DEVELOPMENT by BRUCE TUCKMAN</a:t>
            </a:r>
          </a:p>
          <a:p>
            <a:pPr algn="ctr">
              <a:lnSpc>
                <a:spcPct val="90000"/>
              </a:lnSpc>
            </a:pPr>
            <a:endParaRPr lang="en-GB" sz="2800" u="sng" dirty="0"/>
          </a:p>
          <a:p>
            <a:pPr>
              <a:lnSpc>
                <a:spcPct val="90000"/>
              </a:lnSpc>
            </a:pPr>
            <a:r>
              <a:rPr lang="en-GB" sz="2800" dirty="0"/>
              <a:t>Teams go through various stages in development. Bruce Tuckman produced a structure on the subject. Bruce Tuckman believed that: Forming, Storming, Norming, Performing and Adjourning, are necessary for a team to grow, resolve problems, find answers, plan work, and deliver an outcome. </a:t>
            </a:r>
            <a:endParaRPr lang="en-GB" sz="2800" u="sng" dirty="0"/>
          </a:p>
        </p:txBody>
      </p:sp>
    </p:spTree>
    <p:extLst>
      <p:ext uri="{BB962C8B-B14F-4D97-AF65-F5344CB8AC3E}">
        <p14:creationId xmlns:p14="http://schemas.microsoft.com/office/powerpoint/2010/main" val="3969558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85848">
              <a:srgbClr val="FF0000"/>
            </a:gs>
            <a:gs pos="17000">
              <a:srgbClr val="FF0000"/>
            </a:gs>
            <a:gs pos="71000">
              <a:schemeClr val="bg2">
                <a:tint val="100000"/>
                <a:shade val="40000"/>
                <a:satMod val="100000"/>
              </a:schemeClr>
            </a:gs>
            <a:gs pos="100000">
              <a:schemeClr val="bg2">
                <a:shade val="5000"/>
                <a:satMod val="100000"/>
              </a:schemeClr>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4098" name="Picture 2" descr="Related image">
            <a:extLst>
              <a:ext uri="{FF2B5EF4-FFF2-40B4-BE49-F238E27FC236}">
                <a16:creationId xmlns:a16="http://schemas.microsoft.com/office/drawing/2014/main" id="{DB3B37FF-9942-4F60-9050-3ABDB992B3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5782" y="1916832"/>
            <a:ext cx="8157260" cy="459005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98BDB8CE-EE64-450B-AF79-40AE9135D768}"/>
              </a:ext>
            </a:extLst>
          </p:cNvPr>
          <p:cNvSpPr/>
          <p:nvPr/>
        </p:nvSpPr>
        <p:spPr>
          <a:xfrm>
            <a:off x="1661086" y="476672"/>
            <a:ext cx="8866658"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Coca Cola’s Hierarchy Chart</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294993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53000">
              <a:srgbClr val="FF0000"/>
            </a:gs>
            <a:gs pos="0">
              <a:schemeClr val="bg2">
                <a:tint val="100000"/>
                <a:shade val="40000"/>
                <a:satMod val="100000"/>
              </a:schemeClr>
            </a:gs>
            <a:gs pos="31000">
              <a:schemeClr val="bg2">
                <a:shade val="5000"/>
                <a:satMod val="100000"/>
              </a:schemeClr>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1026" name="Picture 2" descr="Coca-Cola Great Britain, will.i.am, Bea Perez, EKOCYCLE">
            <a:extLst>
              <a:ext uri="{FF2B5EF4-FFF2-40B4-BE49-F238E27FC236}">
                <a16:creationId xmlns:a16="http://schemas.microsoft.com/office/drawing/2014/main" id="{B9FC746C-C4FF-47DB-923F-3CDE08EFC1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0929" y="3429000"/>
            <a:ext cx="5676900" cy="31813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coca cola bottle">
            <a:extLst>
              <a:ext uri="{FF2B5EF4-FFF2-40B4-BE49-F238E27FC236}">
                <a16:creationId xmlns:a16="http://schemas.microsoft.com/office/drawing/2014/main" id="{5520DBC6-84A3-4650-A424-BA12A027E22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9129" r="27969"/>
          <a:stretch/>
        </p:blipFill>
        <p:spPr bwMode="auto">
          <a:xfrm rot="727937">
            <a:off x="474086" y="734705"/>
            <a:ext cx="2664296" cy="349567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coca cola bottle">
            <a:extLst>
              <a:ext uri="{FF2B5EF4-FFF2-40B4-BE49-F238E27FC236}">
                <a16:creationId xmlns:a16="http://schemas.microsoft.com/office/drawing/2014/main" id="{7C4FF30B-E960-429F-9A74-524CF93E9A8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9129" r="27969"/>
          <a:stretch/>
        </p:blipFill>
        <p:spPr bwMode="auto">
          <a:xfrm rot="20698414">
            <a:off x="8995189" y="779380"/>
            <a:ext cx="2664296" cy="349567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E7ED71A-5F06-4C1A-A6E9-E33FD301EF9A}"/>
              </a:ext>
            </a:extLst>
          </p:cNvPr>
          <p:cNvSpPr txBox="1"/>
          <p:nvPr/>
        </p:nvSpPr>
        <p:spPr>
          <a:xfrm>
            <a:off x="4006180" y="764704"/>
            <a:ext cx="4176464" cy="1920526"/>
          </a:xfrm>
          <a:prstGeom prst="rect">
            <a:avLst/>
          </a:prstGeom>
          <a:noFill/>
        </p:spPr>
        <p:txBody>
          <a:bodyPr wrap="square" rtlCol="0">
            <a:spAutoFit/>
          </a:bodyPr>
          <a:lstStyle/>
          <a:p>
            <a:pPr algn="ctr">
              <a:lnSpc>
                <a:spcPct val="90000"/>
              </a:lnSpc>
            </a:pPr>
            <a:r>
              <a:rPr lang="en-GB" sz="4400" b="1" u="sng" dirty="0"/>
              <a:t>COCA COLA’S TEAM DEVELOPMENT</a:t>
            </a:r>
          </a:p>
        </p:txBody>
      </p:sp>
    </p:spTree>
    <p:extLst>
      <p:ext uri="{BB962C8B-B14F-4D97-AF65-F5344CB8AC3E}">
        <p14:creationId xmlns:p14="http://schemas.microsoft.com/office/powerpoint/2010/main" val="2406376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17000">
              <a:srgbClr val="FF0000"/>
            </a:gs>
            <a:gs pos="71000">
              <a:schemeClr val="bg2">
                <a:tint val="100000"/>
                <a:shade val="40000"/>
                <a:satMod val="100000"/>
              </a:schemeClr>
            </a:gs>
            <a:gs pos="98230">
              <a:srgbClr val="FF0000"/>
            </a:gs>
            <a:gs pos="56000">
              <a:schemeClr val="bg2">
                <a:shade val="5000"/>
                <a:satMod val="100000"/>
              </a:schemeClr>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2050" name="Picture 2" descr="Image result for coca cola's team development">
            <a:extLst>
              <a:ext uri="{FF2B5EF4-FFF2-40B4-BE49-F238E27FC236}">
                <a16:creationId xmlns:a16="http://schemas.microsoft.com/office/drawing/2014/main" id="{1742C36D-9808-497E-80A4-7097978C48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2907" y="477290"/>
            <a:ext cx="7863010" cy="59034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69005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17000">
              <a:srgbClr val="FF0000"/>
            </a:gs>
            <a:gs pos="71000">
              <a:schemeClr val="bg2">
                <a:tint val="100000"/>
                <a:shade val="40000"/>
                <a:satMod val="100000"/>
              </a:schemeClr>
            </a:gs>
            <a:gs pos="40000">
              <a:schemeClr val="bg2">
                <a:shade val="5000"/>
                <a:satMod val="10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52749" y="371128"/>
            <a:ext cx="4172138" cy="897632"/>
          </a:xfrm>
        </p:spPr>
        <p:txBody>
          <a:bodyPr>
            <a:noAutofit/>
          </a:bodyPr>
          <a:lstStyle/>
          <a:p>
            <a:pPr algn="ctr"/>
            <a:r>
              <a:rPr lang="en-US" sz="2800" b="1" u="sng" dirty="0"/>
              <a:t>MEREDITH BELBIN’S TEAM ROLE SUMMARY</a:t>
            </a:r>
          </a:p>
        </p:txBody>
      </p:sp>
      <p:pic>
        <p:nvPicPr>
          <p:cNvPr id="1026" name="Picture 2" descr="Image result for meredith belbin team roles">
            <a:extLst>
              <a:ext uri="{FF2B5EF4-FFF2-40B4-BE49-F238E27FC236}">
                <a16:creationId xmlns:a16="http://schemas.microsoft.com/office/drawing/2014/main" id="{E7342640-E079-4B70-A338-28C21E4894D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4746"/>
          <a:stretch/>
        </p:blipFill>
        <p:spPr bwMode="auto">
          <a:xfrm>
            <a:off x="5540076" y="980728"/>
            <a:ext cx="6096000" cy="453650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D9C12EF-7294-4358-B287-DDD3B8CFED0B}"/>
              </a:ext>
            </a:extLst>
          </p:cNvPr>
          <p:cNvSpPr txBox="1"/>
          <p:nvPr/>
        </p:nvSpPr>
        <p:spPr>
          <a:xfrm>
            <a:off x="546546" y="1916832"/>
            <a:ext cx="4172138" cy="4524315"/>
          </a:xfrm>
          <a:prstGeom prst="rect">
            <a:avLst/>
          </a:prstGeom>
          <a:noFill/>
        </p:spPr>
        <p:txBody>
          <a:bodyPr wrap="square" rtlCol="0">
            <a:spAutoFit/>
          </a:bodyPr>
          <a:lstStyle/>
          <a:p>
            <a:pPr>
              <a:lnSpc>
                <a:spcPct val="90000"/>
              </a:lnSpc>
            </a:pPr>
            <a:r>
              <a:rPr lang="en-GB" sz="3200" dirty="0"/>
              <a:t>Dr Meredith Belbin is an occupational psychologist, he believes that members of a team take on certain roles with in a team and can adopt different styles of behaviour with in the team.</a:t>
            </a:r>
          </a:p>
        </p:txBody>
      </p:sp>
    </p:spTree>
    <p:extLst>
      <p:ext uri="{BB962C8B-B14F-4D97-AF65-F5344CB8AC3E}">
        <p14:creationId xmlns:p14="http://schemas.microsoft.com/office/powerpoint/2010/main" val="1816923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gradFill flip="none" rotWithShape="1">
          <a:gsLst>
            <a:gs pos="35000">
              <a:srgbClr val="FF0000"/>
            </a:gs>
            <a:gs pos="73000">
              <a:schemeClr val="bg2">
                <a:tint val="100000"/>
                <a:shade val="40000"/>
                <a:satMod val="100000"/>
              </a:schemeClr>
            </a:gs>
            <a:gs pos="65000">
              <a:schemeClr val="bg2">
                <a:shade val="5000"/>
                <a:satMod val="10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161" y="188640"/>
            <a:ext cx="10360501" cy="1800200"/>
          </a:xfrm>
        </p:spPr>
        <p:txBody>
          <a:bodyPr>
            <a:normAutofit fontScale="90000"/>
          </a:bodyPr>
          <a:lstStyle/>
          <a:p>
            <a:pPr algn="ctr"/>
            <a:r>
              <a:rPr lang="en-GB" sz="5400" b="1" u="sng" cap="none" dirty="0"/>
              <a:t>COCA COLA: MISSION, VISION AND VALUES</a:t>
            </a:r>
            <a:br>
              <a:rPr lang="en-GB" b="1" dirty="0"/>
            </a:br>
            <a:endParaRPr lang="en-US" dirty="0"/>
          </a:p>
        </p:txBody>
      </p:sp>
      <p:sp>
        <p:nvSpPr>
          <p:cNvPr id="3" name="TextBox 2">
            <a:extLst>
              <a:ext uri="{FF2B5EF4-FFF2-40B4-BE49-F238E27FC236}">
                <a16:creationId xmlns:a16="http://schemas.microsoft.com/office/drawing/2014/main" id="{8F62F823-FAF1-4B75-A742-1BC07099363A}"/>
              </a:ext>
            </a:extLst>
          </p:cNvPr>
          <p:cNvSpPr txBox="1"/>
          <p:nvPr/>
        </p:nvSpPr>
        <p:spPr>
          <a:xfrm>
            <a:off x="909835" y="1556792"/>
            <a:ext cx="4968553" cy="6032421"/>
          </a:xfrm>
          <a:prstGeom prst="rect">
            <a:avLst/>
          </a:prstGeom>
          <a:noFill/>
        </p:spPr>
        <p:txBody>
          <a:bodyPr wrap="square" rtlCol="0">
            <a:spAutoFit/>
          </a:bodyPr>
          <a:lstStyle/>
          <a:p>
            <a:pPr algn="ctr"/>
            <a:r>
              <a:rPr lang="en-GB" sz="3000" dirty="0">
                <a:latin typeface="+mj-lt"/>
              </a:rPr>
              <a:t>The world is changing all around us. To continue to thrive as a business over the next 10 years and beyond, we must look ahead. Understanding the trends and forces that will shape our business in the future and moving swiftly will prepare us for what's to come.</a:t>
            </a:r>
          </a:p>
          <a:p>
            <a:br>
              <a:rPr lang="en-GB" sz="2800" dirty="0"/>
            </a:br>
            <a:endParaRPr lang="en-GB" sz="2800" dirty="0"/>
          </a:p>
        </p:txBody>
      </p:sp>
      <p:pic>
        <p:nvPicPr>
          <p:cNvPr id="8194" name="Picture 2" descr="Image result for coca cola values">
            <a:extLst>
              <a:ext uri="{FF2B5EF4-FFF2-40B4-BE49-F238E27FC236}">
                <a16:creationId xmlns:a16="http://schemas.microsoft.com/office/drawing/2014/main" id="{3D1A93C5-30A3-45D3-85D2-866526E99B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32624" y="2420888"/>
            <a:ext cx="5676900" cy="3181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1475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17000">
              <a:srgbClr val="FF0000"/>
            </a:gs>
            <a:gs pos="84957">
              <a:srgbClr val="FF0000"/>
            </a:gs>
            <a:gs pos="51000">
              <a:schemeClr val="bg2">
                <a:tint val="100000"/>
                <a:shade val="40000"/>
                <a:satMod val="100000"/>
              </a:schemeClr>
            </a:gs>
            <a:gs pos="100000">
              <a:schemeClr val="bg2">
                <a:shade val="5000"/>
                <a:satMod val="100000"/>
              </a:schemeClr>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5122" name="Picture 2" descr="Image result for coca cola corporate strategy">
            <a:extLst>
              <a:ext uri="{FF2B5EF4-FFF2-40B4-BE49-F238E27FC236}">
                <a16:creationId xmlns:a16="http://schemas.microsoft.com/office/drawing/2014/main" id="{8BB142DC-17D4-4EC8-8E52-AD10B20FB20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787"/>
          <a:stretch/>
        </p:blipFill>
        <p:spPr bwMode="auto">
          <a:xfrm>
            <a:off x="405780" y="1147762"/>
            <a:ext cx="5846786" cy="456247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60620D14-79AC-4AC0-BBBC-9215CEB7B20D}"/>
              </a:ext>
            </a:extLst>
          </p:cNvPr>
          <p:cNvSpPr/>
          <p:nvPr/>
        </p:nvSpPr>
        <p:spPr>
          <a:xfrm>
            <a:off x="6325940" y="1484784"/>
            <a:ext cx="5549340" cy="3785652"/>
          </a:xfrm>
          <a:prstGeom prst="rect">
            <a:avLst/>
          </a:prstGeom>
          <a:noFill/>
        </p:spPr>
        <p:txBody>
          <a:bodyPr wrap="none" lIns="91440" tIns="45720" rIns="91440" bIns="45720">
            <a:spAutoFit/>
          </a:bodyPr>
          <a:lstStyle/>
          <a:p>
            <a:pPr algn="ctr"/>
            <a:r>
              <a:rPr lang="en-US" sz="80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Coca Cola’s </a:t>
            </a:r>
          </a:p>
          <a:p>
            <a:pPr algn="ctr"/>
            <a:r>
              <a:rPr lang="en-US" sz="80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Marketing </a:t>
            </a:r>
          </a:p>
          <a:p>
            <a:pPr algn="ctr"/>
            <a:r>
              <a:rPr lang="en-US" sz="80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Strategy</a:t>
            </a:r>
          </a:p>
        </p:txBody>
      </p:sp>
    </p:spTree>
    <p:extLst>
      <p:ext uri="{BB962C8B-B14F-4D97-AF65-F5344CB8AC3E}">
        <p14:creationId xmlns:p14="http://schemas.microsoft.com/office/powerpoint/2010/main" val="1216682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gradFill flip="none" rotWithShape="1">
          <a:gsLst>
            <a:gs pos="65000">
              <a:schemeClr val="bg2"/>
            </a:gs>
            <a:gs pos="22000">
              <a:srgbClr val="FF0000"/>
            </a:gs>
            <a:gs pos="55000">
              <a:schemeClr val="bg2">
                <a:shade val="5000"/>
                <a:satMod val="100000"/>
              </a:schemeClr>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2050" name="Picture 2" descr="The Coca-Cola Foundation">
            <a:extLst>
              <a:ext uri="{FF2B5EF4-FFF2-40B4-BE49-F238E27FC236}">
                <a16:creationId xmlns:a16="http://schemas.microsoft.com/office/drawing/2014/main" id="{9E516333-F0B0-4739-8E30-64CE797BD7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2444" y="3861048"/>
            <a:ext cx="4514017" cy="253630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coca cola foundation logo">
            <a:extLst>
              <a:ext uri="{FF2B5EF4-FFF2-40B4-BE49-F238E27FC236}">
                <a16:creationId xmlns:a16="http://schemas.microsoft.com/office/drawing/2014/main" id="{FED91DE7-D7F5-4FBC-BDC4-7CB38EC263E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867" t="17928" r="17131" b="20667"/>
          <a:stretch/>
        </p:blipFill>
        <p:spPr bwMode="auto">
          <a:xfrm>
            <a:off x="332688" y="236247"/>
            <a:ext cx="5061070" cy="261668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F751C35-B522-4237-B6EE-4E0CD629383F}"/>
              </a:ext>
            </a:extLst>
          </p:cNvPr>
          <p:cNvSpPr txBox="1"/>
          <p:nvPr/>
        </p:nvSpPr>
        <p:spPr>
          <a:xfrm>
            <a:off x="6382444" y="836712"/>
            <a:ext cx="4514017" cy="2751522"/>
          </a:xfrm>
          <a:prstGeom prst="rect">
            <a:avLst/>
          </a:prstGeom>
          <a:noFill/>
        </p:spPr>
        <p:txBody>
          <a:bodyPr wrap="square" rtlCol="0">
            <a:spAutoFit/>
          </a:bodyPr>
          <a:lstStyle/>
          <a:p>
            <a:pPr algn="ctr">
              <a:lnSpc>
                <a:spcPct val="90000"/>
              </a:lnSpc>
            </a:pPr>
            <a:r>
              <a:rPr lang="en-GB" sz="9600" b="1" dirty="0"/>
              <a:t>GIVING BACK</a:t>
            </a:r>
          </a:p>
        </p:txBody>
      </p:sp>
      <p:pic>
        <p:nvPicPr>
          <p:cNvPr id="2056" name="Picture 8" descr="Image result for coca cola foundation">
            <a:extLst>
              <a:ext uri="{FF2B5EF4-FFF2-40B4-BE49-F238E27FC236}">
                <a16:creationId xmlns:a16="http://schemas.microsoft.com/office/drawing/2014/main" id="{07566F1B-752D-4F23-8A5B-C7AB90511E7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28283"/>
          <a:stretch/>
        </p:blipFill>
        <p:spPr bwMode="auto">
          <a:xfrm>
            <a:off x="332687" y="3167668"/>
            <a:ext cx="5053309" cy="34393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70001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gradFill flip="none" rotWithShape="1">
          <a:gsLst>
            <a:gs pos="88487">
              <a:srgbClr val="FF0000"/>
            </a:gs>
            <a:gs pos="17000">
              <a:srgbClr val="FF0000"/>
            </a:gs>
            <a:gs pos="71000">
              <a:schemeClr val="bg2">
                <a:tint val="100000"/>
                <a:shade val="40000"/>
                <a:satMod val="100000"/>
              </a:schemeClr>
            </a:gs>
            <a:gs pos="100000">
              <a:schemeClr val="bg2">
                <a:shade val="5000"/>
                <a:satMod val="100000"/>
              </a:schemeClr>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1026" name="Picture 2" descr="Image result for coca cola lorry advert">
            <a:extLst>
              <a:ext uri="{FF2B5EF4-FFF2-40B4-BE49-F238E27FC236}">
                <a16:creationId xmlns:a16="http://schemas.microsoft.com/office/drawing/2014/main" id="{5BEB25E0-2F70-4C5A-984F-4C6DB5F425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2008" y="2975116"/>
            <a:ext cx="6613325" cy="370346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ACBF2FF6-A739-4BF9-A4EF-1F8916398AF1}"/>
              </a:ext>
            </a:extLst>
          </p:cNvPr>
          <p:cNvSpPr/>
          <p:nvPr/>
        </p:nvSpPr>
        <p:spPr>
          <a:xfrm>
            <a:off x="2382689" y="190032"/>
            <a:ext cx="6691961" cy="2554545"/>
          </a:xfrm>
          <a:prstGeom prst="rect">
            <a:avLst/>
          </a:prstGeom>
          <a:noFill/>
        </p:spPr>
        <p:txBody>
          <a:bodyPr wrap="none" lIns="91440" tIns="45720" rIns="91440" bIns="45720">
            <a:spAutoFit/>
          </a:bodyPr>
          <a:lstStyle/>
          <a:p>
            <a:pPr algn="ctr"/>
            <a:r>
              <a:rPr lang="en-US" sz="8000" b="1" u="sng"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mj-lt"/>
              </a:rPr>
              <a:t>COCA COLA’S </a:t>
            </a:r>
          </a:p>
          <a:p>
            <a:pPr algn="ctr"/>
            <a:r>
              <a:rPr lang="en-US" sz="8000" b="1" u="sng"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mj-lt"/>
              </a:rPr>
              <a:t>A</a:t>
            </a:r>
            <a:r>
              <a:rPr lang="en-US" sz="8000" b="1" u="sng"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mj-lt"/>
              </a:rPr>
              <a:t>DVERTISING</a:t>
            </a:r>
          </a:p>
        </p:txBody>
      </p:sp>
    </p:spTree>
    <p:extLst>
      <p:ext uri="{BB962C8B-B14F-4D97-AF65-F5344CB8AC3E}">
        <p14:creationId xmlns:p14="http://schemas.microsoft.com/office/powerpoint/2010/main" val="25299496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gradFill flip="none" rotWithShape="1">
          <a:gsLst>
            <a:gs pos="97000">
              <a:srgbClr val="FF0000"/>
            </a:gs>
            <a:gs pos="17000">
              <a:srgbClr val="FF0000"/>
            </a:gs>
            <a:gs pos="69000">
              <a:schemeClr val="bg2">
                <a:tint val="100000"/>
                <a:shade val="40000"/>
                <a:satMod val="100000"/>
              </a:schemeClr>
            </a:gs>
            <a:gs pos="71000">
              <a:schemeClr val="bg2">
                <a:shade val="5000"/>
                <a:satMod val="10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E8BEEB-9210-4CCA-82B3-473E6F57ED90}"/>
              </a:ext>
            </a:extLst>
          </p:cNvPr>
          <p:cNvSpPr txBox="1"/>
          <p:nvPr/>
        </p:nvSpPr>
        <p:spPr>
          <a:xfrm>
            <a:off x="4942284" y="540544"/>
            <a:ext cx="2304256" cy="480131"/>
          </a:xfrm>
          <a:prstGeom prst="rect">
            <a:avLst/>
          </a:prstGeom>
          <a:noFill/>
        </p:spPr>
        <p:txBody>
          <a:bodyPr wrap="square" rtlCol="0">
            <a:spAutoFit/>
          </a:bodyPr>
          <a:lstStyle/>
          <a:p>
            <a:pPr algn="ctr">
              <a:lnSpc>
                <a:spcPct val="90000"/>
              </a:lnSpc>
            </a:pPr>
            <a:r>
              <a:rPr lang="en-GB" sz="2800" u="sng" dirty="0"/>
              <a:t>Bibliography</a:t>
            </a:r>
          </a:p>
        </p:txBody>
      </p:sp>
      <p:sp>
        <p:nvSpPr>
          <p:cNvPr id="3" name="TextBox 2">
            <a:extLst>
              <a:ext uri="{FF2B5EF4-FFF2-40B4-BE49-F238E27FC236}">
                <a16:creationId xmlns:a16="http://schemas.microsoft.com/office/drawing/2014/main" id="{EBC92FC9-8DD2-4004-9885-D80BF4142DD6}"/>
              </a:ext>
            </a:extLst>
          </p:cNvPr>
          <p:cNvSpPr txBox="1"/>
          <p:nvPr/>
        </p:nvSpPr>
        <p:spPr>
          <a:xfrm>
            <a:off x="1053852" y="1700808"/>
            <a:ext cx="10369152" cy="11787842"/>
          </a:xfrm>
          <a:prstGeom prst="rect">
            <a:avLst/>
          </a:prstGeom>
          <a:noFill/>
        </p:spPr>
        <p:txBody>
          <a:bodyPr wrap="square" rtlCol="0">
            <a:spAutoFit/>
          </a:bodyPr>
          <a:lstStyle/>
          <a:p>
            <a:pPr marL="457200" indent="-457200">
              <a:lnSpc>
                <a:spcPct val="90000"/>
              </a:lnSpc>
              <a:buFont typeface="Arial" panose="020B0604020202020204" pitchFamily="34" charset="0"/>
              <a:buChar char="•"/>
            </a:pPr>
            <a:r>
              <a:rPr lang="en-GB" sz="1600" dirty="0">
                <a:hlinkClick r:id="rId3">
                  <a:extLst>
                    <a:ext uri="{A12FA001-AC4F-418D-AE19-62706E023703}">
                      <ahyp:hlinkClr xmlns:ahyp="http://schemas.microsoft.com/office/drawing/2018/hyperlinkcolor" val="tx"/>
                    </a:ext>
                  </a:extLst>
                </a:hlinkClick>
              </a:rPr>
              <a:t>https://coca-colahellenic.com/en/brands/about-coca-cola/</a:t>
            </a:r>
            <a:endParaRPr lang="en-GB" sz="1600" dirty="0"/>
          </a:p>
          <a:p>
            <a:pPr marL="457200" indent="-457200">
              <a:lnSpc>
                <a:spcPct val="90000"/>
              </a:lnSpc>
              <a:buFont typeface="Arial" panose="020B0604020202020204" pitchFamily="34" charset="0"/>
              <a:buChar char="•"/>
            </a:pPr>
            <a:r>
              <a:rPr lang="en-GB" sz="1600" dirty="0">
                <a:hlinkClick r:id="rId4">
                  <a:extLst>
                    <a:ext uri="{A12FA001-AC4F-418D-AE19-62706E023703}">
                      <ahyp:hlinkClr xmlns:ahyp="http://schemas.microsoft.com/office/drawing/2018/hyperlinkcolor" val="tx"/>
                    </a:ext>
                  </a:extLst>
                </a:hlinkClick>
              </a:rPr>
              <a:t>https://www.popartuk.com/food-and-drink/vintage-coke-sign-1393-tin-sign.asp</a:t>
            </a:r>
            <a:endParaRPr lang="en-GB" sz="1600" dirty="0"/>
          </a:p>
          <a:p>
            <a:pPr marL="457200" indent="-457200">
              <a:lnSpc>
                <a:spcPct val="90000"/>
              </a:lnSpc>
              <a:buFont typeface="Arial" panose="020B0604020202020204" pitchFamily="34" charset="0"/>
              <a:buChar char="•"/>
            </a:pPr>
            <a:r>
              <a:rPr lang="en-GB" sz="1600" dirty="0">
                <a:hlinkClick r:id="rId5">
                  <a:extLst>
                    <a:ext uri="{A12FA001-AC4F-418D-AE19-62706E023703}">
                      <ahyp:hlinkClr xmlns:ahyp="http://schemas.microsoft.com/office/drawing/2018/hyperlinkcolor" val="tx"/>
                    </a:ext>
                  </a:extLst>
                </a:hlinkClick>
              </a:rPr>
              <a:t>https://pestleanalysis.com/pestle-analysis-of-coca-cola/</a:t>
            </a:r>
            <a:endParaRPr lang="en-GB" sz="1600" dirty="0"/>
          </a:p>
          <a:p>
            <a:pPr marL="457200" indent="-457200">
              <a:lnSpc>
                <a:spcPct val="90000"/>
              </a:lnSpc>
              <a:buFont typeface="Arial" panose="020B0604020202020204" pitchFamily="34" charset="0"/>
              <a:buChar char="•"/>
            </a:pPr>
            <a:r>
              <a:rPr lang="en-GB" sz="1600" dirty="0">
                <a:hlinkClick r:id="rId6">
                  <a:extLst>
                    <a:ext uri="{A12FA001-AC4F-418D-AE19-62706E023703}">
                      <ahyp:hlinkClr xmlns:ahyp="http://schemas.microsoft.com/office/drawing/2018/hyperlinkcolor" val="tx"/>
                    </a:ext>
                  </a:extLst>
                </a:hlinkClick>
              </a:rPr>
              <a:t>https://www.adamborman.com/blog/coca-cola-bottle-image-edmonton-product-photography</a:t>
            </a:r>
            <a:endParaRPr lang="en-GB" sz="1600" dirty="0"/>
          </a:p>
          <a:p>
            <a:pPr marL="457200" indent="-457200">
              <a:lnSpc>
                <a:spcPct val="90000"/>
              </a:lnSpc>
              <a:buFont typeface="Arial" panose="020B0604020202020204" pitchFamily="34" charset="0"/>
              <a:buChar char="•"/>
            </a:pPr>
            <a:r>
              <a:rPr lang="en-GB" sz="1600" dirty="0">
                <a:hlinkClick r:id="rId7">
                  <a:extLst>
                    <a:ext uri="{A12FA001-AC4F-418D-AE19-62706E023703}">
                      <ahyp:hlinkClr xmlns:ahyp="http://schemas.microsoft.com/office/drawing/2018/hyperlinkcolor" val="tx"/>
                    </a:ext>
                  </a:extLst>
                </a:hlinkClick>
              </a:rPr>
              <a:t>http://pngimg.com/imgs/food/cocacola/</a:t>
            </a:r>
            <a:endParaRPr lang="en-GB" sz="1600" dirty="0"/>
          </a:p>
          <a:p>
            <a:pPr marL="457200" indent="-457200">
              <a:lnSpc>
                <a:spcPct val="90000"/>
              </a:lnSpc>
              <a:buFont typeface="Arial" panose="020B0604020202020204" pitchFamily="34" charset="0"/>
              <a:buChar char="•"/>
            </a:pPr>
            <a:r>
              <a:rPr lang="en-GB" sz="1600" dirty="0">
                <a:hlinkClick r:id="rId8">
                  <a:extLst>
                    <a:ext uri="{A12FA001-AC4F-418D-AE19-62706E023703}">
                      <ahyp:hlinkClr xmlns:ahyp="http://schemas.microsoft.com/office/drawing/2018/hyperlinkcolor" val="tx"/>
                    </a:ext>
                  </a:extLst>
                </a:hlinkClick>
              </a:rPr>
              <a:t>www.googledictionary.com</a:t>
            </a:r>
            <a:endParaRPr lang="en-GB" sz="1600" dirty="0"/>
          </a:p>
          <a:p>
            <a:pPr marL="457200" indent="-457200">
              <a:lnSpc>
                <a:spcPct val="90000"/>
              </a:lnSpc>
              <a:buFont typeface="Arial" panose="020B0604020202020204" pitchFamily="34" charset="0"/>
              <a:buChar char="•"/>
            </a:pPr>
            <a:r>
              <a:rPr lang="en-GB" sz="1600" dirty="0">
                <a:hlinkClick r:id="rId9">
                  <a:extLst>
                    <a:ext uri="{A12FA001-AC4F-418D-AE19-62706E023703}">
                      <ahyp:hlinkClr xmlns:ahyp="http://schemas.microsoft.com/office/drawing/2018/hyperlinkcolor" val="tx"/>
                    </a:ext>
                  </a:extLst>
                </a:hlinkClick>
              </a:rPr>
              <a:t>https://www.strategicmanagementinsight.com/swot-analyses/coca-cola-swot-analysis.html</a:t>
            </a:r>
            <a:endParaRPr lang="en-GB" sz="1600" dirty="0"/>
          </a:p>
          <a:p>
            <a:pPr marL="457200" indent="-457200">
              <a:lnSpc>
                <a:spcPct val="90000"/>
              </a:lnSpc>
              <a:buFont typeface="Arial" panose="020B0604020202020204" pitchFamily="34" charset="0"/>
              <a:buChar char="•"/>
            </a:pPr>
            <a:r>
              <a:rPr lang="en-GB" sz="1600" dirty="0">
                <a:hlinkClick r:id="rId10">
                  <a:extLst>
                    <a:ext uri="{A12FA001-AC4F-418D-AE19-62706E023703}">
                      <ahyp:hlinkClr xmlns:ahyp="http://schemas.microsoft.com/office/drawing/2018/hyperlinkcolor" val="tx"/>
                    </a:ext>
                  </a:extLst>
                </a:hlinkClick>
              </a:rPr>
              <a:t>https://www.coca-cola.co.uk/about-us/mission-vision-and-values</a:t>
            </a:r>
            <a:endParaRPr lang="en-GB" sz="1600" dirty="0"/>
          </a:p>
          <a:p>
            <a:pPr marL="457200" indent="-457200">
              <a:lnSpc>
                <a:spcPct val="90000"/>
              </a:lnSpc>
              <a:buFont typeface="Arial" panose="020B0604020202020204" pitchFamily="34" charset="0"/>
              <a:buChar char="•"/>
            </a:pPr>
            <a:r>
              <a:rPr lang="en-GB" sz="1600" dirty="0">
                <a:hlinkClick r:id="rId11">
                  <a:extLst>
                    <a:ext uri="{A12FA001-AC4F-418D-AE19-62706E023703}">
                      <ahyp:hlinkClr xmlns:ahyp="http://schemas.microsoft.com/office/drawing/2018/hyperlinkcolor" val="tx"/>
                    </a:ext>
                  </a:extLst>
                </a:hlinkClick>
              </a:rPr>
              <a:t>http://agilescrumguide.com/blog/files/Use-Tuckmans-Model-of-Team-Dynamics.html</a:t>
            </a:r>
            <a:endParaRPr lang="en-GB" sz="1600" dirty="0"/>
          </a:p>
          <a:p>
            <a:pPr marL="457200" indent="-457200">
              <a:lnSpc>
                <a:spcPct val="90000"/>
              </a:lnSpc>
              <a:buFont typeface="Arial" panose="020B0604020202020204" pitchFamily="34" charset="0"/>
              <a:buChar char="•"/>
            </a:pPr>
            <a:r>
              <a:rPr lang="en-GB" sz="1600" dirty="0">
                <a:hlinkClick r:id="rId12">
                  <a:extLst>
                    <a:ext uri="{A12FA001-AC4F-418D-AE19-62706E023703}">
                      <ahyp:hlinkClr xmlns:ahyp="http://schemas.microsoft.com/office/drawing/2018/hyperlinkcolor" val="tx"/>
                    </a:ext>
                  </a:extLst>
                </a:hlinkClick>
              </a:rPr>
              <a:t>www.exportprogrammanagement.com</a:t>
            </a:r>
            <a:endParaRPr lang="en-GB" sz="1600" dirty="0"/>
          </a:p>
          <a:p>
            <a:pPr marL="457200" indent="-457200">
              <a:lnSpc>
                <a:spcPct val="90000"/>
              </a:lnSpc>
              <a:buFont typeface="Arial" panose="020B0604020202020204" pitchFamily="34" charset="0"/>
              <a:buChar char="•"/>
            </a:pPr>
            <a:r>
              <a:rPr lang="en-GB" sz="1600" dirty="0">
                <a:hlinkClick r:id="rId13">
                  <a:extLst>
                    <a:ext uri="{A12FA001-AC4F-418D-AE19-62706E023703}">
                      <ahyp:hlinkClr xmlns:ahyp="http://schemas.microsoft.com/office/drawing/2018/hyperlinkcolor" val="tx"/>
                    </a:ext>
                  </a:extLst>
                </a:hlinkClick>
              </a:rPr>
              <a:t>https://www.coca-colacompany.com/our-company/the-coca-cola-foundationhttps://www.slideshare.net/markedme/practice-of-management-of-coca-cola</a:t>
            </a:r>
            <a:endParaRPr lang="en-GB" sz="1600" dirty="0"/>
          </a:p>
          <a:p>
            <a:pPr marL="457200" indent="-457200">
              <a:lnSpc>
                <a:spcPct val="90000"/>
              </a:lnSpc>
              <a:buFont typeface="Arial" panose="020B0604020202020204" pitchFamily="34" charset="0"/>
              <a:buChar char="•"/>
            </a:pPr>
            <a:r>
              <a:rPr lang="en-GB" sz="1600" dirty="0">
                <a:hlinkClick r:id="rId14">
                  <a:extLst>
                    <a:ext uri="{A12FA001-AC4F-418D-AE19-62706E023703}">
                      <ahyp:hlinkClr xmlns:ahyp="http://schemas.microsoft.com/office/drawing/2018/hyperlinkcolor" val="tx"/>
                    </a:ext>
                  </a:extLst>
                </a:hlinkClick>
              </a:rPr>
              <a:t>https://www.coca-cola.co.uk/about-us/our-people</a:t>
            </a:r>
            <a:endParaRPr lang="en-GB" sz="1600" dirty="0"/>
          </a:p>
          <a:p>
            <a:pPr marL="457200" indent="-457200">
              <a:lnSpc>
                <a:spcPct val="90000"/>
              </a:lnSpc>
              <a:buFont typeface="Arial" panose="020B0604020202020204" pitchFamily="34" charset="0"/>
              <a:buChar char="•"/>
            </a:pPr>
            <a:r>
              <a:rPr lang="en-GB" sz="1600" dirty="0">
                <a:hlinkClick r:id="rId15">
                  <a:extLst>
                    <a:ext uri="{A12FA001-AC4F-418D-AE19-62706E023703}">
                      <ahyp:hlinkClr xmlns:ahyp="http://schemas.microsoft.com/office/drawing/2018/hyperlinkcolor" val="tx"/>
                    </a:ext>
                  </a:extLst>
                </a:hlinkClick>
              </a:rPr>
              <a:t>https://www.coca-cola.co.uk/faq/who-invented-coca-cola</a:t>
            </a:r>
            <a:endParaRPr lang="en-GB" sz="1600" dirty="0"/>
          </a:p>
          <a:p>
            <a:pPr marL="457200" indent="-457200">
              <a:lnSpc>
                <a:spcPct val="90000"/>
              </a:lnSpc>
              <a:buFont typeface="Arial" panose="020B0604020202020204" pitchFamily="34" charset="0"/>
              <a:buChar char="•"/>
            </a:pPr>
            <a:r>
              <a:rPr lang="en-GB" sz="1600" dirty="0">
                <a:hlinkClick r:id="rId16">
                  <a:extLst>
                    <a:ext uri="{A12FA001-AC4F-418D-AE19-62706E023703}">
                      <ahyp:hlinkClr xmlns:ahyp="http://schemas.microsoft.com/office/drawing/2018/hyperlinkcolor" val="tx"/>
                    </a:ext>
                  </a:extLst>
                </a:hlinkClick>
              </a:rPr>
              <a:t>https://www.slideshare.net/vaidsanjay/international-business-stratedgy-cocacola</a:t>
            </a:r>
            <a:endParaRPr lang="en-GB" sz="1600" dirty="0"/>
          </a:p>
          <a:p>
            <a:pPr marL="285750" indent="-285750">
              <a:buFont typeface="Arial" panose="020B0604020202020204" pitchFamily="34" charset="0"/>
              <a:buChar char="•"/>
            </a:pPr>
            <a:r>
              <a:rPr lang="en-GB" sz="1600" dirty="0"/>
              <a:t>    </a:t>
            </a:r>
            <a:r>
              <a:rPr lang="en-GB" sz="1600" dirty="0">
                <a:hlinkClick r:id="rId17">
                  <a:extLst>
                    <a:ext uri="{A12FA001-AC4F-418D-AE19-62706E023703}">
                      <ahyp:hlinkClr xmlns:ahyp="http://schemas.microsoft.com/office/drawing/2018/hyperlinkcolor" val="tx"/>
                    </a:ext>
                  </a:extLst>
                </a:hlinkClick>
              </a:rPr>
              <a:t>https://www.coca-colacompany.com/stories/five-strategic-actions</a:t>
            </a:r>
            <a:endParaRPr lang="en-GB" sz="1600" dirty="0"/>
          </a:p>
          <a:p>
            <a:pPr marL="285750" indent="-285750">
              <a:buFont typeface="Arial" panose="020B0604020202020204" pitchFamily="34" charset="0"/>
              <a:buChar char="•"/>
            </a:pPr>
            <a:r>
              <a:rPr lang="en-GB" sz="1600" dirty="0"/>
              <a:t>    https://www.google.com/search?q=what+year+was+the+coca+cola+christmas+advert</a:t>
            </a:r>
          </a:p>
          <a:p>
            <a:pPr marL="285750" indent="-285750">
              <a:buFont typeface="Arial" panose="020B0604020202020204" pitchFamily="34" charset="0"/>
              <a:buChar char="•"/>
            </a:pPr>
            <a:r>
              <a:rPr lang="en-GB" sz="1600" dirty="0"/>
              <a:t>    https://planetradio.co.uk/cfm/local/news/coca-cola-truck-snubs-cumbria-tour/</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a:p>
            <a:pPr marL="457200" indent="-457200">
              <a:lnSpc>
                <a:spcPct val="90000"/>
              </a:lnSpc>
              <a:buFont typeface="Arial" panose="020B0604020202020204" pitchFamily="34" charset="0"/>
              <a:buChar char="•"/>
            </a:pPr>
            <a:endParaRPr lang="en-GB" sz="1600" dirty="0"/>
          </a:p>
          <a:p>
            <a:pPr marL="457200" indent="-457200">
              <a:lnSpc>
                <a:spcPct val="90000"/>
              </a:lnSpc>
              <a:buFont typeface="Arial" panose="020B0604020202020204" pitchFamily="34" charset="0"/>
              <a:buChar char="•"/>
            </a:pPr>
            <a:endParaRPr lang="en-GB" sz="1600" dirty="0"/>
          </a:p>
          <a:p>
            <a:pPr marL="457200" indent="-457200">
              <a:lnSpc>
                <a:spcPct val="90000"/>
              </a:lnSpc>
              <a:buFont typeface="Arial" panose="020B0604020202020204" pitchFamily="34" charset="0"/>
              <a:buChar char="•"/>
            </a:pPr>
            <a:endParaRPr lang="en-GB" sz="1600" dirty="0"/>
          </a:p>
          <a:p>
            <a:pPr marL="457200" indent="-457200">
              <a:lnSpc>
                <a:spcPct val="90000"/>
              </a:lnSpc>
              <a:buFont typeface="Arial" panose="020B0604020202020204" pitchFamily="34" charset="0"/>
              <a:buChar char="•"/>
            </a:pPr>
            <a:endParaRPr lang="en-GB" sz="1600" dirty="0"/>
          </a:p>
          <a:p>
            <a:pPr marL="457200" indent="-457200">
              <a:lnSpc>
                <a:spcPct val="90000"/>
              </a:lnSpc>
              <a:buFont typeface="Arial" panose="020B0604020202020204" pitchFamily="34" charset="0"/>
              <a:buChar char="•"/>
            </a:pPr>
            <a:endParaRPr lang="en-GB" sz="1600" dirty="0"/>
          </a:p>
          <a:p>
            <a:pPr marL="457200" indent="-457200">
              <a:lnSpc>
                <a:spcPct val="90000"/>
              </a:lnSpc>
              <a:buFont typeface="Arial" panose="020B0604020202020204" pitchFamily="34" charset="0"/>
              <a:buChar char="•"/>
            </a:pPr>
            <a:endParaRPr lang="en-GB" sz="1600" dirty="0"/>
          </a:p>
          <a:p>
            <a:pPr marL="457200" indent="-457200">
              <a:lnSpc>
                <a:spcPct val="90000"/>
              </a:lnSpc>
              <a:buFont typeface="Arial" panose="020B0604020202020204" pitchFamily="34" charset="0"/>
              <a:buChar char="•"/>
            </a:pPr>
            <a:endParaRPr lang="en-GB" sz="1600" dirty="0"/>
          </a:p>
          <a:p>
            <a:pPr marL="457200" indent="-457200">
              <a:lnSpc>
                <a:spcPct val="90000"/>
              </a:lnSpc>
              <a:buFont typeface="Arial" panose="020B0604020202020204" pitchFamily="34" charset="0"/>
              <a:buChar char="•"/>
            </a:pPr>
            <a:endParaRPr lang="en-GB" sz="1600" dirty="0"/>
          </a:p>
          <a:p>
            <a:pPr marL="457200" indent="-457200">
              <a:lnSpc>
                <a:spcPct val="90000"/>
              </a:lnSpc>
              <a:buFont typeface="Arial" panose="020B0604020202020204" pitchFamily="34" charset="0"/>
              <a:buChar char="•"/>
            </a:pPr>
            <a:endParaRPr lang="en-GB" sz="1600" dirty="0"/>
          </a:p>
          <a:p>
            <a:pPr marL="457200" indent="-457200">
              <a:lnSpc>
                <a:spcPct val="90000"/>
              </a:lnSpc>
              <a:buFont typeface="Arial" panose="020B0604020202020204" pitchFamily="34" charset="0"/>
              <a:buChar char="•"/>
            </a:pPr>
            <a:endParaRPr lang="en-GB" sz="1600" dirty="0"/>
          </a:p>
          <a:p>
            <a:pPr marL="457200" indent="-457200">
              <a:lnSpc>
                <a:spcPct val="90000"/>
              </a:lnSpc>
              <a:buFont typeface="Arial" panose="020B0604020202020204" pitchFamily="34" charset="0"/>
              <a:buChar char="•"/>
            </a:pPr>
            <a:endParaRPr lang="en-GB" sz="1600" dirty="0"/>
          </a:p>
          <a:p>
            <a:pPr marL="457200" indent="-457200">
              <a:lnSpc>
                <a:spcPct val="90000"/>
              </a:lnSpc>
              <a:buFont typeface="Arial" panose="020B0604020202020204" pitchFamily="34" charset="0"/>
              <a:buChar char="•"/>
            </a:pPr>
            <a:endParaRPr lang="en-GB" sz="1600" dirty="0"/>
          </a:p>
          <a:p>
            <a:pPr marL="457200" indent="-457200">
              <a:lnSpc>
                <a:spcPct val="90000"/>
              </a:lnSpc>
              <a:buFont typeface="Arial" panose="020B0604020202020204" pitchFamily="34" charset="0"/>
              <a:buChar char="•"/>
            </a:pPr>
            <a:endParaRPr lang="en-GB" sz="1600" dirty="0"/>
          </a:p>
          <a:p>
            <a:pPr marL="457200" indent="-457200">
              <a:lnSpc>
                <a:spcPct val="90000"/>
              </a:lnSpc>
              <a:buFont typeface="Arial" panose="020B0604020202020204" pitchFamily="34" charset="0"/>
              <a:buChar char="•"/>
            </a:pPr>
            <a:endParaRPr lang="en-GB" sz="1600" dirty="0"/>
          </a:p>
          <a:p>
            <a:pPr marL="457200" indent="-457200">
              <a:lnSpc>
                <a:spcPct val="90000"/>
              </a:lnSpc>
              <a:buFont typeface="Arial" panose="020B0604020202020204" pitchFamily="34" charset="0"/>
              <a:buChar char="•"/>
            </a:pPr>
            <a:endParaRPr lang="en-GB" sz="1600" dirty="0"/>
          </a:p>
          <a:p>
            <a:pPr marL="457200" indent="-457200">
              <a:lnSpc>
                <a:spcPct val="90000"/>
              </a:lnSpc>
              <a:buFont typeface="Arial" panose="020B0604020202020204" pitchFamily="34" charset="0"/>
              <a:buChar char="•"/>
            </a:pPr>
            <a:endParaRPr lang="en-GB" sz="1600" dirty="0"/>
          </a:p>
          <a:p>
            <a:pPr marL="457200" indent="-457200">
              <a:lnSpc>
                <a:spcPct val="90000"/>
              </a:lnSpc>
              <a:buFont typeface="Arial" panose="020B0604020202020204" pitchFamily="34" charset="0"/>
              <a:buChar char="•"/>
            </a:pPr>
            <a:endParaRPr lang="en-GB" sz="1600" dirty="0"/>
          </a:p>
          <a:p>
            <a:pPr marL="457200" indent="-457200">
              <a:lnSpc>
                <a:spcPct val="90000"/>
              </a:lnSpc>
              <a:buFont typeface="Arial" panose="020B0604020202020204" pitchFamily="34" charset="0"/>
              <a:buChar char="•"/>
            </a:pPr>
            <a:endParaRPr lang="en-GB" sz="1600" dirty="0"/>
          </a:p>
          <a:p>
            <a:pPr marL="457200" indent="-457200">
              <a:lnSpc>
                <a:spcPct val="90000"/>
              </a:lnSpc>
              <a:buFont typeface="Arial" panose="020B0604020202020204" pitchFamily="34" charset="0"/>
              <a:buChar char="•"/>
            </a:pPr>
            <a:endParaRPr lang="en-GB" sz="1600" dirty="0"/>
          </a:p>
          <a:p>
            <a:pPr marL="457200" indent="-457200">
              <a:lnSpc>
                <a:spcPct val="90000"/>
              </a:lnSpc>
              <a:buFont typeface="Arial" panose="020B0604020202020204" pitchFamily="34" charset="0"/>
              <a:buChar char="•"/>
            </a:pPr>
            <a:endParaRPr lang="en-GB" sz="1600" dirty="0"/>
          </a:p>
          <a:p>
            <a:pPr marL="457200" indent="-457200">
              <a:lnSpc>
                <a:spcPct val="90000"/>
              </a:lnSpc>
              <a:buFont typeface="Arial" panose="020B0604020202020204" pitchFamily="34" charset="0"/>
              <a:buChar char="•"/>
            </a:pPr>
            <a:endParaRPr lang="en-GB" sz="1600" dirty="0"/>
          </a:p>
          <a:p>
            <a:pPr marL="457200" indent="-457200">
              <a:lnSpc>
                <a:spcPct val="90000"/>
              </a:lnSpc>
              <a:buFont typeface="Arial" panose="020B0604020202020204" pitchFamily="34" charset="0"/>
              <a:buChar char="•"/>
            </a:pPr>
            <a:endParaRPr lang="en-GB" sz="1600" dirty="0"/>
          </a:p>
          <a:p>
            <a:pPr>
              <a:lnSpc>
                <a:spcPct val="90000"/>
              </a:lnSpc>
            </a:pPr>
            <a:endParaRPr lang="en-GB" sz="1600" dirty="0"/>
          </a:p>
          <a:p>
            <a:pPr marL="457200" indent="-457200">
              <a:lnSpc>
                <a:spcPct val="90000"/>
              </a:lnSpc>
              <a:buFont typeface="Arial" panose="020B0604020202020204" pitchFamily="34" charset="0"/>
              <a:buChar char="•"/>
            </a:pPr>
            <a:endParaRPr lang="en-GB" sz="1600" dirty="0"/>
          </a:p>
          <a:p>
            <a:pPr marL="457200" indent="-457200">
              <a:lnSpc>
                <a:spcPct val="90000"/>
              </a:lnSpc>
              <a:buFont typeface="Arial" panose="020B0604020202020204" pitchFamily="34" charset="0"/>
              <a:buChar char="•"/>
            </a:pPr>
            <a:endParaRPr lang="en-GB" sz="1600" dirty="0"/>
          </a:p>
          <a:p>
            <a:pPr marL="457200" indent="-457200">
              <a:lnSpc>
                <a:spcPct val="90000"/>
              </a:lnSpc>
              <a:buFont typeface="Arial" panose="020B0604020202020204" pitchFamily="34" charset="0"/>
              <a:buChar char="•"/>
            </a:pPr>
            <a:endParaRPr lang="en-GB" sz="1600" dirty="0"/>
          </a:p>
          <a:p>
            <a:pPr marL="457200" indent="-457200">
              <a:lnSpc>
                <a:spcPct val="90000"/>
              </a:lnSpc>
              <a:buFont typeface="Arial" panose="020B0604020202020204" pitchFamily="34" charset="0"/>
              <a:buChar char="•"/>
            </a:pPr>
            <a:endParaRPr lang="en-GB" sz="2800" dirty="0"/>
          </a:p>
          <a:p>
            <a:pPr marL="457200" indent="-457200">
              <a:lnSpc>
                <a:spcPct val="90000"/>
              </a:lnSpc>
              <a:buFont typeface="Arial" panose="020B0604020202020204" pitchFamily="34" charset="0"/>
              <a:buChar char="•"/>
            </a:pPr>
            <a:endParaRPr lang="en-GB" sz="2800" dirty="0"/>
          </a:p>
          <a:p>
            <a:pPr marL="457200" indent="-457200">
              <a:lnSpc>
                <a:spcPct val="90000"/>
              </a:lnSpc>
              <a:buFont typeface="Arial" panose="020B0604020202020204" pitchFamily="34" charset="0"/>
              <a:buChar char="•"/>
            </a:pPr>
            <a:endParaRPr lang="en-GB" sz="2800" dirty="0"/>
          </a:p>
        </p:txBody>
      </p:sp>
      <p:pic>
        <p:nvPicPr>
          <p:cNvPr id="2050" name="Picture 2" descr="Image result for coca cola ">
            <a:extLst>
              <a:ext uri="{FF2B5EF4-FFF2-40B4-BE49-F238E27FC236}">
                <a16:creationId xmlns:a16="http://schemas.microsoft.com/office/drawing/2014/main" id="{4090F81E-8FA3-4EF9-B5B6-9E07738F5B1B}"/>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9190756" y="489204"/>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7660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Red Radial 16x9">
  <a:themeElements>
    <a:clrScheme name="RedRadial_16x9">
      <a:dk1>
        <a:sysClr val="windowText" lastClr="000000"/>
      </a:dk1>
      <a:lt1>
        <a:sysClr val="window" lastClr="FFFFFF"/>
      </a:lt1>
      <a:dk2>
        <a:srgbClr val="960000"/>
      </a:dk2>
      <a:lt2>
        <a:srgbClr val="BCB49E"/>
      </a:lt2>
      <a:accent1>
        <a:srgbClr val="DDA859"/>
      </a:accent1>
      <a:accent2>
        <a:srgbClr val="968A68"/>
      </a:accent2>
      <a:accent3>
        <a:srgbClr val="D3432B"/>
      </a:accent3>
      <a:accent4>
        <a:srgbClr val="BD9B47"/>
      </a:accent4>
      <a:accent5>
        <a:srgbClr val="618F91"/>
      </a:accent5>
      <a:accent6>
        <a:srgbClr val="DD7323"/>
      </a:accent6>
      <a:hlink>
        <a:srgbClr val="DDA859"/>
      </a:hlink>
      <a:folHlink>
        <a:srgbClr val="968A68"/>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Extreme Shadow">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38100" h="31750"/>
          </a:sp3d>
        </a:effectStyle>
      </a:effectStyleLst>
      <a:bgFillStyleLst>
        <a:solidFill>
          <a:schemeClr val="phClr"/>
        </a:solidFill>
        <a:gradFill rotWithShape="1">
          <a:gsLst>
            <a:gs pos="0">
              <a:schemeClr val="phClr">
                <a:tint val="100000"/>
                <a:shade val="80000"/>
                <a:satMod val="100000"/>
              </a:schemeClr>
            </a:gs>
            <a:gs pos="65000">
              <a:schemeClr val="phClr">
                <a:tint val="100000"/>
                <a:shade val="40000"/>
                <a:satMod val="100000"/>
              </a:schemeClr>
            </a:gs>
            <a:gs pos="100000">
              <a:schemeClr val="phClr">
                <a:shade val="5000"/>
                <a:satMod val="100000"/>
              </a:schemeClr>
            </a:gs>
          </a:gsLst>
          <a:path path="circle">
            <a:fillToRect l="25000" t="25000" r="25000" b="25000"/>
          </a:path>
        </a:gradFill>
        <a:gradFill flip="none" rotWithShape="1">
          <a:gsLst>
            <a:gs pos="17000">
              <a:schemeClr val="phClr"/>
            </a:gs>
            <a:gs pos="71000">
              <a:schemeClr val="phClr">
                <a:tint val="100000"/>
                <a:shade val="40000"/>
                <a:satMod val="100000"/>
              </a:schemeClr>
            </a:gs>
            <a:gs pos="100000">
              <a:schemeClr val="phClr">
                <a:shade val="5000"/>
                <a:satMod val="100000"/>
              </a:schemeClr>
            </a:gs>
          </a:gsLst>
          <a:path path="circle">
            <a:fillToRect l="50000" t="50000" r="50000" b="50000"/>
          </a:path>
          <a:tileRect/>
        </a:gradFill>
      </a:bgFillStyleLst>
    </a:fmtScheme>
  </a:themeElements>
  <a:objectDefaults>
    <a:spDef>
      <a:spPr>
        <a:ln>
          <a:miter lim="800000"/>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9050">
          <a:miter lim="800000"/>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800"/>
        </a:defPPr>
      </a:lstStyle>
    </a:txDef>
  </a:objectDefaults>
  <a:extraClrSchemeLst/>
  <a:extLst>
    <a:ext uri="{05A4C25C-085E-4340-85A3-A5531E510DB2}">
      <thm15:themeFamily xmlns:thm15="http://schemas.microsoft.com/office/thememl/2012/main" name="TF02804895.potx" id="{50B211C3-0308-4A23-B662-EA2AE6F4DF70}" vid="{1581190B-70AB-4E5E-B6DA-D42AF0078983}"/>
    </a:ext>
  </a:extLst>
</a:theme>
</file>

<file path=ppt/theme/theme2.xml><?xml version="1.0" encoding="utf-8"?>
<a:theme xmlns:a="http://schemas.openxmlformats.org/drawingml/2006/main" name="Office Theme">
  <a:themeElements>
    <a:clrScheme name="RedRadial_16x9">
      <a:dk1>
        <a:sysClr val="windowText" lastClr="000000"/>
      </a:dk1>
      <a:lt1>
        <a:sysClr val="window" lastClr="FFFFFF"/>
      </a:lt1>
      <a:dk2>
        <a:srgbClr val="960000"/>
      </a:dk2>
      <a:lt2>
        <a:srgbClr val="BCB49E"/>
      </a:lt2>
      <a:accent1>
        <a:srgbClr val="DDA859"/>
      </a:accent1>
      <a:accent2>
        <a:srgbClr val="968A68"/>
      </a:accent2>
      <a:accent3>
        <a:srgbClr val="D3432B"/>
      </a:accent3>
      <a:accent4>
        <a:srgbClr val="BD9B47"/>
      </a:accent4>
      <a:accent5>
        <a:srgbClr val="618F91"/>
      </a:accent5>
      <a:accent6>
        <a:srgbClr val="DD7323"/>
      </a:accent6>
      <a:hlink>
        <a:srgbClr val="DDA859"/>
      </a:hlink>
      <a:folHlink>
        <a:srgbClr val="968A68"/>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Extreme Shadow">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38100" h="31750"/>
          </a:sp3d>
        </a:effectStyle>
      </a:effectStyleLst>
      <a:bgFillStyleLst>
        <a:solidFill>
          <a:schemeClr val="phClr"/>
        </a:solidFill>
        <a:gradFill rotWithShape="1">
          <a:gsLst>
            <a:gs pos="0">
              <a:schemeClr val="phClr">
                <a:tint val="100000"/>
                <a:shade val="80000"/>
                <a:satMod val="100000"/>
              </a:schemeClr>
            </a:gs>
            <a:gs pos="65000">
              <a:schemeClr val="phClr">
                <a:tint val="100000"/>
                <a:shade val="40000"/>
                <a:satMod val="100000"/>
              </a:schemeClr>
            </a:gs>
            <a:gs pos="100000">
              <a:schemeClr val="phClr">
                <a:shade val="5000"/>
                <a:satMod val="100000"/>
              </a:schemeClr>
            </a:gs>
          </a:gsLst>
          <a:path path="circle">
            <a:fillToRect l="25000" t="25000" r="25000" b="25000"/>
          </a:path>
        </a:gradFill>
        <a:gradFill flip="none" rotWithShape="1">
          <a:gsLst>
            <a:gs pos="17000">
              <a:schemeClr val="phClr"/>
            </a:gs>
            <a:gs pos="71000">
              <a:schemeClr val="phClr">
                <a:tint val="100000"/>
                <a:shade val="40000"/>
                <a:satMod val="100000"/>
              </a:schemeClr>
            </a:gs>
            <a:gs pos="100000">
              <a:schemeClr val="phClr">
                <a:shade val="5000"/>
                <a:satMod val="100000"/>
              </a:schemeClr>
            </a:gs>
          </a:gsLst>
          <a:path path="circle">
            <a:fillToRect l="50000" t="50000" r="50000" b="50000"/>
          </a:path>
          <a:tileRect/>
        </a:gradFill>
      </a:bgFillStyleLst>
    </a:fmtScheme>
  </a:themeElements>
  <a:objectDefaults/>
  <a:extraClrSchemeLst/>
</a:theme>
</file>

<file path=ppt/theme/theme3.xml><?xml version="1.0" encoding="utf-8"?>
<a:theme xmlns:a="http://schemas.openxmlformats.org/drawingml/2006/main" name="Office Theme">
  <a:themeElements>
    <a:clrScheme name="RedRadial_16x9">
      <a:dk1>
        <a:sysClr val="windowText" lastClr="000000"/>
      </a:dk1>
      <a:lt1>
        <a:sysClr val="window" lastClr="FFFFFF"/>
      </a:lt1>
      <a:dk2>
        <a:srgbClr val="960000"/>
      </a:dk2>
      <a:lt2>
        <a:srgbClr val="BCB49E"/>
      </a:lt2>
      <a:accent1>
        <a:srgbClr val="DDA859"/>
      </a:accent1>
      <a:accent2>
        <a:srgbClr val="968A68"/>
      </a:accent2>
      <a:accent3>
        <a:srgbClr val="D3432B"/>
      </a:accent3>
      <a:accent4>
        <a:srgbClr val="BD9B47"/>
      </a:accent4>
      <a:accent5>
        <a:srgbClr val="618F91"/>
      </a:accent5>
      <a:accent6>
        <a:srgbClr val="DD7323"/>
      </a:accent6>
      <a:hlink>
        <a:srgbClr val="DDA859"/>
      </a:hlink>
      <a:folHlink>
        <a:srgbClr val="968A68"/>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Extreme Shadow">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38100" h="31750"/>
          </a:sp3d>
        </a:effectStyle>
      </a:effectStyleLst>
      <a:bgFillStyleLst>
        <a:solidFill>
          <a:schemeClr val="phClr"/>
        </a:solidFill>
        <a:gradFill rotWithShape="1">
          <a:gsLst>
            <a:gs pos="0">
              <a:schemeClr val="phClr">
                <a:tint val="100000"/>
                <a:shade val="80000"/>
                <a:satMod val="100000"/>
              </a:schemeClr>
            </a:gs>
            <a:gs pos="65000">
              <a:schemeClr val="phClr">
                <a:tint val="100000"/>
                <a:shade val="40000"/>
                <a:satMod val="100000"/>
              </a:schemeClr>
            </a:gs>
            <a:gs pos="100000">
              <a:schemeClr val="phClr">
                <a:shade val="5000"/>
                <a:satMod val="100000"/>
              </a:schemeClr>
            </a:gs>
          </a:gsLst>
          <a:path path="circle">
            <a:fillToRect l="25000" t="25000" r="25000" b="25000"/>
          </a:path>
        </a:gradFill>
        <a:gradFill flip="none" rotWithShape="1">
          <a:gsLst>
            <a:gs pos="17000">
              <a:schemeClr val="phClr"/>
            </a:gs>
            <a:gs pos="71000">
              <a:schemeClr val="phClr">
                <a:tint val="100000"/>
                <a:shade val="40000"/>
                <a:satMod val="100000"/>
              </a:schemeClr>
            </a:gs>
            <a:gs pos="100000">
              <a:schemeClr val="phClr">
                <a:shade val="5000"/>
                <a:satMod val="100000"/>
              </a:schemeClr>
            </a:gs>
          </a:gsLst>
          <a:path path="circle">
            <a:fillToRect l="50000" t="50000" r="50000" b="50000"/>
          </a:path>
          <a:tileRect/>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2187</Words>
  <Application>Microsoft Office PowerPoint</Application>
  <PresentationFormat>Custom</PresentationFormat>
  <Paragraphs>219</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Cambria</vt:lpstr>
      <vt:lpstr>Georgia</vt:lpstr>
      <vt:lpstr>Wingdings</vt:lpstr>
      <vt:lpstr>Red Radial 16x9</vt:lpstr>
      <vt:lpstr>      contemporary management approaches (bmsp4002) assignment 2      </vt:lpstr>
      <vt:lpstr>introduction</vt:lpstr>
      <vt:lpstr>PowerPoint Presentation</vt:lpstr>
      <vt:lpstr>WHAT IS A SWOT ANALYSIS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MEREDITH BELBIN’S TEAM ROLE SUMMARY</vt:lpstr>
      <vt:lpstr>COCA COLA: MISSION, VISION AND VALUES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Claire Davies</dc:creator>
  <cp:lastModifiedBy>Claire Davies</cp:lastModifiedBy>
  <cp:revision>5</cp:revision>
  <dcterms:created xsi:type="dcterms:W3CDTF">2018-12-17T21:09:00Z</dcterms:created>
  <dcterms:modified xsi:type="dcterms:W3CDTF">2018-12-21T22:12:50Z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