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FD7F24-7DCE-4896-8C83-07BA2B161FFE}" v="6" dt="2026-03-07T22:19:44.3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gustine Ajayi" userId="de43b1ac6b8d6ded" providerId="LiveId" clId="{EDC676A0-3845-4D2D-877E-25F42BE041A9}"/>
    <pc:docChg chg="custSel addSld modSld">
      <pc:chgData name="Augustine Ajayi" userId="de43b1ac6b8d6ded" providerId="LiveId" clId="{EDC676A0-3845-4D2D-877E-25F42BE041A9}" dt="2026-03-07T22:20:28.119" v="1015"/>
      <pc:docMkLst>
        <pc:docMk/>
      </pc:docMkLst>
      <pc:sldChg chg="modSp mod modNotesTx">
        <pc:chgData name="Augustine Ajayi" userId="de43b1ac6b8d6ded" providerId="LiveId" clId="{EDC676A0-3845-4D2D-877E-25F42BE041A9}" dt="2026-03-07T16:55:33.187" v="142" actId="20577"/>
        <pc:sldMkLst>
          <pc:docMk/>
          <pc:sldMk cId="1458690428" sldId="259"/>
        </pc:sldMkLst>
        <pc:spChg chg="mod">
          <ac:chgData name="Augustine Ajayi" userId="de43b1ac6b8d6ded" providerId="LiveId" clId="{EDC676A0-3845-4D2D-877E-25F42BE041A9}" dt="2026-03-07T16:55:33.187" v="142" actId="20577"/>
          <ac:spMkLst>
            <pc:docMk/>
            <pc:sldMk cId="1458690428" sldId="259"/>
            <ac:spMk id="5" creationId="{DBCB218C-A1EC-285A-AFCD-ACBCFF0A0B60}"/>
          </ac:spMkLst>
        </pc:spChg>
      </pc:sldChg>
      <pc:sldChg chg="addSp modSp new mod">
        <pc:chgData name="Augustine Ajayi" userId="de43b1ac6b8d6ded" providerId="LiveId" clId="{EDC676A0-3845-4D2D-877E-25F42BE041A9}" dt="2026-03-07T17:25:18.730" v="705" actId="14100"/>
        <pc:sldMkLst>
          <pc:docMk/>
          <pc:sldMk cId="2088007891" sldId="260"/>
        </pc:sldMkLst>
        <pc:spChg chg="add mod">
          <ac:chgData name="Augustine Ajayi" userId="de43b1ac6b8d6ded" providerId="LiveId" clId="{EDC676A0-3845-4D2D-877E-25F42BE041A9}" dt="2026-03-07T17:25:18.730" v="705" actId="14100"/>
          <ac:spMkLst>
            <pc:docMk/>
            <pc:sldMk cId="2088007891" sldId="260"/>
            <ac:spMk id="5" creationId="{B80A6FB6-9E0F-FB4F-20C5-B4831CAE4D80}"/>
          </ac:spMkLst>
        </pc:spChg>
        <pc:picChg chg="add mod">
          <ac:chgData name="Augustine Ajayi" userId="de43b1ac6b8d6ded" providerId="LiveId" clId="{EDC676A0-3845-4D2D-877E-25F42BE041A9}" dt="2026-03-07T17:05:12.656" v="144" actId="931"/>
          <ac:picMkLst>
            <pc:docMk/>
            <pc:sldMk cId="2088007891" sldId="260"/>
            <ac:picMk id="3" creationId="{C6F6F7CD-029E-89E4-0367-FAD92D4C49E0}"/>
          </ac:picMkLst>
        </pc:picChg>
      </pc:sldChg>
      <pc:sldChg chg="addSp modSp new mod">
        <pc:chgData name="Augustine Ajayi" userId="de43b1ac6b8d6ded" providerId="LiveId" clId="{EDC676A0-3845-4D2D-877E-25F42BE041A9}" dt="2026-03-07T17:52:04.462" v="720"/>
        <pc:sldMkLst>
          <pc:docMk/>
          <pc:sldMk cId="1882608903" sldId="261"/>
        </pc:sldMkLst>
        <pc:spChg chg="add mod">
          <ac:chgData name="Augustine Ajayi" userId="de43b1ac6b8d6ded" providerId="LiveId" clId="{EDC676A0-3845-4D2D-877E-25F42BE041A9}" dt="2026-03-07T17:52:04.462" v="720"/>
          <ac:spMkLst>
            <pc:docMk/>
            <pc:sldMk cId="1882608903" sldId="261"/>
            <ac:spMk id="5" creationId="{3A23F6FE-FBAC-5695-1139-9133A796E524}"/>
          </ac:spMkLst>
        </pc:spChg>
        <pc:picChg chg="add mod">
          <ac:chgData name="Augustine Ajayi" userId="de43b1ac6b8d6ded" providerId="LiveId" clId="{EDC676A0-3845-4D2D-877E-25F42BE041A9}" dt="2026-03-07T17:28:48.087" v="710" actId="14100"/>
          <ac:picMkLst>
            <pc:docMk/>
            <pc:sldMk cId="1882608903" sldId="261"/>
            <ac:picMk id="3" creationId="{06B46442-2FF1-A478-A352-2A7BD53D9D8D}"/>
          </ac:picMkLst>
        </pc:picChg>
      </pc:sldChg>
      <pc:sldChg chg="addSp modSp new mod">
        <pc:chgData name="Augustine Ajayi" userId="de43b1ac6b8d6ded" providerId="LiveId" clId="{EDC676A0-3845-4D2D-877E-25F42BE041A9}" dt="2026-03-07T21:59:25.183" v="990" actId="20577"/>
        <pc:sldMkLst>
          <pc:docMk/>
          <pc:sldMk cId="1978865400" sldId="262"/>
        </pc:sldMkLst>
        <pc:spChg chg="add mod">
          <ac:chgData name="Augustine Ajayi" userId="de43b1ac6b8d6ded" providerId="LiveId" clId="{EDC676A0-3845-4D2D-877E-25F42BE041A9}" dt="2026-03-07T21:59:25.183" v="990" actId="20577"/>
          <ac:spMkLst>
            <pc:docMk/>
            <pc:sldMk cId="1978865400" sldId="262"/>
            <ac:spMk id="5" creationId="{1528A24C-2CCF-08D6-C61F-11B8DA3C0E27}"/>
          </ac:spMkLst>
        </pc:spChg>
        <pc:picChg chg="add mod">
          <ac:chgData name="Augustine Ajayi" userId="de43b1ac6b8d6ded" providerId="LiveId" clId="{EDC676A0-3845-4D2D-877E-25F42BE041A9}" dt="2026-03-07T21:33:35.011" v="724" actId="14100"/>
          <ac:picMkLst>
            <pc:docMk/>
            <pc:sldMk cId="1978865400" sldId="262"/>
            <ac:picMk id="3" creationId="{AB426DAE-BDF6-AF23-C989-FA37C3C8881C}"/>
          </ac:picMkLst>
        </pc:picChg>
      </pc:sldChg>
      <pc:sldChg chg="addSp modSp new mod chgLayout">
        <pc:chgData name="Augustine Ajayi" userId="de43b1ac6b8d6ded" providerId="LiveId" clId="{EDC676A0-3845-4D2D-877E-25F42BE041A9}" dt="2026-03-07T22:12:36.333" v="1005" actId="113"/>
        <pc:sldMkLst>
          <pc:docMk/>
          <pc:sldMk cId="3337563150" sldId="263"/>
        </pc:sldMkLst>
        <pc:spChg chg="add mod">
          <ac:chgData name="Augustine Ajayi" userId="de43b1ac6b8d6ded" providerId="LiveId" clId="{EDC676A0-3845-4D2D-877E-25F42BE041A9}" dt="2026-03-07T22:12:36.333" v="1005" actId="113"/>
          <ac:spMkLst>
            <pc:docMk/>
            <pc:sldMk cId="3337563150" sldId="263"/>
            <ac:spMk id="5" creationId="{BFF7E62F-2656-79DA-26FA-221176EAAB8E}"/>
          </ac:spMkLst>
        </pc:spChg>
        <pc:picChg chg="add mod">
          <ac:chgData name="Augustine Ajayi" userId="de43b1ac6b8d6ded" providerId="LiveId" clId="{EDC676A0-3845-4D2D-877E-25F42BE041A9}" dt="2026-03-07T22:06:52.734" v="996" actId="14100"/>
          <ac:picMkLst>
            <pc:docMk/>
            <pc:sldMk cId="3337563150" sldId="263"/>
            <ac:picMk id="3" creationId="{C324B655-767B-397F-4B70-6E97D820AE1C}"/>
          </ac:picMkLst>
        </pc:picChg>
      </pc:sldChg>
      <pc:sldChg chg="addSp modSp new mod">
        <pc:chgData name="Augustine Ajayi" userId="de43b1ac6b8d6ded" providerId="LiveId" clId="{EDC676A0-3845-4D2D-877E-25F42BE041A9}" dt="2026-03-07T22:20:28.119" v="1015"/>
        <pc:sldMkLst>
          <pc:docMk/>
          <pc:sldMk cId="3540523053" sldId="264"/>
        </pc:sldMkLst>
        <pc:spChg chg="add mod">
          <ac:chgData name="Augustine Ajayi" userId="de43b1ac6b8d6ded" providerId="LiveId" clId="{EDC676A0-3845-4D2D-877E-25F42BE041A9}" dt="2026-03-07T22:20:28.119" v="1015"/>
          <ac:spMkLst>
            <pc:docMk/>
            <pc:sldMk cId="3540523053" sldId="264"/>
            <ac:spMk id="5" creationId="{734E2E00-F49C-F64B-2446-9B8082519579}"/>
          </ac:spMkLst>
        </pc:spChg>
        <pc:picChg chg="add mod">
          <ac:chgData name="Augustine Ajayi" userId="de43b1ac6b8d6ded" providerId="LiveId" clId="{EDC676A0-3845-4D2D-877E-25F42BE041A9}" dt="2026-03-07T22:14:02.294" v="1009" actId="14100"/>
          <ac:picMkLst>
            <pc:docMk/>
            <pc:sldMk cId="3540523053" sldId="264"/>
            <ac:picMk id="3" creationId="{6338B450-7233-0717-AEAB-2CADB0817E8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56482D-70BB-463C-A57A-05C4B083600F}"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F3C680-E0F0-4923-A993-B16A019F14F3}" type="slidenum">
              <a:rPr lang="en-GB" smtClean="0"/>
              <a:t>‹#›</a:t>
            </a:fld>
            <a:endParaRPr lang="en-GB"/>
          </a:p>
        </p:txBody>
      </p:sp>
    </p:spTree>
    <p:extLst>
      <p:ext uri="{BB962C8B-B14F-4D97-AF65-F5344CB8AC3E}">
        <p14:creationId xmlns:p14="http://schemas.microsoft.com/office/powerpoint/2010/main" val="31583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BF3C680-E0F0-4923-A993-B16A019F14F3}" type="slidenum">
              <a:rPr lang="en-GB" smtClean="0"/>
              <a:t>4</a:t>
            </a:fld>
            <a:endParaRPr lang="en-GB"/>
          </a:p>
        </p:txBody>
      </p:sp>
    </p:spTree>
    <p:extLst>
      <p:ext uri="{BB962C8B-B14F-4D97-AF65-F5344CB8AC3E}">
        <p14:creationId xmlns:p14="http://schemas.microsoft.com/office/powerpoint/2010/main" val="3462071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F3C680-E0F0-4923-A993-B16A019F14F3}" type="slidenum">
              <a:rPr lang="en-GB" smtClean="0"/>
              <a:t>5</a:t>
            </a:fld>
            <a:endParaRPr lang="en-GB"/>
          </a:p>
        </p:txBody>
      </p:sp>
    </p:spTree>
    <p:extLst>
      <p:ext uri="{BB962C8B-B14F-4D97-AF65-F5344CB8AC3E}">
        <p14:creationId xmlns:p14="http://schemas.microsoft.com/office/powerpoint/2010/main" val="2109097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0BA1A-E36D-8BF7-FD25-DC7473EB1D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634EB-C7E9-2016-153A-EB5430602C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6473E-9515-4360-BF00-0B858BFA3ED2}"/>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5" name="Footer Placeholder 4">
            <a:extLst>
              <a:ext uri="{FF2B5EF4-FFF2-40B4-BE49-F238E27FC236}">
                <a16:creationId xmlns:a16="http://schemas.microsoft.com/office/drawing/2014/main" id="{35C27818-10E1-6258-1349-816C0DAA3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2D6CB1-F4B7-01C8-6C70-12914F93D436}"/>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4221606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0A6AD-46C3-765B-A36C-4FC06DCAEC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A64AF6-6A24-D0D2-3C5C-E8999E47C5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783702-4356-4F2C-3ED7-A6D17F6FC1C6}"/>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5" name="Footer Placeholder 4">
            <a:extLst>
              <a:ext uri="{FF2B5EF4-FFF2-40B4-BE49-F238E27FC236}">
                <a16:creationId xmlns:a16="http://schemas.microsoft.com/office/drawing/2014/main" id="{963070E6-013C-A633-2112-5C487B78DA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04EF07-D7BA-C7C0-D866-21C494B8602C}"/>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372003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1322-9B97-4E52-0C70-6D6FC3CEE1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E050F5-20B2-8E8A-1691-430179EE46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B382AA-E90D-8FA6-ACDD-5BE51FE26B4F}"/>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5" name="Footer Placeholder 4">
            <a:extLst>
              <a:ext uri="{FF2B5EF4-FFF2-40B4-BE49-F238E27FC236}">
                <a16:creationId xmlns:a16="http://schemas.microsoft.com/office/drawing/2014/main" id="{B88941A4-37FB-6B3C-70D6-639CA57DA6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699474-90FE-F83A-F96F-20C8B5A3E3A6}"/>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3325106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D5C65-C422-0A93-DDFE-CA6988A595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08ED41-9F25-C579-BBE1-33FC3E01E3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48E063-B6C9-C40E-171D-2C93201B13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754D15-75CA-5E6D-4CB4-C6B97F1D2435}"/>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6" name="Footer Placeholder 5">
            <a:extLst>
              <a:ext uri="{FF2B5EF4-FFF2-40B4-BE49-F238E27FC236}">
                <a16:creationId xmlns:a16="http://schemas.microsoft.com/office/drawing/2014/main" id="{12A3F506-8C65-A232-1C8E-45A224FE2E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DED783-607C-FB67-C440-D2B77FAF3093}"/>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2042891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42F01-0514-84F7-55C4-031FA4DC5F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1CCEAE-6450-3A17-C9C7-F5B40CD17E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76E00F-0D4C-57CB-131D-04BB9D2017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DCCCA6-1B76-2C76-1F11-09583A2E21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FC7C77-3531-7ED5-C0B7-5BF80D013A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1B09CD-3C8F-E5A6-315C-70534B9A72F6}"/>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8" name="Footer Placeholder 7">
            <a:extLst>
              <a:ext uri="{FF2B5EF4-FFF2-40B4-BE49-F238E27FC236}">
                <a16:creationId xmlns:a16="http://schemas.microsoft.com/office/drawing/2014/main" id="{A0528491-C7CC-8052-4239-637DFC0BA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17411C-4F8E-17FC-04AD-23FEA7BA8465}"/>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4038237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1F4D-A553-9607-3ABE-4FAA0EBE77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857249-A49C-3ED6-24E4-566419E3EEE9}"/>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4" name="Footer Placeholder 3">
            <a:extLst>
              <a:ext uri="{FF2B5EF4-FFF2-40B4-BE49-F238E27FC236}">
                <a16:creationId xmlns:a16="http://schemas.microsoft.com/office/drawing/2014/main" id="{89F75669-A6DB-D717-79E8-4CFDCAE54A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3E76A6-698B-4693-A0E2-168E61CFB50E}"/>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548912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2A9AF9-9C0E-6E54-CD08-1BC545CE19ED}"/>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3" name="Footer Placeholder 2">
            <a:extLst>
              <a:ext uri="{FF2B5EF4-FFF2-40B4-BE49-F238E27FC236}">
                <a16:creationId xmlns:a16="http://schemas.microsoft.com/office/drawing/2014/main" id="{E56E5116-A7EC-4FB1-5505-44F92B19D2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684D56-ED04-D581-B25D-0A39A5DCE373}"/>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2265938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A419F-C025-75A9-2485-919BFC4E68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733D4D-EA91-CD3B-1786-67567D0E8F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25DF8E-7F23-45C4-E647-6CFB0F3BB9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18B568-622A-DE90-6275-CDC531EE5917}"/>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6" name="Footer Placeholder 5">
            <a:extLst>
              <a:ext uri="{FF2B5EF4-FFF2-40B4-BE49-F238E27FC236}">
                <a16:creationId xmlns:a16="http://schemas.microsoft.com/office/drawing/2014/main" id="{9B3BD364-7BA4-A11A-336F-98E025954A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16C3E8-74D9-55CC-1B4B-1A3D38FBBC71}"/>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1324442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D6DEE-D09D-8305-4EF8-EE760FB0CA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0E7265-5474-487F-8B1E-AB3706D8EE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73D6F9-F95F-5384-4C93-732BC7AD42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806D62-78FE-E8FC-D282-5567B83BAB3B}"/>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6" name="Footer Placeholder 5">
            <a:extLst>
              <a:ext uri="{FF2B5EF4-FFF2-40B4-BE49-F238E27FC236}">
                <a16:creationId xmlns:a16="http://schemas.microsoft.com/office/drawing/2014/main" id="{F62F6803-3ACA-0543-A9FF-9C05B99B45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01AD5F-93BA-8A2F-6B9E-F591F8DEE235}"/>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2825742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E8B7F-7657-1FEB-D343-0A0F7978BD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440451-2032-24CC-315E-363E0EFAB8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67452A-5C87-34F7-B4FE-AE9DD1A851DC}"/>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5" name="Footer Placeholder 4">
            <a:extLst>
              <a:ext uri="{FF2B5EF4-FFF2-40B4-BE49-F238E27FC236}">
                <a16:creationId xmlns:a16="http://schemas.microsoft.com/office/drawing/2014/main" id="{23AB3CE4-AE9D-EC47-857F-340432E4D1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84476-3BB7-1D3F-2018-9D1F95F4F8FD}"/>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552045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61E6B8-AFC1-BD00-E8CB-2215DCA391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870EE8-F073-EC4F-D4A3-275C601F79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C049B-ACBC-0D79-F148-0DB0E5B76DBC}"/>
              </a:ext>
            </a:extLst>
          </p:cNvPr>
          <p:cNvSpPr>
            <a:spLocks noGrp="1"/>
          </p:cNvSpPr>
          <p:nvPr>
            <p:ph type="dt" sz="half" idx="10"/>
          </p:nvPr>
        </p:nvSpPr>
        <p:spPr/>
        <p:txBody>
          <a:bodyPr/>
          <a:lstStyle/>
          <a:p>
            <a:fld id="{7E22E0BD-C7F0-418D-8C35-6D230D05C269}" type="datetimeFigureOut">
              <a:rPr lang="en-GB" smtClean="0"/>
              <a:t>06/03/2026</a:t>
            </a:fld>
            <a:endParaRPr lang="en-GB"/>
          </a:p>
        </p:txBody>
      </p:sp>
      <p:sp>
        <p:nvSpPr>
          <p:cNvPr id="5" name="Footer Placeholder 4">
            <a:extLst>
              <a:ext uri="{FF2B5EF4-FFF2-40B4-BE49-F238E27FC236}">
                <a16:creationId xmlns:a16="http://schemas.microsoft.com/office/drawing/2014/main" id="{6FB6AFB1-8555-4E83-0F7E-79832305EF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D0DDE9-7D61-B41C-ABB7-87CAED36C115}"/>
              </a:ext>
            </a:extLst>
          </p:cNvPr>
          <p:cNvSpPr>
            <a:spLocks noGrp="1"/>
          </p:cNvSpPr>
          <p:nvPr>
            <p:ph type="sldNum" sz="quarter" idx="12"/>
          </p:nvPr>
        </p:nvSpPr>
        <p:spPr/>
        <p:txBody>
          <a:bodyPr/>
          <a:lstStyle/>
          <a:p>
            <a:fld id="{FDD36424-A233-4439-A797-BEBB4EBB7E98}" type="slidenum">
              <a:rPr lang="en-GB" smtClean="0"/>
              <a:t>‹#›</a:t>
            </a:fld>
            <a:endParaRPr lang="en-GB"/>
          </a:p>
        </p:txBody>
      </p:sp>
    </p:spTree>
    <p:extLst>
      <p:ext uri="{BB962C8B-B14F-4D97-AF65-F5344CB8AC3E}">
        <p14:creationId xmlns:p14="http://schemas.microsoft.com/office/powerpoint/2010/main" val="1079327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96DB55-8423-60EB-A5CE-828EAB0D03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7EB2A1-1D11-3ED4-804F-82C4566602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969525-7764-EDC0-216E-5E165287DC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E22E0BD-C7F0-418D-8C35-6D230D05C269}" type="datetimeFigureOut">
              <a:rPr lang="en-GB" smtClean="0"/>
              <a:t>06/03/2026</a:t>
            </a:fld>
            <a:endParaRPr lang="en-GB"/>
          </a:p>
        </p:txBody>
      </p:sp>
      <p:sp>
        <p:nvSpPr>
          <p:cNvPr id="5" name="Footer Placeholder 4">
            <a:extLst>
              <a:ext uri="{FF2B5EF4-FFF2-40B4-BE49-F238E27FC236}">
                <a16:creationId xmlns:a16="http://schemas.microsoft.com/office/drawing/2014/main" id="{19F88250-FCEC-AA44-CA2C-7721596958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4BC8486-F1B0-DAB8-A37F-D12F1ADB4E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D36424-A233-4439-A797-BEBB4EBB7E98}" type="slidenum">
              <a:rPr lang="en-GB" smtClean="0"/>
              <a:t>‹#›</a:t>
            </a:fld>
            <a:endParaRPr lang="en-GB"/>
          </a:p>
        </p:txBody>
      </p:sp>
    </p:spTree>
    <p:extLst>
      <p:ext uri="{BB962C8B-B14F-4D97-AF65-F5344CB8AC3E}">
        <p14:creationId xmlns:p14="http://schemas.microsoft.com/office/powerpoint/2010/main" val="15608576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pexels.com/es-es/foto/foto-de-enfoque-selectivo-de-flores-de-petalos-blancos-96627/" TargetMode="External"/><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www.pexels.com/es-es/foto/foto-de-enfoque-selectivo-de-flores-de-petalos-blancos-9662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ww.pexels.com/es-es/foto/foto-de-enfoque-selectivo-de-flores-de-petalos-blancos-96627/"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es-es/foto/foto-de-enfoque-selectivo-de-flores-de-petalos-blancos-96627/"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pexels.com/es-es/foto/foto-de-enfoque-selectivo-de-flores-de-petalos-blancos-96627/"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pexels.com/es-es/foto/foto-de-enfoque-selectivo-de-flores-de-petalos-blancos-96627/"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pexels.com/es-es/foto/foto-de-enfoque-selectivo-de-flores-de-petalos-blancos-96627/" TargetMode="External"/><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england.nhs.uk/always-events/co-p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4C86D-CEDB-B64E-8DD6-1FA5F1BFD91E}"/>
              </a:ext>
            </a:extLst>
          </p:cNvPr>
          <p:cNvSpPr>
            <a:spLocks noGrp="1"/>
          </p:cNvSpPr>
          <p:nvPr>
            <p:ph type="ctrTitle" idx="4294967295"/>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Title NHS App</a:t>
            </a:r>
          </a:p>
        </p:txBody>
      </p:sp>
      <p:graphicFrame>
        <p:nvGraphicFramePr>
          <p:cNvPr id="4" name="Table 3">
            <a:extLst>
              <a:ext uri="{FF2B5EF4-FFF2-40B4-BE49-F238E27FC236}">
                <a16:creationId xmlns:a16="http://schemas.microsoft.com/office/drawing/2014/main" id="{97CDF0E6-942B-4C0F-F4ED-12D992CE6094}"/>
              </a:ext>
            </a:extLst>
          </p:cNvPr>
          <p:cNvGraphicFramePr>
            <a:graphicFrameLocks noGrp="1"/>
          </p:cNvGraphicFramePr>
          <p:nvPr>
            <p:extLst>
              <p:ext uri="{D42A27DB-BD31-4B8C-83A1-F6EECF244321}">
                <p14:modId xmlns:p14="http://schemas.microsoft.com/office/powerpoint/2010/main" val="2837802309"/>
              </p:ext>
            </p:extLst>
          </p:nvPr>
        </p:nvGraphicFramePr>
        <p:xfrm>
          <a:off x="4038600" y="1779710"/>
          <a:ext cx="7188199" cy="3295193"/>
        </p:xfrm>
        <a:graphic>
          <a:graphicData uri="http://schemas.openxmlformats.org/drawingml/2006/table">
            <a:tbl>
              <a:tblPr firstRow="1" bandRow="1">
                <a:noFill/>
                <a:tableStyleId>{5C22544A-7EE6-4342-B048-85BDC9FD1C3A}</a:tableStyleId>
              </a:tblPr>
              <a:tblGrid>
                <a:gridCol w="7188199">
                  <a:extLst>
                    <a:ext uri="{9D8B030D-6E8A-4147-A177-3AD203B41FA5}">
                      <a16:colId xmlns:a16="http://schemas.microsoft.com/office/drawing/2014/main" val="2106903676"/>
                    </a:ext>
                  </a:extLst>
                </a:gridCol>
              </a:tblGrid>
              <a:tr h="771523">
                <a:tc>
                  <a:txBody>
                    <a:bodyPr/>
                    <a:lstStyle/>
                    <a:p>
                      <a:r>
                        <a:rPr lang="en-GB" sz="2700" b="0" cap="none" spc="60">
                          <a:solidFill>
                            <a:schemeClr val="bg1"/>
                          </a:solidFill>
                        </a:rPr>
                        <a:t>Student name:  Augustine Daniel Ajayi</a:t>
                      </a:r>
                    </a:p>
                  </a:txBody>
                  <a:tcPr marL="267523" marR="267523" marT="156827" marB="133761"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677149649"/>
                  </a:ext>
                </a:extLst>
              </a:tr>
              <a:tr h="719247">
                <a:tc>
                  <a:txBody>
                    <a:bodyPr/>
                    <a:lstStyle/>
                    <a:p>
                      <a:r>
                        <a:rPr lang="en-GB" sz="2400" cap="none" spc="0" dirty="0">
                          <a:solidFill>
                            <a:schemeClr val="tx1"/>
                          </a:solidFill>
                        </a:rPr>
                        <a:t>Student Number: 2321116</a:t>
                      </a:r>
                    </a:p>
                  </a:txBody>
                  <a:tcPr marL="267523" marR="267523" marT="156827" marB="133761">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3241206785"/>
                  </a:ext>
                </a:extLst>
              </a:tr>
              <a:tr h="1085176">
                <a:tc>
                  <a:txBody>
                    <a:bodyPr/>
                    <a:lstStyle/>
                    <a:p>
                      <a:r>
                        <a:rPr lang="en-GB" sz="2400" cap="none" spc="0">
                          <a:solidFill>
                            <a:schemeClr val="tx1"/>
                          </a:solidFill>
                        </a:rPr>
                        <a:t>BMHP6026_BIRM- Component 2 oral presentation </a:t>
                      </a:r>
                    </a:p>
                  </a:txBody>
                  <a:tcPr marL="267523" marR="267523" marT="156827" marB="133761">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96145953"/>
                  </a:ext>
                </a:extLst>
              </a:tr>
              <a:tr h="719247">
                <a:tc>
                  <a:txBody>
                    <a:bodyPr/>
                    <a:lstStyle/>
                    <a:p>
                      <a:r>
                        <a:rPr lang="en-GB" sz="2400" cap="none" spc="0" dirty="0">
                          <a:solidFill>
                            <a:schemeClr val="tx1"/>
                          </a:solidFill>
                        </a:rPr>
                        <a:t>Lecturer  Name: Dr Martin Svejda</a:t>
                      </a:r>
                    </a:p>
                  </a:txBody>
                  <a:tcPr marL="267523" marR="267523" marT="156827" marB="13376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827135567"/>
                  </a:ext>
                </a:extLst>
              </a:tr>
            </a:tbl>
          </a:graphicData>
        </a:graphic>
      </p:graphicFrame>
    </p:spTree>
    <p:extLst>
      <p:ext uri="{BB962C8B-B14F-4D97-AF65-F5344CB8AC3E}">
        <p14:creationId xmlns:p14="http://schemas.microsoft.com/office/powerpoint/2010/main" val="1564158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Black and white spiralling staircase">
            <a:extLst>
              <a:ext uri="{FF2B5EF4-FFF2-40B4-BE49-F238E27FC236}">
                <a16:creationId xmlns:a16="http://schemas.microsoft.com/office/drawing/2014/main" id="{2BAEDCEF-2F34-EC91-CA1C-002D6508552E}"/>
              </a:ext>
            </a:extLst>
          </p:cNvPr>
          <p:cNvPicPr>
            <a:picLocks noChangeAspect="1"/>
          </p:cNvPicPr>
          <p:nvPr/>
        </p:nvPicPr>
        <p:blipFill>
          <a:blip r:embed="rId2">
            <a:extLst>
              <a:ext uri="{28A0092B-C50C-407E-A947-70E740481C1C}">
                <a14:useLocalDpi xmlns:a14="http://schemas.microsoft.com/office/drawing/2010/main" val="0"/>
              </a:ext>
            </a:extLst>
          </a:blip>
          <a:srcRect t="15746"/>
          <a:stretch>
            <a:fillRect/>
          </a:stretch>
        </p:blipFill>
        <p:spPr>
          <a:xfrm>
            <a:off x="20" y="1282"/>
            <a:ext cx="12191980" cy="6856718"/>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305BDA10-BC0B-E2B6-5CC3-F72A1E99D1C9}"/>
              </a:ext>
            </a:extLst>
          </p:cNvPr>
          <p:cNvSpPr txBox="1"/>
          <p:nvPr/>
        </p:nvSpPr>
        <p:spPr>
          <a:xfrm>
            <a:off x="2994285" y="2401775"/>
            <a:ext cx="6198432" cy="4247317"/>
          </a:xfrm>
          <a:prstGeom prst="rect">
            <a:avLst/>
          </a:prstGeom>
          <a:noFill/>
        </p:spPr>
        <p:txBody>
          <a:bodyPr wrap="square">
            <a:spAutoFit/>
          </a:bodyPr>
          <a:lstStyle/>
          <a:p>
            <a:r>
              <a:rPr lang="en-GB" dirty="0"/>
              <a:t>Introduction</a:t>
            </a:r>
          </a:p>
          <a:p>
            <a:r>
              <a:rPr lang="en-GB" dirty="0"/>
              <a:t>In England, efforts to modernise the National Health Service (NHS) included the use of "digital-first" alternatives  was first introduce in 2012. for all patients and significant digitalisation milestones, including the establishment of full electronic health records The NHS App, launched in 2019, serves as the digital entry point to the National Health Service in England, offering key features like GP appointment scheduling, repeat prescription management, and access to medical information, including COVID-19 vaccination certification. A longitudinal study conducted from 2021 to 2023 examined the app's implementation during the pandemic and its evolution. Various patient portals have been introduced with differing levels of success. (Reidy, C.et al 2025) I am using SWOT Analysis Approach.</a:t>
            </a:r>
          </a:p>
        </p:txBody>
      </p:sp>
    </p:spTree>
    <p:extLst>
      <p:ext uri="{BB962C8B-B14F-4D97-AF65-F5344CB8AC3E}">
        <p14:creationId xmlns:p14="http://schemas.microsoft.com/office/powerpoint/2010/main" val="4087762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4AF50913-3855-28D5-502B-24A9FA4F4B0F}"/>
              </a:ext>
            </a:extLst>
          </p:cNvPr>
          <p:cNvPicPr>
            <a:picLocks noChangeAspect="1"/>
          </p:cNvPicPr>
          <p:nvPr/>
        </p:nvPicPr>
        <p:blipFill>
          <a:blip r:embed="rId2">
            <a:alphaModFix amt="6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884" b="11846"/>
          <a:stretch>
            <a:fillRect/>
          </a:stretch>
        </p:blipFill>
        <p:spPr>
          <a:xfrm>
            <a:off x="-1" y="10"/>
            <a:ext cx="12192001" cy="6857990"/>
          </a:xfrm>
          <a:prstGeom prst="rect">
            <a:avLst/>
          </a:prstGeom>
          <a:solidFill>
            <a:srgbClr val="FFFFFF">
              <a:shade val="85000"/>
            </a:srgbClr>
          </a:solidFill>
        </p:spPr>
      </p:pic>
      <p:sp>
        <p:nvSpPr>
          <p:cNvPr id="7" name="Title 6">
            <a:extLst>
              <a:ext uri="{FF2B5EF4-FFF2-40B4-BE49-F238E27FC236}">
                <a16:creationId xmlns:a16="http://schemas.microsoft.com/office/drawing/2014/main" id="{6D0E2193-F155-5808-2DD4-642F5F177E6C}"/>
              </a:ext>
            </a:extLst>
          </p:cNvPr>
          <p:cNvSpPr>
            <a:spLocks noGrp="1"/>
          </p:cNvSpPr>
          <p:nvPr>
            <p:ph type="title"/>
          </p:nvPr>
        </p:nvSpPr>
        <p:spPr>
          <a:xfrm>
            <a:off x="838199" y="557189"/>
            <a:ext cx="5155263" cy="5571899"/>
          </a:xfrm>
        </p:spPr>
        <p:txBody>
          <a:bodyPr vert="horz" lIns="91440" tIns="45720" rIns="91440" bIns="45720" rtlCol="0" anchor="ctr">
            <a:normAutofit/>
          </a:bodyPr>
          <a:lstStyle/>
          <a:p>
            <a:r>
              <a:rPr lang="en-US" dirty="0">
                <a:solidFill>
                  <a:srgbClr val="FFFFFF"/>
                </a:solidFill>
              </a:rPr>
              <a:t> </a:t>
            </a:r>
            <a:br>
              <a:rPr lang="en-US" dirty="0">
                <a:solidFill>
                  <a:srgbClr val="FFFFFF"/>
                </a:solidFill>
              </a:rPr>
            </a:br>
            <a:endParaRPr lang="en-US" dirty="0">
              <a:solidFill>
                <a:srgbClr val="FFFFFF"/>
              </a:solidFill>
            </a:endParaRPr>
          </a:p>
        </p:txBody>
      </p:sp>
      <p:sp>
        <p:nvSpPr>
          <p:cNvPr id="11" name="TextBox 10">
            <a:extLst>
              <a:ext uri="{FF2B5EF4-FFF2-40B4-BE49-F238E27FC236}">
                <a16:creationId xmlns:a16="http://schemas.microsoft.com/office/drawing/2014/main" id="{99E1E3D5-33C5-6220-F47B-D0672668C3A8}"/>
              </a:ext>
            </a:extLst>
          </p:cNvPr>
          <p:cNvSpPr txBox="1"/>
          <p:nvPr/>
        </p:nvSpPr>
        <p:spPr>
          <a:xfrm>
            <a:off x="6195375" y="557189"/>
            <a:ext cx="5158424" cy="5571899"/>
          </a:xfrm>
          <a:prstGeom prst="rect">
            <a:avLst/>
          </a:prstGeom>
        </p:spPr>
        <p:txBody>
          <a:bodyPr vert="horz" lIns="91440" tIns="45720" rIns="91440" bIns="45720" rtlCol="0" anchor="ctr">
            <a:normAutofit fontScale="85000" lnSpcReduction="10000"/>
          </a:bodyPr>
          <a:lstStyle/>
          <a:p>
            <a:pPr indent="-228600">
              <a:lnSpc>
                <a:spcPct val="90000"/>
              </a:lnSpc>
              <a:spcAft>
                <a:spcPts val="600"/>
              </a:spcAft>
              <a:buFont typeface="Arial" panose="020B0604020202020204" pitchFamily="34" charset="0"/>
              <a:buChar char="•"/>
            </a:pPr>
            <a:r>
              <a:rPr lang="en-US" sz="1700" b="1" dirty="0">
                <a:solidFill>
                  <a:srgbClr val="FFFFFF"/>
                </a:solidFill>
              </a:rPr>
              <a:t>Strength</a:t>
            </a:r>
          </a:p>
          <a:p>
            <a:pPr indent="-228600">
              <a:lnSpc>
                <a:spcPct val="90000"/>
              </a:lnSpc>
              <a:spcAft>
                <a:spcPts val="600"/>
              </a:spcAft>
              <a:buFont typeface="Arial" panose="020B0604020202020204" pitchFamily="34" charset="0"/>
              <a:buChar char="•"/>
            </a:pPr>
            <a:r>
              <a:rPr lang="en-US" sz="1700" b="1" dirty="0">
                <a:solidFill>
                  <a:srgbClr val="FFFFFF"/>
                </a:solidFill>
              </a:rPr>
              <a:t>I</a:t>
            </a:r>
            <a:r>
              <a:rPr lang="en-US" sz="1700" dirty="0">
                <a:solidFill>
                  <a:srgbClr val="FFFFFF"/>
                </a:solidFill>
              </a:rPr>
              <a:t>mproved communication with patient:  the GP can have direct engagement with patients and medication management support continuality of care and faster update.</a:t>
            </a:r>
          </a:p>
          <a:p>
            <a:pPr indent="-228600">
              <a:lnSpc>
                <a:spcPct val="90000"/>
              </a:lnSpc>
              <a:spcAft>
                <a:spcPts val="600"/>
              </a:spcAft>
              <a:buFont typeface="Arial" panose="020B0604020202020204" pitchFamily="34" charset="0"/>
              <a:buChar char="•"/>
            </a:pPr>
            <a:r>
              <a:rPr lang="en-US" sz="1700" b="1" dirty="0">
                <a:solidFill>
                  <a:srgbClr val="FFFFFF"/>
                </a:solidFill>
              </a:rPr>
              <a:t>E</a:t>
            </a:r>
            <a:r>
              <a:rPr lang="en-US" sz="1700" dirty="0">
                <a:solidFill>
                  <a:srgbClr val="FFFFFF"/>
                </a:solidFill>
              </a:rPr>
              <a:t>nhanced data security: The Data Protection Act (2018), abbreviated as the DPA, is a UK parliamentary statute aimed at ensuring the right and responsible collection, storage, and handling of personal data to safeguard individuals' privacy.</a:t>
            </a:r>
          </a:p>
          <a:p>
            <a:pPr indent="-228600">
              <a:lnSpc>
                <a:spcPct val="90000"/>
              </a:lnSpc>
              <a:spcAft>
                <a:spcPts val="600"/>
              </a:spcAft>
              <a:buFont typeface="Arial" panose="020B0604020202020204" pitchFamily="34" charset="0"/>
              <a:buChar char="•"/>
            </a:pPr>
            <a:r>
              <a:rPr lang="en-US" sz="1700" b="1" dirty="0">
                <a:solidFill>
                  <a:srgbClr val="FFFFFF"/>
                </a:solidFill>
              </a:rPr>
              <a:t>I</a:t>
            </a:r>
            <a:r>
              <a:rPr lang="en-US" sz="1700" dirty="0">
                <a:solidFill>
                  <a:srgbClr val="FFFFFF"/>
                </a:solidFill>
              </a:rPr>
              <a:t>mprove access: remote services and on line communication reduce barriers for those with mobility, work, or location challenges.</a:t>
            </a:r>
          </a:p>
          <a:p>
            <a:pPr indent="-228600">
              <a:lnSpc>
                <a:spcPct val="90000"/>
              </a:lnSpc>
              <a:spcAft>
                <a:spcPts val="600"/>
              </a:spcAft>
              <a:buFont typeface="Arial" panose="020B0604020202020204" pitchFamily="34" charset="0"/>
              <a:buChar char="•"/>
            </a:pPr>
            <a:r>
              <a:rPr lang="en-US" sz="1700" dirty="0">
                <a:solidFill>
                  <a:srgbClr val="FFFFFF"/>
                </a:solidFill>
              </a:rPr>
              <a:t>Efficiency and time savings: digital booking, messaging and prescriptions reduce administrative workload.</a:t>
            </a:r>
          </a:p>
          <a:p>
            <a:pPr indent="-228600">
              <a:lnSpc>
                <a:spcPct val="90000"/>
              </a:lnSpc>
              <a:spcAft>
                <a:spcPts val="600"/>
              </a:spcAft>
              <a:buFont typeface="Arial" panose="020B0604020202020204" pitchFamily="34" charset="0"/>
              <a:buChar char="•"/>
            </a:pPr>
            <a:r>
              <a:rPr lang="en-US" sz="1700" dirty="0">
                <a:solidFill>
                  <a:srgbClr val="FFFFFF"/>
                </a:solidFill>
              </a:rPr>
              <a:t>Better resources management: reduced miss appointments and improve data sharing help service run effectively and smoothly.</a:t>
            </a:r>
          </a:p>
          <a:p>
            <a:pPr indent="-228600">
              <a:lnSpc>
                <a:spcPct val="90000"/>
              </a:lnSpc>
              <a:spcAft>
                <a:spcPts val="600"/>
              </a:spcAft>
              <a:buFont typeface="Arial" panose="020B0604020202020204" pitchFamily="34" charset="0"/>
              <a:buChar char="•"/>
            </a:pPr>
            <a:r>
              <a:rPr lang="en-GB" sz="1700" dirty="0">
                <a:solidFill>
                  <a:srgbClr val="FFFFFF"/>
                </a:solidFill>
              </a:rPr>
              <a:t> Technology enables patients in remote areas to conveniently obtain consultations, diagnoses, and treatment plans from healthcare specialists without the necessity of travelling significant distances to a medical </a:t>
            </a:r>
            <a:r>
              <a:rPr lang="en-GB" sz="1700" dirty="0" err="1">
                <a:solidFill>
                  <a:srgbClr val="FFFFFF"/>
                </a:solidFill>
              </a:rPr>
              <a:t>center.Mathew</a:t>
            </a:r>
            <a:r>
              <a:rPr lang="en-GB" sz="1700" dirty="0">
                <a:solidFill>
                  <a:srgbClr val="FFFFFF"/>
                </a:solidFill>
              </a:rPr>
              <a:t> et al.</a:t>
            </a:r>
          </a:p>
          <a:p>
            <a:pPr indent="-228600">
              <a:lnSpc>
                <a:spcPct val="90000"/>
              </a:lnSpc>
              <a:spcAft>
                <a:spcPts val="600"/>
              </a:spcAft>
              <a:buFont typeface="Arial" panose="020B0604020202020204" pitchFamily="34" charset="0"/>
              <a:buChar char="•"/>
            </a:pPr>
            <a:r>
              <a:rPr lang="en-GB" sz="1700" dirty="0">
                <a:solidFill>
                  <a:srgbClr val="FFFFFF"/>
                </a:solidFill>
              </a:rPr>
              <a:t>NHS App enable individuals to effortlessly monitor their vital signs, track symptoms, and engage with healthcare providers in real time, resulting in enhanced disease management, expedited diagnosis, and prompt interventions ( Paulson, M.R. et al. 2022)</a:t>
            </a:r>
          </a:p>
          <a:p>
            <a:pPr indent="-228600">
              <a:lnSpc>
                <a:spcPct val="90000"/>
              </a:lnSpc>
              <a:spcAft>
                <a:spcPts val="600"/>
              </a:spcAft>
              <a:buFont typeface="Arial" panose="020B0604020202020204" pitchFamily="34" charset="0"/>
              <a:buChar char="•"/>
            </a:pPr>
            <a:r>
              <a:rPr lang="en-GB" sz="1700" dirty="0">
                <a:solidFill>
                  <a:srgbClr val="FFFFFF"/>
                </a:solidFill>
              </a:rPr>
              <a:t>Psychological Interventions: Video-conferenced treatment, such as Acceptance and Commitment treatment, has demonstrated efficacy in alleviating anxiety and depressed symptoms among carers</a:t>
            </a:r>
          </a:p>
          <a:p>
            <a:pPr indent="-228600">
              <a:lnSpc>
                <a:spcPct val="90000"/>
              </a:lnSpc>
              <a:spcAft>
                <a:spcPts val="600"/>
              </a:spcAft>
              <a:buFont typeface="Arial" panose="020B0604020202020204" pitchFamily="34" charset="0"/>
              <a:buChar char="•"/>
            </a:pPr>
            <a:endParaRPr lang="en-US" sz="1700" dirty="0">
              <a:solidFill>
                <a:srgbClr val="FFFFFF"/>
              </a:solidFill>
            </a:endParaRPr>
          </a:p>
        </p:txBody>
      </p:sp>
    </p:spTree>
    <p:extLst>
      <p:ext uri="{BB962C8B-B14F-4D97-AF65-F5344CB8AC3E}">
        <p14:creationId xmlns:p14="http://schemas.microsoft.com/office/powerpoint/2010/main" val="946146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A3DE1B-79F1-2833-74AE-3F7ED4232E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2500" y="0"/>
            <a:ext cx="10287000" cy="6858000"/>
          </a:xfrm>
          <a:prstGeom prst="rect">
            <a:avLst/>
          </a:prstGeom>
        </p:spPr>
      </p:pic>
      <p:sp>
        <p:nvSpPr>
          <p:cNvPr id="5" name="TextBox 4">
            <a:extLst>
              <a:ext uri="{FF2B5EF4-FFF2-40B4-BE49-F238E27FC236}">
                <a16:creationId xmlns:a16="http://schemas.microsoft.com/office/drawing/2014/main" id="{DBCB218C-A1EC-285A-AFCD-ACBCFF0A0B60}"/>
              </a:ext>
            </a:extLst>
          </p:cNvPr>
          <p:cNvSpPr txBox="1"/>
          <p:nvPr/>
        </p:nvSpPr>
        <p:spPr>
          <a:xfrm>
            <a:off x="3046751" y="1701783"/>
            <a:ext cx="6093500" cy="4247317"/>
          </a:xfrm>
          <a:prstGeom prst="rect">
            <a:avLst/>
          </a:prstGeom>
          <a:noFill/>
        </p:spPr>
        <p:txBody>
          <a:bodyPr wrap="square">
            <a:spAutoFit/>
          </a:bodyPr>
          <a:lstStyle/>
          <a:p>
            <a:r>
              <a:rPr lang="en-GB" dirty="0"/>
              <a:t>Weaknesses</a:t>
            </a:r>
          </a:p>
          <a:p>
            <a:r>
              <a:rPr lang="en-GB" dirty="0"/>
              <a:t>The adoption of new technology may provide difficulties for personnel, resulting in resistance and diminished involvement.</a:t>
            </a:r>
          </a:p>
          <a:p>
            <a:r>
              <a:rPr lang="en-GB" dirty="0"/>
              <a:t> Adjustment to Novel Tools and Procedures: Employees may exhibit resistance to change and encounter difficulties in acclimating to new processes.</a:t>
            </a:r>
          </a:p>
          <a:p>
            <a:r>
              <a:rPr lang="en-GB" dirty="0"/>
              <a:t>Security risk with new technologies</a:t>
            </a:r>
          </a:p>
          <a:p>
            <a:r>
              <a:rPr lang="en-GB" dirty="0"/>
              <a:t>In the realm of emerging technology, it is imperative to confront security concerns directly to safeguard your assets and reputation.</a:t>
            </a:r>
          </a:p>
          <a:p>
            <a:r>
              <a:rPr lang="en-GB" dirty="0"/>
              <a:t>Digital literacy  is one of the major challenges  in health care system because not everyone can use NHS app.</a:t>
            </a:r>
          </a:p>
          <a:p>
            <a:r>
              <a:rPr lang="en-GB" dirty="0"/>
              <a:t>Accessibility  of information, lack of skills and confidence, lack of motivation to engage with digital healthcare. </a:t>
            </a:r>
          </a:p>
        </p:txBody>
      </p:sp>
    </p:spTree>
    <p:extLst>
      <p:ext uri="{BB962C8B-B14F-4D97-AF65-F5344CB8AC3E}">
        <p14:creationId xmlns:p14="http://schemas.microsoft.com/office/powerpoint/2010/main" val="1458690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F6F7CD-029E-89E4-0367-FAD92D4C49E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2500" y="0"/>
            <a:ext cx="10287000" cy="6858000"/>
          </a:xfrm>
          <a:prstGeom prst="rect">
            <a:avLst/>
          </a:prstGeom>
        </p:spPr>
      </p:pic>
      <p:sp>
        <p:nvSpPr>
          <p:cNvPr id="5" name="TextBox 4">
            <a:extLst>
              <a:ext uri="{FF2B5EF4-FFF2-40B4-BE49-F238E27FC236}">
                <a16:creationId xmlns:a16="http://schemas.microsoft.com/office/drawing/2014/main" id="{B80A6FB6-9E0F-FB4F-20C5-B4831CAE4D80}"/>
              </a:ext>
            </a:extLst>
          </p:cNvPr>
          <p:cNvSpPr txBox="1"/>
          <p:nvPr/>
        </p:nvSpPr>
        <p:spPr>
          <a:xfrm>
            <a:off x="3049250" y="324466"/>
            <a:ext cx="6256982" cy="5909310"/>
          </a:xfrm>
          <a:prstGeom prst="rect">
            <a:avLst/>
          </a:prstGeom>
          <a:noFill/>
        </p:spPr>
        <p:txBody>
          <a:bodyPr wrap="square">
            <a:spAutoFit/>
          </a:bodyPr>
          <a:lstStyle/>
          <a:p>
            <a:r>
              <a:rPr lang="en-GB" dirty="0"/>
              <a:t> Opportunities</a:t>
            </a:r>
          </a:p>
          <a:p>
            <a:endParaRPr lang="en-GB" dirty="0"/>
          </a:p>
          <a:p>
            <a:r>
              <a:rPr lang="en-GB" dirty="0"/>
              <a:t>Mobile health (mHealth) applications, telemedicine, and electronic health records (EHRs) are transforming healthcare delivery, especially in situations where conventional methods are unfeasible or fiscally unsustainable. </a:t>
            </a:r>
            <a:br>
              <a:rPr lang="en-GB" dirty="0"/>
            </a:br>
            <a:r>
              <a:rPr lang="en-GB" dirty="0"/>
              <a:t>Research indicates that telemedicine might markedly enhance healthcare accessibility for historically marginalised groups, offering essential assistance in regions affected by geographic and economic isolation</a:t>
            </a:r>
            <a:br>
              <a:rPr lang="en-GB" dirty="0"/>
            </a:br>
            <a:r>
              <a:rPr lang="en-GB" dirty="0"/>
              <a:t>Moreover, new technologies enable scalable solutions that provide healthcare directly to marginalised groups, thereby overcoming physical hurdles that usually hinder access to care </a:t>
            </a:r>
            <a:br>
              <a:rPr lang="en-GB" dirty="0"/>
            </a:br>
            <a:r>
              <a:rPr lang="en-GB" dirty="0"/>
              <a:t>The efficacy of these digital health treatments depends on their congruence with the distinct cultural and contextual realities of the communities they serve. Community engagement is essential; it guarantees that innovations honour local values and traditions, enhancing trust and elevating the probability of adoption (</a:t>
            </a:r>
            <a:r>
              <a:rPr lang="en-GB" dirty="0" err="1"/>
              <a:t>komi</a:t>
            </a:r>
            <a:r>
              <a:rPr lang="en-GB" dirty="0"/>
              <a:t> et al., 2021).</a:t>
            </a:r>
          </a:p>
          <a:p>
            <a:endParaRPr lang="en-GB" dirty="0"/>
          </a:p>
        </p:txBody>
      </p:sp>
    </p:spTree>
    <p:extLst>
      <p:ext uri="{BB962C8B-B14F-4D97-AF65-F5344CB8AC3E}">
        <p14:creationId xmlns:p14="http://schemas.microsoft.com/office/powerpoint/2010/main" val="2088007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B46442-2FF1-A478-A352-2A7BD53D9D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606728" cy="6858000"/>
          </a:xfrm>
          <a:prstGeom prst="rect">
            <a:avLst/>
          </a:prstGeom>
        </p:spPr>
      </p:pic>
      <p:sp>
        <p:nvSpPr>
          <p:cNvPr id="5" name="TextBox 4">
            <a:extLst>
              <a:ext uri="{FF2B5EF4-FFF2-40B4-BE49-F238E27FC236}">
                <a16:creationId xmlns:a16="http://schemas.microsoft.com/office/drawing/2014/main" id="{3A23F6FE-FBAC-5695-1139-9133A796E524}"/>
              </a:ext>
            </a:extLst>
          </p:cNvPr>
          <p:cNvSpPr txBox="1"/>
          <p:nvPr/>
        </p:nvSpPr>
        <p:spPr>
          <a:xfrm>
            <a:off x="3097530" y="2254657"/>
            <a:ext cx="6408420" cy="3693319"/>
          </a:xfrm>
          <a:prstGeom prst="rect">
            <a:avLst/>
          </a:prstGeom>
          <a:noFill/>
        </p:spPr>
        <p:txBody>
          <a:bodyPr wrap="square">
            <a:spAutoFit/>
          </a:bodyPr>
          <a:lstStyle/>
          <a:p>
            <a:r>
              <a:rPr lang="en-GB" b="1" dirty="0"/>
              <a:t>T</a:t>
            </a:r>
            <a:r>
              <a:rPr lang="en-GB" dirty="0"/>
              <a:t>reat</a:t>
            </a:r>
          </a:p>
          <a:p>
            <a:r>
              <a:rPr lang="en-GB" dirty="0"/>
              <a:t>Principal Dangers to Health Outcomes</a:t>
            </a:r>
          </a:p>
          <a:p>
            <a:r>
              <a:rPr lang="en-GB" dirty="0"/>
              <a:t>Worsening of Chronic illnesses: Disadvantaged populations (low-income, ethnic minorities) exhibit reduced utilisation of health applications for controlling illnesses such as diabetes, potentially resulting in inferior long-term health outcomes relative to more affluent, technologically adept groups.</a:t>
            </a:r>
          </a:p>
          <a:p>
            <a:r>
              <a:rPr lang="en-GB" dirty="0"/>
              <a:t>Impeded or Ineffectively Administered Care: Individuals experiencing "digital poverty" face challenges in accessing telehealth and digital health records, resulting in postponed medical</a:t>
            </a:r>
          </a:p>
          <a:p>
            <a:r>
              <a:rPr lang="en-GB" dirty="0"/>
              <a:t>attention, poorly managed treatment regimens, and diminished awareness of preventive strategies.</a:t>
            </a:r>
          </a:p>
        </p:txBody>
      </p:sp>
    </p:spTree>
    <p:extLst>
      <p:ext uri="{BB962C8B-B14F-4D97-AF65-F5344CB8AC3E}">
        <p14:creationId xmlns:p14="http://schemas.microsoft.com/office/powerpoint/2010/main" val="1882608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B426DAE-BDF6-AF23-C989-FA37C3C888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12366885" cy="6858000"/>
          </a:xfrm>
          <a:prstGeom prst="rect">
            <a:avLst/>
          </a:prstGeom>
        </p:spPr>
      </p:pic>
      <p:sp>
        <p:nvSpPr>
          <p:cNvPr id="5" name="TextBox 4">
            <a:extLst>
              <a:ext uri="{FF2B5EF4-FFF2-40B4-BE49-F238E27FC236}">
                <a16:creationId xmlns:a16="http://schemas.microsoft.com/office/drawing/2014/main" id="{1528A24C-2CCF-08D6-C61F-11B8DA3C0E27}"/>
              </a:ext>
            </a:extLst>
          </p:cNvPr>
          <p:cNvSpPr txBox="1"/>
          <p:nvPr/>
        </p:nvSpPr>
        <p:spPr>
          <a:xfrm>
            <a:off x="3036570" y="2116158"/>
            <a:ext cx="6286500" cy="3139321"/>
          </a:xfrm>
          <a:prstGeom prst="rect">
            <a:avLst/>
          </a:prstGeom>
          <a:noFill/>
        </p:spPr>
        <p:txBody>
          <a:bodyPr wrap="square">
            <a:spAutoFit/>
          </a:bodyPr>
          <a:lstStyle/>
          <a:p>
            <a:r>
              <a:rPr lang="en-GB" dirty="0"/>
              <a:t>Conclusion and recommendation</a:t>
            </a:r>
          </a:p>
          <a:p>
            <a:r>
              <a:rPr lang="en-GB" dirty="0"/>
              <a:t>The growing implementation of electronic medical records (EMRs) by hospitals and general practices has provided patients with digital access to their personal health information via patient portals. Patient portals enhance patient-provider connection through electronic messaging, direct appointment scheduling, medication ordering, and offer users a platform to gain more awareness of their health. I recommend NHS to be transparent and informed the public about any update, how their data is being protected and use to enable the public to trust them.</a:t>
            </a:r>
          </a:p>
        </p:txBody>
      </p:sp>
    </p:spTree>
    <p:extLst>
      <p:ext uri="{BB962C8B-B14F-4D97-AF65-F5344CB8AC3E}">
        <p14:creationId xmlns:p14="http://schemas.microsoft.com/office/powerpoint/2010/main" val="1978865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24B655-767B-397F-4B70-6E97D820AE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04931"/>
            <a:ext cx="12063959" cy="6858000"/>
          </a:xfrm>
          <a:prstGeom prst="rect">
            <a:avLst/>
          </a:prstGeom>
        </p:spPr>
      </p:pic>
      <p:sp>
        <p:nvSpPr>
          <p:cNvPr id="5" name="TextBox 4">
            <a:extLst>
              <a:ext uri="{FF2B5EF4-FFF2-40B4-BE49-F238E27FC236}">
                <a16:creationId xmlns:a16="http://schemas.microsoft.com/office/drawing/2014/main" id="{BFF7E62F-2656-79DA-26FA-221176EAAB8E}"/>
              </a:ext>
            </a:extLst>
          </p:cNvPr>
          <p:cNvSpPr txBox="1"/>
          <p:nvPr/>
        </p:nvSpPr>
        <p:spPr>
          <a:xfrm>
            <a:off x="766916" y="612844"/>
            <a:ext cx="9969910" cy="5632311"/>
          </a:xfrm>
          <a:prstGeom prst="rect">
            <a:avLst/>
          </a:prstGeom>
          <a:noFill/>
        </p:spPr>
        <p:txBody>
          <a:bodyPr wrap="square">
            <a:spAutoFit/>
          </a:bodyPr>
          <a:lstStyle/>
          <a:p>
            <a:r>
              <a:rPr lang="en-GB" b="1" dirty="0"/>
              <a:t> R</a:t>
            </a:r>
            <a:r>
              <a:rPr lang="en-GB" dirty="0"/>
              <a:t>eferences</a:t>
            </a:r>
          </a:p>
          <a:p>
            <a:r>
              <a:rPr lang="en-GB" dirty="0"/>
              <a:t>Reidy, C. et al. (2025) “Qualitative evaluation of the implementation and national roll-out of the NHS App in England,” BMC medicine, 23(1). Available at: https://doi.org/10.1186/s12916-024-03842-w.</a:t>
            </a:r>
          </a:p>
          <a:p>
            <a:r>
              <a:rPr lang="en-GB" dirty="0"/>
              <a:t>A plan for digital health and social care. (2022, June 29). GOV.UK. https://www.gov.uk/government/publications/a-plan-for-digital-health-and-social-care/a-plan-for-digital-health-and-social-care#section-2-our-vision-for-a-digital-future</a:t>
            </a:r>
          </a:p>
          <a:p>
            <a:r>
              <a:rPr lang="en-GB" dirty="0"/>
              <a:t>Kc, S., Papoutsi, C., Reidy, C., </a:t>
            </a:r>
            <a:r>
              <a:rPr lang="en-GB" dirty="0" err="1"/>
              <a:t>Gudgin</a:t>
            </a:r>
            <a:r>
              <a:rPr lang="en-GB" dirty="0"/>
              <a:t>, B., Powell, J., Majeed, A., Greaves, F., &amp; Laverty, A. A. (2024). Differences in use of a patient portal across sociodemographic groups: Observational study of the NHS app in England. Journal of Medical Internet Research, 26, e56320. https://doi.org/10.2196/56320</a:t>
            </a:r>
          </a:p>
          <a:p>
            <a:endParaRPr lang="en-GB" dirty="0"/>
          </a:p>
          <a:p>
            <a:r>
              <a:rPr lang="en-GB" dirty="0"/>
              <a:t>  Francis, B. (2020) “General Data Protection Regulation (GDPR) and Data Protection Act 2018: What does this mean for clinicians?,” Archives of disease in childhood. Education and practice edition, 105(5), pp. 298–299. Available at: https://doi.org/10.1136/archdischild-2018-316057.</a:t>
            </a:r>
          </a:p>
          <a:p>
            <a:r>
              <a:rPr lang="en-GB" dirty="0"/>
              <a:t>Mathew, S. et al. (2023) “Telehealth in remote Australia: a supplementary tool or an alternative model of care replacing face-to-face consultations?,” BMC health services research, 23(1). Available at: https://doi.org/10.1186/s12913-023-09265-2.</a:t>
            </a:r>
          </a:p>
          <a:p>
            <a:r>
              <a:rPr lang="en-GB" dirty="0"/>
              <a:t>Paulson, M.R. et al. (2022) “Telemedicine allows for effective communication between a medically complex cancer patient and his virtual hospital medical team,” Clinical case reports, 10(10), pp. e6456-n/a. Available at: https://doi.org/10.1002/ccr3.6456</a:t>
            </a:r>
          </a:p>
        </p:txBody>
      </p:sp>
    </p:spTree>
    <p:extLst>
      <p:ext uri="{BB962C8B-B14F-4D97-AF65-F5344CB8AC3E}">
        <p14:creationId xmlns:p14="http://schemas.microsoft.com/office/powerpoint/2010/main" val="3337563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38B450-7233-0717-AEAB-2CADB0817E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734E2E00-F49C-F64B-2446-9B8082519579}"/>
              </a:ext>
            </a:extLst>
          </p:cNvPr>
          <p:cNvSpPr txBox="1"/>
          <p:nvPr/>
        </p:nvSpPr>
        <p:spPr>
          <a:xfrm>
            <a:off x="0" y="455288"/>
            <a:ext cx="12192000" cy="6463308"/>
          </a:xfrm>
          <a:prstGeom prst="rect">
            <a:avLst/>
          </a:prstGeom>
          <a:noFill/>
        </p:spPr>
        <p:txBody>
          <a:bodyPr wrap="square">
            <a:spAutoFit/>
          </a:bodyPr>
          <a:lstStyle/>
          <a:p>
            <a:r>
              <a:rPr lang="en-GB" dirty="0"/>
              <a:t>Maita, K. C., Maniaci, M. J., Haider, C. R., Avila, F. R., Torres-Guzman, R. A., Borna, S., Lunde, J. J., Coffey, J. D., </a:t>
            </a:r>
            <a:r>
              <a:rPr lang="en-GB" dirty="0" err="1"/>
              <a:t>Demaerschalk</a:t>
            </a:r>
            <a:r>
              <a:rPr lang="en-GB" dirty="0"/>
              <a:t>, B. M., &amp; Forte, A. J. (2024). The impact of digital health solutions on bridging the health care gap in rural areas: a scoping review. The Permanente Journal, 28(3), 130–143. https://doi.org/10.7812/tpp/23.134</a:t>
            </a:r>
          </a:p>
          <a:p>
            <a:r>
              <a:rPr lang="en-GB" dirty="0"/>
              <a:t>Ohta, R. (2025) “Bridging the Digital Healthcare Gap in Rural Areas to Strengthen Communities and Enhance Care Delivery,” Curēus (Palo Alto, CA), 17(1), p. e77922. Available at: https://doi.org/10.7759/cureus.77922.</a:t>
            </a:r>
          </a:p>
          <a:p>
            <a:r>
              <a:rPr lang="en-GB" dirty="0"/>
              <a:t>Ford, M., Rahman, T., Wood, P., Rozansky, D., Appleton, G., &amp; Social Care Institute for Excellence. (2025). Shaping change together: co-producing innovation in social care. Social Care Institute for Excellence. https://www.scie.org.uk/app/uploads/2025/11/Shaping-change-together-co-producing-innovation-in-social-care-report_FINAL.pdf</a:t>
            </a:r>
          </a:p>
          <a:p>
            <a:r>
              <a:rPr lang="en-GB" dirty="0"/>
              <a:t>England, N. (n.d.). NHS England » Co-production. </a:t>
            </a:r>
            <a:r>
              <a:rPr lang="en-GB" dirty="0">
                <a:hlinkClick r:id="rId4"/>
              </a:rPr>
              <a:t>https://www.england.nhs.uk/always-events/co-production/</a:t>
            </a:r>
            <a:endParaRPr lang="en-GB" dirty="0"/>
          </a:p>
          <a:p>
            <a:endParaRPr lang="en-GB" dirty="0"/>
          </a:p>
          <a:p>
            <a:r>
              <a:rPr lang="en-GB" dirty="0"/>
              <a:t>Technologies, B. (n.d.). The importance and benefits of technology in the workplace. Buchanan Technologies. https://www.buchanan.com/blog/benefits-technology-workplace#:~:text=Improve%20Productivity%20and%20Efficiency,tools%2C%20applications%2C%20and%20systems.</a:t>
            </a:r>
          </a:p>
          <a:p>
            <a:r>
              <a:rPr lang="en-GB" dirty="0"/>
              <a:t>England, N. (no date b) NHS England » Inclusive digital healthcare: a framework for NHS action on digital inclusion. https://www.england.nhs.uk/long-read/inclusive-digital-healthcare-a-framework-for-nhs-action-on-digital-inclusion/.</a:t>
            </a:r>
          </a:p>
          <a:p>
            <a:r>
              <a:rPr lang="en-GB" dirty="0"/>
              <a:t>Komi, L.S., </a:t>
            </a:r>
            <a:r>
              <a:rPr lang="en-GB" dirty="0" err="1"/>
              <a:t>Chianumba</a:t>
            </a:r>
            <a:r>
              <a:rPr lang="en-GB" dirty="0"/>
              <a:t>, E.C., </a:t>
            </a:r>
            <a:r>
              <a:rPr lang="en-GB" dirty="0" err="1"/>
              <a:t>Forkuo</a:t>
            </a:r>
            <a:r>
              <a:rPr lang="en-GB" dirty="0"/>
              <a:t>, A.Y., </a:t>
            </a:r>
            <a:r>
              <a:rPr lang="en-GB" dirty="0" err="1"/>
              <a:t>Osamika</a:t>
            </a:r>
            <a:r>
              <a:rPr lang="en-GB" dirty="0"/>
              <a:t>, D. and Mustapha, A.Y., 2021. Advances in community-led digital health strategies for expanding access in rural and underserved populations. ICONIC Research and Engineering Journals, 5(3), pp.299-301.</a:t>
            </a:r>
          </a:p>
          <a:p>
            <a:r>
              <a:rPr lang="en-GB" dirty="0" err="1"/>
              <a:t>Abdelwanis</a:t>
            </a:r>
            <a:r>
              <a:rPr lang="en-GB" dirty="0"/>
              <a:t>, M. et al. (2026) “Artificial intelligence adoption challenges from healthcare providers’ perspectives: A comprehensive review and future directions,” Safety science, 193. </a:t>
            </a:r>
            <a:r>
              <a:rPr lang="en-GB"/>
              <a:t>Available at: https://doi.org/10.1016/j.ssci.2025.107028.</a:t>
            </a:r>
          </a:p>
          <a:p>
            <a:endParaRPr lang="en-GB" dirty="0"/>
          </a:p>
        </p:txBody>
      </p:sp>
    </p:spTree>
    <p:extLst>
      <p:ext uri="{BB962C8B-B14F-4D97-AF65-F5344CB8AC3E}">
        <p14:creationId xmlns:p14="http://schemas.microsoft.com/office/powerpoint/2010/main" val="35405230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1532</TotalTime>
  <Words>1598</Words>
  <Application>Microsoft Office PowerPoint</Application>
  <PresentationFormat>Widescreen</PresentationFormat>
  <Paragraphs>54</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Title NHS App</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Augustine Ajayi</dc:creator>
  <cp:lastModifiedBy>Augustine Ajayi</cp:lastModifiedBy>
  <cp:revision>1</cp:revision>
  <dcterms:created xsi:type="dcterms:W3CDTF">2026-03-06T20:48:20Z</dcterms:created>
  <dcterms:modified xsi:type="dcterms:W3CDTF">2026-03-07T22:20:34Z</dcterms:modified>
</cp:coreProperties>
</file>