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</p:sldIdLst>
  <p:sldSz cx="12801600" cy="9601200" type="A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D7D7"/>
    <a:srgbClr val="FAB6B6"/>
    <a:srgbClr val="D7E6FC"/>
    <a:srgbClr val="F58989"/>
    <a:srgbClr val="FA434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F309EE-891B-8D7B-6131-B28EEB56B148}" v="1" dt="2023-12-30T15:04:02.141"/>
    <p1510:client id="{5C933973-C4F8-3997-991E-413678CF7AC4}" v="77" dt="2024-01-02T16:45:13.736"/>
    <p1510:client id="{647E8625-7549-001C-0816-278F6B173474}" v="1958" dt="2024-01-01T15:46:35.383"/>
    <p1510:client id="{76536920-773E-4EE6-BC84-7960309B3B3F}" v="4225" dt="2024-01-02T16:36:09.656"/>
    <p1510:client id="{9F12B1F9-8AC4-45E7-6352-BC6ECEA33C9A}" v="1" dt="2024-01-06T13:48:47.753"/>
    <p1510:client id="{AA51176E-576A-8304-7849-FA97E886A86A}" v="1140" dt="2023-12-30T16:57:13.048"/>
    <p1510:client id="{F7EE579F-BF64-4D9A-172D-B0A841C63D5F}" v="715" dt="2024-01-09T22:01:05.8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1-02T16:39:23.103"/>
    </inkml:context>
    <inkml:brush xml:id="br0">
      <inkml:brushProperty name="width" value="0.1" units="cm"/>
      <inkml:brushProperty name="height" value="0.1" units="cm"/>
      <inkml:brushProperty name="color" value="#849398"/>
    </inkml:brush>
  </inkml:definitions>
  <inkml:trace contextRef="#ctx0" brushRef="#br0">22481 13600 16383 0 0,'0'0'0'0'0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1571308"/>
            <a:ext cx="10881360" cy="3342640"/>
          </a:xfrm>
        </p:spPr>
        <p:txBody>
          <a:bodyPr anchor="b"/>
          <a:lstStyle>
            <a:lvl1pPr algn="ctr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0" y="5042853"/>
            <a:ext cx="9601200" cy="2318067"/>
          </a:xfrm>
        </p:spPr>
        <p:txBody>
          <a:bodyPr/>
          <a:lstStyle>
            <a:lvl1pPr marL="0" indent="0" algn="ctr">
              <a:buNone/>
              <a:defRPr sz="3200"/>
            </a:lvl1pPr>
            <a:lvl2pPr marL="609585" indent="0" algn="ctr">
              <a:buNone/>
              <a:defRPr sz="2667"/>
            </a:lvl2pPr>
            <a:lvl3pPr marL="1219170" indent="0" algn="ctr">
              <a:buNone/>
              <a:defRPr sz="2400"/>
            </a:lvl3pPr>
            <a:lvl4pPr marL="1828754" indent="0" algn="ctr">
              <a:buNone/>
              <a:defRPr sz="2133"/>
            </a:lvl4pPr>
            <a:lvl5pPr marL="2438339" indent="0" algn="ctr">
              <a:buNone/>
              <a:defRPr sz="2133"/>
            </a:lvl5pPr>
            <a:lvl6pPr marL="3047924" indent="0" algn="ctr">
              <a:buNone/>
              <a:defRPr sz="2133"/>
            </a:lvl6pPr>
            <a:lvl7pPr marL="3657509" indent="0" algn="ctr">
              <a:buNone/>
              <a:defRPr sz="2133"/>
            </a:lvl7pPr>
            <a:lvl8pPr marL="4267093" indent="0" algn="ctr">
              <a:buNone/>
              <a:defRPr sz="2133"/>
            </a:lvl8pPr>
            <a:lvl9pPr marL="4876678" indent="0" algn="ctr">
              <a:buNone/>
              <a:defRPr sz="2133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91119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21755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3443" y="2393635"/>
            <a:ext cx="11041380" cy="3993832"/>
          </a:xfrm>
        </p:spPr>
        <p:txBody>
          <a:bodyPr anchor="b"/>
          <a:lstStyle>
            <a:lvl1pPr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3443" y="6425250"/>
            <a:ext cx="11041380" cy="2100262"/>
          </a:xfrm>
        </p:spPr>
        <p:txBody>
          <a:bodyPr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609585" indent="0">
              <a:buNone/>
              <a:defRPr sz="2667">
                <a:solidFill>
                  <a:schemeClr val="tx1">
                    <a:tint val="75000"/>
                  </a:schemeClr>
                </a:solidFill>
              </a:defRPr>
            </a:lvl2pPr>
            <a:lvl3pPr marL="121917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1828754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4pPr>
            <a:lvl5pPr marL="2438339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5pPr>
            <a:lvl6pPr marL="3047924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6pPr>
            <a:lvl7pPr marL="3657509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7pPr>
            <a:lvl8pPr marL="4267093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8pPr>
            <a:lvl9pPr marL="4876678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98907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0110" y="2555875"/>
            <a:ext cx="5440680" cy="60918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0810" y="2555875"/>
            <a:ext cx="5440680" cy="60918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97259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7" y="511177"/>
            <a:ext cx="11041380" cy="185578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1779" y="2353628"/>
            <a:ext cx="5415676" cy="1153477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81779" y="3507105"/>
            <a:ext cx="5415676" cy="515842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80811" y="2353628"/>
            <a:ext cx="5442347" cy="1153477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80811" y="3507105"/>
            <a:ext cx="5442347" cy="515842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1/14/2024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65766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7031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1/14/2024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24410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267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2347" y="1382397"/>
            <a:ext cx="6480810" cy="6823075"/>
          </a:xfrm>
        </p:spPr>
        <p:txBody>
          <a:bodyPr/>
          <a:lstStyle>
            <a:lvl1pPr>
              <a:defRPr sz="4267"/>
            </a:lvl1pPr>
            <a:lvl2pPr>
              <a:defRPr sz="3733"/>
            </a:lvl2pPr>
            <a:lvl3pPr>
              <a:defRPr sz="3200"/>
            </a:lvl3pPr>
            <a:lvl4pPr>
              <a:defRPr sz="2667"/>
            </a:lvl4pPr>
            <a:lvl5pPr>
              <a:defRPr sz="2667"/>
            </a:lvl5pPr>
            <a:lvl6pPr>
              <a:defRPr sz="2667"/>
            </a:lvl6pPr>
            <a:lvl7pPr>
              <a:defRPr sz="2667"/>
            </a:lvl7pPr>
            <a:lvl8pPr>
              <a:defRPr sz="2667"/>
            </a:lvl8pPr>
            <a:lvl9pPr>
              <a:defRPr sz="2667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133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64567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267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42347" y="1382397"/>
            <a:ext cx="6480810" cy="6823075"/>
          </a:xfrm>
        </p:spPr>
        <p:txBody>
          <a:bodyPr anchor="t"/>
          <a:lstStyle>
            <a:lvl1pPr marL="0" indent="0">
              <a:buNone/>
              <a:defRPr sz="4267"/>
            </a:lvl1pPr>
            <a:lvl2pPr marL="609585" indent="0">
              <a:buNone/>
              <a:defRPr sz="3733"/>
            </a:lvl2pPr>
            <a:lvl3pPr marL="1219170" indent="0">
              <a:buNone/>
              <a:defRPr sz="3200"/>
            </a:lvl3pPr>
            <a:lvl4pPr marL="1828754" indent="0">
              <a:buNone/>
              <a:defRPr sz="2667"/>
            </a:lvl4pPr>
            <a:lvl5pPr marL="2438339" indent="0">
              <a:buNone/>
              <a:defRPr sz="2667"/>
            </a:lvl5pPr>
            <a:lvl6pPr marL="3047924" indent="0">
              <a:buNone/>
              <a:defRPr sz="2667"/>
            </a:lvl6pPr>
            <a:lvl7pPr marL="3657509" indent="0">
              <a:buNone/>
              <a:defRPr sz="2667"/>
            </a:lvl7pPr>
            <a:lvl8pPr marL="4267093" indent="0">
              <a:buNone/>
              <a:defRPr sz="2667"/>
            </a:lvl8pPr>
            <a:lvl9pPr marL="4876678" indent="0">
              <a:buNone/>
              <a:defRPr sz="2667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133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7843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64052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1146" y="511175"/>
            <a:ext cx="2760345" cy="8136573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80111" y="511175"/>
            <a:ext cx="8121015" cy="813657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40771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80110" y="511177"/>
            <a:ext cx="11041380" cy="185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0110" y="2555875"/>
            <a:ext cx="11041380" cy="6091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011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40530" y="8898892"/>
            <a:ext cx="432054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4113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71688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customXml" Target="../ink/ink1.xml"/><Relationship Id="rId4" Type="http://schemas.openxmlformats.org/officeDocument/2006/relationships/image" Target="../media/image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Box 29">
            <a:extLst>
              <a:ext uri="{FF2B5EF4-FFF2-40B4-BE49-F238E27FC236}">
                <a16:creationId xmlns:a16="http://schemas.microsoft.com/office/drawing/2014/main" id="{F3005B90-D654-3E54-750D-3D679F409677}"/>
              </a:ext>
            </a:extLst>
          </p:cNvPr>
          <p:cNvSpPr txBox="1"/>
          <p:nvPr/>
        </p:nvSpPr>
        <p:spPr>
          <a:xfrm>
            <a:off x="9947916" y="2861092"/>
            <a:ext cx="2889258" cy="265604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 err="1">
                <a:latin typeface="Congenial"/>
                <a:ea typeface="+mn-lt"/>
                <a:cs typeface="+mn-lt"/>
              </a:rPr>
              <a:t>Mae'r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ysgol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100" dirty="0">
                <a:latin typeface="Congenial"/>
                <a:ea typeface="+mn-lt"/>
                <a:cs typeface="+mn-lt"/>
              </a:rPr>
              <a:t> defnyddio strategaethau gwahanol i gysylltu cymunedau gyda disgyblion i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greu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profiad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llesol</a:t>
            </a:r>
            <a:r>
              <a:rPr lang="en-US" sz="1100" dirty="0">
                <a:latin typeface="Congenial"/>
                <a:ea typeface="+mn-lt"/>
                <a:cs typeface="+mn-lt"/>
              </a:rPr>
              <a:t>.</a:t>
            </a:r>
            <a:endParaRPr lang="en-US" sz="1100">
              <a:latin typeface="Congenial"/>
            </a:endParaRPr>
          </a:p>
          <a:p>
            <a:pPr marL="285750" indent="-285750">
              <a:buFont typeface="Arial"/>
              <a:buChar char="•"/>
            </a:pPr>
            <a:r>
              <a:rPr lang="en-US" sz="1100" dirty="0" err="1">
                <a:latin typeface="Congenial"/>
                <a:ea typeface="+mn-lt"/>
                <a:cs typeface="+mn-lt"/>
              </a:rPr>
              <a:t>Hyrwyddo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arweinyddiaeth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gymunedol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endParaRPr lang="en-US" sz="1100">
              <a:latin typeface="Congenial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1100" dirty="0" err="1">
                <a:latin typeface="Congenial"/>
                <a:ea typeface="+mn-lt"/>
                <a:cs typeface="+mn-lt"/>
              </a:rPr>
              <a:t>perthnasoedd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ymddiriedus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endParaRPr lang="en-US" sz="1100">
              <a:latin typeface="Congenial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1100" dirty="0" err="1">
                <a:latin typeface="Congenial"/>
                <a:ea typeface="+mn-lt"/>
                <a:cs typeface="+mn-lt"/>
              </a:rPr>
              <a:t>Mynediad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i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adnoddau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endParaRPr lang="en-US" sz="1100">
              <a:latin typeface="Congenial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1100" dirty="0" err="1">
                <a:latin typeface="Congenial"/>
                <a:ea typeface="+mn-lt"/>
                <a:cs typeface="+mn-lt"/>
              </a:rPr>
              <a:t>Cwricwlwm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seiliedig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ar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gymuned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endParaRPr lang="en-US" sz="1100">
              <a:latin typeface="Congenial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1100" dirty="0" err="1">
                <a:latin typeface="Congenial"/>
                <a:ea typeface="+mn-lt"/>
                <a:cs typeface="+mn-lt"/>
              </a:rPr>
              <a:t>Timau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bugeiliol</a:t>
            </a:r>
            <a:r>
              <a:rPr lang="en-US" sz="1100" dirty="0">
                <a:latin typeface="Congenial"/>
                <a:ea typeface="+mn-lt"/>
                <a:cs typeface="+mn-lt"/>
              </a:rPr>
              <a:t> a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dysgu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anffurfiol</a:t>
            </a:r>
            <a:r>
              <a:rPr lang="en-US" sz="1100" dirty="0">
                <a:latin typeface="Congenial"/>
                <a:ea typeface="+mn-lt"/>
                <a:cs typeface="+mn-lt"/>
              </a:rPr>
              <a:t>.</a:t>
            </a:r>
            <a:endParaRPr lang="en-US" sz="1100" dirty="0">
              <a:latin typeface="Congenial"/>
              <a:cs typeface="Calibri" panose="020F0502020204030204"/>
            </a:endParaRPr>
          </a:p>
          <a:p>
            <a:endParaRPr lang="en-US" dirty="0">
              <a:latin typeface="Calibri" panose="020F0502020204030204"/>
              <a:cs typeface="Calibri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269F5446-F115-BCB0-C775-669742F44A05}"/>
              </a:ext>
            </a:extLst>
          </p:cNvPr>
          <p:cNvSpPr txBox="1"/>
          <p:nvPr/>
        </p:nvSpPr>
        <p:spPr>
          <a:xfrm>
            <a:off x="10061115" y="5021975"/>
            <a:ext cx="2654159" cy="197500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latin typeface="Congenial"/>
                <a:ea typeface="+mn-lt"/>
                <a:cs typeface="+mn-lt"/>
              </a:rPr>
              <a:t>ADY </a:t>
            </a:r>
            <a:endParaRPr lang="en-US" sz="1100">
              <a:latin typeface="Congenial"/>
            </a:endParaRPr>
          </a:p>
          <a:p>
            <a:r>
              <a:rPr lang="en-US" sz="1100" dirty="0" err="1">
                <a:latin typeface="Congenial"/>
                <a:ea typeface="+mn-lt"/>
                <a:cs typeface="+mn-lt"/>
              </a:rPr>
              <a:t>Mae'r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ysgol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dilyn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llywodraeth</a:t>
            </a:r>
            <a:r>
              <a:rPr lang="en-US" sz="1100" dirty="0">
                <a:latin typeface="Congenial"/>
                <a:ea typeface="+mn-lt"/>
                <a:cs typeface="+mn-lt"/>
              </a:rPr>
              <a:t> Cymru am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sut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i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roi</a:t>
            </a:r>
            <a:r>
              <a:rPr lang="en-US" sz="1100" dirty="0">
                <a:latin typeface="Congenial"/>
                <a:ea typeface="+mn-lt"/>
                <a:cs typeface="+mn-lt"/>
              </a:rPr>
              <a:t> help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ychwanegol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i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gefnogi</a:t>
            </a:r>
            <a:r>
              <a:rPr lang="en-US" sz="1100" dirty="0">
                <a:latin typeface="Congenial"/>
                <a:ea typeface="+mn-lt"/>
                <a:cs typeface="+mn-lt"/>
              </a:rPr>
              <a:t> ADY.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Mae'r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ysgol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cael</a:t>
            </a:r>
            <a:r>
              <a:rPr lang="en-US" sz="1100" dirty="0">
                <a:latin typeface="Congenial"/>
                <a:ea typeface="+mn-lt"/>
                <a:cs typeface="+mn-lt"/>
              </a:rPr>
              <a:t> ALNCO ac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dosbarthu</a:t>
            </a:r>
            <a:r>
              <a:rPr lang="en-US" sz="1100" dirty="0">
                <a:latin typeface="Congenial"/>
                <a:ea typeface="+mn-lt"/>
                <a:cs typeface="+mn-lt"/>
              </a:rPr>
              <a:t> IDP's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i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unrhyw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blentyn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sy'n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ymddangos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gydag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anghenion</a:t>
            </a:r>
            <a:r>
              <a:rPr lang="en-US" sz="1100" dirty="0">
                <a:latin typeface="Congenial"/>
                <a:ea typeface="+mn-lt"/>
                <a:cs typeface="+mn-lt"/>
              </a:rPr>
              <a:t>, ac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mae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gwybodaeth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amdan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ar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wefan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ysgol</a:t>
            </a:r>
            <a:r>
              <a:rPr lang="en-US" sz="1100" dirty="0">
                <a:latin typeface="Congenial"/>
                <a:ea typeface="+mn-lt"/>
                <a:cs typeface="+mn-lt"/>
              </a:rPr>
              <a:t>, a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gwefan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Llywodraeth</a:t>
            </a:r>
            <a:r>
              <a:rPr lang="en-US" sz="1100" dirty="0">
                <a:latin typeface="Congenial"/>
                <a:ea typeface="+mn-lt"/>
                <a:cs typeface="+mn-lt"/>
              </a:rPr>
              <a:t> Cymru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703EC3F-6370-204C-4858-7609F579163A}"/>
              </a:ext>
            </a:extLst>
          </p:cNvPr>
          <p:cNvSpPr txBox="1"/>
          <p:nvPr/>
        </p:nvSpPr>
        <p:spPr>
          <a:xfrm>
            <a:off x="10051008" y="8560383"/>
            <a:ext cx="2789049" cy="1038582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err="1">
                <a:latin typeface="Congenial"/>
                <a:ea typeface="+mn-lt"/>
                <a:cs typeface="+mn-lt"/>
              </a:rPr>
              <a:t>Cyfleoedd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cyfartal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endParaRPr lang="en-US" sz="1100">
              <a:latin typeface="Congenial"/>
              <a:cs typeface="Calibri"/>
            </a:endParaRPr>
          </a:p>
          <a:p>
            <a:r>
              <a:rPr lang="en-US" sz="1100" err="1">
                <a:latin typeface="Congenial"/>
                <a:ea typeface="+mn-lt"/>
                <a:cs typeface="+mn-lt"/>
              </a:rPr>
              <a:t>Mae'r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ysgol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yn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warantau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mae</a:t>
            </a:r>
            <a:r>
              <a:rPr lang="en-US" sz="1100" dirty="0">
                <a:latin typeface="Congenial"/>
                <a:ea typeface="+mn-lt"/>
                <a:cs typeface="+mn-lt"/>
              </a:rPr>
              <a:t> pop plant </a:t>
            </a:r>
            <a:r>
              <a:rPr lang="en-US" sz="1100" err="1">
                <a:latin typeface="Congenial"/>
                <a:ea typeface="+mn-lt"/>
                <a:cs typeface="+mn-lt"/>
              </a:rPr>
              <a:t>heb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feddwl</a:t>
            </a:r>
            <a:r>
              <a:rPr lang="en-US" sz="1100" dirty="0">
                <a:latin typeface="Congenial"/>
                <a:ea typeface="+mn-lt"/>
                <a:cs typeface="+mn-lt"/>
              </a:rPr>
              <a:t> am </a:t>
            </a:r>
            <a:r>
              <a:rPr lang="en-US" sz="1100" err="1">
                <a:latin typeface="Congenial"/>
                <a:ea typeface="+mn-lt"/>
                <a:cs typeface="+mn-lt"/>
              </a:rPr>
              <a:t>hil</a:t>
            </a:r>
            <a:r>
              <a:rPr lang="en-US" sz="1100" dirty="0">
                <a:latin typeface="Congenial"/>
                <a:ea typeface="+mn-lt"/>
                <a:cs typeface="+mn-lt"/>
              </a:rPr>
              <a:t>, </a:t>
            </a:r>
            <a:r>
              <a:rPr lang="en-US" sz="1100" err="1">
                <a:latin typeface="Congenial"/>
                <a:ea typeface="+mn-lt"/>
                <a:cs typeface="+mn-lt"/>
              </a:rPr>
              <a:t>rhyw</a:t>
            </a:r>
            <a:r>
              <a:rPr lang="en-US" sz="1100" dirty="0">
                <a:latin typeface="Congenial"/>
                <a:ea typeface="+mn-lt"/>
                <a:cs typeface="+mn-lt"/>
              </a:rPr>
              <a:t>, </a:t>
            </a:r>
            <a:r>
              <a:rPr lang="en-US" sz="1100" err="1">
                <a:latin typeface="Congenial"/>
                <a:ea typeface="+mn-lt"/>
                <a:cs typeface="+mn-lt"/>
              </a:rPr>
              <a:t>anghenion</a:t>
            </a:r>
            <a:r>
              <a:rPr lang="en-US" sz="1100" dirty="0">
                <a:latin typeface="Congenial"/>
                <a:ea typeface="+mn-lt"/>
                <a:cs typeface="+mn-lt"/>
              </a:rPr>
              <a:t>, </a:t>
            </a:r>
            <a:r>
              <a:rPr lang="en-US" sz="1100" err="1">
                <a:latin typeface="Congenial"/>
                <a:ea typeface="+mn-lt"/>
                <a:cs typeface="+mn-lt"/>
              </a:rPr>
              <a:t>gallu</a:t>
            </a:r>
            <a:r>
              <a:rPr lang="en-US" sz="1100" dirty="0">
                <a:latin typeface="Congenial"/>
                <a:ea typeface="+mn-lt"/>
                <a:cs typeface="+mn-lt"/>
              </a:rPr>
              <a:t> neu </a:t>
            </a:r>
            <a:r>
              <a:rPr lang="en-US" sz="1100" err="1">
                <a:latin typeface="Congenial"/>
                <a:ea typeface="+mn-lt"/>
                <a:cs typeface="+mn-lt"/>
              </a:rPr>
              <a:t>gred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yn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cael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yr</a:t>
            </a:r>
            <a:r>
              <a:rPr lang="en-US" sz="1100" dirty="0">
                <a:latin typeface="Congenial"/>
                <a:ea typeface="+mn-lt"/>
                <a:cs typeface="+mn-lt"/>
              </a:rPr>
              <a:t> un </a:t>
            </a:r>
            <a:r>
              <a:rPr lang="en-US" sz="1100" err="1">
                <a:latin typeface="Congenial"/>
                <a:ea typeface="+mn-lt"/>
                <a:cs typeface="+mn-lt"/>
              </a:rPr>
              <a:t>cyfleoedd</a:t>
            </a:r>
            <a:endParaRPr lang="en-US" sz="1100">
              <a:latin typeface="Congenial"/>
              <a:ea typeface="+mn-lt"/>
              <a:cs typeface="+mn-lt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7F378A0-8426-346F-5D69-27E5DE695EAE}"/>
              </a:ext>
            </a:extLst>
          </p:cNvPr>
          <p:cNvSpPr txBox="1"/>
          <p:nvPr/>
        </p:nvSpPr>
        <p:spPr>
          <a:xfrm>
            <a:off x="9944315" y="6830509"/>
            <a:ext cx="2884652" cy="1736646"/>
          </a:xfrm>
          <a:prstGeom prst="roundRect">
            <a:avLst/>
          </a:prstGeom>
          <a:solidFill>
            <a:srgbClr val="FCD7D7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err="1">
                <a:latin typeface="Congenial"/>
                <a:ea typeface="+mn-lt"/>
                <a:cs typeface="+mn-lt"/>
              </a:rPr>
              <a:t>Yr</a:t>
            </a:r>
            <a:r>
              <a:rPr lang="en-US" sz="1200">
                <a:latin typeface="Congenial"/>
                <a:ea typeface="+mn-lt"/>
                <a:cs typeface="+mn-lt"/>
              </a:rPr>
              <a:t> Iaith </a:t>
            </a:r>
            <a:r>
              <a:rPr lang="en-US" sz="1200" err="1">
                <a:latin typeface="Congenial"/>
                <a:ea typeface="+mn-lt"/>
                <a:cs typeface="+mn-lt"/>
              </a:rPr>
              <a:t>Cymraeg</a:t>
            </a:r>
            <a:r>
              <a:rPr lang="en-US" sz="1200" dirty="0">
                <a:latin typeface="Congenial"/>
                <a:ea typeface="+mn-lt"/>
                <a:cs typeface="+mn-lt"/>
              </a:rPr>
              <a:t> </a:t>
            </a:r>
            <a:endParaRPr lang="en-US" sz="1200" dirty="0">
              <a:latin typeface="Congenial"/>
              <a:cs typeface="Calibri"/>
            </a:endParaRPr>
          </a:p>
          <a:p>
            <a:r>
              <a:rPr lang="en-US" sz="1200" err="1">
                <a:latin typeface="Congenial"/>
                <a:ea typeface="+mn-lt"/>
                <a:cs typeface="+mn-lt"/>
              </a:rPr>
              <a:t>Cymraeg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err="1">
                <a:latin typeface="Congenial"/>
                <a:ea typeface="+mn-lt"/>
                <a:cs typeface="+mn-lt"/>
              </a:rPr>
              <a:t>yw'r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err="1">
                <a:latin typeface="Congenial"/>
                <a:ea typeface="+mn-lt"/>
                <a:cs typeface="+mn-lt"/>
              </a:rPr>
              <a:t>iaith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err="1">
                <a:latin typeface="Congenial"/>
                <a:ea typeface="+mn-lt"/>
                <a:cs typeface="+mn-lt"/>
              </a:rPr>
              <a:t>gyntaf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err="1">
                <a:latin typeface="Congenial"/>
                <a:ea typeface="+mn-lt"/>
                <a:cs typeface="+mn-lt"/>
              </a:rPr>
              <a:t>yr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err="1">
                <a:latin typeface="Congenial"/>
                <a:ea typeface="+mn-lt"/>
                <a:cs typeface="+mn-lt"/>
              </a:rPr>
              <a:t>ysgol</a:t>
            </a:r>
            <a:r>
              <a:rPr lang="en-US" sz="1200" dirty="0">
                <a:latin typeface="Congenial"/>
                <a:ea typeface="+mn-lt"/>
                <a:cs typeface="+mn-lt"/>
              </a:rPr>
              <a:t> ac </a:t>
            </a:r>
            <a:r>
              <a:rPr lang="en-US" sz="1200" err="1">
                <a:latin typeface="Congenial"/>
                <a:ea typeface="+mn-lt"/>
                <a:cs typeface="+mn-lt"/>
              </a:rPr>
              <a:t>yn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err="1">
                <a:latin typeface="Congenial"/>
                <a:ea typeface="+mn-lt"/>
                <a:cs typeface="+mn-lt"/>
              </a:rPr>
              <a:t>cael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err="1">
                <a:latin typeface="Congenial"/>
                <a:ea typeface="+mn-lt"/>
                <a:cs typeface="+mn-lt"/>
              </a:rPr>
              <a:t>ei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err="1">
                <a:latin typeface="Congenial"/>
                <a:ea typeface="+mn-lt"/>
                <a:cs typeface="+mn-lt"/>
              </a:rPr>
              <a:t>hyrwyddo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err="1">
                <a:latin typeface="Congenial"/>
                <a:ea typeface="+mn-lt"/>
                <a:cs typeface="+mn-lt"/>
              </a:rPr>
              <a:t>yn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err="1">
                <a:latin typeface="Congenial"/>
                <a:ea typeface="+mn-lt"/>
                <a:cs typeface="+mn-lt"/>
              </a:rPr>
              <a:t>ystod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err="1">
                <a:latin typeface="Congenial"/>
                <a:ea typeface="+mn-lt"/>
                <a:cs typeface="+mn-lt"/>
              </a:rPr>
              <a:t>gwersi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err="1">
                <a:latin typeface="Congenial"/>
                <a:ea typeface="+mn-lt"/>
                <a:cs typeface="+mn-lt"/>
              </a:rPr>
              <a:t>amser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err="1">
                <a:latin typeface="Congenial"/>
                <a:ea typeface="+mn-lt"/>
                <a:cs typeface="+mn-lt"/>
              </a:rPr>
              <a:t>chwarae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err="1">
                <a:latin typeface="Congenial"/>
                <a:ea typeface="+mn-lt"/>
                <a:cs typeface="+mn-lt"/>
              </a:rPr>
              <a:t>mae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err="1">
                <a:latin typeface="Congenial"/>
                <a:ea typeface="+mn-lt"/>
                <a:cs typeface="+mn-lt"/>
              </a:rPr>
              <a:t>pob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err="1">
                <a:latin typeface="Congenial"/>
                <a:ea typeface="+mn-lt"/>
                <a:cs typeface="+mn-lt"/>
              </a:rPr>
              <a:t>effaith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err="1">
                <a:latin typeface="Congenial"/>
                <a:ea typeface="+mn-lt"/>
                <a:cs typeface="+mn-lt"/>
              </a:rPr>
              <a:t>yn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err="1">
                <a:latin typeface="Congenial"/>
                <a:ea typeface="+mn-lt"/>
                <a:cs typeface="+mn-lt"/>
              </a:rPr>
              <a:t>mynd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err="1">
                <a:latin typeface="Congenial"/>
                <a:ea typeface="+mn-lt"/>
                <a:cs typeface="+mn-lt"/>
              </a:rPr>
              <a:t>mewn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err="1">
                <a:latin typeface="Congenial"/>
                <a:ea typeface="+mn-lt"/>
                <a:cs typeface="+mn-lt"/>
              </a:rPr>
              <a:t>i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err="1">
                <a:latin typeface="Congenial"/>
                <a:ea typeface="+mn-lt"/>
                <a:cs typeface="+mn-lt"/>
              </a:rPr>
              <a:t>neud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err="1">
                <a:latin typeface="Congenial"/>
                <a:ea typeface="+mn-lt"/>
                <a:cs typeface="+mn-lt"/>
              </a:rPr>
              <a:t>yn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err="1">
                <a:latin typeface="Congenial"/>
                <a:ea typeface="+mn-lt"/>
                <a:cs typeface="+mn-lt"/>
              </a:rPr>
              <a:t>siŵr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err="1">
                <a:latin typeface="Congenial"/>
                <a:ea typeface="+mn-lt"/>
                <a:cs typeface="+mn-lt"/>
              </a:rPr>
              <a:t>mae</a:t>
            </a:r>
            <a:r>
              <a:rPr lang="en-US" sz="1200" dirty="0">
                <a:latin typeface="Congenial"/>
                <a:ea typeface="+mn-lt"/>
                <a:cs typeface="+mn-lt"/>
              </a:rPr>
              <a:t> pop plant </a:t>
            </a:r>
            <a:r>
              <a:rPr lang="en-US" sz="1200" err="1">
                <a:latin typeface="Congenial"/>
                <a:ea typeface="+mn-lt"/>
                <a:cs typeface="+mn-lt"/>
              </a:rPr>
              <a:t>hyd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err="1">
                <a:latin typeface="Congenial"/>
                <a:ea typeface="+mn-lt"/>
                <a:cs typeface="+mn-lt"/>
              </a:rPr>
              <a:t>yn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err="1">
                <a:latin typeface="Congenial"/>
                <a:ea typeface="+mn-lt"/>
                <a:cs typeface="+mn-lt"/>
              </a:rPr>
              <a:t>oed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err="1">
                <a:latin typeface="Congenial"/>
                <a:ea typeface="+mn-lt"/>
                <a:cs typeface="+mn-lt"/>
              </a:rPr>
              <a:t>meithrin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err="1">
                <a:latin typeface="Congenial"/>
                <a:ea typeface="+mn-lt"/>
                <a:cs typeface="+mn-lt"/>
              </a:rPr>
              <a:t>yn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err="1">
                <a:latin typeface="Congenial"/>
                <a:ea typeface="+mn-lt"/>
                <a:cs typeface="+mn-lt"/>
              </a:rPr>
              <a:t>cael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err="1">
                <a:latin typeface="Congenial"/>
                <a:ea typeface="+mn-lt"/>
                <a:cs typeface="+mn-lt"/>
              </a:rPr>
              <a:t>cyfle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err="1">
                <a:latin typeface="Congenial"/>
                <a:ea typeface="+mn-lt"/>
                <a:cs typeface="+mn-lt"/>
              </a:rPr>
              <a:t>i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err="1">
                <a:latin typeface="Congenial"/>
                <a:ea typeface="+mn-lt"/>
                <a:cs typeface="+mn-lt"/>
              </a:rPr>
              <a:t>wella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err="1">
                <a:latin typeface="Congenial"/>
                <a:ea typeface="+mn-lt"/>
                <a:cs typeface="+mn-lt"/>
              </a:rPr>
              <a:t>iaith</a:t>
            </a:r>
            <a:r>
              <a:rPr lang="en-US" sz="1200" dirty="0">
                <a:latin typeface="Congenial"/>
                <a:ea typeface="+mn-lt"/>
                <a:cs typeface="+mn-lt"/>
              </a:rPr>
              <a:t> a </a:t>
            </a:r>
            <a:r>
              <a:rPr lang="en-US" sz="1200" err="1">
                <a:latin typeface="Congenial"/>
                <a:ea typeface="+mn-lt"/>
                <a:cs typeface="+mn-lt"/>
              </a:rPr>
              <a:t>Chymreictod</a:t>
            </a:r>
            <a:endParaRPr lang="en-US" sz="1200" err="1">
              <a:latin typeface="Congen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7D6ED92-11F3-4D87-A6E8-42FEB4E4D520}"/>
              </a:ext>
            </a:extLst>
          </p:cNvPr>
          <p:cNvSpPr txBox="1"/>
          <p:nvPr/>
        </p:nvSpPr>
        <p:spPr>
          <a:xfrm>
            <a:off x="7322404" y="2861101"/>
            <a:ext cx="2760228" cy="4575185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err="1">
                <a:latin typeface="Congenial"/>
                <a:ea typeface="+mn-lt"/>
                <a:cs typeface="+mn-lt"/>
              </a:rPr>
              <a:t>Wefan</a:t>
            </a:r>
            <a:r>
              <a:rPr lang="en-US" sz="1100" dirty="0">
                <a:latin typeface="Congenial"/>
                <a:ea typeface="+mn-lt"/>
                <a:cs typeface="+mn-lt"/>
              </a:rPr>
              <a:t> Ysgol </a:t>
            </a:r>
            <a:endParaRPr lang="en-US" sz="1100">
              <a:latin typeface="Congenial"/>
            </a:endParaRPr>
          </a:p>
          <a:p>
            <a:r>
              <a:rPr lang="en-US" sz="1100" err="1">
                <a:latin typeface="Congenial"/>
                <a:ea typeface="+mn-lt"/>
                <a:cs typeface="+mn-lt"/>
              </a:rPr>
              <a:t>Mae'r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ysgol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wedi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adeiladu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gwefan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gwybodus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i'r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rhieni</a:t>
            </a:r>
            <a:r>
              <a:rPr lang="en-US" sz="1100" dirty="0">
                <a:latin typeface="Congenial"/>
                <a:ea typeface="+mn-lt"/>
                <a:cs typeface="+mn-lt"/>
              </a:rPr>
              <a:t>. </a:t>
            </a:r>
            <a:endParaRPr lang="en-US" sz="1100" dirty="0">
              <a:latin typeface="Congenial"/>
            </a:endParaRPr>
          </a:p>
          <a:p>
            <a:pPr marL="171450" indent="-171450">
              <a:buFont typeface="Arial"/>
              <a:buChar char="•"/>
            </a:pPr>
            <a:r>
              <a:rPr lang="en-US" sz="1100" dirty="0">
                <a:latin typeface="Congenial"/>
                <a:ea typeface="+mn-lt"/>
                <a:cs typeface="+mn-lt"/>
              </a:rPr>
              <a:t>Staff a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llywodraethwyr</a:t>
            </a:r>
            <a:r>
              <a:rPr lang="en-US" sz="1100" dirty="0">
                <a:latin typeface="Congenial"/>
                <a:ea typeface="+mn-lt"/>
                <a:cs typeface="+mn-lt"/>
              </a:rPr>
              <a:t>,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adnabod</a:t>
            </a:r>
            <a:r>
              <a:rPr lang="en-US" sz="1100" dirty="0">
                <a:latin typeface="Congenial"/>
                <a:ea typeface="+mn-lt"/>
                <a:cs typeface="+mn-lt"/>
              </a:rPr>
              <a:t> y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prif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addysgwyr</a:t>
            </a:r>
            <a:r>
              <a:rPr lang="en-US" sz="1100" dirty="0">
                <a:latin typeface="Congenial"/>
                <a:ea typeface="+mn-lt"/>
                <a:cs typeface="+mn-lt"/>
              </a:rPr>
              <a:t> a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llywodraethwyr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ysgol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cysylltu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teuluoedd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gyda'r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rhyngweithio'r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ysgol</a:t>
            </a:r>
            <a:r>
              <a:rPr lang="en-US" sz="1100" dirty="0">
                <a:latin typeface="Congenial"/>
                <a:ea typeface="+mn-lt"/>
                <a:cs typeface="+mn-lt"/>
              </a:rPr>
              <a:t>.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Hefyd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mae'n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creu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perthynas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gyda'r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addysgwyr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endParaRPr lang="en-US" sz="1100">
              <a:latin typeface="Congenial"/>
            </a:endParaRPr>
          </a:p>
          <a:p>
            <a:pPr marL="171450" indent="-171450">
              <a:buFont typeface="Arial"/>
              <a:buChar char="•"/>
            </a:pPr>
            <a:r>
              <a:rPr lang="en-US" sz="1100" err="1">
                <a:latin typeface="Congenial"/>
                <a:ea typeface="+mn-lt"/>
                <a:cs typeface="+mn-lt"/>
              </a:rPr>
              <a:t>Mae'r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wefan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yn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gadael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unrhyw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rieni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sy'n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poeni</a:t>
            </a:r>
            <a:r>
              <a:rPr lang="en-US" sz="1100" dirty="0">
                <a:latin typeface="Congenial"/>
                <a:ea typeface="+mn-lt"/>
                <a:cs typeface="+mn-lt"/>
              </a:rPr>
              <a:t> am </a:t>
            </a:r>
            <a:r>
              <a:rPr lang="en-US" sz="1100" err="1">
                <a:latin typeface="Congenial"/>
                <a:ea typeface="+mn-lt"/>
                <a:cs typeface="+mn-lt"/>
              </a:rPr>
              <a:t>ble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i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anfon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ei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phlant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i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gael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gafael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i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wybodaeth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bwysig</a:t>
            </a:r>
            <a:r>
              <a:rPr lang="en-US" sz="1100" dirty="0">
                <a:latin typeface="Congenial"/>
                <a:ea typeface="+mn-lt"/>
                <a:cs typeface="+mn-lt"/>
              </a:rPr>
              <a:t> am </a:t>
            </a:r>
            <a:r>
              <a:rPr lang="en-US" sz="1100" err="1">
                <a:latin typeface="Congenial"/>
                <a:ea typeface="+mn-lt"/>
                <a:cs typeface="+mn-lt"/>
              </a:rPr>
              <a:t>yr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ysgol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heb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adael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ei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err="1">
                <a:latin typeface="Congenial"/>
                <a:ea typeface="+mn-lt"/>
                <a:cs typeface="+mn-lt"/>
              </a:rPr>
              <a:t>chartref</a:t>
            </a:r>
            <a:endParaRPr lang="en-US" sz="1100" dirty="0" err="1">
              <a:latin typeface="Congenial"/>
              <a:ea typeface="+mn-lt"/>
              <a:cs typeface="+mn-lt"/>
            </a:endParaRPr>
          </a:p>
          <a:p>
            <a:pPr marL="171450" indent="-171450">
              <a:buFont typeface="Arial"/>
              <a:buChar char="•"/>
            </a:pPr>
            <a:r>
              <a:rPr lang="en-US" sz="1100" dirty="0" err="1">
                <a:latin typeface="Congenial"/>
                <a:ea typeface="+mn-lt"/>
                <a:cs typeface="+mn-lt"/>
              </a:rPr>
              <a:t>Cytundeb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Cartref</a:t>
            </a:r>
            <a:r>
              <a:rPr lang="en-US" sz="1100" dirty="0">
                <a:latin typeface="Congenial"/>
                <a:ea typeface="+mn-lt"/>
                <a:cs typeface="+mn-lt"/>
              </a:rPr>
              <a:t>/Ysgol,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Mae'r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ysgol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credu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gryf</a:t>
            </a:r>
            <a:r>
              <a:rPr lang="en-US" sz="1100" dirty="0">
                <a:latin typeface="Congenial"/>
                <a:ea typeface="+mn-lt"/>
                <a:cs typeface="+mn-lt"/>
              </a:rPr>
              <a:t> am y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cydweithio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rhwng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yr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ysgol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ar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gartref</a:t>
            </a:r>
            <a:r>
              <a:rPr lang="en-US" sz="1100" dirty="0">
                <a:latin typeface="Congenial"/>
                <a:ea typeface="+mn-lt"/>
                <a:cs typeface="+mn-lt"/>
              </a:rPr>
              <a:t>,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fellir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creu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cytundeb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cartref</a:t>
            </a:r>
            <a:r>
              <a:rPr lang="en-US" sz="1100" dirty="0">
                <a:latin typeface="Congenial"/>
                <a:ea typeface="+mn-lt"/>
                <a:cs typeface="+mn-lt"/>
              </a:rPr>
              <a:t> /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ysgol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lle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mae'r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ysgol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nodi'r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hyn</a:t>
            </a:r>
            <a:r>
              <a:rPr lang="en-US" sz="1100" dirty="0">
                <a:latin typeface="Congenial"/>
                <a:ea typeface="+mn-lt"/>
                <a:cs typeface="+mn-lt"/>
              </a:rPr>
              <a:t> a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disgwyl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o'r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disgyblion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a'u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rhieni</a:t>
            </a:r>
            <a:r>
              <a:rPr lang="en-US" sz="1100" dirty="0">
                <a:latin typeface="Congenial"/>
                <a:ea typeface="+mn-lt"/>
                <a:cs typeface="+mn-lt"/>
              </a:rPr>
              <a:t>.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Bydd</a:t>
            </a:r>
            <a:r>
              <a:rPr lang="en-US" sz="1100" dirty="0">
                <a:latin typeface="Congenial"/>
                <a:ea typeface="+mn-lt"/>
                <a:cs typeface="+mn-lt"/>
              </a:rPr>
              <a:t> y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cytundeb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cael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ei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anfon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adref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flynyddol</a:t>
            </a:r>
            <a:r>
              <a:rPr lang="en-US" sz="1100" dirty="0">
                <a:latin typeface="Congenial"/>
                <a:ea typeface="+mn-lt"/>
                <a:cs typeface="+mn-lt"/>
              </a:rPr>
              <a:t> ac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fe'i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harwyddir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gan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yr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athro</a:t>
            </a:r>
            <a:r>
              <a:rPr lang="en-US" sz="1100" dirty="0">
                <a:latin typeface="Congenial"/>
                <a:ea typeface="+mn-lt"/>
                <a:cs typeface="+mn-lt"/>
              </a:rPr>
              <a:t>, y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disgybl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a'r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rhiant</a:t>
            </a:r>
            <a:endParaRPr lang="en-US" sz="1100" dirty="0" err="1">
              <a:latin typeface="Congenial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31E01B56-C773-5DB8-247A-68B1BCBF8978}"/>
              </a:ext>
            </a:extLst>
          </p:cNvPr>
          <p:cNvSpPr txBox="1"/>
          <p:nvPr/>
        </p:nvSpPr>
        <p:spPr>
          <a:xfrm>
            <a:off x="4608025" y="-82533"/>
            <a:ext cx="8198155" cy="2945487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Congenial"/>
                <a:ea typeface="+mn-lt"/>
                <a:cs typeface="+mn-lt"/>
              </a:rPr>
              <a:t>Sut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Ydy'r</a:t>
            </a:r>
            <a:r>
              <a:rPr lang="en-US" sz="1200" dirty="0">
                <a:latin typeface="Congenial"/>
                <a:ea typeface="+mn-lt"/>
                <a:cs typeface="+mn-lt"/>
              </a:rPr>
              <a:t> Ysgol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gweithio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Gyda'r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rhieni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i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gefnogi'r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awyrgylch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dysgu</a:t>
            </a:r>
            <a:r>
              <a:rPr lang="en-US" sz="1200" dirty="0">
                <a:latin typeface="Congenial"/>
                <a:ea typeface="+mn-lt"/>
                <a:cs typeface="+mn-lt"/>
              </a:rPr>
              <a:t>? </a:t>
            </a:r>
            <a:endParaRPr lang="en-US" sz="1200">
              <a:latin typeface="Congenial"/>
            </a:endParaRPr>
          </a:p>
          <a:p>
            <a:r>
              <a:rPr lang="en-US" sz="1200" dirty="0" err="1">
                <a:latin typeface="Congenial"/>
                <a:ea typeface="+mn-lt"/>
                <a:cs typeface="+mn-lt"/>
              </a:rPr>
              <a:t>Credaf</a:t>
            </a:r>
            <a:r>
              <a:rPr lang="en-US" sz="1200" dirty="0">
                <a:latin typeface="Congenial"/>
                <a:ea typeface="+mn-lt"/>
                <a:cs typeface="+mn-lt"/>
              </a:rPr>
              <a:t> un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ysgol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gryf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mewn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cysylltu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gyda'r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rhiant</a:t>
            </a:r>
            <a:r>
              <a:rPr lang="en-US" sz="1200" dirty="0">
                <a:latin typeface="Congenial"/>
                <a:ea typeface="+mn-lt"/>
                <a:cs typeface="+mn-lt"/>
              </a:rPr>
              <a:t> a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gweithio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gyda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nhw</a:t>
            </a:r>
            <a:r>
              <a:rPr lang="en-US" sz="1200" dirty="0">
                <a:latin typeface="Congenial"/>
                <a:ea typeface="+mn-lt"/>
                <a:cs typeface="+mn-lt"/>
              </a:rPr>
              <a:t>. </a:t>
            </a:r>
            <a:endParaRPr lang="en-US" sz="1200">
              <a:latin typeface="Congenial"/>
            </a:endParaRPr>
          </a:p>
          <a:p>
            <a:pPr marL="171450" indent="-171450">
              <a:buFont typeface="Arial"/>
              <a:buChar char="•"/>
            </a:pPr>
            <a:r>
              <a:rPr lang="en-US" sz="1100" dirty="0" err="1">
                <a:latin typeface="Congenial"/>
                <a:ea typeface="+mn-lt"/>
                <a:cs typeface="+mn-lt"/>
              </a:rPr>
              <a:t>Mae'r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ysgol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dosbarthu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adnoddau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dysgu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Cymraeg</a:t>
            </a:r>
            <a:r>
              <a:rPr lang="en-US" sz="1100" dirty="0">
                <a:latin typeface="Congenial"/>
                <a:ea typeface="+mn-lt"/>
                <a:cs typeface="+mn-lt"/>
              </a:rPr>
              <a:t> I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roi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i'r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rhieni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i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ganiatáu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nhw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i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sgwrio'n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naturiol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amser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i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amser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mewn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Cymraeg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syml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gyda'i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phlant</a:t>
            </a:r>
            <a:r>
              <a:rPr lang="en-US" sz="1100" dirty="0">
                <a:latin typeface="Congenial"/>
                <a:ea typeface="+mn-lt"/>
                <a:cs typeface="+mn-lt"/>
              </a:rPr>
              <a:t>. </a:t>
            </a:r>
            <a:endParaRPr lang="en-US" sz="1100">
              <a:latin typeface="Congenial"/>
            </a:endParaRPr>
          </a:p>
          <a:p>
            <a:pPr marL="171450" indent="-171450">
              <a:buFont typeface="Arial"/>
              <a:buChar char="•"/>
            </a:pPr>
            <a:r>
              <a:rPr lang="en-US" sz="1100" dirty="0" err="1">
                <a:latin typeface="Congenial"/>
                <a:ea typeface="+mn-lt"/>
                <a:cs typeface="+mn-lt"/>
              </a:rPr>
              <a:t>Gwybodaeth</a:t>
            </a:r>
            <a:r>
              <a:rPr lang="en-US" sz="1100" dirty="0">
                <a:latin typeface="Congenial"/>
                <a:ea typeface="+mn-lt"/>
                <a:cs typeface="+mn-lt"/>
              </a:rPr>
              <a:t> am ADY. </a:t>
            </a:r>
            <a:endParaRPr lang="en-US" sz="1100">
              <a:cs typeface="Calibri" panose="020F0502020204030204"/>
            </a:endParaRPr>
          </a:p>
          <a:p>
            <a:pPr marL="171450" indent="-171450">
              <a:buFont typeface="Arial"/>
              <a:buChar char="•"/>
            </a:pPr>
            <a:r>
              <a:rPr lang="en-US" sz="1100" dirty="0" err="1">
                <a:latin typeface="Congenial"/>
                <a:ea typeface="+mn-lt"/>
                <a:cs typeface="+mn-lt"/>
              </a:rPr>
              <a:t>Cymdeithas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Rhieni</a:t>
            </a:r>
            <a:r>
              <a:rPr lang="en-US" sz="1100" dirty="0">
                <a:latin typeface="Congenial"/>
                <a:ea typeface="+mn-lt"/>
                <a:cs typeface="+mn-lt"/>
              </a:rPr>
              <a:t> ac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athrawon</a:t>
            </a:r>
            <a:r>
              <a:rPr lang="en-US" sz="1100" dirty="0">
                <a:latin typeface="Congenial"/>
                <a:ea typeface="+mn-lt"/>
                <a:cs typeface="+mn-lt"/>
              </a:rPr>
              <a:t> 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Cymerwn</a:t>
            </a:r>
            <a:r>
              <a:rPr lang="en-US" sz="1100" dirty="0">
                <a:latin typeface="Congenial"/>
                <a:ea typeface="+mn-lt"/>
                <a:cs typeface="+mn-lt"/>
              </a:rPr>
              <a:t> bob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cyfle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i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bwysleisio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natur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gymunedol</a:t>
            </a:r>
            <a:r>
              <a:rPr lang="en-US" sz="1100" dirty="0">
                <a:latin typeface="Congenial"/>
                <a:ea typeface="+mn-lt"/>
                <a:cs typeface="+mn-lt"/>
              </a:rPr>
              <a:t> a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chymdeithasol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ein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hysgol</a:t>
            </a:r>
            <a:r>
              <a:rPr lang="en-US" sz="1100" dirty="0">
                <a:latin typeface="Congenial"/>
                <a:ea typeface="+mn-lt"/>
                <a:cs typeface="+mn-lt"/>
              </a:rPr>
              <a:t>. Yn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dymhorol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cynhelir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cyfarfodydd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anffurfiol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lle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threfnir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rhaglen</a:t>
            </a:r>
            <a:r>
              <a:rPr lang="en-US" sz="1100" dirty="0">
                <a:latin typeface="Congenial"/>
                <a:ea typeface="+mn-lt"/>
                <a:cs typeface="+mn-lt"/>
              </a:rPr>
              <a:t> o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weithgareddau</a:t>
            </a:r>
            <a:r>
              <a:rPr lang="en-US" sz="1100" dirty="0">
                <a:latin typeface="Congenial"/>
                <a:ea typeface="+mn-lt"/>
                <a:cs typeface="+mn-lt"/>
              </a:rPr>
              <a:t> er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mwyn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hybu'r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gronfa</a:t>
            </a:r>
            <a:r>
              <a:rPr lang="en-US" sz="1100" dirty="0">
                <a:latin typeface="Congenial"/>
                <a:ea typeface="+mn-lt"/>
                <a:cs typeface="+mn-lt"/>
              </a:rPr>
              <a:t>. </a:t>
            </a:r>
          </a:p>
          <a:p>
            <a:pPr marL="171450" indent="-171450">
              <a:buFont typeface="Arial"/>
              <a:buChar char="•"/>
            </a:pPr>
            <a:r>
              <a:rPr lang="en-US" sz="1100" dirty="0" err="1">
                <a:latin typeface="Congenial"/>
                <a:ea typeface="+mn-lt"/>
                <a:cs typeface="+mn-lt"/>
              </a:rPr>
              <a:t>Diwrnodau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rhieni</a:t>
            </a:r>
            <a:r>
              <a:rPr lang="en-US" sz="1100" dirty="0">
                <a:latin typeface="Congenial"/>
                <a:ea typeface="+mn-lt"/>
                <a:cs typeface="+mn-lt"/>
              </a:rPr>
              <a:t>,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dau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fath</a:t>
            </a:r>
            <a:r>
              <a:rPr lang="en-US" sz="1100" dirty="0">
                <a:latin typeface="Congenial"/>
                <a:ea typeface="+mn-lt"/>
                <a:cs typeface="+mn-lt"/>
              </a:rPr>
              <a:t> o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ddiwrnodau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rhieni</a:t>
            </a:r>
            <a:r>
              <a:rPr lang="en-US" sz="1100" dirty="0">
                <a:latin typeface="Congenial"/>
                <a:ea typeface="+mn-lt"/>
                <a:cs typeface="+mn-lt"/>
              </a:rPr>
              <a:t>. Un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digwydd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cyn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mae'r</a:t>
            </a:r>
            <a:r>
              <a:rPr lang="en-US" sz="1100" dirty="0">
                <a:latin typeface="Congenial"/>
                <a:ea typeface="+mn-lt"/>
                <a:cs typeface="+mn-lt"/>
              </a:rPr>
              <a:t> plant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ymuno'r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ysgol</a:t>
            </a:r>
            <a:r>
              <a:rPr lang="en-US" sz="1100" dirty="0">
                <a:latin typeface="Congenial"/>
                <a:ea typeface="+mn-lt"/>
                <a:cs typeface="+mn-lt"/>
              </a:rPr>
              <a:t> ac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caniatáu’r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rhiant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i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ofyn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cwestiynau</a:t>
            </a:r>
            <a:r>
              <a:rPr lang="en-US" sz="1100" dirty="0">
                <a:latin typeface="Congenial"/>
                <a:ea typeface="+mn-lt"/>
                <a:cs typeface="+mn-lt"/>
              </a:rPr>
              <a:t> am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ysgol</a:t>
            </a:r>
            <a:r>
              <a:rPr lang="en-US" sz="1100" dirty="0">
                <a:latin typeface="Congenial"/>
                <a:ea typeface="+mn-lt"/>
                <a:cs typeface="+mn-lt"/>
              </a:rPr>
              <a:t> a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gweld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adeilad</a:t>
            </a:r>
            <a:r>
              <a:rPr lang="en-US" sz="1100" dirty="0">
                <a:latin typeface="Congenial"/>
                <a:ea typeface="+mn-lt"/>
                <a:cs typeface="+mn-lt"/>
              </a:rPr>
              <a:t>. Math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dau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o’r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diwrnod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rhieni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mae'r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rhiant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gallu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arsylwi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sut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mae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eu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plentyn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perfformio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ysgol</a:t>
            </a:r>
            <a:r>
              <a:rPr lang="en-US" sz="1100" dirty="0">
                <a:latin typeface="Congenial"/>
                <a:ea typeface="+mn-lt"/>
                <a:cs typeface="+mn-lt"/>
              </a:rPr>
              <a:t> ac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os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maen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nhw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cyfforddus</a:t>
            </a:r>
            <a:r>
              <a:rPr lang="en-US" sz="1100" dirty="0">
                <a:latin typeface="Congenial"/>
                <a:ea typeface="+mn-lt"/>
                <a:cs typeface="+mn-lt"/>
              </a:rPr>
              <a:t>. </a:t>
            </a:r>
            <a:endParaRPr lang="en-US" sz="1100">
              <a:latin typeface="Congenial"/>
            </a:endParaRPr>
          </a:p>
          <a:p>
            <a:pPr marL="171450" indent="-171450">
              <a:buFont typeface="Arial"/>
              <a:buChar char="•"/>
            </a:pPr>
            <a:r>
              <a:rPr lang="en-US" sz="1100" dirty="0" err="1">
                <a:latin typeface="Congenial"/>
                <a:ea typeface="+mn-lt"/>
                <a:cs typeface="+mn-lt"/>
              </a:rPr>
              <a:t>Adnoddau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dysgu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cartref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cynnwys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codio</a:t>
            </a:r>
            <a:r>
              <a:rPr lang="en-US" sz="1100" dirty="0">
                <a:latin typeface="Congenial"/>
                <a:ea typeface="+mn-lt"/>
                <a:cs typeface="+mn-lt"/>
              </a:rPr>
              <a:t> a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mwy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ar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afael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i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ymuno'r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rhiant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mewn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i'r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awyrgylch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dysgu</a:t>
            </a:r>
            <a:r>
              <a:rPr lang="en-US" sz="1100" dirty="0">
                <a:latin typeface="Congenial"/>
                <a:ea typeface="+mn-lt"/>
                <a:cs typeface="+mn-lt"/>
              </a:rPr>
              <a:t>,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gadael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nhw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adnabod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sut</a:t>
            </a:r>
            <a:r>
              <a:rPr lang="en-US" sz="1100" dirty="0">
                <a:latin typeface="Congenial"/>
                <a:ea typeface="+mn-lt"/>
                <a:cs typeface="+mn-lt"/>
              </a:rPr>
              <a:t> ac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mae'r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plentyn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symud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ymlaen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ei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datblygiad</a:t>
            </a:r>
            <a:r>
              <a:rPr lang="en-US" sz="1100" dirty="0">
                <a:latin typeface="Congenial"/>
                <a:ea typeface="+mn-lt"/>
                <a:cs typeface="+mn-lt"/>
              </a:rPr>
              <a:t> a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beth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maen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nhw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neud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ystod</a:t>
            </a:r>
            <a:r>
              <a:rPr lang="en-US" sz="1100" dirty="0">
                <a:latin typeface="Congenial"/>
                <a:ea typeface="+mn-lt"/>
                <a:cs typeface="+mn-lt"/>
              </a:rPr>
              <a:t> y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dydd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i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gynnig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nhw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i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gysylltu</a:t>
            </a:r>
            <a:r>
              <a:rPr lang="en-US" sz="1100" dirty="0">
                <a:latin typeface="Congenial"/>
                <a:ea typeface="+mn-lt"/>
                <a:cs typeface="+mn-lt"/>
              </a:rPr>
              <a:t> â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siarad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mwy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gyda’i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phlentyn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100" dirty="0">
                <a:latin typeface="Congenial"/>
                <a:ea typeface="+mn-lt"/>
                <a:cs typeface="+mn-lt"/>
              </a:rPr>
              <a:t> y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cartref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endParaRPr lang="en-US" sz="1100">
              <a:latin typeface="Congenial"/>
            </a:endParaRPr>
          </a:p>
          <a:p>
            <a:pPr marL="171450" indent="-171450">
              <a:buFont typeface="Arial"/>
              <a:buChar char="•"/>
            </a:pPr>
            <a:r>
              <a:rPr lang="en-US" sz="1100" dirty="0" err="1">
                <a:latin typeface="Congenial"/>
                <a:ea typeface="+mn-lt"/>
                <a:cs typeface="+mn-lt"/>
              </a:rPr>
              <a:t>Rhoi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enw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i'r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gymdeithas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rhieni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ar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athrawon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creu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synnwyr</a:t>
            </a:r>
            <a:r>
              <a:rPr lang="en-US" sz="1100" dirty="0">
                <a:latin typeface="Congenial"/>
                <a:ea typeface="+mn-lt"/>
                <a:cs typeface="+mn-lt"/>
              </a:rPr>
              <a:t> o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berthynas</a:t>
            </a:r>
            <a:r>
              <a:rPr lang="en-US" sz="1100" dirty="0">
                <a:latin typeface="Congenial"/>
                <a:ea typeface="+mn-lt"/>
                <a:cs typeface="+mn-lt"/>
              </a:rPr>
              <a:t> ac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unigrywiaeth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sydd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pellach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nerthu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cysylltiad</a:t>
            </a:r>
            <a:r>
              <a:rPr lang="en-US" sz="1100" dirty="0">
                <a:latin typeface="Congenial"/>
                <a:ea typeface="+mn-lt"/>
                <a:cs typeface="+mn-lt"/>
              </a:rPr>
              <a:t> a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gydir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teulu</a:t>
            </a:r>
            <a:r>
              <a:rPr lang="en-US" sz="1100" dirty="0">
                <a:latin typeface="Congenial"/>
                <a:ea typeface="+mn-lt"/>
                <a:cs typeface="+mn-lt"/>
              </a:rPr>
              <a:t> a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chymunedau</a:t>
            </a:r>
            <a:r>
              <a:rPr lang="en-US" sz="1100" dirty="0">
                <a:latin typeface="Congenial"/>
                <a:ea typeface="+mn-lt"/>
                <a:cs typeface="+mn-lt"/>
              </a:rPr>
              <a:t> o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gwmpas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ysgol</a:t>
            </a:r>
            <a:r>
              <a:rPr lang="en-US" sz="1100" dirty="0">
                <a:latin typeface="Congenial"/>
                <a:ea typeface="+mn-lt"/>
                <a:cs typeface="+mn-lt"/>
              </a:rPr>
              <a:t>.</a:t>
            </a:r>
            <a:endParaRPr lang="en-US" sz="1100" dirty="0" err="1">
              <a:latin typeface="Congenial"/>
              <a:ea typeface="+mn-lt"/>
              <a:cs typeface="+mn-lt"/>
            </a:endParaRPr>
          </a:p>
        </p:txBody>
      </p:sp>
      <p:pic>
        <p:nvPicPr>
          <p:cNvPr id="11" name="Picture 10" descr="A red dragon and green and white speech bubble&#10;&#10;Description automatically generated">
            <a:extLst>
              <a:ext uri="{FF2B5EF4-FFF2-40B4-BE49-F238E27FC236}">
                <a16:creationId xmlns:a16="http://schemas.microsoft.com/office/drawing/2014/main" id="{761E89EA-D39F-DAD6-A035-908CE50AB5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5500" t="39655" r="7223" b="15517"/>
          <a:stretch/>
        </p:blipFill>
        <p:spPr>
          <a:xfrm rot="1020000">
            <a:off x="6230080" y="3305016"/>
            <a:ext cx="922972" cy="63272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1DBBC18-A5B5-A13B-ED61-4981A10EA198}"/>
              </a:ext>
            </a:extLst>
          </p:cNvPr>
          <p:cNvSpPr txBox="1"/>
          <p:nvPr/>
        </p:nvSpPr>
        <p:spPr>
          <a:xfrm>
            <a:off x="4782260" y="3961171"/>
            <a:ext cx="2760230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 err="1">
                <a:latin typeface="Jumble"/>
                <a:cs typeface="Calibri"/>
              </a:rPr>
              <a:t>Dechrau</a:t>
            </a:r>
            <a:r>
              <a:rPr lang="en-US" sz="2400" dirty="0">
                <a:latin typeface="Jumble"/>
                <a:cs typeface="Calibri"/>
              </a:rPr>
              <a:t> </a:t>
            </a:r>
            <a:r>
              <a:rPr lang="en-US" sz="2400" dirty="0" err="1">
                <a:latin typeface="Jumble"/>
                <a:cs typeface="Calibri"/>
              </a:rPr>
              <a:t>Wrth</a:t>
            </a:r>
            <a:endParaRPr lang="en-US" sz="2400" dirty="0">
              <a:latin typeface="Jumble"/>
              <a:cs typeface="Calibri"/>
            </a:endParaRPr>
          </a:p>
          <a:p>
            <a:r>
              <a:rPr lang="en-US" sz="2400" dirty="0" err="1">
                <a:latin typeface="Jumble"/>
                <a:cs typeface="Calibri"/>
              </a:rPr>
              <a:t>Fy</a:t>
            </a:r>
            <a:r>
              <a:rPr lang="en-US" sz="2400" dirty="0">
                <a:latin typeface="Jumble"/>
                <a:cs typeface="Calibri"/>
              </a:rPr>
              <a:t> </a:t>
            </a:r>
            <a:r>
              <a:rPr lang="en-US" sz="2400" dirty="0" err="1">
                <a:latin typeface="Jumble"/>
                <a:cs typeface="Calibri"/>
              </a:rPr>
              <a:t>Nhraed</a:t>
            </a:r>
            <a:br>
              <a:rPr lang="en-US" sz="2400" dirty="0">
                <a:latin typeface="Congenial"/>
                <a:cs typeface="Calibri"/>
              </a:rPr>
            </a:br>
            <a:r>
              <a:rPr lang="en-US" sz="2000" dirty="0" err="1">
                <a:latin typeface="Congenial"/>
                <a:cs typeface="Calibri"/>
              </a:rPr>
              <a:t>Rhif</a:t>
            </a:r>
            <a:r>
              <a:rPr lang="en-US" sz="2000" dirty="0">
                <a:latin typeface="Congenial"/>
                <a:cs typeface="Calibri"/>
              </a:rPr>
              <a:t> </a:t>
            </a:r>
            <a:r>
              <a:rPr lang="en-US" sz="2000" dirty="0" err="1">
                <a:latin typeface="Congenial"/>
                <a:cs typeface="Calibri"/>
              </a:rPr>
              <a:t>myfyrwyr</a:t>
            </a:r>
            <a:r>
              <a:rPr lang="en-US" sz="2000" dirty="0">
                <a:latin typeface="Congenial"/>
                <a:cs typeface="Calibri"/>
              </a:rPr>
              <a:t> (2305227)</a:t>
            </a:r>
            <a:endParaRPr lang="en-US" sz="2000" dirty="0">
              <a:cs typeface="Calibri" panose="020F0502020204030204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6530CDE-3F4D-B021-5777-9243C0AAD2FB}"/>
              </a:ext>
            </a:extLst>
          </p:cNvPr>
          <p:cNvSpPr txBox="1"/>
          <p:nvPr/>
        </p:nvSpPr>
        <p:spPr>
          <a:xfrm>
            <a:off x="4585" y="0"/>
            <a:ext cx="4777674" cy="1975009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 err="1">
                <a:latin typeface="Congenial"/>
                <a:cs typeface="Calibri"/>
              </a:rPr>
              <a:t>Feithiau</a:t>
            </a:r>
            <a:r>
              <a:rPr lang="en-US" sz="1400" dirty="0">
                <a:latin typeface="Congenial"/>
                <a:cs typeface="Calibri"/>
              </a:rPr>
              <a:t> am </a:t>
            </a:r>
            <a:r>
              <a:rPr lang="en-US" sz="1400" dirty="0" err="1">
                <a:latin typeface="Congenial"/>
                <a:cs typeface="Calibri"/>
              </a:rPr>
              <a:t>yr</a:t>
            </a:r>
            <a:r>
              <a:rPr lang="en-US" sz="1400" dirty="0">
                <a:latin typeface="Congenial"/>
                <a:cs typeface="Calibri"/>
              </a:rPr>
              <a:t> </a:t>
            </a:r>
            <a:r>
              <a:rPr lang="en-US" sz="1400" dirty="0" err="1">
                <a:latin typeface="Congenial"/>
                <a:cs typeface="Calibri"/>
              </a:rPr>
              <a:t>ysgol</a:t>
            </a:r>
            <a:r>
              <a:rPr lang="en-US" sz="1400" dirty="0">
                <a:latin typeface="Congenial"/>
                <a:cs typeface="Calibri"/>
              </a:rPr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 sz="1200" dirty="0">
                <a:latin typeface="Congenial"/>
                <a:cs typeface="Calibri"/>
              </a:rPr>
              <a:t>Mae 493 o </a:t>
            </a:r>
            <a:r>
              <a:rPr lang="en-US" sz="1200" err="1">
                <a:latin typeface="Congenial"/>
                <a:cs typeface="Calibri"/>
              </a:rPr>
              <a:t>ddisgyblion</a:t>
            </a:r>
            <a:r>
              <a:rPr lang="en-US" sz="1200" dirty="0">
                <a:latin typeface="Congenial"/>
                <a:cs typeface="Calibri"/>
              </a:rPr>
              <a:t> </a:t>
            </a:r>
            <a:r>
              <a:rPr lang="en-US" sz="1200" err="1">
                <a:latin typeface="Congenial"/>
                <a:cs typeface="Calibri"/>
              </a:rPr>
              <a:t>rhwng</a:t>
            </a:r>
            <a:r>
              <a:rPr lang="en-US" sz="1200" dirty="0">
                <a:latin typeface="Congenial"/>
                <a:cs typeface="Calibri"/>
              </a:rPr>
              <a:t> 3 ac 11 </a:t>
            </a:r>
            <a:r>
              <a:rPr lang="en-US" sz="1200" err="1">
                <a:latin typeface="Congenial"/>
                <a:cs typeface="Calibri"/>
              </a:rPr>
              <a:t>oed</a:t>
            </a:r>
            <a:r>
              <a:rPr lang="en-US" sz="1200" dirty="0">
                <a:latin typeface="Congenial"/>
                <a:cs typeface="Calibri"/>
              </a:rPr>
              <a:t> </a:t>
            </a:r>
            <a:r>
              <a:rPr lang="en-US" sz="1200" err="1">
                <a:latin typeface="Congenial"/>
                <a:cs typeface="Calibri"/>
              </a:rPr>
              <a:t>ar</a:t>
            </a:r>
            <a:r>
              <a:rPr lang="en-US" sz="1200" dirty="0">
                <a:latin typeface="Congenial"/>
                <a:cs typeface="Calibri"/>
              </a:rPr>
              <a:t> y </a:t>
            </a:r>
            <a:r>
              <a:rPr lang="en-US" sz="1200" err="1">
                <a:latin typeface="Congenial"/>
                <a:cs typeface="Calibri"/>
              </a:rPr>
              <a:t>gofrestr</a:t>
            </a:r>
            <a:r>
              <a:rPr lang="en-US" sz="1200" dirty="0">
                <a:latin typeface="Congenial"/>
                <a:cs typeface="Calibri"/>
              </a:rPr>
              <a:t>, </a:t>
            </a:r>
            <a:r>
              <a:rPr lang="en-US" sz="1200" err="1">
                <a:latin typeface="Congenial"/>
                <a:cs typeface="Calibri"/>
              </a:rPr>
              <a:t>gan</a:t>
            </a:r>
            <a:r>
              <a:rPr lang="en-US" sz="1200" dirty="0">
                <a:latin typeface="Congenial"/>
                <a:cs typeface="Calibri"/>
              </a:rPr>
              <a:t> </a:t>
            </a:r>
            <a:r>
              <a:rPr lang="en-US" sz="1200" err="1">
                <a:latin typeface="Congenial"/>
                <a:cs typeface="Calibri"/>
              </a:rPr>
              <a:t>gynnwys</a:t>
            </a:r>
            <a:r>
              <a:rPr lang="en-US" sz="1200" dirty="0">
                <a:latin typeface="Congenial"/>
                <a:cs typeface="Calibri"/>
              </a:rPr>
              <a:t> 53 o </a:t>
            </a:r>
            <a:r>
              <a:rPr lang="en-US" sz="1200" err="1">
                <a:latin typeface="Congenial"/>
                <a:cs typeface="Calibri"/>
              </a:rPr>
              <a:t>ddisgyblion</a:t>
            </a:r>
            <a:r>
              <a:rPr lang="en-US" sz="1200" dirty="0">
                <a:latin typeface="Congenial"/>
                <a:cs typeface="Calibri"/>
              </a:rPr>
              <a:t> </a:t>
            </a:r>
            <a:r>
              <a:rPr lang="en-US" sz="1200" err="1">
                <a:latin typeface="Congenial"/>
                <a:cs typeface="Calibri"/>
              </a:rPr>
              <a:t>meithrin</a:t>
            </a:r>
            <a:r>
              <a:rPr lang="en-US" sz="1200" dirty="0">
                <a:latin typeface="Congenial"/>
                <a:cs typeface="Calibri"/>
              </a:rPr>
              <a:t> </a:t>
            </a:r>
            <a:r>
              <a:rPr lang="en-US" sz="1200" err="1">
                <a:latin typeface="Congenial"/>
                <a:cs typeface="Calibri"/>
              </a:rPr>
              <a:t>rhan</a:t>
            </a:r>
            <a:r>
              <a:rPr lang="en-US" sz="1200" dirty="0">
                <a:latin typeface="Congenial"/>
                <a:cs typeface="Calibri"/>
              </a:rPr>
              <a:t> </a:t>
            </a:r>
            <a:r>
              <a:rPr lang="en-US" sz="1200" err="1">
                <a:latin typeface="Congenial"/>
                <a:cs typeface="Calibri"/>
              </a:rPr>
              <a:t>amser</a:t>
            </a:r>
            <a:r>
              <a:rPr lang="en-US" sz="1200" dirty="0">
                <a:latin typeface="Congenial"/>
                <a:cs typeface="Calibri"/>
              </a:rPr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 sz="1200" err="1">
                <a:latin typeface="Congenial"/>
                <a:cs typeface="Calibri"/>
              </a:rPr>
              <a:t>Rhennir</a:t>
            </a:r>
            <a:r>
              <a:rPr lang="en-US" sz="1200" dirty="0">
                <a:latin typeface="Congenial"/>
                <a:cs typeface="Calibri"/>
              </a:rPr>
              <a:t> y </a:t>
            </a:r>
            <a:r>
              <a:rPr lang="en-US" sz="1200" err="1">
                <a:latin typeface="Congenial"/>
                <a:cs typeface="Calibri"/>
              </a:rPr>
              <a:t>disgyblion</a:t>
            </a:r>
            <a:r>
              <a:rPr lang="en-US" sz="1200" dirty="0">
                <a:latin typeface="Congenial"/>
                <a:cs typeface="Calibri"/>
              </a:rPr>
              <a:t> </a:t>
            </a:r>
            <a:r>
              <a:rPr lang="en-US" sz="1200" err="1">
                <a:latin typeface="Congenial"/>
                <a:cs typeface="Calibri"/>
              </a:rPr>
              <a:t>yn</a:t>
            </a:r>
            <a:r>
              <a:rPr lang="en-US" sz="1200" dirty="0">
                <a:latin typeface="Congenial"/>
                <a:cs typeface="Calibri"/>
              </a:rPr>
              <a:t> 17 </a:t>
            </a:r>
            <a:r>
              <a:rPr lang="en-US" sz="1200" err="1">
                <a:latin typeface="Congenial"/>
                <a:cs typeface="Calibri"/>
              </a:rPr>
              <a:t>dosbarthiadau</a:t>
            </a:r>
            <a:r>
              <a:rPr lang="en-US" sz="1200" dirty="0">
                <a:latin typeface="Congenial"/>
                <a:cs typeface="Calibri"/>
              </a:rPr>
              <a:t>, </a:t>
            </a:r>
            <a:r>
              <a:rPr lang="en-US" sz="1200" err="1">
                <a:latin typeface="Congenial"/>
                <a:cs typeface="Calibri"/>
              </a:rPr>
              <a:t>gan</a:t>
            </a:r>
            <a:r>
              <a:rPr lang="en-US" sz="1200" dirty="0">
                <a:latin typeface="Congenial"/>
                <a:cs typeface="Calibri"/>
              </a:rPr>
              <a:t> </a:t>
            </a:r>
            <a:r>
              <a:rPr lang="en-US" sz="1200" err="1">
                <a:latin typeface="Congenial"/>
                <a:cs typeface="Calibri"/>
              </a:rPr>
              <a:t>gynnwys</a:t>
            </a:r>
            <a:r>
              <a:rPr lang="en-US" sz="1200" dirty="0">
                <a:latin typeface="Congenial"/>
                <a:cs typeface="Calibri"/>
              </a:rPr>
              <a:t> un </a:t>
            </a:r>
            <a:r>
              <a:rPr lang="en-US" sz="1200" err="1">
                <a:latin typeface="Congenial"/>
                <a:cs typeface="Calibri"/>
              </a:rPr>
              <a:t>dosbarth</a:t>
            </a:r>
            <a:r>
              <a:rPr lang="en-US" sz="1200" dirty="0">
                <a:latin typeface="Congenial"/>
                <a:cs typeface="Calibri"/>
              </a:rPr>
              <a:t> </a:t>
            </a:r>
            <a:r>
              <a:rPr lang="en-US" sz="1200" err="1">
                <a:latin typeface="Congenial"/>
                <a:cs typeface="Calibri"/>
              </a:rPr>
              <a:t>oedran</a:t>
            </a:r>
            <a:r>
              <a:rPr lang="en-US" sz="1200" dirty="0">
                <a:latin typeface="Congenial"/>
                <a:cs typeface="Calibri"/>
              </a:rPr>
              <a:t> </a:t>
            </a:r>
            <a:r>
              <a:rPr lang="en-US" sz="1200" err="1">
                <a:latin typeface="Congenial"/>
                <a:cs typeface="Calibri"/>
              </a:rPr>
              <a:t>cymysg</a:t>
            </a:r>
            <a:r>
              <a:rPr lang="en-US" sz="1200" dirty="0">
                <a:latin typeface="Congenial"/>
                <a:cs typeface="Calibri"/>
              </a:rPr>
              <a:t> a </a:t>
            </a:r>
            <a:r>
              <a:rPr lang="en-US" sz="1200" err="1">
                <a:latin typeface="Congenial"/>
                <a:cs typeface="Calibri"/>
              </a:rPr>
              <a:t>dau</a:t>
            </a:r>
            <a:r>
              <a:rPr lang="en-US" sz="1200" dirty="0">
                <a:latin typeface="Congenial"/>
                <a:cs typeface="Calibri"/>
              </a:rPr>
              <a:t> </a:t>
            </a:r>
            <a:r>
              <a:rPr lang="en-US" sz="1200" err="1">
                <a:latin typeface="Congenial"/>
                <a:cs typeface="Calibri"/>
              </a:rPr>
              <a:t>ddosbarth</a:t>
            </a:r>
            <a:r>
              <a:rPr lang="en-US" sz="1200" dirty="0">
                <a:latin typeface="Congenial"/>
                <a:cs typeface="Calibri"/>
              </a:rPr>
              <a:t> </a:t>
            </a:r>
            <a:r>
              <a:rPr lang="en-US" sz="1200" err="1">
                <a:latin typeface="Congenial"/>
                <a:cs typeface="Calibri"/>
              </a:rPr>
              <a:t>meithrin</a:t>
            </a:r>
            <a:r>
              <a:rPr lang="en-US" sz="1200" dirty="0">
                <a:latin typeface="Congenial"/>
                <a:cs typeface="Calibri"/>
              </a:rPr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 sz="1200" err="1">
                <a:latin typeface="Congenial"/>
                <a:cs typeface="Arial"/>
              </a:rPr>
              <a:t>Cymraeg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yw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prif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gyfrwng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gwaith</a:t>
            </a:r>
            <a:r>
              <a:rPr lang="en-US" sz="1200" dirty="0">
                <a:latin typeface="Congenial"/>
                <a:cs typeface="Arial"/>
              </a:rPr>
              <a:t> a </a:t>
            </a:r>
            <a:r>
              <a:rPr lang="en-US" sz="1200" err="1">
                <a:latin typeface="Congenial"/>
                <a:cs typeface="Arial"/>
              </a:rPr>
              <a:t>bywyd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ysgol</a:t>
            </a:r>
            <a:r>
              <a:rPr lang="en-US" sz="1200" dirty="0">
                <a:latin typeface="Congenial"/>
                <a:cs typeface="Arial"/>
              </a:rPr>
              <a:t>. </a:t>
            </a:r>
          </a:p>
          <a:p>
            <a:pPr marL="285750" indent="-285750">
              <a:buFont typeface="Arial"/>
              <a:buChar char="•"/>
            </a:pPr>
            <a:r>
              <a:rPr lang="en-US" sz="1200" dirty="0">
                <a:latin typeface="Congenial"/>
                <a:cs typeface="Arial"/>
              </a:rPr>
              <a:t>Dros </a:t>
            </a:r>
            <a:r>
              <a:rPr lang="en-US" sz="1200" dirty="0" err="1">
                <a:latin typeface="Congenial"/>
                <a:cs typeface="Arial"/>
              </a:rPr>
              <a:t>gyfnod</a:t>
            </a:r>
            <a:r>
              <a:rPr lang="en-US" sz="1200" dirty="0">
                <a:latin typeface="Congenial"/>
                <a:cs typeface="Arial"/>
              </a:rPr>
              <a:t> o </a:t>
            </a:r>
            <a:r>
              <a:rPr lang="en-US" sz="1200" dirty="0" err="1">
                <a:latin typeface="Congenial"/>
                <a:cs typeface="Arial"/>
              </a:rPr>
              <a:t>dair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blynedd</a:t>
            </a:r>
            <a:r>
              <a:rPr lang="en-US" sz="1200" dirty="0">
                <a:latin typeface="Congenial"/>
                <a:cs typeface="Arial"/>
              </a:rPr>
              <a:t>, </a:t>
            </a:r>
            <a:r>
              <a:rPr lang="en-US" sz="1200" dirty="0" err="1">
                <a:latin typeface="Congenial"/>
                <a:cs typeface="Arial"/>
              </a:rPr>
              <a:t>mae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tua</a:t>
            </a:r>
            <a:r>
              <a:rPr lang="en-US" sz="1200" dirty="0">
                <a:latin typeface="Congenial"/>
                <a:cs typeface="Arial"/>
              </a:rPr>
              <a:t> 7% o </a:t>
            </a:r>
            <a:r>
              <a:rPr lang="en-US" sz="1200" dirty="0" err="1">
                <a:latin typeface="Congenial"/>
                <a:cs typeface="Arial"/>
              </a:rPr>
              <a:t>ddisgyblion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wedi</a:t>
            </a:r>
            <a:r>
              <a:rPr lang="en-US" sz="1200" dirty="0">
                <a:latin typeface="Congenial"/>
                <a:cs typeface="Arial"/>
              </a:rPr>
              <a:t> bod </a:t>
            </a:r>
            <a:r>
              <a:rPr lang="en-US" sz="1200" dirty="0" err="1">
                <a:latin typeface="Congenial"/>
                <a:cs typeface="Arial"/>
              </a:rPr>
              <a:t>yn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gymwys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i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gael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ysgol</a:t>
            </a:r>
            <a:r>
              <a:rPr lang="en-US" sz="1200" dirty="0">
                <a:latin typeface="Congenial"/>
                <a:cs typeface="Arial"/>
              </a:rPr>
              <a:t> am </a:t>
            </a:r>
            <a:r>
              <a:rPr lang="en-US" sz="1200" dirty="0" err="1">
                <a:latin typeface="Congenial"/>
                <a:cs typeface="Arial"/>
              </a:rPr>
              <a:t>ddim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prydiau</a:t>
            </a:r>
            <a:r>
              <a:rPr lang="en-US" sz="1200" dirty="0">
                <a:latin typeface="Congenial"/>
                <a:cs typeface="Arial"/>
              </a:rPr>
              <a:t> (</a:t>
            </a:r>
            <a:r>
              <a:rPr lang="en-US" sz="1200" dirty="0" err="1">
                <a:latin typeface="Congenial"/>
                <a:cs typeface="Arial"/>
              </a:rPr>
              <a:t>ganran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genedlaethol</a:t>
            </a:r>
            <a:r>
              <a:rPr lang="en-US" sz="1200" dirty="0">
                <a:latin typeface="Congenial"/>
                <a:cs typeface="Arial"/>
              </a:rPr>
              <a:t> o 18%).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1606965B-EF8F-1A07-88B4-D950244FDDC2}"/>
              </a:ext>
            </a:extLst>
          </p:cNvPr>
          <p:cNvSpPr txBox="1"/>
          <p:nvPr/>
        </p:nvSpPr>
        <p:spPr>
          <a:xfrm>
            <a:off x="4584" y="1976177"/>
            <a:ext cx="4769684" cy="3609499"/>
          </a:xfrm>
          <a:prstGeom prst="roundRect">
            <a:avLst/>
          </a:prstGeom>
          <a:solidFill>
            <a:srgbClr val="FCD7D7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err="1">
                <a:latin typeface="Congenial"/>
                <a:cs typeface="Calibri"/>
              </a:rPr>
              <a:t>Siarter</a:t>
            </a:r>
            <a:r>
              <a:rPr lang="en-US" sz="1400" dirty="0">
                <a:latin typeface="Congenial"/>
                <a:cs typeface="Calibri"/>
              </a:rPr>
              <a:t> Iaith</a:t>
            </a:r>
          </a:p>
          <a:p>
            <a:pPr marL="285750" indent="-285750">
              <a:buFont typeface="Arial"/>
              <a:buChar char="•"/>
            </a:pPr>
            <a:r>
              <a:rPr lang="en-US" sz="1200" err="1">
                <a:latin typeface="Congenial"/>
                <a:cs typeface="Arial"/>
              </a:rPr>
              <a:t>Ar</a:t>
            </a:r>
            <a:r>
              <a:rPr lang="en-US" sz="1200" dirty="0">
                <a:latin typeface="Congenial"/>
                <a:cs typeface="Arial"/>
              </a:rPr>
              <a:t> Fedi 16eg 2016, </a:t>
            </a:r>
            <a:r>
              <a:rPr lang="en-US" sz="1200" err="1">
                <a:latin typeface="Congenial"/>
                <a:cs typeface="Arial"/>
              </a:rPr>
              <a:t>lansiwyd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b="1" err="1">
                <a:latin typeface="Congenial"/>
                <a:cs typeface="Arial"/>
              </a:rPr>
              <a:t>Siarter</a:t>
            </a:r>
            <a:r>
              <a:rPr lang="en-US" sz="1200" b="1" dirty="0">
                <a:latin typeface="Congenial"/>
                <a:cs typeface="Arial"/>
              </a:rPr>
              <a:t> Iaith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ysgolion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Cymraeg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Mamiaith</a:t>
            </a:r>
            <a:r>
              <a:rPr lang="en-US" sz="1200" dirty="0">
                <a:latin typeface="Congenial"/>
                <a:cs typeface="Arial"/>
              </a:rPr>
              <a:t> Abertawe, </a:t>
            </a:r>
            <a:r>
              <a:rPr lang="en-US" sz="1200" err="1">
                <a:latin typeface="Congenial"/>
                <a:cs typeface="Arial"/>
              </a:rPr>
              <a:t>sef</a:t>
            </a:r>
            <a:r>
              <a:rPr lang="en-US" sz="1200" dirty="0">
                <a:latin typeface="Congenial"/>
                <a:cs typeface="Arial"/>
              </a:rPr>
              <a:t> </a:t>
            </a:r>
            <a:r>
              <a:rPr lang="en-US" sz="1200" b="1" err="1">
                <a:latin typeface="Congenial"/>
                <a:cs typeface="Arial"/>
              </a:rPr>
              <a:t>Tafod</a:t>
            </a:r>
            <a:r>
              <a:rPr lang="en-US" sz="1200" b="1" dirty="0">
                <a:latin typeface="Congenial"/>
                <a:cs typeface="Arial"/>
              </a:rPr>
              <a:t> Tawe.</a:t>
            </a:r>
          </a:p>
          <a:p>
            <a:pPr marL="285750" indent="-285750">
              <a:buFont typeface="Arial"/>
              <a:buChar char="•"/>
            </a:pPr>
            <a:r>
              <a:rPr lang="en-US" sz="1200" dirty="0">
                <a:latin typeface="Congenial"/>
                <a:cs typeface="Arial"/>
              </a:rPr>
              <a:t>Nod y </a:t>
            </a:r>
            <a:r>
              <a:rPr lang="en-US" sz="1200" dirty="0" err="1">
                <a:latin typeface="Congenial"/>
                <a:cs typeface="Arial"/>
              </a:rPr>
              <a:t>Siarter</a:t>
            </a:r>
            <a:r>
              <a:rPr lang="en-US" sz="1200" dirty="0">
                <a:latin typeface="Congenial"/>
                <a:cs typeface="Arial"/>
              </a:rPr>
              <a:t> Iaith </a:t>
            </a:r>
            <a:r>
              <a:rPr lang="en-US" sz="1200" dirty="0" err="1">
                <a:latin typeface="Congenial"/>
                <a:cs typeface="Arial"/>
              </a:rPr>
              <a:t>yw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dylanwadu’n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bositif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ar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ddefnydd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cymdeithasol</a:t>
            </a:r>
            <a:r>
              <a:rPr lang="en-US" sz="1200" dirty="0">
                <a:latin typeface="Congenial"/>
                <a:cs typeface="Arial"/>
              </a:rPr>
              <a:t> plant </a:t>
            </a:r>
            <a:r>
              <a:rPr lang="en-US" sz="1200" dirty="0" err="1">
                <a:latin typeface="Congenial"/>
                <a:cs typeface="Arial"/>
              </a:rPr>
              <a:t>o’r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Gymraeg</a:t>
            </a:r>
            <a:r>
              <a:rPr lang="en-US" sz="1200" dirty="0">
                <a:latin typeface="Congenial"/>
                <a:cs typeface="Arial"/>
              </a:rPr>
              <a:t>. </a:t>
            </a:r>
            <a:r>
              <a:rPr lang="en-US" sz="1200" dirty="0" err="1">
                <a:latin typeface="Congenial"/>
                <a:cs typeface="Arial"/>
              </a:rPr>
              <a:t>Mewn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gair</a:t>
            </a:r>
            <a:r>
              <a:rPr lang="en-US" sz="1200" dirty="0">
                <a:latin typeface="Congenial"/>
                <a:cs typeface="Arial"/>
              </a:rPr>
              <a:t>, </a:t>
            </a:r>
            <a:r>
              <a:rPr lang="en-US" sz="1200" dirty="0" err="1">
                <a:latin typeface="Congenial"/>
                <a:cs typeface="Arial"/>
              </a:rPr>
              <a:t>cael</a:t>
            </a:r>
            <a:r>
              <a:rPr lang="en-US" sz="1200" dirty="0">
                <a:latin typeface="Congenial"/>
                <a:cs typeface="Arial"/>
              </a:rPr>
              <a:t> y plant </a:t>
            </a:r>
            <a:r>
              <a:rPr lang="en-US" sz="1200" dirty="0" err="1">
                <a:latin typeface="Congenial"/>
                <a:cs typeface="Arial"/>
              </a:rPr>
              <a:t>i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siarad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Cymraeg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yn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naturiol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ymysg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ei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gilydd</a:t>
            </a:r>
            <a:r>
              <a:rPr lang="en-US" sz="1200" dirty="0">
                <a:latin typeface="Congenial"/>
                <a:cs typeface="Arial"/>
              </a:rPr>
              <a:t> ai </a:t>
            </a:r>
            <a:r>
              <a:rPr lang="en-US" sz="1200" dirty="0" err="1">
                <a:latin typeface="Congenial"/>
                <a:cs typeface="Arial"/>
              </a:rPr>
              <a:t>hunain</a:t>
            </a:r>
            <a:r>
              <a:rPr lang="en-US" sz="1200" dirty="0">
                <a:latin typeface="Congenial"/>
                <a:cs typeface="Arial"/>
              </a:rPr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 sz="1200" err="1">
                <a:latin typeface="Congenial"/>
                <a:cs typeface="Arial"/>
              </a:rPr>
              <a:t>Mae’r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Siarter</a:t>
            </a:r>
            <a:r>
              <a:rPr lang="en-US" sz="1200" dirty="0">
                <a:latin typeface="Congenial"/>
                <a:cs typeface="Arial"/>
              </a:rPr>
              <a:t> Iaith </a:t>
            </a:r>
            <a:r>
              <a:rPr lang="en-US" sz="1200" err="1">
                <a:latin typeface="Congenial"/>
                <a:cs typeface="Arial"/>
              </a:rPr>
              <a:t>yn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gofyn</a:t>
            </a:r>
            <a:r>
              <a:rPr lang="en-US" sz="1200" dirty="0">
                <a:latin typeface="Congenial"/>
                <a:cs typeface="Arial"/>
              </a:rPr>
              <a:t> am </a:t>
            </a:r>
            <a:r>
              <a:rPr lang="en-US" sz="1200" err="1">
                <a:latin typeface="Congenial"/>
                <a:cs typeface="Arial"/>
              </a:rPr>
              <a:t>gyfranogiad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gan</a:t>
            </a:r>
            <a:r>
              <a:rPr lang="en-US" sz="1200" dirty="0">
                <a:latin typeface="Congenial"/>
                <a:cs typeface="Arial"/>
              </a:rPr>
              <a:t> bob </a:t>
            </a:r>
            <a:r>
              <a:rPr lang="en-US" sz="1200" err="1">
                <a:latin typeface="Congenial"/>
                <a:cs typeface="Arial"/>
              </a:rPr>
              <a:t>aelod</a:t>
            </a:r>
            <a:r>
              <a:rPr lang="en-US" sz="1200" dirty="0">
                <a:latin typeface="Congenial"/>
                <a:cs typeface="Arial"/>
              </a:rPr>
              <a:t> o </a:t>
            </a:r>
            <a:r>
              <a:rPr lang="en-US" sz="1200" err="1">
                <a:latin typeface="Congenial"/>
                <a:cs typeface="Arial"/>
              </a:rPr>
              <a:t>gymuned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yr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ysgol</a:t>
            </a:r>
            <a:r>
              <a:rPr lang="en-US" sz="1200" dirty="0">
                <a:latin typeface="Congenial"/>
                <a:cs typeface="Arial"/>
              </a:rPr>
              <a:t> - y </a:t>
            </a:r>
            <a:r>
              <a:rPr lang="en-US" sz="1200" err="1">
                <a:latin typeface="Congenial"/>
                <a:cs typeface="Arial"/>
              </a:rPr>
              <a:t>cyngor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ysgol</a:t>
            </a:r>
            <a:r>
              <a:rPr lang="en-US" sz="1200" dirty="0">
                <a:latin typeface="Congenial"/>
                <a:cs typeface="Arial"/>
              </a:rPr>
              <a:t>, y </a:t>
            </a:r>
            <a:r>
              <a:rPr lang="en-US" sz="1200" err="1">
                <a:latin typeface="Congenial"/>
                <a:cs typeface="Arial"/>
              </a:rPr>
              <a:t>disgyblion</a:t>
            </a:r>
            <a:r>
              <a:rPr lang="en-US" sz="1200" dirty="0">
                <a:latin typeface="Congenial"/>
                <a:cs typeface="Arial"/>
              </a:rPr>
              <a:t>, y </a:t>
            </a:r>
            <a:r>
              <a:rPr lang="en-US" sz="1200" err="1">
                <a:latin typeface="Congenial"/>
                <a:cs typeface="Arial"/>
              </a:rPr>
              <a:t>gweithlu</a:t>
            </a:r>
            <a:r>
              <a:rPr lang="en-US" sz="1200" dirty="0">
                <a:latin typeface="Congenial"/>
                <a:cs typeface="Arial"/>
              </a:rPr>
              <a:t>, </a:t>
            </a:r>
            <a:r>
              <a:rPr lang="en-US" sz="1200" err="1">
                <a:latin typeface="Congenial"/>
                <a:cs typeface="Arial"/>
              </a:rPr>
              <a:t>rhieni</a:t>
            </a:r>
            <a:r>
              <a:rPr lang="en-US" sz="1200" dirty="0">
                <a:latin typeface="Congenial"/>
                <a:cs typeface="Arial"/>
              </a:rPr>
              <a:t>, </a:t>
            </a:r>
            <a:r>
              <a:rPr lang="en-US" sz="1200" err="1">
                <a:latin typeface="Congenial"/>
                <a:cs typeface="Arial"/>
              </a:rPr>
              <a:t>llywodraethwyr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a’r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gymuned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ehangach</a:t>
            </a:r>
            <a:r>
              <a:rPr lang="en-US" sz="1200" dirty="0">
                <a:latin typeface="Congenial"/>
                <a:cs typeface="Arial"/>
              </a:rPr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 sz="1200" err="1">
                <a:latin typeface="Congenial"/>
                <a:cs typeface="Arial"/>
              </a:rPr>
              <a:t>Ers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lansio’r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Siarter</a:t>
            </a:r>
            <a:r>
              <a:rPr lang="en-US" sz="1200" dirty="0">
                <a:latin typeface="Congenial"/>
                <a:cs typeface="Arial"/>
              </a:rPr>
              <a:t> Iaith </a:t>
            </a:r>
            <a:r>
              <a:rPr lang="en-US" sz="1200" err="1">
                <a:latin typeface="Congenial"/>
                <a:cs typeface="Arial"/>
              </a:rPr>
              <a:t>Gymraeg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yn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yr</a:t>
            </a:r>
            <a:r>
              <a:rPr lang="en-US" sz="1200" dirty="0">
                <a:latin typeface="Congenial"/>
                <a:cs typeface="Arial"/>
              </a:rPr>
              <a:t> Ysgol, </a:t>
            </a:r>
            <a:r>
              <a:rPr lang="en-US" sz="1200" err="1">
                <a:latin typeface="Congenial"/>
                <a:cs typeface="Arial"/>
              </a:rPr>
              <a:t>rydym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wedi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ennill</a:t>
            </a:r>
            <a:r>
              <a:rPr lang="en-US" sz="1200" b="1" dirty="0">
                <a:latin typeface="Congenial"/>
                <a:cs typeface="Arial"/>
              </a:rPr>
              <a:t> </a:t>
            </a:r>
            <a:r>
              <a:rPr lang="en-US" sz="1200" b="1" err="1">
                <a:latin typeface="Congenial"/>
                <a:cs typeface="Arial"/>
              </a:rPr>
              <a:t>Gwobr</a:t>
            </a:r>
            <a:r>
              <a:rPr lang="en-US" sz="1200" b="1" dirty="0">
                <a:latin typeface="Congenial"/>
                <a:cs typeface="Arial"/>
              </a:rPr>
              <a:t> </a:t>
            </a:r>
            <a:r>
              <a:rPr lang="en-US" sz="1200" b="1" err="1">
                <a:latin typeface="Congenial"/>
                <a:cs typeface="Arial"/>
              </a:rPr>
              <a:t>Efydd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Tafod</a:t>
            </a:r>
            <a:r>
              <a:rPr lang="en-US" sz="1200" dirty="0">
                <a:latin typeface="Congenial"/>
                <a:cs typeface="Arial"/>
              </a:rPr>
              <a:t> Tawe.</a:t>
            </a:r>
          </a:p>
          <a:p>
            <a:pPr marL="285750" indent="-285750">
              <a:buFont typeface="Arial"/>
              <a:buChar char="•"/>
            </a:pPr>
            <a:r>
              <a:rPr lang="en-US" sz="1200" dirty="0" err="1">
                <a:latin typeface="Congenial"/>
                <a:cs typeface="Arial"/>
              </a:rPr>
              <a:t>Gweithgareddau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Cymraeg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yn</a:t>
            </a:r>
            <a:r>
              <a:rPr lang="en-US" sz="1200" dirty="0">
                <a:latin typeface="Congenial"/>
                <a:cs typeface="Arial"/>
              </a:rPr>
              <a:t> </a:t>
            </a:r>
            <a:r>
              <a:rPr lang="en-US" sz="1200" dirty="0" err="1">
                <a:latin typeface="Congenial"/>
                <a:cs typeface="Arial"/>
              </a:rPr>
              <a:t>digwydd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yn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ystod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yr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ysgol</a:t>
            </a:r>
            <a:r>
              <a:rPr lang="en-US" sz="1200" dirty="0">
                <a:latin typeface="Congenial"/>
                <a:cs typeface="Arial"/>
              </a:rPr>
              <a:t> I </a:t>
            </a:r>
            <a:r>
              <a:rPr lang="en-US" sz="1200" dirty="0" err="1">
                <a:latin typeface="Congenial"/>
                <a:cs typeface="Arial"/>
              </a:rPr>
              <a:t>hyrwyddo'r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iaith</a:t>
            </a:r>
            <a:r>
              <a:rPr lang="en-US" sz="1200" dirty="0">
                <a:latin typeface="Congenial"/>
                <a:cs typeface="Arial"/>
              </a:rPr>
              <a:t>, </a:t>
            </a:r>
            <a:r>
              <a:rPr lang="en-US" sz="1200" dirty="0" err="1">
                <a:latin typeface="Congenial"/>
                <a:cs typeface="Arial"/>
              </a:rPr>
              <a:t>Casglu</a:t>
            </a:r>
            <a:r>
              <a:rPr lang="en-US" sz="1200" dirty="0">
                <a:latin typeface="Congenial"/>
                <a:cs typeface="Arial"/>
              </a:rPr>
              <a:t> </a:t>
            </a:r>
            <a:r>
              <a:rPr lang="en-US" sz="1200" dirty="0" err="1">
                <a:latin typeface="Congenial"/>
                <a:cs typeface="Arial"/>
              </a:rPr>
              <a:t>cynorthwy-wyr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Cymraeg</a:t>
            </a:r>
            <a:r>
              <a:rPr lang="en-US" sz="1200" dirty="0">
                <a:latin typeface="Congenial"/>
                <a:cs typeface="Arial"/>
              </a:rPr>
              <a:t>, </a:t>
            </a:r>
            <a:r>
              <a:rPr lang="en-US" sz="1200" dirty="0" err="1">
                <a:latin typeface="Congenial"/>
                <a:cs typeface="Arial"/>
              </a:rPr>
              <a:t>Sioe</a:t>
            </a:r>
            <a:r>
              <a:rPr lang="en-US" sz="1200" dirty="0">
                <a:latin typeface="Congenial"/>
                <a:cs typeface="Arial"/>
              </a:rPr>
              <a:t> </a:t>
            </a:r>
            <a:r>
              <a:rPr lang="en-US" sz="1200" dirty="0" err="1">
                <a:latin typeface="Congenial"/>
                <a:cs typeface="Arial"/>
              </a:rPr>
              <a:t>Dydd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Gwyl</a:t>
            </a:r>
            <a:r>
              <a:rPr lang="en-US" sz="1200" dirty="0">
                <a:latin typeface="Congenial"/>
                <a:cs typeface="Arial"/>
              </a:rPr>
              <a:t> Dewi </a:t>
            </a:r>
            <a:r>
              <a:rPr lang="en-US" sz="1200" dirty="0" err="1">
                <a:latin typeface="Congenial"/>
                <a:cs typeface="Arial"/>
              </a:rPr>
              <a:t>gyda</a:t>
            </a:r>
            <a:r>
              <a:rPr lang="en-US" sz="1200" dirty="0">
                <a:latin typeface="Congenial"/>
                <a:cs typeface="Arial"/>
              </a:rPr>
              <a:t> "Do Re Mi", </a:t>
            </a:r>
            <a:r>
              <a:rPr lang="en-US" sz="1200" dirty="0" err="1">
                <a:latin typeface="Congenial"/>
                <a:cs typeface="Arial"/>
              </a:rPr>
              <a:t>Dathlu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Dydd</a:t>
            </a:r>
            <a:r>
              <a:rPr lang="en-US" sz="1200" dirty="0">
                <a:latin typeface="Congenial"/>
                <a:cs typeface="Arial"/>
              </a:rPr>
              <a:t> Santes Dwynwen, </a:t>
            </a:r>
            <a:r>
              <a:rPr lang="en-US" sz="1200" dirty="0" err="1">
                <a:latin typeface="Congenial"/>
                <a:cs typeface="Arial"/>
              </a:rPr>
              <a:t>Diwrnod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miwsig</a:t>
            </a:r>
            <a:r>
              <a:rPr lang="en-US" sz="1200" dirty="0">
                <a:latin typeface="Congenial"/>
                <a:cs typeface="Arial"/>
              </a:rPr>
              <a:t> Cymru a </a:t>
            </a:r>
            <a:r>
              <a:rPr lang="en-US" sz="1200" dirty="0" err="1">
                <a:latin typeface="Congenial"/>
                <a:cs typeface="Arial"/>
              </a:rPr>
              <a:t>mwy</a:t>
            </a:r>
            <a:r>
              <a:rPr lang="en-US" sz="1200" dirty="0">
                <a:latin typeface="Congenial"/>
                <a:cs typeface="Arial"/>
              </a:rPr>
              <a:t>!</a:t>
            </a:r>
          </a:p>
        </p:txBody>
      </p:sp>
      <p:pic>
        <p:nvPicPr>
          <p:cNvPr id="4" name="Graphic 3" descr="Footprints with solid fill">
            <a:extLst>
              <a:ext uri="{FF2B5EF4-FFF2-40B4-BE49-F238E27FC236}">
                <a16:creationId xmlns:a16="http://schemas.microsoft.com/office/drawing/2014/main" id="{94AA3C32-E073-814B-BAF0-6CD9A9E7FF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3600000">
            <a:off x="4822365" y="3348076"/>
            <a:ext cx="520082" cy="520082"/>
          </a:xfrm>
          <a:prstGeom prst="rect">
            <a:avLst/>
          </a:prstGeom>
        </p:spPr>
      </p:pic>
      <p:pic>
        <p:nvPicPr>
          <p:cNvPr id="6" name="Graphic 5" descr="Footprints with solid fill">
            <a:extLst>
              <a:ext uri="{FF2B5EF4-FFF2-40B4-BE49-F238E27FC236}">
                <a16:creationId xmlns:a16="http://schemas.microsoft.com/office/drawing/2014/main" id="{AB97B453-6494-70BF-FF2A-7467415176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4080000">
            <a:off x="5416781" y="3364768"/>
            <a:ext cx="520082" cy="520082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A7DC7916-9174-400C-866B-B7F6A0EE4022}"/>
                  </a:ext>
                </a:extLst>
              </p14:cNvPr>
              <p14:cNvContentPartPr/>
              <p14:nvPr/>
            </p14:nvContentPartPr>
            <p14:xfrm>
              <a:off x="8276106" y="6671320"/>
              <a:ext cx="13755" cy="13755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A7DC7916-9174-400C-866B-B7F6A0EE4022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7602111" y="5997325"/>
                <a:ext cx="1375500" cy="1375500"/>
              </a:xfrm>
              <a:prstGeom prst="rect">
                <a:avLst/>
              </a:prstGeom>
            </p:spPr>
          </p:pic>
        </mc:Fallback>
      </mc:AlternateContent>
      <p:sp>
        <p:nvSpPr>
          <p:cNvPr id="22" name="TextBox 21">
            <a:extLst>
              <a:ext uri="{FF2B5EF4-FFF2-40B4-BE49-F238E27FC236}">
                <a16:creationId xmlns:a16="http://schemas.microsoft.com/office/drawing/2014/main" id="{3635C12E-483C-CA68-C29F-9A355F9371E1}"/>
              </a:ext>
            </a:extLst>
          </p:cNvPr>
          <p:cNvSpPr txBox="1"/>
          <p:nvPr/>
        </p:nvSpPr>
        <p:spPr>
          <a:xfrm>
            <a:off x="23748" y="5331701"/>
            <a:ext cx="7298652" cy="2826306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err="1">
                <a:latin typeface="Congenial"/>
                <a:cs typeface="Calibri"/>
              </a:rPr>
              <a:t>Yr</a:t>
            </a:r>
            <a:r>
              <a:rPr lang="en-US" sz="1400" dirty="0">
                <a:latin typeface="Congenial"/>
                <a:cs typeface="Calibri"/>
              </a:rPr>
              <a:t> Ysgol </a:t>
            </a:r>
            <a:r>
              <a:rPr lang="en-US" sz="1400" err="1">
                <a:latin typeface="Congenial"/>
                <a:cs typeface="Calibri"/>
              </a:rPr>
              <a:t>a'r</a:t>
            </a:r>
            <a:r>
              <a:rPr lang="en-US" sz="1400" dirty="0">
                <a:latin typeface="Congenial"/>
                <a:cs typeface="Calibri"/>
              </a:rPr>
              <a:t> </a:t>
            </a:r>
            <a:r>
              <a:rPr lang="en-US" sz="1400" err="1">
                <a:latin typeface="Congenial"/>
                <a:cs typeface="Calibri"/>
              </a:rPr>
              <a:t>cymuned</a:t>
            </a:r>
            <a:r>
              <a:rPr lang="en-US" sz="1400" dirty="0">
                <a:latin typeface="Congenial"/>
                <a:cs typeface="Calibri"/>
              </a:rPr>
              <a:t> </a:t>
            </a:r>
            <a:r>
              <a:rPr lang="en-US" sz="1400" err="1">
                <a:latin typeface="Congenial"/>
                <a:cs typeface="Calibri"/>
              </a:rPr>
              <a:t>leol</a:t>
            </a:r>
            <a:endParaRPr lang="en-US" sz="1400">
              <a:latin typeface="Congenial"/>
              <a:cs typeface="Calibri"/>
            </a:endParaRPr>
          </a:p>
          <a:p>
            <a:r>
              <a:rPr lang="en-US" sz="1400" err="1">
                <a:latin typeface="Congenial"/>
                <a:ea typeface="+mn-lt"/>
                <a:cs typeface="+mn-lt"/>
              </a:rPr>
              <a:t>Mae'r</a:t>
            </a:r>
            <a:r>
              <a:rPr lang="en-US" sz="1400" dirty="0">
                <a:latin typeface="Congenial"/>
                <a:ea typeface="+mn-lt"/>
                <a:cs typeface="+mn-lt"/>
              </a:rPr>
              <a:t> </a:t>
            </a:r>
            <a:r>
              <a:rPr lang="en-US" sz="1400" err="1">
                <a:latin typeface="Congenial"/>
                <a:ea typeface="+mn-lt"/>
                <a:cs typeface="+mn-lt"/>
              </a:rPr>
              <a:t>ysgol</a:t>
            </a:r>
            <a:r>
              <a:rPr lang="en-US" sz="1400" dirty="0">
                <a:latin typeface="Congenial"/>
                <a:ea typeface="+mn-lt"/>
                <a:cs typeface="+mn-lt"/>
              </a:rPr>
              <a:t> </a:t>
            </a:r>
            <a:r>
              <a:rPr lang="en-US" sz="1400" err="1">
                <a:latin typeface="Congenial"/>
                <a:ea typeface="+mn-lt"/>
                <a:cs typeface="+mn-lt"/>
              </a:rPr>
              <a:t>yn</a:t>
            </a:r>
            <a:r>
              <a:rPr lang="en-US" sz="1400" dirty="0">
                <a:latin typeface="Congenial"/>
                <a:ea typeface="+mn-lt"/>
                <a:cs typeface="+mn-lt"/>
              </a:rPr>
              <a:t> </a:t>
            </a:r>
            <a:r>
              <a:rPr lang="en-US" sz="1400" err="1">
                <a:latin typeface="Congenial"/>
                <a:ea typeface="+mn-lt"/>
                <a:cs typeface="+mn-lt"/>
              </a:rPr>
              <a:t>cael</a:t>
            </a:r>
            <a:r>
              <a:rPr lang="en-US" sz="1400" dirty="0">
                <a:latin typeface="Congenial"/>
                <a:ea typeface="+mn-lt"/>
                <a:cs typeface="+mn-lt"/>
              </a:rPr>
              <a:t> </a:t>
            </a:r>
            <a:r>
              <a:rPr lang="en-US" sz="1400" err="1">
                <a:latin typeface="Congenial"/>
                <a:ea typeface="+mn-lt"/>
                <a:cs typeface="+mn-lt"/>
              </a:rPr>
              <a:t>ei</a:t>
            </a:r>
            <a:r>
              <a:rPr lang="en-US" sz="1400" dirty="0">
                <a:latin typeface="Congenial"/>
                <a:ea typeface="+mn-lt"/>
                <a:cs typeface="+mn-lt"/>
              </a:rPr>
              <a:t> </a:t>
            </a:r>
            <a:r>
              <a:rPr lang="en-US" sz="1400" err="1">
                <a:latin typeface="Congenial"/>
                <a:ea typeface="+mn-lt"/>
                <a:cs typeface="+mn-lt"/>
              </a:rPr>
              <a:t>bwydo</a:t>
            </a:r>
            <a:r>
              <a:rPr lang="en-US" sz="1400" dirty="0">
                <a:latin typeface="Congenial"/>
                <a:ea typeface="+mn-lt"/>
                <a:cs typeface="+mn-lt"/>
              </a:rPr>
              <a:t> </a:t>
            </a:r>
            <a:r>
              <a:rPr lang="en-US" sz="1400" err="1">
                <a:latin typeface="Congenial"/>
                <a:ea typeface="+mn-lt"/>
                <a:cs typeface="+mn-lt"/>
              </a:rPr>
              <a:t>mewn</a:t>
            </a:r>
            <a:r>
              <a:rPr lang="en-US" sz="1400" dirty="0">
                <a:latin typeface="Congenial"/>
                <a:ea typeface="+mn-lt"/>
                <a:cs typeface="+mn-lt"/>
              </a:rPr>
              <a:t> I </a:t>
            </a:r>
            <a:r>
              <a:rPr lang="en-US" sz="1400" err="1">
                <a:latin typeface="Congenial"/>
                <a:ea typeface="+mn-lt"/>
                <a:cs typeface="+mn-lt"/>
              </a:rPr>
              <a:t>gan</a:t>
            </a:r>
            <a:r>
              <a:rPr lang="en-US" sz="1400" dirty="0">
                <a:latin typeface="Congenial"/>
                <a:ea typeface="+mn-lt"/>
                <a:cs typeface="+mn-lt"/>
              </a:rPr>
              <a:t> </a:t>
            </a:r>
            <a:r>
              <a:rPr lang="en-US" sz="1400" err="1">
                <a:latin typeface="Congenial"/>
                <a:ea typeface="+mn-lt"/>
                <a:cs typeface="+mn-lt"/>
              </a:rPr>
              <a:t>nifer</a:t>
            </a:r>
            <a:r>
              <a:rPr lang="en-US" sz="1400" dirty="0">
                <a:latin typeface="Congenial"/>
                <a:ea typeface="+mn-lt"/>
                <a:cs typeface="+mn-lt"/>
              </a:rPr>
              <a:t> o </a:t>
            </a:r>
            <a:r>
              <a:rPr lang="en-US" sz="1400" err="1">
                <a:latin typeface="Congenial"/>
                <a:ea typeface="+mn-lt"/>
                <a:cs typeface="+mn-lt"/>
              </a:rPr>
              <a:t>ardaloedd</a:t>
            </a:r>
            <a:r>
              <a:rPr lang="en-US" sz="1400" dirty="0">
                <a:latin typeface="Congenial"/>
                <a:ea typeface="+mn-lt"/>
                <a:cs typeface="+mn-lt"/>
              </a:rPr>
              <a:t> </a:t>
            </a:r>
            <a:r>
              <a:rPr lang="en-US" sz="1400" err="1">
                <a:latin typeface="Congenial"/>
                <a:ea typeface="+mn-lt"/>
                <a:cs typeface="+mn-lt"/>
              </a:rPr>
              <a:t>leol</a:t>
            </a:r>
            <a:r>
              <a:rPr lang="en-US" sz="1400" dirty="0">
                <a:latin typeface="Congenial"/>
                <a:ea typeface="+mn-lt"/>
                <a:cs typeface="+mn-lt"/>
              </a:rPr>
              <a:t> </a:t>
            </a:r>
          </a:p>
          <a:p>
            <a:pPr marL="171450" indent="-171450">
              <a:buFont typeface="Arial"/>
              <a:buChar char="•"/>
            </a:pPr>
            <a:r>
              <a:rPr lang="en-US" sz="1200" dirty="0" err="1">
                <a:latin typeface="Congenial"/>
                <a:cs typeface="Calibri"/>
              </a:rPr>
              <a:t>Mae'r</a:t>
            </a:r>
            <a:r>
              <a:rPr lang="en-US" sz="1200" dirty="0">
                <a:latin typeface="Congenial"/>
                <a:cs typeface="Calibri"/>
              </a:rPr>
              <a:t> </a:t>
            </a:r>
            <a:r>
              <a:rPr lang="en-US" sz="1200" dirty="0" err="1">
                <a:latin typeface="Congenial"/>
                <a:cs typeface="Calibri"/>
              </a:rPr>
              <a:t>ysgol</a:t>
            </a:r>
            <a:r>
              <a:rPr lang="en-US" sz="1200" dirty="0">
                <a:latin typeface="Congenial"/>
                <a:cs typeface="Calibri"/>
              </a:rPr>
              <a:t> </a:t>
            </a:r>
            <a:r>
              <a:rPr lang="en-US" sz="1200" dirty="0" err="1">
                <a:latin typeface="Congenial"/>
                <a:cs typeface="Arial"/>
              </a:rPr>
              <a:t>gwahoddwr</a:t>
            </a:r>
            <a:r>
              <a:rPr lang="en-US" sz="1200" dirty="0">
                <a:latin typeface="Congenial"/>
                <a:cs typeface="Arial"/>
              </a:rPr>
              <a:t> eisteddfodau </a:t>
            </a:r>
            <a:r>
              <a:rPr lang="en-US" sz="1200" dirty="0" err="1">
                <a:latin typeface="Congenial"/>
                <a:cs typeface="Arial"/>
              </a:rPr>
              <a:t>ar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gyfer</a:t>
            </a:r>
            <a:r>
              <a:rPr lang="en-US" sz="1200" dirty="0">
                <a:latin typeface="Congenial"/>
                <a:cs typeface="Arial"/>
              </a:rPr>
              <a:t> y plant I </a:t>
            </a:r>
            <a:r>
              <a:rPr lang="en-US" sz="1200" dirty="0" err="1">
                <a:latin typeface="Congenial"/>
                <a:cs typeface="Arial"/>
              </a:rPr>
              <a:t>dangos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talentau</a:t>
            </a:r>
            <a:r>
              <a:rPr lang="en-US" sz="1200" dirty="0">
                <a:latin typeface="Congenial"/>
                <a:cs typeface="Arial"/>
              </a:rPr>
              <a:t> a </a:t>
            </a:r>
            <a:r>
              <a:rPr lang="en-US" sz="1200" dirty="0" err="1">
                <a:latin typeface="Congenial"/>
                <a:cs typeface="Arial"/>
              </a:rPr>
              <a:t>sgilliau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sydd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ddim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yn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arddangos</a:t>
            </a:r>
            <a:r>
              <a:rPr lang="en-US" sz="1200" dirty="0">
                <a:latin typeface="Congenial"/>
                <a:cs typeface="Arial"/>
              </a:rPr>
              <a:t> </a:t>
            </a:r>
            <a:r>
              <a:rPr lang="en-US" sz="1200" dirty="0" err="1">
                <a:latin typeface="Congenial"/>
                <a:cs typeface="Arial"/>
              </a:rPr>
              <a:t>tu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fewn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gwersi</a:t>
            </a:r>
            <a:r>
              <a:rPr lang="en-US" sz="1200" dirty="0">
                <a:latin typeface="Congenial"/>
                <a:cs typeface="Arial"/>
              </a:rPr>
              <a:t>, </a:t>
            </a:r>
            <a:r>
              <a:rPr lang="en-US" sz="1200" dirty="0" err="1">
                <a:latin typeface="Congenial"/>
                <a:cs typeface="Arial"/>
              </a:rPr>
              <a:t>yn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cynnwys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celfu</a:t>
            </a:r>
            <a:r>
              <a:rPr lang="en-US" sz="1200" dirty="0">
                <a:latin typeface="Congenial"/>
                <a:cs typeface="Arial"/>
              </a:rPr>
              <a:t>, </a:t>
            </a:r>
            <a:r>
              <a:rPr lang="en-US" sz="1200" dirty="0" err="1">
                <a:latin typeface="Congenial"/>
                <a:cs typeface="Arial"/>
              </a:rPr>
              <a:t>canu</a:t>
            </a:r>
            <a:r>
              <a:rPr lang="en-US" sz="1200" dirty="0">
                <a:latin typeface="Congenial"/>
                <a:cs typeface="Arial"/>
              </a:rPr>
              <a:t> a </a:t>
            </a:r>
            <a:r>
              <a:rPr lang="en-US" sz="1200" dirty="0" err="1">
                <a:latin typeface="Congenial"/>
                <a:cs typeface="Arial"/>
              </a:rPr>
              <a:t>darlunio</a:t>
            </a:r>
            <a:r>
              <a:rPr lang="en-US" sz="1200" dirty="0">
                <a:latin typeface="Congenial"/>
                <a:cs typeface="Arial"/>
              </a:rPr>
              <a:t>, </a:t>
            </a:r>
            <a:r>
              <a:rPr lang="en-US" sz="1200" dirty="0" err="1">
                <a:latin typeface="Congenial"/>
                <a:cs typeface="Arial"/>
              </a:rPr>
              <a:t>mae'r</a:t>
            </a:r>
            <a:r>
              <a:rPr lang="en-US" sz="1200" dirty="0">
                <a:latin typeface="Congenial"/>
                <a:cs typeface="Arial"/>
              </a:rPr>
              <a:t> plant </a:t>
            </a:r>
            <a:r>
              <a:rPr lang="en-US" sz="1200" dirty="0" err="1">
                <a:latin typeface="Congenial"/>
                <a:cs typeface="Arial"/>
              </a:rPr>
              <a:t>yn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perfformio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ei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sgilliau</a:t>
            </a:r>
            <a:r>
              <a:rPr lang="en-US" sz="1200" dirty="0">
                <a:latin typeface="Congenial"/>
                <a:cs typeface="Arial"/>
              </a:rPr>
              <a:t> I </a:t>
            </a:r>
            <a:r>
              <a:rPr lang="en-US" sz="1200" dirty="0" err="1">
                <a:latin typeface="Congenial"/>
                <a:cs typeface="Arial"/>
              </a:rPr>
              <a:t>hyrwyddo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hyder</a:t>
            </a:r>
            <a:r>
              <a:rPr lang="en-US" sz="1200" dirty="0">
                <a:latin typeface="Congenial"/>
                <a:cs typeface="Arial"/>
              </a:rPr>
              <a:t> </a:t>
            </a:r>
            <a:r>
              <a:rPr lang="en-US" sz="1200" dirty="0" err="1">
                <a:latin typeface="Congenial"/>
                <a:cs typeface="Arial"/>
              </a:rPr>
              <a:t>a'r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iaith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Cymraeg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tu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fewn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ir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cymuned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ysgol</a:t>
            </a:r>
            <a:endParaRPr lang="en-US" sz="1200" dirty="0" err="1">
              <a:latin typeface="Congenial"/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 sz="1200" dirty="0" err="1">
                <a:latin typeface="Congenial"/>
                <a:cs typeface="Arial"/>
              </a:rPr>
              <a:t>Mae'r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ysgol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yn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cynnwys</a:t>
            </a:r>
            <a:r>
              <a:rPr lang="en-US" sz="1200" dirty="0">
                <a:latin typeface="Congenial"/>
                <a:cs typeface="Arial"/>
              </a:rPr>
              <a:t> </a:t>
            </a:r>
            <a:r>
              <a:rPr lang="en-US" sz="1200" dirty="0" err="1">
                <a:latin typeface="Congenial"/>
                <a:cs typeface="Arial"/>
              </a:rPr>
              <a:t>cyngor</a:t>
            </a:r>
            <a:r>
              <a:rPr lang="en-US" sz="1200" dirty="0">
                <a:latin typeface="Congenial"/>
                <a:cs typeface="Arial"/>
              </a:rPr>
              <a:t> eco a </a:t>
            </a:r>
            <a:r>
              <a:rPr lang="en-US" sz="1200" dirty="0" err="1">
                <a:latin typeface="Congenial"/>
                <a:cs typeface="Arial"/>
              </a:rPr>
              <a:t>cyngor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Cymraeg</a:t>
            </a:r>
            <a:r>
              <a:rPr lang="en-US" sz="1200" dirty="0">
                <a:latin typeface="Congenial"/>
                <a:cs typeface="Arial"/>
              </a:rPr>
              <a:t> I </a:t>
            </a:r>
            <a:r>
              <a:rPr lang="en-US" sz="1200" dirty="0" err="1">
                <a:latin typeface="Congenial"/>
                <a:cs typeface="Arial"/>
              </a:rPr>
              <a:t>hysbysu</a:t>
            </a:r>
            <a:r>
              <a:rPr lang="en-US" sz="1200" dirty="0">
                <a:latin typeface="Congenial"/>
                <a:cs typeface="Arial"/>
              </a:rPr>
              <a:t> </a:t>
            </a:r>
            <a:r>
              <a:rPr lang="en-US" sz="1200" dirty="0" err="1">
                <a:latin typeface="Congenial"/>
                <a:cs typeface="Arial"/>
              </a:rPr>
              <a:t>matheu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gwyrdd</a:t>
            </a:r>
            <a:r>
              <a:rPr lang="en-US" sz="1200" dirty="0">
                <a:latin typeface="Congenial"/>
                <a:cs typeface="Arial"/>
              </a:rPr>
              <a:t> o </a:t>
            </a:r>
            <a:r>
              <a:rPr lang="en-US" sz="1200" dirty="0" err="1">
                <a:latin typeface="Congenial"/>
                <a:cs typeface="Arial"/>
              </a:rPr>
              <a:t>fyw</a:t>
            </a:r>
            <a:r>
              <a:rPr lang="en-US" sz="1200" dirty="0">
                <a:latin typeface="Congenial"/>
                <a:cs typeface="Arial"/>
              </a:rPr>
              <a:t> I </a:t>
            </a:r>
            <a:r>
              <a:rPr lang="en-US" sz="1200" dirty="0" err="1">
                <a:latin typeface="Congenial"/>
                <a:cs typeface="Arial"/>
              </a:rPr>
              <a:t>helpu'r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cymuned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leol</a:t>
            </a:r>
            <a:r>
              <a:rPr lang="en-US" sz="1200" dirty="0">
                <a:latin typeface="Congenial"/>
                <a:cs typeface="Arial"/>
              </a:rPr>
              <a:t> </a:t>
            </a:r>
            <a:r>
              <a:rPr lang="en-US" sz="1200" dirty="0" err="1">
                <a:latin typeface="Congenial"/>
                <a:cs typeface="Arial"/>
              </a:rPr>
              <a:t>byw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yn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iachach</a:t>
            </a:r>
            <a:r>
              <a:rPr lang="en-US" sz="1200" dirty="0">
                <a:latin typeface="Congenial"/>
                <a:cs typeface="Arial"/>
              </a:rPr>
              <a:t> a </a:t>
            </a:r>
            <a:r>
              <a:rPr lang="en-US" sz="1200" dirty="0" err="1">
                <a:latin typeface="Congenial"/>
                <a:cs typeface="Arial"/>
              </a:rPr>
              <a:t>siarad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mwy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cymraeg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yn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naturiol</a:t>
            </a:r>
            <a:r>
              <a:rPr lang="en-US" sz="1200" dirty="0">
                <a:latin typeface="Congenial"/>
                <a:cs typeface="Arial"/>
              </a:rPr>
              <a:t>.</a:t>
            </a:r>
          </a:p>
          <a:p>
            <a:pPr marL="171450" indent="-171450">
              <a:buFont typeface="Arial"/>
              <a:buChar char="•"/>
            </a:pPr>
            <a:r>
              <a:rPr lang="en-US" sz="1200" err="1">
                <a:latin typeface="Congenial"/>
                <a:cs typeface="Arial"/>
              </a:rPr>
              <a:t>Tripiau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preswyl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mae'r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ysgol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yn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cynnig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yn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cynnwys</a:t>
            </a:r>
            <a:r>
              <a:rPr lang="en-US" sz="1200" dirty="0">
                <a:latin typeface="Congenial"/>
                <a:cs typeface="Arial"/>
              </a:rPr>
              <a:t> </a:t>
            </a:r>
            <a:r>
              <a:rPr lang="en-US" sz="1200" err="1">
                <a:latin typeface="Congenial"/>
                <a:cs typeface="Arial"/>
              </a:rPr>
              <a:t>tripiau</a:t>
            </a:r>
            <a:r>
              <a:rPr lang="en-US" sz="1200" dirty="0">
                <a:latin typeface="Congenial"/>
                <a:cs typeface="Arial"/>
              </a:rPr>
              <a:t> I </a:t>
            </a:r>
            <a:r>
              <a:rPr lang="en-US" sz="1200" err="1">
                <a:latin typeface="Congenial"/>
                <a:cs typeface="Arial"/>
              </a:rPr>
              <a:t>glan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llyn</a:t>
            </a:r>
            <a:r>
              <a:rPr lang="en-US" sz="1200" dirty="0">
                <a:latin typeface="Congenial"/>
                <a:cs typeface="Arial"/>
              </a:rPr>
              <a:t>, </a:t>
            </a:r>
            <a:r>
              <a:rPr lang="en-US" sz="1200" err="1">
                <a:latin typeface="Congenial"/>
                <a:cs typeface="Arial"/>
              </a:rPr>
              <a:t>mae'r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tripiau</a:t>
            </a:r>
            <a:r>
              <a:rPr lang="en-US" sz="1200" dirty="0">
                <a:latin typeface="Congenial"/>
                <a:cs typeface="Arial"/>
              </a:rPr>
              <a:t> I </a:t>
            </a:r>
            <a:r>
              <a:rPr lang="en-US" sz="1200" err="1">
                <a:latin typeface="Congenial"/>
                <a:cs typeface="Arial"/>
              </a:rPr>
              <a:t>ardaloedd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cymraeg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yma</a:t>
            </a:r>
            <a:r>
              <a:rPr lang="en-US" sz="1200" dirty="0">
                <a:latin typeface="Congenial"/>
                <a:cs typeface="Arial"/>
              </a:rPr>
              <a:t> </a:t>
            </a:r>
            <a:r>
              <a:rPr lang="en-US" sz="1200" err="1">
                <a:latin typeface="Congenial"/>
                <a:cs typeface="Arial"/>
              </a:rPr>
              <a:t>yn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cynorthwyo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bywyd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trwy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cymraeg</a:t>
            </a:r>
            <a:r>
              <a:rPr lang="en-US" sz="1200" dirty="0">
                <a:latin typeface="Congenial"/>
                <a:cs typeface="Arial"/>
              </a:rPr>
              <a:t> ac </a:t>
            </a:r>
            <a:r>
              <a:rPr lang="en-US" sz="1200" err="1">
                <a:latin typeface="Congenial"/>
                <a:cs typeface="Arial"/>
              </a:rPr>
              <a:t>yn</a:t>
            </a:r>
            <a:r>
              <a:rPr lang="en-US" sz="1200" dirty="0">
                <a:latin typeface="Congenial"/>
                <a:cs typeface="Arial"/>
              </a:rPr>
              <a:t> </a:t>
            </a:r>
            <a:r>
              <a:rPr lang="en-US" sz="1200" err="1">
                <a:latin typeface="Congenial"/>
                <a:cs typeface="Arial"/>
              </a:rPr>
              <a:t>gyflwyno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cyfleoedd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dysgu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hwylus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nad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ydy'r</a:t>
            </a:r>
            <a:r>
              <a:rPr lang="en-US" sz="1200" dirty="0">
                <a:latin typeface="Congenial"/>
                <a:cs typeface="Arial"/>
              </a:rPr>
              <a:t> plant </a:t>
            </a:r>
            <a:r>
              <a:rPr lang="en-US" sz="1200" err="1">
                <a:latin typeface="Congenial"/>
                <a:cs typeface="Arial"/>
              </a:rPr>
              <a:t>yn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gallu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cyflawni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ti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fewn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I'r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err="1">
                <a:latin typeface="Congenial"/>
                <a:cs typeface="Arial"/>
              </a:rPr>
              <a:t>ysgol</a:t>
            </a:r>
            <a:r>
              <a:rPr lang="en-US" sz="1200" dirty="0">
                <a:latin typeface="Congenial"/>
                <a:cs typeface="Arial"/>
              </a:rPr>
              <a:t>.</a:t>
            </a:r>
          </a:p>
          <a:p>
            <a:pPr marL="171450" indent="-171450">
              <a:buFont typeface="Arial"/>
              <a:buChar char="•"/>
            </a:pPr>
            <a:r>
              <a:rPr lang="en-US" sz="1200" dirty="0" err="1">
                <a:latin typeface="Congenial"/>
                <a:cs typeface="Arial"/>
              </a:rPr>
              <a:t>Yr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ysgol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hefyd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yn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cysylltiad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gyda'r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cwmni</a:t>
            </a:r>
            <a:r>
              <a:rPr lang="en-US" sz="1200" dirty="0">
                <a:latin typeface="Congenial"/>
                <a:cs typeface="Arial"/>
              </a:rPr>
              <a:t> "</a:t>
            </a:r>
            <a:r>
              <a:rPr lang="en-US" sz="1200" dirty="0" err="1">
                <a:latin typeface="Congenial"/>
                <a:cs typeface="Arial"/>
              </a:rPr>
              <a:t>yr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urdd</a:t>
            </a:r>
            <a:r>
              <a:rPr lang="en-US" sz="1200" dirty="0">
                <a:latin typeface="Congenial"/>
                <a:cs typeface="Arial"/>
              </a:rPr>
              <a:t>" </a:t>
            </a:r>
            <a:r>
              <a:rPr lang="en-US" sz="1200" dirty="0" err="1">
                <a:latin typeface="Congenial"/>
                <a:cs typeface="Arial"/>
              </a:rPr>
              <a:t>sydd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yn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cefnogi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yr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ysgol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yn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ariannol</a:t>
            </a:r>
            <a:r>
              <a:rPr lang="en-US" sz="1200" dirty="0">
                <a:latin typeface="Congenial"/>
                <a:cs typeface="Arial"/>
              </a:rPr>
              <a:t> a </a:t>
            </a:r>
            <a:r>
              <a:rPr lang="en-US" sz="1200" dirty="0" err="1">
                <a:latin typeface="Congenial"/>
                <a:cs typeface="Arial"/>
              </a:rPr>
              <a:t>addysgol</a:t>
            </a:r>
            <a:r>
              <a:rPr lang="en-US" sz="1200" dirty="0">
                <a:latin typeface="Congenial"/>
                <a:cs typeface="Arial"/>
              </a:rPr>
              <a:t> </a:t>
            </a:r>
            <a:r>
              <a:rPr lang="en-US" sz="1200" dirty="0" err="1">
                <a:latin typeface="Congenial"/>
                <a:cs typeface="Arial"/>
              </a:rPr>
              <a:t>yn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gynnwys</a:t>
            </a:r>
            <a:r>
              <a:rPr lang="en-US" sz="1200" dirty="0">
                <a:latin typeface="Congenial"/>
                <a:cs typeface="Arial"/>
              </a:rPr>
              <a:t> </a:t>
            </a:r>
            <a:r>
              <a:rPr lang="en-US" sz="1200" dirty="0" err="1">
                <a:latin typeface="Congenial"/>
                <a:cs typeface="Arial"/>
              </a:rPr>
              <a:t>dod</a:t>
            </a:r>
            <a:r>
              <a:rPr lang="en-US" sz="1200" dirty="0">
                <a:latin typeface="Congenial"/>
                <a:cs typeface="Arial"/>
              </a:rPr>
              <a:t> a </a:t>
            </a:r>
            <a:r>
              <a:rPr lang="en-US" sz="1200" dirty="0" err="1">
                <a:latin typeface="Congenial"/>
                <a:cs typeface="Arial"/>
              </a:rPr>
              <a:t>figurau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mewn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I'r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ysgol</a:t>
            </a:r>
            <a:r>
              <a:rPr lang="en-US" sz="1200" dirty="0">
                <a:latin typeface="Congenial"/>
                <a:cs typeface="Arial"/>
              </a:rPr>
              <a:t> a </a:t>
            </a:r>
            <a:r>
              <a:rPr lang="en-US" sz="1200" dirty="0" err="1">
                <a:latin typeface="Congenial"/>
                <a:cs typeface="Arial"/>
              </a:rPr>
              <a:t>teithio'r</a:t>
            </a:r>
            <a:r>
              <a:rPr lang="en-US" sz="1200" dirty="0">
                <a:latin typeface="Congenial"/>
                <a:cs typeface="Arial"/>
              </a:rPr>
              <a:t> </a:t>
            </a:r>
            <a:r>
              <a:rPr lang="en-US" sz="1200" dirty="0" err="1">
                <a:latin typeface="Congenial"/>
                <a:cs typeface="Arial"/>
              </a:rPr>
              <a:t>disgyblion</a:t>
            </a:r>
            <a:r>
              <a:rPr lang="en-US" sz="1200" dirty="0">
                <a:latin typeface="Congenial"/>
                <a:cs typeface="Arial"/>
              </a:rPr>
              <a:t> mas .</a:t>
            </a:r>
          </a:p>
          <a:p>
            <a:pPr marL="171450" indent="-171450">
              <a:buFont typeface="Arial"/>
              <a:buChar char="•"/>
            </a:pPr>
            <a:endParaRPr lang="en-US" sz="1200" dirty="0">
              <a:latin typeface="Congenial"/>
              <a:cs typeface="Calibri"/>
            </a:endParaRPr>
          </a:p>
        </p:txBody>
      </p:sp>
      <p:pic>
        <p:nvPicPr>
          <p:cNvPr id="23" name="Picture 22" descr="A red background with numbers and a triangle with red and yellow text&#10;&#10;Description automatically generated">
            <a:extLst>
              <a:ext uri="{FF2B5EF4-FFF2-40B4-BE49-F238E27FC236}">
                <a16:creationId xmlns:a16="http://schemas.microsoft.com/office/drawing/2014/main" id="{C3A329FA-A0E4-0BF7-AE9C-305F0F0E583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41895" y="5326381"/>
            <a:ext cx="1377130" cy="5297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34AAEC6B-6762-72F4-DD57-972F44C03ED2}"/>
              </a:ext>
            </a:extLst>
          </p:cNvPr>
          <p:cNvSpPr txBox="1"/>
          <p:nvPr/>
        </p:nvSpPr>
        <p:spPr>
          <a:xfrm>
            <a:off x="7237401" y="7193253"/>
            <a:ext cx="2844074" cy="2349579"/>
          </a:xfrm>
          <a:prstGeom prst="roundRect">
            <a:avLst/>
          </a:prstGeom>
          <a:solidFill>
            <a:srgbClr val="FCD7D7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 err="1">
                <a:latin typeface="Congenial"/>
                <a:cs typeface="Calibri"/>
              </a:rPr>
              <a:t>Genedl</a:t>
            </a:r>
            <a:r>
              <a:rPr lang="en-US" sz="1100" dirty="0">
                <a:latin typeface="Congenial"/>
                <a:cs typeface="Calibri"/>
              </a:rPr>
              <a:t> </a:t>
            </a:r>
            <a:r>
              <a:rPr lang="en-US" sz="1100" dirty="0" err="1">
                <a:latin typeface="Congenial"/>
                <a:cs typeface="Calibri"/>
              </a:rPr>
              <a:t>amrywiol</a:t>
            </a:r>
            <a:r>
              <a:rPr lang="en-US" sz="1100" dirty="0">
                <a:latin typeface="Congenial"/>
                <a:cs typeface="Calibri"/>
              </a:rPr>
              <a:t> a </a:t>
            </a:r>
            <a:r>
              <a:rPr lang="en-US" sz="1100" dirty="0" err="1">
                <a:latin typeface="Congenial"/>
                <a:cs typeface="Calibri"/>
              </a:rPr>
              <a:t>addysg</a:t>
            </a:r>
            <a:r>
              <a:rPr lang="en-US" sz="1100" dirty="0">
                <a:latin typeface="Congenial"/>
                <a:cs typeface="Calibri"/>
              </a:rPr>
              <a:t> </a:t>
            </a:r>
            <a:r>
              <a:rPr lang="en-US" sz="1100" dirty="0" err="1">
                <a:latin typeface="Congenial"/>
                <a:cs typeface="Calibri"/>
              </a:rPr>
              <a:t>creffyddol</a:t>
            </a:r>
            <a:endParaRPr lang="en-US" sz="1100" dirty="0">
              <a:latin typeface="Congenial"/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 sz="1100" dirty="0">
                <a:latin typeface="Congenial"/>
                <a:ea typeface="+mn-lt"/>
                <a:cs typeface="+mn-lt"/>
              </a:rPr>
              <a:t>Mae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gwasanaethau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boreol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rhan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bwysig</a:t>
            </a:r>
            <a:r>
              <a:rPr lang="en-US" sz="1100" dirty="0">
                <a:latin typeface="Congenial"/>
                <a:ea typeface="+mn-lt"/>
                <a:cs typeface="+mn-lt"/>
              </a:rPr>
              <a:t> o ethos ac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ymdeimlad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ysgol</a:t>
            </a:r>
            <a:r>
              <a:rPr lang="en-US" sz="1100" dirty="0">
                <a:latin typeface="Congenial"/>
                <a:ea typeface="+mn-lt"/>
                <a:cs typeface="+mn-lt"/>
              </a:rPr>
              <a:t> a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chynigir</a:t>
            </a:r>
            <a:r>
              <a:rPr lang="en-US" sz="1100" dirty="0">
                <a:latin typeface="Congenial"/>
                <a:ea typeface="+mn-lt"/>
                <a:cs typeface="+mn-lt"/>
              </a:rPr>
              <a:t> y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cyfle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i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gydaddoli</a:t>
            </a:r>
            <a:r>
              <a:rPr lang="en-US" sz="1100" dirty="0">
                <a:latin typeface="Congenial"/>
                <a:ea typeface="+mn-lt"/>
                <a:cs typeface="+mn-lt"/>
              </a:rPr>
              <a:t> a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chydfyfyrio</a:t>
            </a:r>
            <a:r>
              <a:rPr lang="en-US" sz="1100" dirty="0">
                <a:latin typeface="Congenial"/>
                <a:ea typeface="+mn-lt"/>
                <a:cs typeface="+mn-lt"/>
              </a:rPr>
              <a:t>.</a:t>
            </a:r>
          </a:p>
          <a:p>
            <a:pPr marL="171450" indent="-171450">
              <a:buFont typeface="Arial"/>
              <a:buChar char="•"/>
            </a:pPr>
            <a:r>
              <a:rPr lang="en-US" sz="1100" dirty="0">
                <a:latin typeface="Congenial"/>
                <a:cs typeface="Calibri"/>
              </a:rPr>
              <a:t>Gellir </a:t>
            </a:r>
            <a:r>
              <a:rPr lang="en-US" sz="1100" dirty="0" err="1">
                <a:latin typeface="Congenial"/>
                <a:cs typeface="Calibri"/>
              </a:rPr>
              <a:t>gwneud</a:t>
            </a:r>
            <a:r>
              <a:rPr lang="en-US" sz="1100" dirty="0">
                <a:latin typeface="Congenial"/>
                <a:cs typeface="Calibri"/>
              </a:rPr>
              <a:t> </a:t>
            </a:r>
            <a:r>
              <a:rPr lang="en-US" sz="1100" dirty="0" err="1">
                <a:latin typeface="Congenial"/>
                <a:cs typeface="Calibri"/>
              </a:rPr>
              <a:t>darpariaeth</a:t>
            </a:r>
            <a:r>
              <a:rPr lang="en-US" sz="1100" dirty="0">
                <a:latin typeface="Congenial"/>
                <a:cs typeface="Calibri"/>
              </a:rPr>
              <a:t> </a:t>
            </a:r>
            <a:r>
              <a:rPr lang="en-US" sz="1100" dirty="0" err="1">
                <a:latin typeface="Congenial"/>
                <a:cs typeface="Calibri"/>
              </a:rPr>
              <a:t>amgen</a:t>
            </a:r>
            <a:r>
              <a:rPr lang="en-US" sz="1100" dirty="0">
                <a:latin typeface="Congenial"/>
                <a:cs typeface="Calibri"/>
              </a:rPr>
              <a:t> </a:t>
            </a:r>
            <a:r>
              <a:rPr lang="en-US" sz="1100" dirty="0" err="1">
                <a:latin typeface="Congenial"/>
                <a:cs typeface="Calibri"/>
              </a:rPr>
              <a:t>hefyd</a:t>
            </a:r>
            <a:r>
              <a:rPr lang="en-US" sz="1100" dirty="0">
                <a:latin typeface="Congenial"/>
                <a:cs typeface="Calibri"/>
              </a:rPr>
              <a:t> </a:t>
            </a:r>
            <a:r>
              <a:rPr lang="en-US" sz="1100" dirty="0" err="1">
                <a:latin typeface="Congenial"/>
                <a:cs typeface="Calibri"/>
              </a:rPr>
              <a:t>ar</a:t>
            </a:r>
            <a:r>
              <a:rPr lang="en-US" sz="1100" dirty="0">
                <a:latin typeface="Congenial"/>
                <a:cs typeface="Calibri"/>
              </a:rPr>
              <a:t> </a:t>
            </a:r>
            <a:r>
              <a:rPr lang="en-US" sz="1100" dirty="0" err="1">
                <a:latin typeface="Congenial"/>
                <a:cs typeface="Calibri"/>
              </a:rPr>
              <a:t>gyfer</a:t>
            </a:r>
            <a:r>
              <a:rPr lang="en-US" sz="1100" dirty="0">
                <a:latin typeface="Congenial"/>
                <a:cs typeface="Calibri"/>
              </a:rPr>
              <a:t> </a:t>
            </a:r>
            <a:r>
              <a:rPr lang="en-US" sz="1100" dirty="0" err="1">
                <a:latin typeface="Congenial"/>
                <a:cs typeface="Calibri"/>
              </a:rPr>
              <a:t>eu</a:t>
            </a:r>
            <a:r>
              <a:rPr lang="en-US" sz="1100" dirty="0">
                <a:latin typeface="Congenial"/>
                <a:cs typeface="Calibri"/>
              </a:rPr>
              <a:t> </a:t>
            </a:r>
            <a:r>
              <a:rPr lang="en-US" sz="1100" dirty="0" err="1">
                <a:latin typeface="Congenial"/>
                <a:cs typeface="Calibri"/>
              </a:rPr>
              <a:t>hoff</a:t>
            </a:r>
            <a:r>
              <a:rPr lang="en-US" sz="1100" dirty="0">
                <a:latin typeface="Congenial"/>
                <a:cs typeface="Calibri"/>
              </a:rPr>
              <a:t> </a:t>
            </a:r>
            <a:r>
              <a:rPr lang="en-US" sz="1100" dirty="0" err="1">
                <a:latin typeface="Congenial"/>
                <a:cs typeface="Calibri"/>
              </a:rPr>
              <a:t>weithred</a:t>
            </a:r>
            <a:r>
              <a:rPr lang="en-US" sz="1100" dirty="0">
                <a:latin typeface="Congenial"/>
                <a:cs typeface="Calibri"/>
              </a:rPr>
              <a:t> o </a:t>
            </a:r>
            <a:r>
              <a:rPr lang="en-US" sz="1100" dirty="0" err="1">
                <a:latin typeface="Congenial"/>
                <a:cs typeface="Calibri"/>
              </a:rPr>
              <a:t>addoli</a:t>
            </a:r>
            <a:r>
              <a:rPr lang="en-US" sz="1100" dirty="0">
                <a:latin typeface="Congenial"/>
                <a:cs typeface="Calibri"/>
              </a:rPr>
              <a:t> o </a:t>
            </a:r>
            <a:r>
              <a:rPr lang="en-US" sz="1100" dirty="0" err="1">
                <a:latin typeface="Congenial"/>
                <a:cs typeface="Calibri"/>
              </a:rPr>
              <a:t>fewn</a:t>
            </a:r>
            <a:r>
              <a:rPr lang="en-US" sz="1100" dirty="0">
                <a:latin typeface="Congenial"/>
                <a:cs typeface="Calibri"/>
              </a:rPr>
              <a:t> y </a:t>
            </a:r>
            <a:r>
              <a:rPr lang="en-US" sz="1100" dirty="0" err="1">
                <a:latin typeface="Congenial"/>
                <a:cs typeface="Calibri"/>
              </a:rPr>
              <a:t>ysgol</a:t>
            </a:r>
            <a:r>
              <a:rPr lang="en-US" sz="1100" dirty="0">
                <a:latin typeface="Congenial"/>
                <a:cs typeface="Calibri"/>
              </a:rPr>
              <a:t>. </a:t>
            </a:r>
            <a:r>
              <a:rPr lang="en-US" sz="1100" dirty="0" err="1">
                <a:latin typeface="Congenial"/>
                <a:cs typeface="Calibri"/>
              </a:rPr>
              <a:t>Anogir</a:t>
            </a:r>
            <a:r>
              <a:rPr lang="en-US" sz="1100" dirty="0">
                <a:latin typeface="Congenial"/>
                <a:cs typeface="Calibri"/>
              </a:rPr>
              <a:t> </a:t>
            </a:r>
            <a:r>
              <a:rPr lang="en-US" sz="1100" dirty="0" err="1">
                <a:latin typeface="Congenial"/>
                <a:cs typeface="Calibri"/>
              </a:rPr>
              <a:t>disgyblion</a:t>
            </a:r>
            <a:r>
              <a:rPr lang="en-US" sz="1100" dirty="0">
                <a:latin typeface="Congenial"/>
                <a:cs typeface="Calibri"/>
              </a:rPr>
              <a:t> </a:t>
            </a:r>
            <a:r>
              <a:rPr lang="en-US" sz="1100" dirty="0" err="1">
                <a:latin typeface="Congenial"/>
                <a:cs typeface="Calibri"/>
              </a:rPr>
              <a:t>i</a:t>
            </a:r>
            <a:r>
              <a:rPr lang="en-US" sz="1100" dirty="0">
                <a:latin typeface="Congenial"/>
                <a:cs typeface="Calibri"/>
              </a:rPr>
              <a:t> </a:t>
            </a:r>
            <a:r>
              <a:rPr lang="en-US" sz="1100" dirty="0" err="1">
                <a:latin typeface="Congenial"/>
                <a:cs typeface="Calibri"/>
              </a:rPr>
              <a:t>barchu</a:t>
            </a:r>
            <a:r>
              <a:rPr lang="en-US" sz="1100" dirty="0">
                <a:latin typeface="Congenial"/>
                <a:cs typeface="Calibri"/>
              </a:rPr>
              <a:t> a </a:t>
            </a:r>
            <a:r>
              <a:rPr lang="en-US" sz="1100" dirty="0" err="1">
                <a:latin typeface="Congenial"/>
                <a:cs typeface="Calibri"/>
              </a:rPr>
              <a:t>gwerthfawrogi</a:t>
            </a:r>
            <a:r>
              <a:rPr lang="en-US" sz="1100" dirty="0">
                <a:latin typeface="Congenial"/>
                <a:cs typeface="Calibri"/>
              </a:rPr>
              <a:t> </a:t>
            </a:r>
            <a:r>
              <a:rPr lang="en-US" sz="1100" dirty="0" err="1">
                <a:latin typeface="Congenial"/>
                <a:cs typeface="Calibri"/>
              </a:rPr>
              <a:t>pob</a:t>
            </a:r>
            <a:r>
              <a:rPr lang="en-US" sz="1100" dirty="0">
                <a:latin typeface="Congenial"/>
                <a:cs typeface="Calibri"/>
              </a:rPr>
              <a:t> cred </a:t>
            </a:r>
            <a:r>
              <a:rPr lang="en-US" sz="1100" dirty="0" err="1">
                <a:latin typeface="Congenial"/>
                <a:cs typeface="Calibri"/>
              </a:rPr>
              <a:t>fel</a:t>
            </a:r>
            <a:r>
              <a:rPr lang="en-US" sz="1100" dirty="0">
                <a:latin typeface="Congenial"/>
                <a:cs typeface="Calibri"/>
              </a:rPr>
              <a:t> y gallant </a:t>
            </a:r>
            <a:r>
              <a:rPr lang="en-US" sz="1100" dirty="0" err="1">
                <a:latin typeface="Congenial"/>
                <a:cs typeface="Calibri"/>
              </a:rPr>
              <a:t>ddatblygu</a:t>
            </a:r>
            <a:r>
              <a:rPr lang="en-US" sz="1100" dirty="0">
                <a:latin typeface="Congenial"/>
                <a:cs typeface="Calibri"/>
              </a:rPr>
              <a:t> </a:t>
            </a:r>
            <a:r>
              <a:rPr lang="en-US" sz="1100" dirty="0" err="1">
                <a:latin typeface="Congenial"/>
                <a:cs typeface="Calibri"/>
              </a:rPr>
              <a:t>i</a:t>
            </a:r>
            <a:r>
              <a:rPr lang="en-US" sz="1100" dirty="0">
                <a:latin typeface="Congenial"/>
                <a:cs typeface="Calibri"/>
              </a:rPr>
              <a:t> bod </a:t>
            </a:r>
            <a:r>
              <a:rPr lang="en-US" sz="1100" dirty="0" err="1">
                <a:latin typeface="Congenial"/>
                <a:cs typeface="Calibri"/>
              </a:rPr>
              <a:t>yn</a:t>
            </a:r>
            <a:r>
              <a:rPr lang="en-US" sz="1100" dirty="0">
                <a:latin typeface="Congenial"/>
                <a:cs typeface="Calibri"/>
              </a:rPr>
              <a:t> </a:t>
            </a:r>
            <a:r>
              <a:rPr lang="en-US" sz="1100" dirty="0" err="1">
                <a:latin typeface="Congenial"/>
                <a:cs typeface="Calibri"/>
              </a:rPr>
              <a:t>aelodau</a:t>
            </a:r>
            <a:r>
              <a:rPr lang="en-US" sz="1100" dirty="0">
                <a:latin typeface="Congenial"/>
                <a:cs typeface="Calibri"/>
              </a:rPr>
              <a:t> </a:t>
            </a:r>
            <a:r>
              <a:rPr lang="en-US" sz="1100" dirty="0" err="1">
                <a:latin typeface="Congenial"/>
                <a:cs typeface="Calibri"/>
              </a:rPr>
              <a:t>aeddfed</a:t>
            </a:r>
            <a:r>
              <a:rPr lang="en-US" sz="1100" dirty="0">
                <a:latin typeface="Congenial"/>
                <a:cs typeface="Calibri"/>
              </a:rPr>
              <a:t> </a:t>
            </a:r>
            <a:r>
              <a:rPr lang="en-US" sz="1100" dirty="0" err="1">
                <a:latin typeface="Congenial"/>
                <a:cs typeface="Calibri"/>
              </a:rPr>
              <a:t>o’r</a:t>
            </a:r>
            <a:r>
              <a:rPr lang="en-US" sz="1100" dirty="0">
                <a:latin typeface="Congenial"/>
                <a:cs typeface="Calibri"/>
              </a:rPr>
              <a:t> </a:t>
            </a:r>
            <a:r>
              <a:rPr lang="en-US" sz="1100" dirty="0" err="1">
                <a:latin typeface="Congenial"/>
                <a:cs typeface="Calibri"/>
              </a:rPr>
              <a:t>gymuned</a:t>
            </a:r>
            <a:r>
              <a:rPr lang="en-US" sz="1100" dirty="0">
                <a:latin typeface="Congenial"/>
                <a:cs typeface="Calibri"/>
              </a:rPr>
              <a:t>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48259DD-5994-A284-1084-30156E3DCAD3}"/>
              </a:ext>
            </a:extLst>
          </p:cNvPr>
          <p:cNvSpPr txBox="1"/>
          <p:nvPr/>
        </p:nvSpPr>
        <p:spPr>
          <a:xfrm>
            <a:off x="4585" y="8161479"/>
            <a:ext cx="4201259" cy="171962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 err="1">
                <a:latin typeface="Congenial"/>
                <a:ea typeface="+mn-lt"/>
                <a:cs typeface="+mn-lt"/>
              </a:rPr>
              <a:t>ysgolion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coedwig</a:t>
            </a:r>
            <a:r>
              <a:rPr lang="en-US" sz="1200" dirty="0">
                <a:latin typeface="Congenial"/>
                <a:ea typeface="+mn-lt"/>
                <a:cs typeface="+mn-lt"/>
              </a:rPr>
              <a:t> </a:t>
            </a:r>
            <a:endParaRPr lang="en-US" sz="1200">
              <a:latin typeface="Congenial"/>
            </a:endParaRPr>
          </a:p>
          <a:p>
            <a:r>
              <a:rPr lang="en-US" sz="1200" dirty="0">
                <a:latin typeface="Congenial"/>
                <a:ea typeface="+mn-lt"/>
                <a:cs typeface="+mn-lt"/>
              </a:rPr>
              <a:t>Mae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ysgolion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coedwig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sesiynau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gyda'r</a:t>
            </a:r>
            <a:r>
              <a:rPr lang="en-US" sz="1200" dirty="0">
                <a:latin typeface="Congenial"/>
                <a:ea typeface="+mn-lt"/>
                <a:cs typeface="+mn-lt"/>
              </a:rPr>
              <a:t>  plant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sydd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digwydd</a:t>
            </a:r>
            <a:r>
              <a:rPr lang="en-US" sz="1200" dirty="0">
                <a:latin typeface="Congenial"/>
                <a:ea typeface="+mn-lt"/>
                <a:cs typeface="+mn-lt"/>
              </a:rPr>
              <a:t> mas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tu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fas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yr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awyr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agored</a:t>
            </a:r>
            <a:r>
              <a:rPr lang="en-US" sz="1200" dirty="0">
                <a:latin typeface="Congenial"/>
                <a:ea typeface="+mn-lt"/>
                <a:cs typeface="+mn-lt"/>
              </a:rPr>
              <a:t>.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Mae'r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sesiynau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galluogi</a:t>
            </a:r>
            <a:r>
              <a:rPr lang="en-US" sz="1200" dirty="0">
                <a:latin typeface="Congenial"/>
                <a:ea typeface="+mn-lt"/>
                <a:cs typeface="+mn-lt"/>
              </a:rPr>
              <a:t> plant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i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neud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dewisiadau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ei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hunan</a:t>
            </a:r>
            <a:r>
              <a:rPr lang="en-US" sz="1200" dirty="0">
                <a:latin typeface="Congenial"/>
                <a:ea typeface="+mn-lt"/>
                <a:cs typeface="+mn-lt"/>
              </a:rPr>
              <a:t> ac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dod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nhw'n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agosach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i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natur</a:t>
            </a:r>
            <a:r>
              <a:rPr lang="en-US" sz="1200" dirty="0">
                <a:latin typeface="Congenial"/>
                <a:ea typeface="+mn-lt"/>
                <a:cs typeface="+mn-lt"/>
              </a:rPr>
              <a:t>,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sydd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enwedig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bwysig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ar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ôl</a:t>
            </a:r>
            <a:r>
              <a:rPr lang="en-US" sz="1200" dirty="0">
                <a:latin typeface="Congenial"/>
                <a:ea typeface="+mn-lt"/>
                <a:cs typeface="+mn-lt"/>
              </a:rPr>
              <a:t> COVID a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phlant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rhy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gyfforddus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gwario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llawer</a:t>
            </a:r>
            <a:r>
              <a:rPr lang="en-US" sz="1200" dirty="0">
                <a:latin typeface="Congenial"/>
                <a:ea typeface="+mn-lt"/>
                <a:cs typeface="+mn-lt"/>
              </a:rPr>
              <a:t> o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amser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ar</a:t>
            </a:r>
            <a:r>
              <a:rPr lang="en-US" sz="1200" dirty="0">
                <a:latin typeface="Congenial"/>
                <a:ea typeface="+mn-lt"/>
                <a:cs typeface="+mn-lt"/>
              </a:rPr>
              <a:t> </a:t>
            </a:r>
            <a:r>
              <a:rPr lang="en-US" sz="1200" dirty="0" err="1">
                <a:latin typeface="Congenial"/>
                <a:ea typeface="+mn-lt"/>
                <a:cs typeface="+mn-lt"/>
              </a:rPr>
              <a:t>lein</a:t>
            </a:r>
            <a:r>
              <a:rPr lang="en-US" sz="1100" dirty="0">
                <a:latin typeface="Congenial"/>
                <a:ea typeface="+mn-lt"/>
                <a:cs typeface="+mn-lt"/>
              </a:rPr>
              <a:t>.</a:t>
            </a:r>
            <a:endParaRPr lang="en-US" dirty="0">
              <a:latin typeface="Congenial"/>
              <a:ea typeface="+mn-lt"/>
              <a:cs typeface="+mn-lt"/>
            </a:endParaRPr>
          </a:p>
          <a:p>
            <a:endParaRPr lang="en-US" sz="1100" dirty="0">
              <a:latin typeface="Congenial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74B6A9-2B8E-D94C-347E-39B9B7B76A59}"/>
              </a:ext>
            </a:extLst>
          </p:cNvPr>
          <p:cNvSpPr txBox="1"/>
          <p:nvPr/>
        </p:nvSpPr>
        <p:spPr>
          <a:xfrm>
            <a:off x="4112834" y="8188989"/>
            <a:ext cx="3201710" cy="1413153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 err="1">
                <a:latin typeface="Congenial"/>
                <a:ea typeface="+mn-lt"/>
                <a:cs typeface="+mn-lt"/>
              </a:rPr>
              <a:t>Lyfr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cyswllt</a:t>
            </a:r>
            <a:r>
              <a:rPr lang="en-US" sz="1100" dirty="0">
                <a:latin typeface="Congenial"/>
                <a:ea typeface="+mn-lt"/>
                <a:cs typeface="+mn-lt"/>
              </a:rPr>
              <a:t> </a:t>
            </a:r>
            <a:endParaRPr lang="en-US" dirty="0">
              <a:latin typeface="Congenial"/>
            </a:endParaRPr>
          </a:p>
          <a:p>
            <a:r>
              <a:rPr lang="en-US" sz="1100" dirty="0" err="1">
                <a:latin typeface="Congenial"/>
                <a:ea typeface="+mn-lt"/>
                <a:cs typeface="+mn-lt"/>
              </a:rPr>
              <a:t>Mae'r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ysgol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rhedeg</a:t>
            </a:r>
            <a:r>
              <a:rPr lang="en-US" sz="1100" dirty="0">
                <a:latin typeface="Congenial"/>
                <a:ea typeface="+mn-lt"/>
                <a:cs typeface="+mn-lt"/>
              </a:rPr>
              <a:t> system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lle</a:t>
            </a:r>
            <a:r>
              <a:rPr lang="en-US" sz="1100" dirty="0">
                <a:latin typeface="Congenial"/>
                <a:ea typeface="+mn-lt"/>
                <a:cs typeface="+mn-lt"/>
              </a:rPr>
              <a:t> gall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athrawon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anfon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llyfr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nol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i'r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cartref</a:t>
            </a:r>
            <a:r>
              <a:rPr lang="en-US" sz="1100" dirty="0">
                <a:latin typeface="Congenial"/>
                <a:ea typeface="+mn-lt"/>
                <a:cs typeface="+mn-lt"/>
              </a:rPr>
              <a:t> y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plentyn</a:t>
            </a:r>
            <a:r>
              <a:rPr lang="en-US" sz="1100" dirty="0">
                <a:latin typeface="Congenial"/>
                <a:ea typeface="+mn-lt"/>
                <a:cs typeface="+mn-lt"/>
              </a:rPr>
              <a:t> a gall y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rhieni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anfon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neges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nol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yn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cysylltu'r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rhieni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gyda'r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athrawon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mewn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ffordd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hawdd</a:t>
            </a:r>
            <a:r>
              <a:rPr lang="en-US" sz="1100" dirty="0">
                <a:latin typeface="Congenial"/>
                <a:ea typeface="+mn-lt"/>
                <a:cs typeface="+mn-lt"/>
              </a:rPr>
              <a:t> a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syml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i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drawsnewid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gwybodaeth</a:t>
            </a:r>
            <a:r>
              <a:rPr lang="en-US" sz="1100" dirty="0">
                <a:latin typeface="Congenial"/>
                <a:ea typeface="+mn-lt"/>
                <a:cs typeface="+mn-lt"/>
              </a:rPr>
              <a:t>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bwysig</a:t>
            </a:r>
            <a:r>
              <a:rPr lang="en-US" sz="1100" dirty="0">
                <a:latin typeface="Congenial"/>
                <a:ea typeface="+mn-lt"/>
                <a:cs typeface="+mn-lt"/>
              </a:rPr>
              <a:t> am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ddatblygiad</a:t>
            </a:r>
            <a:r>
              <a:rPr lang="en-US" sz="1100" dirty="0">
                <a:latin typeface="Congenial"/>
                <a:ea typeface="+mn-lt"/>
                <a:cs typeface="+mn-lt"/>
              </a:rPr>
              <a:t> ac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addysg</a:t>
            </a:r>
            <a:r>
              <a:rPr lang="en-US" sz="1100" dirty="0">
                <a:latin typeface="Congenial"/>
                <a:ea typeface="+mn-lt"/>
                <a:cs typeface="+mn-lt"/>
              </a:rPr>
              <a:t> y </a:t>
            </a:r>
            <a:r>
              <a:rPr lang="en-US" sz="1100" dirty="0" err="1">
                <a:latin typeface="Congenial"/>
                <a:ea typeface="+mn-lt"/>
                <a:cs typeface="+mn-lt"/>
              </a:rPr>
              <a:t>plentyn</a:t>
            </a:r>
            <a:endParaRPr lang="en-US" dirty="0" err="1">
              <a:latin typeface="Congenial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1142178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A3 Paper (297x420 mm)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1402</cp:revision>
  <dcterms:created xsi:type="dcterms:W3CDTF">2023-12-30T14:58:39Z</dcterms:created>
  <dcterms:modified xsi:type="dcterms:W3CDTF">2024-01-14T21:08:28Z</dcterms:modified>
</cp:coreProperties>
</file>