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9" r:id="rId11"/>
    <p:sldId id="266" r:id="rId12"/>
    <p:sldId id="267" r:id="rId13"/>
    <p:sldId id="265" r:id="rId14"/>
    <p:sldId id="270" r:id="rId15"/>
    <p:sldId id="271" r:id="rId16"/>
    <p:sldId id="272" r:id="rId17"/>
    <p:sldId id="268" r:id="rId18"/>
    <p:sldId id="27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688F5AD-D68F-47FB-94CC-DCB530F52D0B}"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49E74E48-1E61-4967-A31D-0BB6EBA510B8}">
      <dgm:prSet/>
      <dgm:spPr/>
      <dgm:t>
        <a:bodyPr/>
        <a:lstStyle/>
        <a:p>
          <a:r>
            <a:rPr lang="en-GB" dirty="0"/>
            <a:t>So, what are the implications of this shareholding/ownership structure for the company. </a:t>
          </a:r>
          <a:endParaRPr lang="en-US" dirty="0"/>
        </a:p>
      </dgm:t>
    </dgm:pt>
    <dgm:pt modelId="{61F98E9B-F401-44A4-9A16-6C518EB3898D}" type="parTrans" cxnId="{EA60F301-2834-4C93-BFD6-F475C6859A3E}">
      <dgm:prSet/>
      <dgm:spPr/>
      <dgm:t>
        <a:bodyPr/>
        <a:lstStyle/>
        <a:p>
          <a:endParaRPr lang="en-US"/>
        </a:p>
      </dgm:t>
    </dgm:pt>
    <dgm:pt modelId="{5346DF6E-9BC7-4965-9361-1AA51FE473DD}" type="sibTrans" cxnId="{EA60F301-2834-4C93-BFD6-F475C6859A3E}">
      <dgm:prSet/>
      <dgm:spPr/>
      <dgm:t>
        <a:bodyPr/>
        <a:lstStyle/>
        <a:p>
          <a:endParaRPr lang="en-US"/>
        </a:p>
      </dgm:t>
    </dgm:pt>
    <dgm:pt modelId="{4722CF6D-7EBE-4C76-B7F1-C233A4026D30}">
      <dgm:prSet/>
      <dgm:spPr/>
      <dgm:t>
        <a:bodyPr/>
        <a:lstStyle/>
        <a:p>
          <a:r>
            <a:rPr lang="en-GB" dirty="0"/>
            <a:t>How would it affect decision making ? Who controls the flow of information? </a:t>
          </a:r>
          <a:endParaRPr lang="en-US" dirty="0"/>
        </a:p>
      </dgm:t>
    </dgm:pt>
    <dgm:pt modelId="{6E4FD4B2-7810-4E96-9E19-317CCC9EDAD1}" type="parTrans" cxnId="{5EBD0485-6CBA-44A7-9C15-ACC6DB06DCC7}">
      <dgm:prSet/>
      <dgm:spPr/>
      <dgm:t>
        <a:bodyPr/>
        <a:lstStyle/>
        <a:p>
          <a:endParaRPr lang="en-US"/>
        </a:p>
      </dgm:t>
    </dgm:pt>
    <dgm:pt modelId="{41CC8186-B435-43EC-932F-3B1D25143DBF}" type="sibTrans" cxnId="{5EBD0485-6CBA-44A7-9C15-ACC6DB06DCC7}">
      <dgm:prSet/>
      <dgm:spPr/>
      <dgm:t>
        <a:bodyPr/>
        <a:lstStyle/>
        <a:p>
          <a:endParaRPr lang="en-US"/>
        </a:p>
      </dgm:t>
    </dgm:pt>
    <dgm:pt modelId="{91F57ABA-CEB9-4AF8-86E5-46ABBBD56D7D}">
      <dgm:prSet/>
      <dgm:spPr/>
      <dgm:t>
        <a:bodyPr/>
        <a:lstStyle/>
        <a:p>
          <a:r>
            <a:rPr lang="en-GB" dirty="0"/>
            <a:t>2011 – media hacking scandal ?</a:t>
          </a:r>
          <a:endParaRPr lang="en-US" dirty="0"/>
        </a:p>
      </dgm:t>
    </dgm:pt>
    <dgm:pt modelId="{377DEE76-341B-41F9-A344-147A0AFACE48}" type="parTrans" cxnId="{00014924-73F8-4333-B287-D0C011EDC748}">
      <dgm:prSet/>
      <dgm:spPr/>
      <dgm:t>
        <a:bodyPr/>
        <a:lstStyle/>
        <a:p>
          <a:endParaRPr lang="en-US"/>
        </a:p>
      </dgm:t>
    </dgm:pt>
    <dgm:pt modelId="{98B3559D-E24F-4A65-951B-0890C04C6B74}" type="sibTrans" cxnId="{00014924-73F8-4333-B287-D0C011EDC748}">
      <dgm:prSet/>
      <dgm:spPr/>
      <dgm:t>
        <a:bodyPr/>
        <a:lstStyle/>
        <a:p>
          <a:endParaRPr lang="en-US"/>
        </a:p>
      </dgm:t>
    </dgm:pt>
    <dgm:pt modelId="{A7741E9E-B954-454B-B0AF-C75872BA62AF}">
      <dgm:prSet/>
      <dgm:spPr/>
      <dgm:t>
        <a:bodyPr/>
        <a:lstStyle/>
        <a:p>
          <a:r>
            <a:rPr lang="en-GB" dirty="0"/>
            <a:t>So, what does this say about  corporate governance </a:t>
          </a:r>
          <a:endParaRPr lang="en-US" dirty="0"/>
        </a:p>
      </dgm:t>
    </dgm:pt>
    <dgm:pt modelId="{53570D4E-FB7A-4D03-9CAA-82ADB8DD24F6}" type="parTrans" cxnId="{E4B3348C-FFB8-4CCE-98BF-4A35AEFFC90C}">
      <dgm:prSet/>
      <dgm:spPr/>
      <dgm:t>
        <a:bodyPr/>
        <a:lstStyle/>
        <a:p>
          <a:endParaRPr lang="en-US"/>
        </a:p>
      </dgm:t>
    </dgm:pt>
    <dgm:pt modelId="{187C9A8F-AC27-443B-8292-D51F0904CC8F}" type="sibTrans" cxnId="{E4B3348C-FFB8-4CCE-98BF-4A35AEFFC90C}">
      <dgm:prSet/>
      <dgm:spPr/>
      <dgm:t>
        <a:bodyPr/>
        <a:lstStyle/>
        <a:p>
          <a:endParaRPr lang="en-US"/>
        </a:p>
      </dgm:t>
    </dgm:pt>
    <dgm:pt modelId="{6544D3C3-D3E5-4AB8-B8C7-45CD155186A8}">
      <dgm:prSet/>
      <dgm:spPr/>
      <dgm:t>
        <a:bodyPr/>
        <a:lstStyle/>
        <a:p>
          <a:r>
            <a:rPr lang="en-GB" dirty="0"/>
            <a:t>Ownership</a:t>
          </a:r>
          <a:endParaRPr lang="en-US" dirty="0"/>
        </a:p>
      </dgm:t>
    </dgm:pt>
    <dgm:pt modelId="{B8FD5308-183B-498C-82B7-B178154FC353}" type="parTrans" cxnId="{A9F0458B-F52D-496A-98C4-6D9A7490199C}">
      <dgm:prSet/>
      <dgm:spPr/>
      <dgm:t>
        <a:bodyPr/>
        <a:lstStyle/>
        <a:p>
          <a:endParaRPr lang="en-US"/>
        </a:p>
      </dgm:t>
    </dgm:pt>
    <dgm:pt modelId="{951FE8B9-411C-496D-A04A-CA9194DEF7B0}" type="sibTrans" cxnId="{A9F0458B-F52D-496A-98C4-6D9A7490199C}">
      <dgm:prSet/>
      <dgm:spPr/>
      <dgm:t>
        <a:bodyPr/>
        <a:lstStyle/>
        <a:p>
          <a:endParaRPr lang="en-US"/>
        </a:p>
      </dgm:t>
    </dgm:pt>
    <dgm:pt modelId="{79FF13D2-DD10-4E21-8633-599250B5016A}">
      <dgm:prSet/>
      <dgm:spPr/>
      <dgm:t>
        <a:bodyPr/>
        <a:lstStyle/>
        <a:p>
          <a:r>
            <a:rPr lang="en-GB" dirty="0"/>
            <a:t>Board structure </a:t>
          </a:r>
          <a:endParaRPr lang="en-US" dirty="0"/>
        </a:p>
      </dgm:t>
    </dgm:pt>
    <dgm:pt modelId="{B3F90226-307F-463D-BA3C-00DCA0F9BAA1}" type="parTrans" cxnId="{99511C04-95C6-4A82-B758-86F227ED8C04}">
      <dgm:prSet/>
      <dgm:spPr/>
      <dgm:t>
        <a:bodyPr/>
        <a:lstStyle/>
        <a:p>
          <a:endParaRPr lang="en-US"/>
        </a:p>
      </dgm:t>
    </dgm:pt>
    <dgm:pt modelId="{FD8B30D3-2C53-404F-8D4E-4E49E9A26915}" type="sibTrans" cxnId="{99511C04-95C6-4A82-B758-86F227ED8C04}">
      <dgm:prSet/>
      <dgm:spPr/>
      <dgm:t>
        <a:bodyPr/>
        <a:lstStyle/>
        <a:p>
          <a:endParaRPr lang="en-US"/>
        </a:p>
      </dgm:t>
    </dgm:pt>
    <dgm:pt modelId="{D40C90E5-792C-4CA5-A9FD-7B5E3651156A}">
      <dgm:prSet/>
      <dgm:spPr/>
      <dgm:t>
        <a:bodyPr/>
        <a:lstStyle/>
        <a:p>
          <a:r>
            <a:rPr lang="en-GB" dirty="0"/>
            <a:t>Voting rights </a:t>
          </a:r>
          <a:endParaRPr lang="en-US" dirty="0"/>
        </a:p>
      </dgm:t>
    </dgm:pt>
    <dgm:pt modelId="{54B8BCEC-68C0-44E7-8F7C-8FC86CA445D9}" type="parTrans" cxnId="{16E82AB2-E6A1-4864-BEF5-BB71FC5D0A31}">
      <dgm:prSet/>
      <dgm:spPr/>
      <dgm:t>
        <a:bodyPr/>
        <a:lstStyle/>
        <a:p>
          <a:endParaRPr lang="en-US"/>
        </a:p>
      </dgm:t>
    </dgm:pt>
    <dgm:pt modelId="{F59957BE-C026-4EB2-BF10-2F2217273DB9}" type="sibTrans" cxnId="{16E82AB2-E6A1-4864-BEF5-BB71FC5D0A31}">
      <dgm:prSet/>
      <dgm:spPr/>
      <dgm:t>
        <a:bodyPr/>
        <a:lstStyle/>
        <a:p>
          <a:endParaRPr lang="en-US"/>
        </a:p>
      </dgm:t>
    </dgm:pt>
    <dgm:pt modelId="{56B4C5EE-1887-47C9-A22C-EC25E8EDA7EA}">
      <dgm:prSet/>
      <dgm:spPr/>
      <dgm:t>
        <a:bodyPr/>
        <a:lstStyle/>
        <a:p>
          <a:r>
            <a:rPr lang="en-GB" dirty="0"/>
            <a:t>Dual class shares </a:t>
          </a:r>
          <a:endParaRPr lang="en-US" dirty="0"/>
        </a:p>
      </dgm:t>
    </dgm:pt>
    <dgm:pt modelId="{346ABB8C-B4AA-46B9-A214-3B3D9C152FEE}" type="parTrans" cxnId="{0C1CFB34-2F1F-4DE6-949F-4D84B02D8513}">
      <dgm:prSet/>
      <dgm:spPr/>
      <dgm:t>
        <a:bodyPr/>
        <a:lstStyle/>
        <a:p>
          <a:endParaRPr lang="en-US"/>
        </a:p>
      </dgm:t>
    </dgm:pt>
    <dgm:pt modelId="{98C6C81D-E7AA-4D86-BBA0-A2D045EB74FE}" type="sibTrans" cxnId="{0C1CFB34-2F1F-4DE6-949F-4D84B02D8513}">
      <dgm:prSet/>
      <dgm:spPr/>
      <dgm:t>
        <a:bodyPr/>
        <a:lstStyle/>
        <a:p>
          <a:endParaRPr lang="en-US"/>
        </a:p>
      </dgm:t>
    </dgm:pt>
    <dgm:pt modelId="{B6649786-8DFC-4736-8947-F0F082811602}">
      <dgm:prSet/>
      <dgm:spPr/>
      <dgm:t>
        <a:bodyPr/>
        <a:lstStyle/>
        <a:p>
          <a:r>
            <a:rPr lang="en-GB" dirty="0"/>
            <a:t>Family firms </a:t>
          </a:r>
          <a:endParaRPr lang="en-US" dirty="0"/>
        </a:p>
      </dgm:t>
    </dgm:pt>
    <dgm:pt modelId="{BF1DA5F6-3457-4A02-9FBA-734B21EF6949}" type="parTrans" cxnId="{AE5B7E76-6194-422C-838D-EE00B19BE707}">
      <dgm:prSet/>
      <dgm:spPr/>
      <dgm:t>
        <a:bodyPr/>
        <a:lstStyle/>
        <a:p>
          <a:endParaRPr lang="en-US"/>
        </a:p>
      </dgm:t>
    </dgm:pt>
    <dgm:pt modelId="{77245DE2-8FBE-4E57-B60C-EB0BB013E63A}" type="sibTrans" cxnId="{AE5B7E76-6194-422C-838D-EE00B19BE707}">
      <dgm:prSet/>
      <dgm:spPr/>
      <dgm:t>
        <a:bodyPr/>
        <a:lstStyle/>
        <a:p>
          <a:endParaRPr lang="en-US"/>
        </a:p>
      </dgm:t>
    </dgm:pt>
    <dgm:pt modelId="{87078B46-D2E9-4054-88AE-89274B66C118}" type="pres">
      <dgm:prSet presAssocID="{1688F5AD-D68F-47FB-94CC-DCB530F52D0B}" presName="linear" presStyleCnt="0">
        <dgm:presLayoutVars>
          <dgm:animLvl val="lvl"/>
          <dgm:resizeHandles val="exact"/>
        </dgm:presLayoutVars>
      </dgm:prSet>
      <dgm:spPr/>
    </dgm:pt>
    <dgm:pt modelId="{6EF18110-55B3-4069-9D6E-11CB609E0A2D}" type="pres">
      <dgm:prSet presAssocID="{49E74E48-1E61-4967-A31D-0BB6EBA510B8}" presName="parentText" presStyleLbl="node1" presStyleIdx="0" presStyleCnt="9">
        <dgm:presLayoutVars>
          <dgm:chMax val="0"/>
          <dgm:bulletEnabled val="1"/>
        </dgm:presLayoutVars>
      </dgm:prSet>
      <dgm:spPr/>
    </dgm:pt>
    <dgm:pt modelId="{064EC367-4D29-4023-9DE6-1766BEBF470C}" type="pres">
      <dgm:prSet presAssocID="{5346DF6E-9BC7-4965-9361-1AA51FE473DD}" presName="spacer" presStyleCnt="0"/>
      <dgm:spPr/>
    </dgm:pt>
    <dgm:pt modelId="{6559FE67-E2FE-4DAB-8C86-E83D02CB2615}" type="pres">
      <dgm:prSet presAssocID="{4722CF6D-7EBE-4C76-B7F1-C233A4026D30}" presName="parentText" presStyleLbl="node1" presStyleIdx="1" presStyleCnt="9">
        <dgm:presLayoutVars>
          <dgm:chMax val="0"/>
          <dgm:bulletEnabled val="1"/>
        </dgm:presLayoutVars>
      </dgm:prSet>
      <dgm:spPr/>
    </dgm:pt>
    <dgm:pt modelId="{8359C3C9-3CB1-4117-866D-7A2A78CDB641}" type="pres">
      <dgm:prSet presAssocID="{41CC8186-B435-43EC-932F-3B1D25143DBF}" presName="spacer" presStyleCnt="0"/>
      <dgm:spPr/>
    </dgm:pt>
    <dgm:pt modelId="{7330F197-719C-4DEC-A2EA-E1B85CF001F1}" type="pres">
      <dgm:prSet presAssocID="{91F57ABA-CEB9-4AF8-86E5-46ABBBD56D7D}" presName="parentText" presStyleLbl="node1" presStyleIdx="2" presStyleCnt="9">
        <dgm:presLayoutVars>
          <dgm:chMax val="0"/>
          <dgm:bulletEnabled val="1"/>
        </dgm:presLayoutVars>
      </dgm:prSet>
      <dgm:spPr/>
    </dgm:pt>
    <dgm:pt modelId="{6FC81AC7-B183-46A2-A702-055AD26A0086}" type="pres">
      <dgm:prSet presAssocID="{98B3559D-E24F-4A65-951B-0890C04C6B74}" presName="spacer" presStyleCnt="0"/>
      <dgm:spPr/>
    </dgm:pt>
    <dgm:pt modelId="{25F47EFA-8340-4C36-8CD7-096B158430CA}" type="pres">
      <dgm:prSet presAssocID="{A7741E9E-B954-454B-B0AF-C75872BA62AF}" presName="parentText" presStyleLbl="node1" presStyleIdx="3" presStyleCnt="9">
        <dgm:presLayoutVars>
          <dgm:chMax val="0"/>
          <dgm:bulletEnabled val="1"/>
        </dgm:presLayoutVars>
      </dgm:prSet>
      <dgm:spPr/>
    </dgm:pt>
    <dgm:pt modelId="{C3FB4F09-EB1E-4299-ADF1-029CCB438417}" type="pres">
      <dgm:prSet presAssocID="{187C9A8F-AC27-443B-8292-D51F0904CC8F}" presName="spacer" presStyleCnt="0"/>
      <dgm:spPr/>
    </dgm:pt>
    <dgm:pt modelId="{302B2785-5872-416A-9CCE-A2BF842B11D1}" type="pres">
      <dgm:prSet presAssocID="{6544D3C3-D3E5-4AB8-B8C7-45CD155186A8}" presName="parentText" presStyleLbl="node1" presStyleIdx="4" presStyleCnt="9">
        <dgm:presLayoutVars>
          <dgm:chMax val="0"/>
          <dgm:bulletEnabled val="1"/>
        </dgm:presLayoutVars>
      </dgm:prSet>
      <dgm:spPr/>
    </dgm:pt>
    <dgm:pt modelId="{6AF7B53F-441F-4497-9BF3-026D9CCA4F10}" type="pres">
      <dgm:prSet presAssocID="{951FE8B9-411C-496D-A04A-CA9194DEF7B0}" presName="spacer" presStyleCnt="0"/>
      <dgm:spPr/>
    </dgm:pt>
    <dgm:pt modelId="{6994C045-7635-4AA7-90BB-1D136AB12C55}" type="pres">
      <dgm:prSet presAssocID="{79FF13D2-DD10-4E21-8633-599250B5016A}" presName="parentText" presStyleLbl="node1" presStyleIdx="5" presStyleCnt="9">
        <dgm:presLayoutVars>
          <dgm:chMax val="0"/>
          <dgm:bulletEnabled val="1"/>
        </dgm:presLayoutVars>
      </dgm:prSet>
      <dgm:spPr/>
    </dgm:pt>
    <dgm:pt modelId="{AE4699DE-9A62-4CB7-B5E3-1E35E9D90708}" type="pres">
      <dgm:prSet presAssocID="{FD8B30D3-2C53-404F-8D4E-4E49E9A26915}" presName="spacer" presStyleCnt="0"/>
      <dgm:spPr/>
    </dgm:pt>
    <dgm:pt modelId="{CE7F00E5-0CAC-48C2-82D1-2FAD4DF4D667}" type="pres">
      <dgm:prSet presAssocID="{D40C90E5-792C-4CA5-A9FD-7B5E3651156A}" presName="parentText" presStyleLbl="node1" presStyleIdx="6" presStyleCnt="9">
        <dgm:presLayoutVars>
          <dgm:chMax val="0"/>
          <dgm:bulletEnabled val="1"/>
        </dgm:presLayoutVars>
      </dgm:prSet>
      <dgm:spPr/>
    </dgm:pt>
    <dgm:pt modelId="{1F92EFB0-2D23-4472-ADBD-B882C1997725}" type="pres">
      <dgm:prSet presAssocID="{F59957BE-C026-4EB2-BF10-2F2217273DB9}" presName="spacer" presStyleCnt="0"/>
      <dgm:spPr/>
    </dgm:pt>
    <dgm:pt modelId="{CACB389D-0E6C-410A-BA4F-56583D2FB268}" type="pres">
      <dgm:prSet presAssocID="{56B4C5EE-1887-47C9-A22C-EC25E8EDA7EA}" presName="parentText" presStyleLbl="node1" presStyleIdx="7" presStyleCnt="9">
        <dgm:presLayoutVars>
          <dgm:chMax val="0"/>
          <dgm:bulletEnabled val="1"/>
        </dgm:presLayoutVars>
      </dgm:prSet>
      <dgm:spPr/>
    </dgm:pt>
    <dgm:pt modelId="{D880CF29-F5FC-4350-8222-E2D987451692}" type="pres">
      <dgm:prSet presAssocID="{98C6C81D-E7AA-4D86-BBA0-A2D045EB74FE}" presName="spacer" presStyleCnt="0"/>
      <dgm:spPr/>
    </dgm:pt>
    <dgm:pt modelId="{74C7E116-C94C-4D53-89B1-B8ACDB72B0CE}" type="pres">
      <dgm:prSet presAssocID="{B6649786-8DFC-4736-8947-F0F082811602}" presName="parentText" presStyleLbl="node1" presStyleIdx="8" presStyleCnt="9">
        <dgm:presLayoutVars>
          <dgm:chMax val="0"/>
          <dgm:bulletEnabled val="1"/>
        </dgm:presLayoutVars>
      </dgm:prSet>
      <dgm:spPr/>
    </dgm:pt>
  </dgm:ptLst>
  <dgm:cxnLst>
    <dgm:cxn modelId="{EA60F301-2834-4C93-BFD6-F475C6859A3E}" srcId="{1688F5AD-D68F-47FB-94CC-DCB530F52D0B}" destId="{49E74E48-1E61-4967-A31D-0BB6EBA510B8}" srcOrd="0" destOrd="0" parTransId="{61F98E9B-F401-44A4-9A16-6C518EB3898D}" sibTransId="{5346DF6E-9BC7-4965-9361-1AA51FE473DD}"/>
    <dgm:cxn modelId="{99511C04-95C6-4A82-B758-86F227ED8C04}" srcId="{1688F5AD-D68F-47FB-94CC-DCB530F52D0B}" destId="{79FF13D2-DD10-4E21-8633-599250B5016A}" srcOrd="5" destOrd="0" parTransId="{B3F90226-307F-463D-BA3C-00DCA0F9BAA1}" sibTransId="{FD8B30D3-2C53-404F-8D4E-4E49E9A26915}"/>
    <dgm:cxn modelId="{3EC27C08-4E87-453E-827C-2CC67AF2CC50}" type="presOf" srcId="{D40C90E5-792C-4CA5-A9FD-7B5E3651156A}" destId="{CE7F00E5-0CAC-48C2-82D1-2FAD4DF4D667}" srcOrd="0" destOrd="0" presId="urn:microsoft.com/office/officeart/2005/8/layout/vList2"/>
    <dgm:cxn modelId="{00014924-73F8-4333-B287-D0C011EDC748}" srcId="{1688F5AD-D68F-47FB-94CC-DCB530F52D0B}" destId="{91F57ABA-CEB9-4AF8-86E5-46ABBBD56D7D}" srcOrd="2" destOrd="0" parTransId="{377DEE76-341B-41F9-A344-147A0AFACE48}" sibTransId="{98B3559D-E24F-4A65-951B-0890C04C6B74}"/>
    <dgm:cxn modelId="{0C1CFB34-2F1F-4DE6-949F-4D84B02D8513}" srcId="{1688F5AD-D68F-47FB-94CC-DCB530F52D0B}" destId="{56B4C5EE-1887-47C9-A22C-EC25E8EDA7EA}" srcOrd="7" destOrd="0" parTransId="{346ABB8C-B4AA-46B9-A214-3B3D9C152FEE}" sibTransId="{98C6C81D-E7AA-4D86-BBA0-A2D045EB74FE}"/>
    <dgm:cxn modelId="{38295F69-F558-4236-95B3-9046FE31A1FF}" type="presOf" srcId="{91F57ABA-CEB9-4AF8-86E5-46ABBBD56D7D}" destId="{7330F197-719C-4DEC-A2EA-E1B85CF001F1}" srcOrd="0" destOrd="0" presId="urn:microsoft.com/office/officeart/2005/8/layout/vList2"/>
    <dgm:cxn modelId="{A1E7EA6E-6221-4BA6-8CEE-C9851C9799F0}" type="presOf" srcId="{79FF13D2-DD10-4E21-8633-599250B5016A}" destId="{6994C045-7635-4AA7-90BB-1D136AB12C55}" srcOrd="0" destOrd="0" presId="urn:microsoft.com/office/officeart/2005/8/layout/vList2"/>
    <dgm:cxn modelId="{E9D2DB54-9CE5-4E3F-8164-63F75AFA69FF}" type="presOf" srcId="{B6649786-8DFC-4736-8947-F0F082811602}" destId="{74C7E116-C94C-4D53-89B1-B8ACDB72B0CE}" srcOrd="0" destOrd="0" presId="urn:microsoft.com/office/officeart/2005/8/layout/vList2"/>
    <dgm:cxn modelId="{AE5B7E76-6194-422C-838D-EE00B19BE707}" srcId="{1688F5AD-D68F-47FB-94CC-DCB530F52D0B}" destId="{B6649786-8DFC-4736-8947-F0F082811602}" srcOrd="8" destOrd="0" parTransId="{BF1DA5F6-3457-4A02-9FBA-734B21EF6949}" sibTransId="{77245DE2-8FBE-4E57-B60C-EB0BB013E63A}"/>
    <dgm:cxn modelId="{5EBD0485-6CBA-44A7-9C15-ACC6DB06DCC7}" srcId="{1688F5AD-D68F-47FB-94CC-DCB530F52D0B}" destId="{4722CF6D-7EBE-4C76-B7F1-C233A4026D30}" srcOrd="1" destOrd="0" parTransId="{6E4FD4B2-7810-4E96-9E19-317CCC9EDAD1}" sibTransId="{41CC8186-B435-43EC-932F-3B1D25143DBF}"/>
    <dgm:cxn modelId="{A9F0458B-F52D-496A-98C4-6D9A7490199C}" srcId="{1688F5AD-D68F-47FB-94CC-DCB530F52D0B}" destId="{6544D3C3-D3E5-4AB8-B8C7-45CD155186A8}" srcOrd="4" destOrd="0" parTransId="{B8FD5308-183B-498C-82B7-B178154FC353}" sibTransId="{951FE8B9-411C-496D-A04A-CA9194DEF7B0}"/>
    <dgm:cxn modelId="{E4B3348C-FFB8-4CCE-98BF-4A35AEFFC90C}" srcId="{1688F5AD-D68F-47FB-94CC-DCB530F52D0B}" destId="{A7741E9E-B954-454B-B0AF-C75872BA62AF}" srcOrd="3" destOrd="0" parTransId="{53570D4E-FB7A-4D03-9CAA-82ADB8DD24F6}" sibTransId="{187C9A8F-AC27-443B-8292-D51F0904CC8F}"/>
    <dgm:cxn modelId="{6B6C60A2-4FA5-48B7-9BCC-BA08F4956575}" type="presOf" srcId="{A7741E9E-B954-454B-B0AF-C75872BA62AF}" destId="{25F47EFA-8340-4C36-8CD7-096B158430CA}" srcOrd="0" destOrd="0" presId="urn:microsoft.com/office/officeart/2005/8/layout/vList2"/>
    <dgm:cxn modelId="{16E82AB2-E6A1-4864-BEF5-BB71FC5D0A31}" srcId="{1688F5AD-D68F-47FB-94CC-DCB530F52D0B}" destId="{D40C90E5-792C-4CA5-A9FD-7B5E3651156A}" srcOrd="6" destOrd="0" parTransId="{54B8BCEC-68C0-44E7-8F7C-8FC86CA445D9}" sibTransId="{F59957BE-C026-4EB2-BF10-2F2217273DB9}"/>
    <dgm:cxn modelId="{B1F42EC2-D98B-482A-B2AE-86456D9BC0C9}" type="presOf" srcId="{6544D3C3-D3E5-4AB8-B8C7-45CD155186A8}" destId="{302B2785-5872-416A-9CCE-A2BF842B11D1}" srcOrd="0" destOrd="0" presId="urn:microsoft.com/office/officeart/2005/8/layout/vList2"/>
    <dgm:cxn modelId="{9CD434C5-F6EA-42E6-9F60-2B341B0B0843}" type="presOf" srcId="{1688F5AD-D68F-47FB-94CC-DCB530F52D0B}" destId="{87078B46-D2E9-4054-88AE-89274B66C118}" srcOrd="0" destOrd="0" presId="urn:microsoft.com/office/officeart/2005/8/layout/vList2"/>
    <dgm:cxn modelId="{71C88DC7-F3A7-4B2D-B835-E30D8B428BA5}" type="presOf" srcId="{4722CF6D-7EBE-4C76-B7F1-C233A4026D30}" destId="{6559FE67-E2FE-4DAB-8C86-E83D02CB2615}" srcOrd="0" destOrd="0" presId="urn:microsoft.com/office/officeart/2005/8/layout/vList2"/>
    <dgm:cxn modelId="{2B66C5F1-6757-4315-BAFC-1E8414C4D743}" type="presOf" srcId="{56B4C5EE-1887-47C9-A22C-EC25E8EDA7EA}" destId="{CACB389D-0E6C-410A-BA4F-56583D2FB268}" srcOrd="0" destOrd="0" presId="urn:microsoft.com/office/officeart/2005/8/layout/vList2"/>
    <dgm:cxn modelId="{FD5DC2FA-BB51-4679-867E-1AFB981B030B}" type="presOf" srcId="{49E74E48-1E61-4967-A31D-0BB6EBA510B8}" destId="{6EF18110-55B3-4069-9D6E-11CB609E0A2D}" srcOrd="0" destOrd="0" presId="urn:microsoft.com/office/officeart/2005/8/layout/vList2"/>
    <dgm:cxn modelId="{1609BB6F-D818-4025-95BF-E4FA1DF087A0}" type="presParOf" srcId="{87078B46-D2E9-4054-88AE-89274B66C118}" destId="{6EF18110-55B3-4069-9D6E-11CB609E0A2D}" srcOrd="0" destOrd="0" presId="urn:microsoft.com/office/officeart/2005/8/layout/vList2"/>
    <dgm:cxn modelId="{A93AB13F-88FD-4C53-B02B-E2C593164D66}" type="presParOf" srcId="{87078B46-D2E9-4054-88AE-89274B66C118}" destId="{064EC367-4D29-4023-9DE6-1766BEBF470C}" srcOrd="1" destOrd="0" presId="urn:microsoft.com/office/officeart/2005/8/layout/vList2"/>
    <dgm:cxn modelId="{CC212529-4DEB-4ED1-88D8-38C676905E0A}" type="presParOf" srcId="{87078B46-D2E9-4054-88AE-89274B66C118}" destId="{6559FE67-E2FE-4DAB-8C86-E83D02CB2615}" srcOrd="2" destOrd="0" presId="urn:microsoft.com/office/officeart/2005/8/layout/vList2"/>
    <dgm:cxn modelId="{C0E02305-35BA-4433-9ACA-8F1816383E37}" type="presParOf" srcId="{87078B46-D2E9-4054-88AE-89274B66C118}" destId="{8359C3C9-3CB1-4117-866D-7A2A78CDB641}" srcOrd="3" destOrd="0" presId="urn:microsoft.com/office/officeart/2005/8/layout/vList2"/>
    <dgm:cxn modelId="{BAB97949-42F2-4471-A952-B1E69172AE6B}" type="presParOf" srcId="{87078B46-D2E9-4054-88AE-89274B66C118}" destId="{7330F197-719C-4DEC-A2EA-E1B85CF001F1}" srcOrd="4" destOrd="0" presId="urn:microsoft.com/office/officeart/2005/8/layout/vList2"/>
    <dgm:cxn modelId="{807ADEB2-618B-423B-BBFD-34F48884FE49}" type="presParOf" srcId="{87078B46-D2E9-4054-88AE-89274B66C118}" destId="{6FC81AC7-B183-46A2-A702-055AD26A0086}" srcOrd="5" destOrd="0" presId="urn:microsoft.com/office/officeart/2005/8/layout/vList2"/>
    <dgm:cxn modelId="{DC81DFFF-80EC-429E-96AD-39AA9A041934}" type="presParOf" srcId="{87078B46-D2E9-4054-88AE-89274B66C118}" destId="{25F47EFA-8340-4C36-8CD7-096B158430CA}" srcOrd="6" destOrd="0" presId="urn:microsoft.com/office/officeart/2005/8/layout/vList2"/>
    <dgm:cxn modelId="{4EA4E3CB-4672-4B0B-A70B-218F13207D28}" type="presParOf" srcId="{87078B46-D2E9-4054-88AE-89274B66C118}" destId="{C3FB4F09-EB1E-4299-ADF1-029CCB438417}" srcOrd="7" destOrd="0" presId="urn:microsoft.com/office/officeart/2005/8/layout/vList2"/>
    <dgm:cxn modelId="{2897F459-3960-49DC-9D1F-464603EAC31D}" type="presParOf" srcId="{87078B46-D2E9-4054-88AE-89274B66C118}" destId="{302B2785-5872-416A-9CCE-A2BF842B11D1}" srcOrd="8" destOrd="0" presId="urn:microsoft.com/office/officeart/2005/8/layout/vList2"/>
    <dgm:cxn modelId="{099C003B-B741-4A43-BE8B-32591E629A10}" type="presParOf" srcId="{87078B46-D2E9-4054-88AE-89274B66C118}" destId="{6AF7B53F-441F-4497-9BF3-026D9CCA4F10}" srcOrd="9" destOrd="0" presId="urn:microsoft.com/office/officeart/2005/8/layout/vList2"/>
    <dgm:cxn modelId="{C305A38D-BC6C-4DF4-A3B8-027BA9C4092E}" type="presParOf" srcId="{87078B46-D2E9-4054-88AE-89274B66C118}" destId="{6994C045-7635-4AA7-90BB-1D136AB12C55}" srcOrd="10" destOrd="0" presId="urn:microsoft.com/office/officeart/2005/8/layout/vList2"/>
    <dgm:cxn modelId="{8009AC53-5B21-40F8-8BA7-24B422EF4F01}" type="presParOf" srcId="{87078B46-D2E9-4054-88AE-89274B66C118}" destId="{AE4699DE-9A62-4CB7-B5E3-1E35E9D90708}" srcOrd="11" destOrd="0" presId="urn:microsoft.com/office/officeart/2005/8/layout/vList2"/>
    <dgm:cxn modelId="{D8B96509-529F-4C32-A2B4-8370C789C1E9}" type="presParOf" srcId="{87078B46-D2E9-4054-88AE-89274B66C118}" destId="{CE7F00E5-0CAC-48C2-82D1-2FAD4DF4D667}" srcOrd="12" destOrd="0" presId="urn:microsoft.com/office/officeart/2005/8/layout/vList2"/>
    <dgm:cxn modelId="{E0037341-CBFA-4AAD-828C-00EC71C26A89}" type="presParOf" srcId="{87078B46-D2E9-4054-88AE-89274B66C118}" destId="{1F92EFB0-2D23-4472-ADBD-B882C1997725}" srcOrd="13" destOrd="0" presId="urn:microsoft.com/office/officeart/2005/8/layout/vList2"/>
    <dgm:cxn modelId="{A7A235AB-00AE-40BB-B073-39150F2FC14A}" type="presParOf" srcId="{87078B46-D2E9-4054-88AE-89274B66C118}" destId="{CACB389D-0E6C-410A-BA4F-56583D2FB268}" srcOrd="14" destOrd="0" presId="urn:microsoft.com/office/officeart/2005/8/layout/vList2"/>
    <dgm:cxn modelId="{B8221F00-C62C-426C-8DB4-F03BC8D48426}" type="presParOf" srcId="{87078B46-D2E9-4054-88AE-89274B66C118}" destId="{D880CF29-F5FC-4350-8222-E2D987451692}" srcOrd="15" destOrd="0" presId="urn:microsoft.com/office/officeart/2005/8/layout/vList2"/>
    <dgm:cxn modelId="{6D14F7BF-7E9F-4A5B-A0DB-20F5871F701F}" type="presParOf" srcId="{87078B46-D2E9-4054-88AE-89274B66C118}" destId="{74C7E116-C94C-4D53-89B1-B8ACDB72B0CE}" srcOrd="1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0E01C3-24D1-43EA-A0B9-7922842FE1F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13144B1-9D7B-4ECE-896A-39799263F3C3}">
      <dgm:prSet/>
      <dgm:spPr/>
      <dgm:t>
        <a:bodyPr/>
        <a:lstStyle/>
        <a:p>
          <a:pPr>
            <a:lnSpc>
              <a:spcPct val="100000"/>
            </a:lnSpc>
          </a:pPr>
          <a:r>
            <a:rPr lang="en-GB" dirty="0"/>
            <a:t>Management and shareholders interest may differ. For example, there is a risky project which if undertaken will increase the value of the firm significantly.</a:t>
          </a:r>
          <a:endParaRPr lang="en-US" dirty="0"/>
        </a:p>
      </dgm:t>
    </dgm:pt>
    <dgm:pt modelId="{EE781316-4A0D-44EE-AD9C-104200D8834C}" type="parTrans" cxnId="{39F1A3A1-0CE6-49D4-A3AD-6E0129845C4A}">
      <dgm:prSet/>
      <dgm:spPr/>
      <dgm:t>
        <a:bodyPr/>
        <a:lstStyle/>
        <a:p>
          <a:endParaRPr lang="en-US"/>
        </a:p>
      </dgm:t>
    </dgm:pt>
    <dgm:pt modelId="{DF15469C-4270-4F35-91BF-E6A932CD1B9B}" type="sibTrans" cxnId="{39F1A3A1-0CE6-49D4-A3AD-6E0129845C4A}">
      <dgm:prSet/>
      <dgm:spPr/>
      <dgm:t>
        <a:bodyPr/>
        <a:lstStyle/>
        <a:p>
          <a:endParaRPr lang="en-US"/>
        </a:p>
      </dgm:t>
    </dgm:pt>
    <dgm:pt modelId="{A6A36C27-C7EF-4383-A61D-88B87A759635}">
      <dgm:prSet/>
      <dgm:spPr/>
      <dgm:t>
        <a:bodyPr/>
        <a:lstStyle/>
        <a:p>
          <a:pPr>
            <a:lnSpc>
              <a:spcPct val="100000"/>
            </a:lnSpc>
          </a:pPr>
          <a:r>
            <a:rPr lang="en-GB" dirty="0"/>
            <a:t>Owners /Shareholders want the project – share value increases &amp; this aligns with maximisation of wealth. </a:t>
          </a:r>
          <a:endParaRPr lang="en-US" dirty="0"/>
        </a:p>
      </dgm:t>
    </dgm:pt>
    <dgm:pt modelId="{8C80FE1C-84EC-4132-A1A2-0E3AA2906146}" type="parTrans" cxnId="{074644C9-4058-44C2-ACB5-699320A42D6A}">
      <dgm:prSet/>
      <dgm:spPr/>
      <dgm:t>
        <a:bodyPr/>
        <a:lstStyle/>
        <a:p>
          <a:endParaRPr lang="en-US"/>
        </a:p>
      </dgm:t>
    </dgm:pt>
    <dgm:pt modelId="{78484E81-DE2D-4DA9-9FE6-FBB0F2D25D02}" type="sibTrans" cxnId="{074644C9-4058-44C2-ACB5-699320A42D6A}">
      <dgm:prSet/>
      <dgm:spPr/>
      <dgm:t>
        <a:bodyPr/>
        <a:lstStyle/>
        <a:p>
          <a:endParaRPr lang="en-US"/>
        </a:p>
      </dgm:t>
    </dgm:pt>
    <dgm:pt modelId="{540B17FD-CE20-4F46-AF51-53A7CAF4AEED}">
      <dgm:prSet/>
      <dgm:spPr/>
      <dgm:t>
        <a:bodyPr/>
        <a:lstStyle/>
        <a:p>
          <a:pPr>
            <a:lnSpc>
              <a:spcPct val="100000"/>
            </a:lnSpc>
          </a:pPr>
          <a:r>
            <a:rPr lang="en-GB" dirty="0"/>
            <a:t>Managers – if the project risk materialises management may lose their jobs. </a:t>
          </a:r>
          <a:endParaRPr lang="en-US" dirty="0"/>
        </a:p>
      </dgm:t>
    </dgm:pt>
    <dgm:pt modelId="{D4CF1DD1-B628-4CBE-A818-05D8D852AB56}" type="parTrans" cxnId="{3A0E4A17-C8AA-473F-B51D-BAD83E6A1555}">
      <dgm:prSet/>
      <dgm:spPr/>
      <dgm:t>
        <a:bodyPr/>
        <a:lstStyle/>
        <a:p>
          <a:endParaRPr lang="en-US"/>
        </a:p>
      </dgm:t>
    </dgm:pt>
    <dgm:pt modelId="{9D4677BC-8156-4BD8-B480-7FCB4BB6575C}" type="sibTrans" cxnId="{3A0E4A17-C8AA-473F-B51D-BAD83E6A1555}">
      <dgm:prSet/>
      <dgm:spPr/>
      <dgm:t>
        <a:bodyPr/>
        <a:lstStyle/>
        <a:p>
          <a:endParaRPr lang="en-US"/>
        </a:p>
      </dgm:t>
    </dgm:pt>
    <dgm:pt modelId="{3E572E26-3235-41E1-B1AC-0454E32CBE89}">
      <dgm:prSet/>
      <dgm:spPr/>
      <dgm:t>
        <a:bodyPr/>
        <a:lstStyle/>
        <a:p>
          <a:pPr>
            <a:lnSpc>
              <a:spcPct val="100000"/>
            </a:lnSpc>
          </a:pPr>
          <a:r>
            <a:rPr lang="en-GB" dirty="0"/>
            <a:t>This is a Type 1 agency cost. </a:t>
          </a:r>
          <a:endParaRPr lang="en-US" dirty="0"/>
        </a:p>
      </dgm:t>
    </dgm:pt>
    <dgm:pt modelId="{F9A97617-4270-48A0-9914-C46D3580789F}" type="parTrans" cxnId="{62EA21AF-CD30-4E49-BC1C-9826CE2B5D56}">
      <dgm:prSet/>
      <dgm:spPr/>
      <dgm:t>
        <a:bodyPr/>
        <a:lstStyle/>
        <a:p>
          <a:endParaRPr lang="en-US"/>
        </a:p>
      </dgm:t>
    </dgm:pt>
    <dgm:pt modelId="{0EA70470-869A-46B9-BAE6-943D466DC99F}" type="sibTrans" cxnId="{62EA21AF-CD30-4E49-BC1C-9826CE2B5D56}">
      <dgm:prSet/>
      <dgm:spPr/>
      <dgm:t>
        <a:bodyPr/>
        <a:lstStyle/>
        <a:p>
          <a:endParaRPr lang="en-US"/>
        </a:p>
      </dgm:t>
    </dgm:pt>
    <dgm:pt modelId="{F909F6E4-F409-4C29-8BA2-84CAFB2933BF}">
      <dgm:prSet/>
      <dgm:spPr/>
      <dgm:t>
        <a:bodyPr/>
        <a:lstStyle/>
        <a:p>
          <a:pPr>
            <a:lnSpc>
              <a:spcPct val="100000"/>
            </a:lnSpc>
          </a:pPr>
          <a:r>
            <a:rPr lang="en-GB" dirty="0"/>
            <a:t>Agency Cost – the cost of a conflict of interest between share holders and management </a:t>
          </a:r>
          <a:endParaRPr lang="en-US" dirty="0"/>
        </a:p>
      </dgm:t>
    </dgm:pt>
    <dgm:pt modelId="{903377E4-A968-43F9-8AAA-D4FAF15DC6A0}" type="parTrans" cxnId="{3B655C49-8A76-44C6-8DDB-E06CF61482AB}">
      <dgm:prSet/>
      <dgm:spPr/>
      <dgm:t>
        <a:bodyPr/>
        <a:lstStyle/>
        <a:p>
          <a:endParaRPr lang="en-US"/>
        </a:p>
      </dgm:t>
    </dgm:pt>
    <dgm:pt modelId="{8F495F0F-2F23-49FD-B065-BA716B357413}" type="sibTrans" cxnId="{3B655C49-8A76-44C6-8DDB-E06CF61482AB}">
      <dgm:prSet/>
      <dgm:spPr/>
      <dgm:t>
        <a:bodyPr/>
        <a:lstStyle/>
        <a:p>
          <a:endParaRPr lang="en-US"/>
        </a:p>
      </dgm:t>
    </dgm:pt>
    <dgm:pt modelId="{F1EF5002-A672-4519-BFCF-8D79FA56039A}" type="pres">
      <dgm:prSet presAssocID="{510E01C3-24D1-43EA-A0B9-7922842FE1FC}" presName="root" presStyleCnt="0">
        <dgm:presLayoutVars>
          <dgm:dir/>
          <dgm:resizeHandles val="exact"/>
        </dgm:presLayoutVars>
      </dgm:prSet>
      <dgm:spPr/>
    </dgm:pt>
    <dgm:pt modelId="{35D5ADB1-86D8-44B4-AE18-37C6BE1130E9}" type="pres">
      <dgm:prSet presAssocID="{213144B1-9D7B-4ECE-896A-39799263F3C3}" presName="compNode" presStyleCnt="0"/>
      <dgm:spPr/>
    </dgm:pt>
    <dgm:pt modelId="{982D2E50-1E7D-4B29-930E-3CFBE5CD7572}" type="pres">
      <dgm:prSet presAssocID="{213144B1-9D7B-4ECE-896A-39799263F3C3}" presName="bgRect" presStyleLbl="bgShp" presStyleIdx="0" presStyleCnt="5"/>
      <dgm:spPr/>
    </dgm:pt>
    <dgm:pt modelId="{CA9A3EBC-DF00-498C-A867-081B16B7A3C0}" type="pres">
      <dgm:prSet presAssocID="{213144B1-9D7B-4ECE-896A-39799263F3C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F7EB6BA4-FEA6-43FE-A66A-3E93436D8DB7}" type="pres">
      <dgm:prSet presAssocID="{213144B1-9D7B-4ECE-896A-39799263F3C3}" presName="spaceRect" presStyleCnt="0"/>
      <dgm:spPr/>
    </dgm:pt>
    <dgm:pt modelId="{21E2F291-96F7-4399-ABFF-2F37D4B87A43}" type="pres">
      <dgm:prSet presAssocID="{213144B1-9D7B-4ECE-896A-39799263F3C3}" presName="parTx" presStyleLbl="revTx" presStyleIdx="0" presStyleCnt="5">
        <dgm:presLayoutVars>
          <dgm:chMax val="0"/>
          <dgm:chPref val="0"/>
        </dgm:presLayoutVars>
      </dgm:prSet>
      <dgm:spPr/>
    </dgm:pt>
    <dgm:pt modelId="{10DB9E03-B1B8-4F5B-82DC-52C050BA4A5F}" type="pres">
      <dgm:prSet presAssocID="{DF15469C-4270-4F35-91BF-E6A932CD1B9B}" presName="sibTrans" presStyleCnt="0"/>
      <dgm:spPr/>
    </dgm:pt>
    <dgm:pt modelId="{EF63D72A-3988-4BE5-A895-F76A86188C93}" type="pres">
      <dgm:prSet presAssocID="{A6A36C27-C7EF-4383-A61D-88B87A759635}" presName="compNode" presStyleCnt="0"/>
      <dgm:spPr/>
    </dgm:pt>
    <dgm:pt modelId="{D18D051D-4F7F-4716-9164-48B24F240999}" type="pres">
      <dgm:prSet presAssocID="{A6A36C27-C7EF-4383-A61D-88B87A759635}" presName="bgRect" presStyleLbl="bgShp" presStyleIdx="1" presStyleCnt="5"/>
      <dgm:spPr/>
    </dgm:pt>
    <dgm:pt modelId="{FD13C79A-5CC3-4139-9AFB-C0196FE07D13}" type="pres">
      <dgm:prSet presAssocID="{A6A36C27-C7EF-4383-A61D-88B87A75963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uro"/>
        </a:ext>
      </dgm:extLst>
    </dgm:pt>
    <dgm:pt modelId="{5E04BB18-3F06-48E8-9B16-0985B26104D7}" type="pres">
      <dgm:prSet presAssocID="{A6A36C27-C7EF-4383-A61D-88B87A759635}" presName="spaceRect" presStyleCnt="0"/>
      <dgm:spPr/>
    </dgm:pt>
    <dgm:pt modelId="{1B15AB42-5238-49DC-B39F-D17EDF3A9FC4}" type="pres">
      <dgm:prSet presAssocID="{A6A36C27-C7EF-4383-A61D-88B87A759635}" presName="parTx" presStyleLbl="revTx" presStyleIdx="1" presStyleCnt="5">
        <dgm:presLayoutVars>
          <dgm:chMax val="0"/>
          <dgm:chPref val="0"/>
        </dgm:presLayoutVars>
      </dgm:prSet>
      <dgm:spPr/>
    </dgm:pt>
    <dgm:pt modelId="{BF87240D-58BC-4AC3-B967-7DD1BF7B1BD9}" type="pres">
      <dgm:prSet presAssocID="{78484E81-DE2D-4DA9-9FE6-FBB0F2D25D02}" presName="sibTrans" presStyleCnt="0"/>
      <dgm:spPr/>
    </dgm:pt>
    <dgm:pt modelId="{F79D73C5-2475-48C1-A947-C238E250FE78}" type="pres">
      <dgm:prSet presAssocID="{540B17FD-CE20-4F46-AF51-53A7CAF4AEED}" presName="compNode" presStyleCnt="0"/>
      <dgm:spPr/>
    </dgm:pt>
    <dgm:pt modelId="{DD263277-EC56-4F9F-AA83-107AC1463B22}" type="pres">
      <dgm:prSet presAssocID="{540B17FD-CE20-4F46-AF51-53A7CAF4AEED}" presName="bgRect" presStyleLbl="bgShp" presStyleIdx="2" presStyleCnt="5"/>
      <dgm:spPr/>
    </dgm:pt>
    <dgm:pt modelId="{9B82B8E1-D62F-4ADB-9D29-B66C2597BA83}" type="pres">
      <dgm:prSet presAssocID="{540B17FD-CE20-4F46-AF51-53A7CAF4AEE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erarchy"/>
        </a:ext>
      </dgm:extLst>
    </dgm:pt>
    <dgm:pt modelId="{F202B43F-741E-4A8D-B69C-A790B835C515}" type="pres">
      <dgm:prSet presAssocID="{540B17FD-CE20-4F46-AF51-53A7CAF4AEED}" presName="spaceRect" presStyleCnt="0"/>
      <dgm:spPr/>
    </dgm:pt>
    <dgm:pt modelId="{7A625EA2-04CA-44AB-B87A-F8CAA9819CE4}" type="pres">
      <dgm:prSet presAssocID="{540B17FD-CE20-4F46-AF51-53A7CAF4AEED}" presName="parTx" presStyleLbl="revTx" presStyleIdx="2" presStyleCnt="5">
        <dgm:presLayoutVars>
          <dgm:chMax val="0"/>
          <dgm:chPref val="0"/>
        </dgm:presLayoutVars>
      </dgm:prSet>
      <dgm:spPr/>
    </dgm:pt>
    <dgm:pt modelId="{BEEF09F4-2D43-40CB-89F5-5496366A8A26}" type="pres">
      <dgm:prSet presAssocID="{9D4677BC-8156-4BD8-B480-7FCB4BB6575C}" presName="sibTrans" presStyleCnt="0"/>
      <dgm:spPr/>
    </dgm:pt>
    <dgm:pt modelId="{03FF19DE-78DE-4377-80D1-930C92DE361C}" type="pres">
      <dgm:prSet presAssocID="{3E572E26-3235-41E1-B1AC-0454E32CBE89}" presName="compNode" presStyleCnt="0"/>
      <dgm:spPr/>
    </dgm:pt>
    <dgm:pt modelId="{466C3B60-5405-4875-BDCF-E8175D788B55}" type="pres">
      <dgm:prSet presAssocID="{3E572E26-3235-41E1-B1AC-0454E32CBE89}" presName="bgRect" presStyleLbl="bgShp" presStyleIdx="3" presStyleCnt="5"/>
      <dgm:spPr/>
    </dgm:pt>
    <dgm:pt modelId="{D9A77774-E4FB-4C3D-AE83-A06F6C899623}" type="pres">
      <dgm:prSet presAssocID="{3E572E26-3235-41E1-B1AC-0454E32CBE89}"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651E59B5-9E34-4B70-965D-911809D66605}" type="pres">
      <dgm:prSet presAssocID="{3E572E26-3235-41E1-B1AC-0454E32CBE89}" presName="spaceRect" presStyleCnt="0"/>
      <dgm:spPr/>
    </dgm:pt>
    <dgm:pt modelId="{FEDFE81E-BE53-43A1-BFFA-A119B7E8B018}" type="pres">
      <dgm:prSet presAssocID="{3E572E26-3235-41E1-B1AC-0454E32CBE89}" presName="parTx" presStyleLbl="revTx" presStyleIdx="3" presStyleCnt="5">
        <dgm:presLayoutVars>
          <dgm:chMax val="0"/>
          <dgm:chPref val="0"/>
        </dgm:presLayoutVars>
      </dgm:prSet>
      <dgm:spPr/>
    </dgm:pt>
    <dgm:pt modelId="{945D07B6-41EF-46D6-868F-575C7162D254}" type="pres">
      <dgm:prSet presAssocID="{0EA70470-869A-46B9-BAE6-943D466DC99F}" presName="sibTrans" presStyleCnt="0"/>
      <dgm:spPr/>
    </dgm:pt>
    <dgm:pt modelId="{A84DEDC2-2D23-49A6-A67F-DFA24035F8D8}" type="pres">
      <dgm:prSet presAssocID="{F909F6E4-F409-4C29-8BA2-84CAFB2933BF}" presName="compNode" presStyleCnt="0"/>
      <dgm:spPr/>
    </dgm:pt>
    <dgm:pt modelId="{F4EA00E1-10E3-4F2E-858D-67D9B7AD7D6D}" type="pres">
      <dgm:prSet presAssocID="{F909F6E4-F409-4C29-8BA2-84CAFB2933BF}" presName="bgRect" presStyleLbl="bgShp" presStyleIdx="4" presStyleCnt="5"/>
      <dgm:spPr/>
    </dgm:pt>
    <dgm:pt modelId="{BCA45E84-4D45-4630-B84D-074AE322DC9D}" type="pres">
      <dgm:prSet presAssocID="{F909F6E4-F409-4C29-8BA2-84CAFB2933BF}"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udge"/>
        </a:ext>
      </dgm:extLst>
    </dgm:pt>
    <dgm:pt modelId="{89381AAD-6383-4B5D-9C1E-D788A8F88B01}" type="pres">
      <dgm:prSet presAssocID="{F909F6E4-F409-4C29-8BA2-84CAFB2933BF}" presName="spaceRect" presStyleCnt="0"/>
      <dgm:spPr/>
    </dgm:pt>
    <dgm:pt modelId="{A90A8332-74A4-4F68-84B9-FC49E07720BE}" type="pres">
      <dgm:prSet presAssocID="{F909F6E4-F409-4C29-8BA2-84CAFB2933BF}" presName="parTx" presStyleLbl="revTx" presStyleIdx="4" presStyleCnt="5">
        <dgm:presLayoutVars>
          <dgm:chMax val="0"/>
          <dgm:chPref val="0"/>
        </dgm:presLayoutVars>
      </dgm:prSet>
      <dgm:spPr/>
    </dgm:pt>
  </dgm:ptLst>
  <dgm:cxnLst>
    <dgm:cxn modelId="{F0DF2F16-39A3-48F9-9F9B-F47982A2C882}" type="presOf" srcId="{213144B1-9D7B-4ECE-896A-39799263F3C3}" destId="{21E2F291-96F7-4399-ABFF-2F37D4B87A43}" srcOrd="0" destOrd="0" presId="urn:microsoft.com/office/officeart/2018/2/layout/IconVerticalSolidList"/>
    <dgm:cxn modelId="{3A0E4A17-C8AA-473F-B51D-BAD83E6A1555}" srcId="{510E01C3-24D1-43EA-A0B9-7922842FE1FC}" destId="{540B17FD-CE20-4F46-AF51-53A7CAF4AEED}" srcOrd="2" destOrd="0" parTransId="{D4CF1DD1-B628-4CBE-A818-05D8D852AB56}" sibTransId="{9D4677BC-8156-4BD8-B480-7FCB4BB6575C}"/>
    <dgm:cxn modelId="{1B35221C-CFC0-48C2-9E12-6E2140DEDFDD}" type="presOf" srcId="{A6A36C27-C7EF-4383-A61D-88B87A759635}" destId="{1B15AB42-5238-49DC-B39F-D17EDF3A9FC4}" srcOrd="0" destOrd="0" presId="urn:microsoft.com/office/officeart/2018/2/layout/IconVerticalSolidList"/>
    <dgm:cxn modelId="{AE9DB240-B142-4719-8645-C689DEF05191}" type="presOf" srcId="{510E01C3-24D1-43EA-A0B9-7922842FE1FC}" destId="{F1EF5002-A672-4519-BFCF-8D79FA56039A}" srcOrd="0" destOrd="0" presId="urn:microsoft.com/office/officeart/2018/2/layout/IconVerticalSolidList"/>
    <dgm:cxn modelId="{3B655C49-8A76-44C6-8DDB-E06CF61482AB}" srcId="{510E01C3-24D1-43EA-A0B9-7922842FE1FC}" destId="{F909F6E4-F409-4C29-8BA2-84CAFB2933BF}" srcOrd="4" destOrd="0" parTransId="{903377E4-A968-43F9-8AAA-D4FAF15DC6A0}" sibTransId="{8F495F0F-2F23-49FD-B065-BA716B357413}"/>
    <dgm:cxn modelId="{047EFE76-F596-4D94-8291-D4BA82A05280}" type="presOf" srcId="{F909F6E4-F409-4C29-8BA2-84CAFB2933BF}" destId="{A90A8332-74A4-4F68-84B9-FC49E07720BE}" srcOrd="0" destOrd="0" presId="urn:microsoft.com/office/officeart/2018/2/layout/IconVerticalSolidList"/>
    <dgm:cxn modelId="{B5EB137C-88C0-42B7-84F4-14D2A9327CD1}" type="presOf" srcId="{540B17FD-CE20-4F46-AF51-53A7CAF4AEED}" destId="{7A625EA2-04CA-44AB-B87A-F8CAA9819CE4}" srcOrd="0" destOrd="0" presId="urn:microsoft.com/office/officeart/2018/2/layout/IconVerticalSolidList"/>
    <dgm:cxn modelId="{19D19389-D062-48C3-8E23-95227FD1E2AB}" type="presOf" srcId="{3E572E26-3235-41E1-B1AC-0454E32CBE89}" destId="{FEDFE81E-BE53-43A1-BFFA-A119B7E8B018}" srcOrd="0" destOrd="0" presId="urn:microsoft.com/office/officeart/2018/2/layout/IconVerticalSolidList"/>
    <dgm:cxn modelId="{39F1A3A1-0CE6-49D4-A3AD-6E0129845C4A}" srcId="{510E01C3-24D1-43EA-A0B9-7922842FE1FC}" destId="{213144B1-9D7B-4ECE-896A-39799263F3C3}" srcOrd="0" destOrd="0" parTransId="{EE781316-4A0D-44EE-AD9C-104200D8834C}" sibTransId="{DF15469C-4270-4F35-91BF-E6A932CD1B9B}"/>
    <dgm:cxn modelId="{62EA21AF-CD30-4E49-BC1C-9826CE2B5D56}" srcId="{510E01C3-24D1-43EA-A0B9-7922842FE1FC}" destId="{3E572E26-3235-41E1-B1AC-0454E32CBE89}" srcOrd="3" destOrd="0" parTransId="{F9A97617-4270-48A0-9914-C46D3580789F}" sibTransId="{0EA70470-869A-46B9-BAE6-943D466DC99F}"/>
    <dgm:cxn modelId="{074644C9-4058-44C2-ACB5-699320A42D6A}" srcId="{510E01C3-24D1-43EA-A0B9-7922842FE1FC}" destId="{A6A36C27-C7EF-4383-A61D-88B87A759635}" srcOrd="1" destOrd="0" parTransId="{8C80FE1C-84EC-4132-A1A2-0E3AA2906146}" sibTransId="{78484E81-DE2D-4DA9-9FE6-FBB0F2D25D02}"/>
    <dgm:cxn modelId="{0DB70E39-BC17-49FC-A50A-713E5B8A61ED}" type="presParOf" srcId="{F1EF5002-A672-4519-BFCF-8D79FA56039A}" destId="{35D5ADB1-86D8-44B4-AE18-37C6BE1130E9}" srcOrd="0" destOrd="0" presId="urn:microsoft.com/office/officeart/2018/2/layout/IconVerticalSolidList"/>
    <dgm:cxn modelId="{E5766B6B-6975-41A6-A6AE-F0471A9404FB}" type="presParOf" srcId="{35D5ADB1-86D8-44B4-AE18-37C6BE1130E9}" destId="{982D2E50-1E7D-4B29-930E-3CFBE5CD7572}" srcOrd="0" destOrd="0" presId="urn:microsoft.com/office/officeart/2018/2/layout/IconVerticalSolidList"/>
    <dgm:cxn modelId="{781E517B-5E2D-4977-A592-AACC126A4936}" type="presParOf" srcId="{35D5ADB1-86D8-44B4-AE18-37C6BE1130E9}" destId="{CA9A3EBC-DF00-498C-A867-081B16B7A3C0}" srcOrd="1" destOrd="0" presId="urn:microsoft.com/office/officeart/2018/2/layout/IconVerticalSolidList"/>
    <dgm:cxn modelId="{0FB10F5D-598C-41FA-BC6B-5D3435A8DC1B}" type="presParOf" srcId="{35D5ADB1-86D8-44B4-AE18-37C6BE1130E9}" destId="{F7EB6BA4-FEA6-43FE-A66A-3E93436D8DB7}" srcOrd="2" destOrd="0" presId="urn:microsoft.com/office/officeart/2018/2/layout/IconVerticalSolidList"/>
    <dgm:cxn modelId="{53C38D30-7074-4BDC-9F4D-F71E5D5FD6E0}" type="presParOf" srcId="{35D5ADB1-86D8-44B4-AE18-37C6BE1130E9}" destId="{21E2F291-96F7-4399-ABFF-2F37D4B87A43}" srcOrd="3" destOrd="0" presId="urn:microsoft.com/office/officeart/2018/2/layout/IconVerticalSolidList"/>
    <dgm:cxn modelId="{406E933C-D52E-44D8-BEE2-1C489FF60644}" type="presParOf" srcId="{F1EF5002-A672-4519-BFCF-8D79FA56039A}" destId="{10DB9E03-B1B8-4F5B-82DC-52C050BA4A5F}" srcOrd="1" destOrd="0" presId="urn:microsoft.com/office/officeart/2018/2/layout/IconVerticalSolidList"/>
    <dgm:cxn modelId="{96DAB37F-7F2E-4C8A-8AA0-34E641B25620}" type="presParOf" srcId="{F1EF5002-A672-4519-BFCF-8D79FA56039A}" destId="{EF63D72A-3988-4BE5-A895-F76A86188C93}" srcOrd="2" destOrd="0" presId="urn:microsoft.com/office/officeart/2018/2/layout/IconVerticalSolidList"/>
    <dgm:cxn modelId="{74EFBD52-1F3D-4174-8BD5-6144D5EC4D39}" type="presParOf" srcId="{EF63D72A-3988-4BE5-A895-F76A86188C93}" destId="{D18D051D-4F7F-4716-9164-48B24F240999}" srcOrd="0" destOrd="0" presId="urn:microsoft.com/office/officeart/2018/2/layout/IconVerticalSolidList"/>
    <dgm:cxn modelId="{284548B0-A046-46F3-A9E3-E93E64C98BE4}" type="presParOf" srcId="{EF63D72A-3988-4BE5-A895-F76A86188C93}" destId="{FD13C79A-5CC3-4139-9AFB-C0196FE07D13}" srcOrd="1" destOrd="0" presId="urn:microsoft.com/office/officeart/2018/2/layout/IconVerticalSolidList"/>
    <dgm:cxn modelId="{87FFC15D-242D-4C86-9586-70315BF04D22}" type="presParOf" srcId="{EF63D72A-3988-4BE5-A895-F76A86188C93}" destId="{5E04BB18-3F06-48E8-9B16-0985B26104D7}" srcOrd="2" destOrd="0" presId="urn:microsoft.com/office/officeart/2018/2/layout/IconVerticalSolidList"/>
    <dgm:cxn modelId="{87B18803-1B68-45A2-BEBD-FA4C6A130A80}" type="presParOf" srcId="{EF63D72A-3988-4BE5-A895-F76A86188C93}" destId="{1B15AB42-5238-49DC-B39F-D17EDF3A9FC4}" srcOrd="3" destOrd="0" presId="urn:microsoft.com/office/officeart/2018/2/layout/IconVerticalSolidList"/>
    <dgm:cxn modelId="{5AA6504E-47D3-456E-9544-C9B36BD29CCC}" type="presParOf" srcId="{F1EF5002-A672-4519-BFCF-8D79FA56039A}" destId="{BF87240D-58BC-4AC3-B967-7DD1BF7B1BD9}" srcOrd="3" destOrd="0" presId="urn:microsoft.com/office/officeart/2018/2/layout/IconVerticalSolidList"/>
    <dgm:cxn modelId="{8D4A1181-C3A5-44DA-9F7A-0141978ABF89}" type="presParOf" srcId="{F1EF5002-A672-4519-BFCF-8D79FA56039A}" destId="{F79D73C5-2475-48C1-A947-C238E250FE78}" srcOrd="4" destOrd="0" presId="urn:microsoft.com/office/officeart/2018/2/layout/IconVerticalSolidList"/>
    <dgm:cxn modelId="{43A2C105-34E8-492D-8871-E3C39DADF83E}" type="presParOf" srcId="{F79D73C5-2475-48C1-A947-C238E250FE78}" destId="{DD263277-EC56-4F9F-AA83-107AC1463B22}" srcOrd="0" destOrd="0" presId="urn:microsoft.com/office/officeart/2018/2/layout/IconVerticalSolidList"/>
    <dgm:cxn modelId="{9158AE43-D020-4E02-B491-A7C1CBE2EAAB}" type="presParOf" srcId="{F79D73C5-2475-48C1-A947-C238E250FE78}" destId="{9B82B8E1-D62F-4ADB-9D29-B66C2597BA83}" srcOrd="1" destOrd="0" presId="urn:microsoft.com/office/officeart/2018/2/layout/IconVerticalSolidList"/>
    <dgm:cxn modelId="{07841C91-E393-4565-B40A-97D0590B29B8}" type="presParOf" srcId="{F79D73C5-2475-48C1-A947-C238E250FE78}" destId="{F202B43F-741E-4A8D-B69C-A790B835C515}" srcOrd="2" destOrd="0" presId="urn:microsoft.com/office/officeart/2018/2/layout/IconVerticalSolidList"/>
    <dgm:cxn modelId="{3D7F7C96-304F-4758-AB1B-FCD2A9308B6D}" type="presParOf" srcId="{F79D73C5-2475-48C1-A947-C238E250FE78}" destId="{7A625EA2-04CA-44AB-B87A-F8CAA9819CE4}" srcOrd="3" destOrd="0" presId="urn:microsoft.com/office/officeart/2018/2/layout/IconVerticalSolidList"/>
    <dgm:cxn modelId="{87AAC9DE-D852-4D27-A9B5-609FEC40A467}" type="presParOf" srcId="{F1EF5002-A672-4519-BFCF-8D79FA56039A}" destId="{BEEF09F4-2D43-40CB-89F5-5496366A8A26}" srcOrd="5" destOrd="0" presId="urn:microsoft.com/office/officeart/2018/2/layout/IconVerticalSolidList"/>
    <dgm:cxn modelId="{7F79CBFC-38D9-410F-92B4-FD731133DB2A}" type="presParOf" srcId="{F1EF5002-A672-4519-BFCF-8D79FA56039A}" destId="{03FF19DE-78DE-4377-80D1-930C92DE361C}" srcOrd="6" destOrd="0" presId="urn:microsoft.com/office/officeart/2018/2/layout/IconVerticalSolidList"/>
    <dgm:cxn modelId="{BAA50638-7487-4764-9A8A-1F11F930FA8D}" type="presParOf" srcId="{03FF19DE-78DE-4377-80D1-930C92DE361C}" destId="{466C3B60-5405-4875-BDCF-E8175D788B55}" srcOrd="0" destOrd="0" presId="urn:microsoft.com/office/officeart/2018/2/layout/IconVerticalSolidList"/>
    <dgm:cxn modelId="{7C172966-F957-4B2C-8A0F-15427A4BCDC2}" type="presParOf" srcId="{03FF19DE-78DE-4377-80D1-930C92DE361C}" destId="{D9A77774-E4FB-4C3D-AE83-A06F6C899623}" srcOrd="1" destOrd="0" presId="urn:microsoft.com/office/officeart/2018/2/layout/IconVerticalSolidList"/>
    <dgm:cxn modelId="{E07E46AB-328C-4181-AD36-8513D9BC0DDB}" type="presParOf" srcId="{03FF19DE-78DE-4377-80D1-930C92DE361C}" destId="{651E59B5-9E34-4B70-965D-911809D66605}" srcOrd="2" destOrd="0" presId="urn:microsoft.com/office/officeart/2018/2/layout/IconVerticalSolidList"/>
    <dgm:cxn modelId="{F619EF11-2BCE-48A3-AE9C-255B30965717}" type="presParOf" srcId="{03FF19DE-78DE-4377-80D1-930C92DE361C}" destId="{FEDFE81E-BE53-43A1-BFFA-A119B7E8B018}" srcOrd="3" destOrd="0" presId="urn:microsoft.com/office/officeart/2018/2/layout/IconVerticalSolidList"/>
    <dgm:cxn modelId="{68E189A1-B4E4-4473-88F5-66B35FA24AEB}" type="presParOf" srcId="{F1EF5002-A672-4519-BFCF-8D79FA56039A}" destId="{945D07B6-41EF-46D6-868F-575C7162D254}" srcOrd="7" destOrd="0" presId="urn:microsoft.com/office/officeart/2018/2/layout/IconVerticalSolidList"/>
    <dgm:cxn modelId="{0C1824F5-0C4D-4D26-9ECC-8B68407604BB}" type="presParOf" srcId="{F1EF5002-A672-4519-BFCF-8D79FA56039A}" destId="{A84DEDC2-2D23-49A6-A67F-DFA24035F8D8}" srcOrd="8" destOrd="0" presId="urn:microsoft.com/office/officeart/2018/2/layout/IconVerticalSolidList"/>
    <dgm:cxn modelId="{348C0243-427C-4808-AA29-DD5DCEDA6731}" type="presParOf" srcId="{A84DEDC2-2D23-49A6-A67F-DFA24035F8D8}" destId="{F4EA00E1-10E3-4F2E-858D-67D9B7AD7D6D}" srcOrd="0" destOrd="0" presId="urn:microsoft.com/office/officeart/2018/2/layout/IconVerticalSolidList"/>
    <dgm:cxn modelId="{CD66E800-EABE-4E94-8A63-4CD6D0BDE31F}" type="presParOf" srcId="{A84DEDC2-2D23-49A6-A67F-DFA24035F8D8}" destId="{BCA45E84-4D45-4630-B84D-074AE322DC9D}" srcOrd="1" destOrd="0" presId="urn:microsoft.com/office/officeart/2018/2/layout/IconVerticalSolidList"/>
    <dgm:cxn modelId="{A80F3FE8-3424-4710-BED6-5B5778D12CA3}" type="presParOf" srcId="{A84DEDC2-2D23-49A6-A67F-DFA24035F8D8}" destId="{89381AAD-6383-4B5D-9C1E-D788A8F88B01}" srcOrd="2" destOrd="0" presId="urn:microsoft.com/office/officeart/2018/2/layout/IconVerticalSolidList"/>
    <dgm:cxn modelId="{DEF34AB5-71BD-477F-AFC0-E137754FED16}" type="presParOf" srcId="{A84DEDC2-2D23-49A6-A67F-DFA24035F8D8}" destId="{A90A8332-74A4-4F68-84B9-FC49E07720B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DE51D7-7026-4DA1-95EE-D2D220F5CE4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7D0651B-9171-4781-9CA7-F55657776546}">
      <dgm:prSet/>
      <dgm:spPr/>
      <dgm:t>
        <a:bodyPr/>
        <a:lstStyle/>
        <a:p>
          <a:r>
            <a:rPr lang="en-GB" dirty="0"/>
            <a:t>A proxy is the grant of authority by a share holder to someone else to vote his/her shares</a:t>
          </a:r>
          <a:endParaRPr lang="en-US" dirty="0"/>
        </a:p>
      </dgm:t>
    </dgm:pt>
    <dgm:pt modelId="{DEFC4EE1-4194-4D59-B063-745929E423A3}" type="parTrans" cxnId="{0DDCD2CC-AFFA-49CE-80BD-28E3352F3D67}">
      <dgm:prSet/>
      <dgm:spPr/>
      <dgm:t>
        <a:bodyPr/>
        <a:lstStyle/>
        <a:p>
          <a:endParaRPr lang="en-US"/>
        </a:p>
      </dgm:t>
    </dgm:pt>
    <dgm:pt modelId="{EF212EA9-BEA5-44D5-8CF9-8D0105FCF49D}" type="sibTrans" cxnId="{0DDCD2CC-AFFA-49CE-80BD-28E3352F3D67}">
      <dgm:prSet/>
      <dgm:spPr/>
      <dgm:t>
        <a:bodyPr/>
        <a:lstStyle/>
        <a:p>
          <a:endParaRPr lang="en-US"/>
        </a:p>
      </dgm:t>
    </dgm:pt>
    <dgm:pt modelId="{723D2B9C-D7B8-423D-8187-FF9545B723FE}">
      <dgm:prSet/>
      <dgm:spPr/>
      <dgm:t>
        <a:bodyPr/>
        <a:lstStyle/>
        <a:p>
          <a:r>
            <a:rPr lang="en-GB" dirty="0"/>
            <a:t>Note: 10000 shares = 10000 votes  </a:t>
          </a:r>
          <a:endParaRPr lang="en-US" dirty="0"/>
        </a:p>
      </dgm:t>
    </dgm:pt>
    <dgm:pt modelId="{002637FB-FCF3-431B-9DBB-829015C896B0}" type="parTrans" cxnId="{28E3841B-4F9E-4053-B04D-C39EBE761EE8}">
      <dgm:prSet/>
      <dgm:spPr/>
      <dgm:t>
        <a:bodyPr/>
        <a:lstStyle/>
        <a:p>
          <a:endParaRPr lang="en-US"/>
        </a:p>
      </dgm:t>
    </dgm:pt>
    <dgm:pt modelId="{5788898D-7F59-42D8-AA95-3DD7BB1A9CDA}" type="sibTrans" cxnId="{28E3841B-4F9E-4053-B04D-C39EBE761EE8}">
      <dgm:prSet/>
      <dgm:spPr/>
      <dgm:t>
        <a:bodyPr/>
        <a:lstStyle/>
        <a:p>
          <a:endParaRPr lang="en-US"/>
        </a:p>
      </dgm:t>
    </dgm:pt>
    <dgm:pt modelId="{25E041AD-3282-415B-8DA4-586A9DC7B017}">
      <dgm:prSet/>
      <dgm:spPr/>
      <dgm:t>
        <a:bodyPr/>
        <a:lstStyle/>
        <a:p>
          <a:r>
            <a:rPr lang="en-GB" dirty="0"/>
            <a:t>Classes of shares – that is more than one class of ordinary equity. These classes can be created with unequal voting rights.</a:t>
          </a:r>
          <a:endParaRPr lang="en-US" dirty="0"/>
        </a:p>
      </dgm:t>
    </dgm:pt>
    <dgm:pt modelId="{EBEF619B-89D0-42F8-85D3-D2D5FDDA8398}" type="parTrans" cxnId="{4724F494-8C8A-477B-BDB4-59BE7C3EBF74}">
      <dgm:prSet/>
      <dgm:spPr/>
      <dgm:t>
        <a:bodyPr/>
        <a:lstStyle/>
        <a:p>
          <a:endParaRPr lang="en-US"/>
        </a:p>
      </dgm:t>
    </dgm:pt>
    <dgm:pt modelId="{7E39DEED-E780-4A37-86AF-328152F553DD}" type="sibTrans" cxnId="{4724F494-8C8A-477B-BDB4-59BE7C3EBF74}">
      <dgm:prSet/>
      <dgm:spPr/>
      <dgm:t>
        <a:bodyPr/>
        <a:lstStyle/>
        <a:p>
          <a:endParaRPr lang="en-US"/>
        </a:p>
      </dgm:t>
    </dgm:pt>
    <dgm:pt modelId="{4ADEA8EE-0846-47BD-A9B2-9EA96320A698}">
      <dgm:prSet/>
      <dgm:spPr/>
      <dgm:t>
        <a:bodyPr/>
        <a:lstStyle/>
        <a:p>
          <a:r>
            <a:rPr lang="en-GB" dirty="0"/>
            <a:t>Google – Brin and Page own Class B shares with 10 votes per share. Other shareholders have Class A shares – ‘I share 1 vote’</a:t>
          </a:r>
          <a:endParaRPr lang="en-US" dirty="0"/>
        </a:p>
      </dgm:t>
    </dgm:pt>
    <dgm:pt modelId="{B54E38B8-4561-48D9-AB1F-A927639FDC49}" type="parTrans" cxnId="{90F003AD-2B4D-40F4-9E1B-C5FE6524E7F8}">
      <dgm:prSet/>
      <dgm:spPr/>
      <dgm:t>
        <a:bodyPr/>
        <a:lstStyle/>
        <a:p>
          <a:endParaRPr lang="en-US"/>
        </a:p>
      </dgm:t>
    </dgm:pt>
    <dgm:pt modelId="{C7E1FE15-BA67-4DCF-8C02-13CD01A6E993}" type="sibTrans" cxnId="{90F003AD-2B4D-40F4-9E1B-C5FE6524E7F8}">
      <dgm:prSet/>
      <dgm:spPr/>
      <dgm:t>
        <a:bodyPr/>
        <a:lstStyle/>
        <a:p>
          <a:endParaRPr lang="en-US"/>
        </a:p>
      </dgm:t>
    </dgm:pt>
    <dgm:pt modelId="{9921947E-C32D-4054-9401-78AD97071ED4}">
      <dgm:prSet/>
      <dgm:spPr/>
      <dgm:t>
        <a:bodyPr/>
        <a:lstStyle/>
        <a:p>
          <a:r>
            <a:rPr lang="en-GB" dirty="0"/>
            <a:t>Examples- Meta, Alibaba, Zynga &amp; Groupon </a:t>
          </a:r>
          <a:endParaRPr lang="en-US" dirty="0"/>
        </a:p>
      </dgm:t>
    </dgm:pt>
    <dgm:pt modelId="{973CBBEE-7792-4132-8D9D-67A3983A63C6}" type="parTrans" cxnId="{76725568-BE51-438E-976C-3E6404815C72}">
      <dgm:prSet/>
      <dgm:spPr/>
      <dgm:t>
        <a:bodyPr/>
        <a:lstStyle/>
        <a:p>
          <a:endParaRPr lang="en-US"/>
        </a:p>
      </dgm:t>
    </dgm:pt>
    <dgm:pt modelId="{EA89D7BB-0813-4786-A8EA-6318B9F7028E}" type="sibTrans" cxnId="{76725568-BE51-438E-976C-3E6404815C72}">
      <dgm:prSet/>
      <dgm:spPr/>
      <dgm:t>
        <a:bodyPr/>
        <a:lstStyle/>
        <a:p>
          <a:endParaRPr lang="en-US"/>
        </a:p>
      </dgm:t>
    </dgm:pt>
    <dgm:pt modelId="{623AAB7B-3E85-409E-84FE-4067DD46EDA2}" type="pres">
      <dgm:prSet presAssocID="{60DE51D7-7026-4DA1-95EE-D2D220F5CE45}" presName="linear" presStyleCnt="0">
        <dgm:presLayoutVars>
          <dgm:animLvl val="lvl"/>
          <dgm:resizeHandles val="exact"/>
        </dgm:presLayoutVars>
      </dgm:prSet>
      <dgm:spPr/>
    </dgm:pt>
    <dgm:pt modelId="{58840DAD-9710-4556-A3C5-702D5F535B84}" type="pres">
      <dgm:prSet presAssocID="{17D0651B-9171-4781-9CA7-F55657776546}" presName="parentText" presStyleLbl="node1" presStyleIdx="0" presStyleCnt="5">
        <dgm:presLayoutVars>
          <dgm:chMax val="0"/>
          <dgm:bulletEnabled val="1"/>
        </dgm:presLayoutVars>
      </dgm:prSet>
      <dgm:spPr/>
    </dgm:pt>
    <dgm:pt modelId="{909213A9-811E-4847-B819-4FE01DED9DE0}" type="pres">
      <dgm:prSet presAssocID="{EF212EA9-BEA5-44D5-8CF9-8D0105FCF49D}" presName="spacer" presStyleCnt="0"/>
      <dgm:spPr/>
    </dgm:pt>
    <dgm:pt modelId="{EA9BD17C-4A9B-4187-94D7-743EE52D0D82}" type="pres">
      <dgm:prSet presAssocID="{723D2B9C-D7B8-423D-8187-FF9545B723FE}" presName="parentText" presStyleLbl="node1" presStyleIdx="1" presStyleCnt="5">
        <dgm:presLayoutVars>
          <dgm:chMax val="0"/>
          <dgm:bulletEnabled val="1"/>
        </dgm:presLayoutVars>
      </dgm:prSet>
      <dgm:spPr/>
    </dgm:pt>
    <dgm:pt modelId="{18578110-2674-43CB-BD50-A960979438F3}" type="pres">
      <dgm:prSet presAssocID="{5788898D-7F59-42D8-AA95-3DD7BB1A9CDA}" presName="spacer" presStyleCnt="0"/>
      <dgm:spPr/>
    </dgm:pt>
    <dgm:pt modelId="{2142C9ED-728C-4A0B-93DE-BC45B8892FC2}" type="pres">
      <dgm:prSet presAssocID="{25E041AD-3282-415B-8DA4-586A9DC7B017}" presName="parentText" presStyleLbl="node1" presStyleIdx="2" presStyleCnt="5">
        <dgm:presLayoutVars>
          <dgm:chMax val="0"/>
          <dgm:bulletEnabled val="1"/>
        </dgm:presLayoutVars>
      </dgm:prSet>
      <dgm:spPr/>
    </dgm:pt>
    <dgm:pt modelId="{3D0E18C8-EA02-4F37-A0AE-076EEDE1700D}" type="pres">
      <dgm:prSet presAssocID="{7E39DEED-E780-4A37-86AF-328152F553DD}" presName="spacer" presStyleCnt="0"/>
      <dgm:spPr/>
    </dgm:pt>
    <dgm:pt modelId="{0683DEB4-C22A-4FF3-82AA-EA6186FC8CFC}" type="pres">
      <dgm:prSet presAssocID="{4ADEA8EE-0846-47BD-A9B2-9EA96320A698}" presName="parentText" presStyleLbl="node1" presStyleIdx="3" presStyleCnt="5">
        <dgm:presLayoutVars>
          <dgm:chMax val="0"/>
          <dgm:bulletEnabled val="1"/>
        </dgm:presLayoutVars>
      </dgm:prSet>
      <dgm:spPr/>
    </dgm:pt>
    <dgm:pt modelId="{8BDC76D2-898F-4B54-B4FC-02F2A1273390}" type="pres">
      <dgm:prSet presAssocID="{C7E1FE15-BA67-4DCF-8C02-13CD01A6E993}" presName="spacer" presStyleCnt="0"/>
      <dgm:spPr/>
    </dgm:pt>
    <dgm:pt modelId="{EFCE7085-63AB-4F8C-ACE1-61AE051BF2FD}" type="pres">
      <dgm:prSet presAssocID="{9921947E-C32D-4054-9401-78AD97071ED4}" presName="parentText" presStyleLbl="node1" presStyleIdx="4" presStyleCnt="5">
        <dgm:presLayoutVars>
          <dgm:chMax val="0"/>
          <dgm:bulletEnabled val="1"/>
        </dgm:presLayoutVars>
      </dgm:prSet>
      <dgm:spPr/>
    </dgm:pt>
  </dgm:ptLst>
  <dgm:cxnLst>
    <dgm:cxn modelId="{28E3841B-4F9E-4053-B04D-C39EBE761EE8}" srcId="{60DE51D7-7026-4DA1-95EE-D2D220F5CE45}" destId="{723D2B9C-D7B8-423D-8187-FF9545B723FE}" srcOrd="1" destOrd="0" parTransId="{002637FB-FCF3-431B-9DBB-829015C896B0}" sibTransId="{5788898D-7F59-42D8-AA95-3DD7BB1A9CDA}"/>
    <dgm:cxn modelId="{DA16513A-75EE-474C-ABA4-A7A8AE2A647D}" type="presOf" srcId="{4ADEA8EE-0846-47BD-A9B2-9EA96320A698}" destId="{0683DEB4-C22A-4FF3-82AA-EA6186FC8CFC}" srcOrd="0" destOrd="0" presId="urn:microsoft.com/office/officeart/2005/8/layout/vList2"/>
    <dgm:cxn modelId="{D1C1FF5B-1D8F-4396-B5D2-5E7CDADD0CFD}" type="presOf" srcId="{60DE51D7-7026-4DA1-95EE-D2D220F5CE45}" destId="{623AAB7B-3E85-409E-84FE-4067DD46EDA2}" srcOrd="0" destOrd="0" presId="urn:microsoft.com/office/officeart/2005/8/layout/vList2"/>
    <dgm:cxn modelId="{76725568-BE51-438E-976C-3E6404815C72}" srcId="{60DE51D7-7026-4DA1-95EE-D2D220F5CE45}" destId="{9921947E-C32D-4054-9401-78AD97071ED4}" srcOrd="4" destOrd="0" parTransId="{973CBBEE-7792-4132-8D9D-67A3983A63C6}" sibTransId="{EA89D7BB-0813-4786-A8EA-6318B9F7028E}"/>
    <dgm:cxn modelId="{2F83457F-CB65-47F2-9750-8705CFF0F994}" type="presOf" srcId="{25E041AD-3282-415B-8DA4-586A9DC7B017}" destId="{2142C9ED-728C-4A0B-93DE-BC45B8892FC2}" srcOrd="0" destOrd="0" presId="urn:microsoft.com/office/officeart/2005/8/layout/vList2"/>
    <dgm:cxn modelId="{4724F494-8C8A-477B-BDB4-59BE7C3EBF74}" srcId="{60DE51D7-7026-4DA1-95EE-D2D220F5CE45}" destId="{25E041AD-3282-415B-8DA4-586A9DC7B017}" srcOrd="2" destOrd="0" parTransId="{EBEF619B-89D0-42F8-85D3-D2D5FDDA8398}" sibTransId="{7E39DEED-E780-4A37-86AF-328152F553DD}"/>
    <dgm:cxn modelId="{90F003AD-2B4D-40F4-9E1B-C5FE6524E7F8}" srcId="{60DE51D7-7026-4DA1-95EE-D2D220F5CE45}" destId="{4ADEA8EE-0846-47BD-A9B2-9EA96320A698}" srcOrd="3" destOrd="0" parTransId="{B54E38B8-4561-48D9-AB1F-A927639FDC49}" sibTransId="{C7E1FE15-BA67-4DCF-8C02-13CD01A6E993}"/>
    <dgm:cxn modelId="{BB02E2B5-8770-435F-9022-8DD99A6F8456}" type="presOf" srcId="{723D2B9C-D7B8-423D-8187-FF9545B723FE}" destId="{EA9BD17C-4A9B-4187-94D7-743EE52D0D82}" srcOrd="0" destOrd="0" presId="urn:microsoft.com/office/officeart/2005/8/layout/vList2"/>
    <dgm:cxn modelId="{4EE97CC8-D1A3-42D6-8311-7050CD20763F}" type="presOf" srcId="{17D0651B-9171-4781-9CA7-F55657776546}" destId="{58840DAD-9710-4556-A3C5-702D5F535B84}" srcOrd="0" destOrd="0" presId="urn:microsoft.com/office/officeart/2005/8/layout/vList2"/>
    <dgm:cxn modelId="{0DDCD2CC-AFFA-49CE-80BD-28E3352F3D67}" srcId="{60DE51D7-7026-4DA1-95EE-D2D220F5CE45}" destId="{17D0651B-9171-4781-9CA7-F55657776546}" srcOrd="0" destOrd="0" parTransId="{DEFC4EE1-4194-4D59-B063-745929E423A3}" sibTransId="{EF212EA9-BEA5-44D5-8CF9-8D0105FCF49D}"/>
    <dgm:cxn modelId="{95AAF6E7-F827-415E-8532-42D19325F282}" type="presOf" srcId="{9921947E-C32D-4054-9401-78AD97071ED4}" destId="{EFCE7085-63AB-4F8C-ACE1-61AE051BF2FD}" srcOrd="0" destOrd="0" presId="urn:microsoft.com/office/officeart/2005/8/layout/vList2"/>
    <dgm:cxn modelId="{24DE3F89-03ED-4F2D-86E2-1D3762BBD2EF}" type="presParOf" srcId="{623AAB7B-3E85-409E-84FE-4067DD46EDA2}" destId="{58840DAD-9710-4556-A3C5-702D5F535B84}" srcOrd="0" destOrd="0" presId="urn:microsoft.com/office/officeart/2005/8/layout/vList2"/>
    <dgm:cxn modelId="{DDF862F4-0B68-4A5D-8EF3-551DFB268ADD}" type="presParOf" srcId="{623AAB7B-3E85-409E-84FE-4067DD46EDA2}" destId="{909213A9-811E-4847-B819-4FE01DED9DE0}" srcOrd="1" destOrd="0" presId="urn:microsoft.com/office/officeart/2005/8/layout/vList2"/>
    <dgm:cxn modelId="{45BD3605-DC5C-4C65-9351-5A80F2229421}" type="presParOf" srcId="{623AAB7B-3E85-409E-84FE-4067DD46EDA2}" destId="{EA9BD17C-4A9B-4187-94D7-743EE52D0D82}" srcOrd="2" destOrd="0" presId="urn:microsoft.com/office/officeart/2005/8/layout/vList2"/>
    <dgm:cxn modelId="{C9A3DDF3-3786-4CA0-889B-3CC0879C90D0}" type="presParOf" srcId="{623AAB7B-3E85-409E-84FE-4067DD46EDA2}" destId="{18578110-2674-43CB-BD50-A960979438F3}" srcOrd="3" destOrd="0" presId="urn:microsoft.com/office/officeart/2005/8/layout/vList2"/>
    <dgm:cxn modelId="{F6A0EA0D-F0D9-41D6-9D0C-F1DD64D4E24D}" type="presParOf" srcId="{623AAB7B-3E85-409E-84FE-4067DD46EDA2}" destId="{2142C9ED-728C-4A0B-93DE-BC45B8892FC2}" srcOrd="4" destOrd="0" presId="urn:microsoft.com/office/officeart/2005/8/layout/vList2"/>
    <dgm:cxn modelId="{6D0470F2-2396-41FE-8D4F-40D513AC6C8A}" type="presParOf" srcId="{623AAB7B-3E85-409E-84FE-4067DD46EDA2}" destId="{3D0E18C8-EA02-4F37-A0AE-076EEDE1700D}" srcOrd="5" destOrd="0" presId="urn:microsoft.com/office/officeart/2005/8/layout/vList2"/>
    <dgm:cxn modelId="{5C199A82-7D83-4F70-9433-3CAC719521DD}" type="presParOf" srcId="{623AAB7B-3E85-409E-84FE-4067DD46EDA2}" destId="{0683DEB4-C22A-4FF3-82AA-EA6186FC8CFC}" srcOrd="6" destOrd="0" presId="urn:microsoft.com/office/officeart/2005/8/layout/vList2"/>
    <dgm:cxn modelId="{21A8D76E-6494-48E4-B828-53A46C16FB7A}" type="presParOf" srcId="{623AAB7B-3E85-409E-84FE-4067DD46EDA2}" destId="{8BDC76D2-898F-4B54-B4FC-02F2A1273390}" srcOrd="7" destOrd="0" presId="urn:microsoft.com/office/officeart/2005/8/layout/vList2"/>
    <dgm:cxn modelId="{2A19FDAA-F7B6-4BC0-8133-6D14B02DDAAC}" type="presParOf" srcId="{623AAB7B-3E85-409E-84FE-4067DD46EDA2}" destId="{EFCE7085-63AB-4F8C-ACE1-61AE051BF2FD}"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CC79734-725E-4C64-B79D-D3033475E4DD}"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38D8520C-89FA-44A4-B575-618A6FCB0D3F}">
      <dgm:prSet/>
      <dgm:spPr/>
      <dgm:t>
        <a:bodyPr/>
        <a:lstStyle/>
        <a:p>
          <a:r>
            <a:rPr lang="en-GB" dirty="0"/>
            <a:t>1) You own shares in ABC and share prices as at January 31</a:t>
          </a:r>
          <a:r>
            <a:rPr lang="en-GB" baseline="30000" dirty="0"/>
            <a:t>st</a:t>
          </a:r>
          <a:r>
            <a:rPr lang="en-GB" dirty="0"/>
            <a:t> was £25 per share. Xy has decided it buy your company and made an offer of £35 per share. It will buy all shares outstanding. Your managers are hostile to the bid. </a:t>
          </a:r>
          <a:endParaRPr lang="en-US" dirty="0"/>
        </a:p>
      </dgm:t>
    </dgm:pt>
    <dgm:pt modelId="{A31BA1E5-CF5C-45F8-BC67-86F0EE98A90D}" type="parTrans" cxnId="{0B05058F-FB51-4C71-B627-E7A186EE1317}">
      <dgm:prSet/>
      <dgm:spPr/>
      <dgm:t>
        <a:bodyPr/>
        <a:lstStyle/>
        <a:p>
          <a:endParaRPr lang="en-US"/>
        </a:p>
      </dgm:t>
    </dgm:pt>
    <dgm:pt modelId="{37ED2368-89F4-4E1B-B0EA-26DD119CAB70}" type="sibTrans" cxnId="{0B05058F-FB51-4C71-B627-E7A186EE1317}">
      <dgm:prSet/>
      <dgm:spPr/>
      <dgm:t>
        <a:bodyPr/>
        <a:lstStyle/>
        <a:p>
          <a:endParaRPr lang="en-US"/>
        </a:p>
      </dgm:t>
    </dgm:pt>
    <dgm:pt modelId="{7A56330E-8429-4BEF-876F-6D0458FC0060}">
      <dgm:prSet/>
      <dgm:spPr/>
      <dgm:t>
        <a:bodyPr/>
        <a:lstStyle/>
        <a:p>
          <a:r>
            <a:rPr lang="en-GB" dirty="0"/>
            <a:t>Are they acting in shareholders interest ? </a:t>
          </a:r>
          <a:endParaRPr lang="en-US" dirty="0"/>
        </a:p>
      </dgm:t>
    </dgm:pt>
    <dgm:pt modelId="{6DA78C59-484F-4E34-AB91-C90D6D7C8B32}" type="parTrans" cxnId="{EFEEFF47-E2B6-4B87-99BD-EAC1433282B9}">
      <dgm:prSet/>
      <dgm:spPr/>
      <dgm:t>
        <a:bodyPr/>
        <a:lstStyle/>
        <a:p>
          <a:endParaRPr lang="en-US"/>
        </a:p>
      </dgm:t>
    </dgm:pt>
    <dgm:pt modelId="{479D7C80-7BB6-49BF-A17B-7BBE7E95AFB2}" type="sibTrans" cxnId="{EFEEFF47-E2B6-4B87-99BD-EAC1433282B9}">
      <dgm:prSet/>
      <dgm:spPr/>
      <dgm:t>
        <a:bodyPr/>
        <a:lstStyle/>
        <a:p>
          <a:endParaRPr lang="en-US"/>
        </a:p>
      </dgm:t>
    </dgm:pt>
    <dgm:pt modelId="{E158960D-B861-4DCF-9FF8-CD7D0979522B}">
      <dgm:prSet/>
      <dgm:spPr/>
      <dgm:t>
        <a:bodyPr/>
        <a:lstStyle/>
        <a:p>
          <a:r>
            <a:rPr lang="en-GB" dirty="0"/>
            <a:t>2) Go on the internet and find the OECD principles of corporate governance. Which of the principles treat executives trading in their company’s share?</a:t>
          </a:r>
          <a:endParaRPr lang="en-US" dirty="0"/>
        </a:p>
      </dgm:t>
    </dgm:pt>
    <dgm:pt modelId="{F24B4F9E-7FBC-4F2A-8B0A-EE8760017FB7}" type="parTrans" cxnId="{3E9910B1-446E-4B0D-81CC-8CA7F800C516}">
      <dgm:prSet/>
      <dgm:spPr/>
      <dgm:t>
        <a:bodyPr/>
        <a:lstStyle/>
        <a:p>
          <a:endParaRPr lang="en-US"/>
        </a:p>
      </dgm:t>
    </dgm:pt>
    <dgm:pt modelId="{4D02554D-EF46-4DE6-AA64-32CE7B98336C}" type="sibTrans" cxnId="{3E9910B1-446E-4B0D-81CC-8CA7F800C516}">
      <dgm:prSet/>
      <dgm:spPr/>
      <dgm:t>
        <a:bodyPr/>
        <a:lstStyle/>
        <a:p>
          <a:endParaRPr lang="en-US"/>
        </a:p>
      </dgm:t>
    </dgm:pt>
    <dgm:pt modelId="{6BFB9663-8CDB-4962-8A02-01E022DF4124}">
      <dgm:prSet/>
      <dgm:spPr/>
      <dgm:t>
        <a:bodyPr/>
        <a:lstStyle/>
        <a:p>
          <a:r>
            <a:rPr lang="en-GB" dirty="0"/>
            <a:t>3) Compare Starbucks/Costas corporate governance document- does this cover all the OECD principles? </a:t>
          </a:r>
          <a:endParaRPr lang="en-US" dirty="0"/>
        </a:p>
      </dgm:t>
    </dgm:pt>
    <dgm:pt modelId="{B8E8C406-24F5-479F-B779-F1D671C13D20}" type="parTrans" cxnId="{AB1C574C-3A24-4A5A-8071-20A161784AE4}">
      <dgm:prSet/>
      <dgm:spPr/>
      <dgm:t>
        <a:bodyPr/>
        <a:lstStyle/>
        <a:p>
          <a:endParaRPr lang="en-US"/>
        </a:p>
      </dgm:t>
    </dgm:pt>
    <dgm:pt modelId="{90274457-7D68-43DD-BC61-D72EEE7F8E78}" type="sibTrans" cxnId="{AB1C574C-3A24-4A5A-8071-20A161784AE4}">
      <dgm:prSet/>
      <dgm:spPr/>
      <dgm:t>
        <a:bodyPr/>
        <a:lstStyle/>
        <a:p>
          <a:endParaRPr lang="en-US"/>
        </a:p>
      </dgm:t>
    </dgm:pt>
    <dgm:pt modelId="{FF68846B-5266-497E-B620-091A1EA3B93B}">
      <dgm:prSet/>
      <dgm:spPr/>
      <dgm:t>
        <a:bodyPr/>
        <a:lstStyle/>
        <a:p>
          <a:r>
            <a:rPr lang="en-GB" dirty="0"/>
            <a:t>4) Horizontal Analysis – Ratio Company ( Schaum) </a:t>
          </a:r>
          <a:endParaRPr lang="en-US" dirty="0"/>
        </a:p>
      </dgm:t>
    </dgm:pt>
    <dgm:pt modelId="{7200ABA5-AC8C-4C4F-BE54-AE8099C1CBE6}" type="parTrans" cxnId="{4F5FE19A-ECF5-4D24-88F8-D053F5CB3717}">
      <dgm:prSet/>
      <dgm:spPr/>
      <dgm:t>
        <a:bodyPr/>
        <a:lstStyle/>
        <a:p>
          <a:endParaRPr lang="en-US"/>
        </a:p>
      </dgm:t>
    </dgm:pt>
    <dgm:pt modelId="{21DF16D6-3C87-49A5-AE51-DEA0574FA1A9}" type="sibTrans" cxnId="{4F5FE19A-ECF5-4D24-88F8-D053F5CB3717}">
      <dgm:prSet/>
      <dgm:spPr/>
      <dgm:t>
        <a:bodyPr/>
        <a:lstStyle/>
        <a:p>
          <a:endParaRPr lang="en-US"/>
        </a:p>
      </dgm:t>
    </dgm:pt>
    <dgm:pt modelId="{8E373DA7-8B64-44F2-B19A-B4D96E59A607}" type="pres">
      <dgm:prSet presAssocID="{1CC79734-725E-4C64-B79D-D3033475E4DD}" presName="linear" presStyleCnt="0">
        <dgm:presLayoutVars>
          <dgm:animLvl val="lvl"/>
          <dgm:resizeHandles val="exact"/>
        </dgm:presLayoutVars>
      </dgm:prSet>
      <dgm:spPr/>
    </dgm:pt>
    <dgm:pt modelId="{02197618-16CF-4134-A554-6969B213F0D9}" type="pres">
      <dgm:prSet presAssocID="{38D8520C-89FA-44A4-B575-618A6FCB0D3F}" presName="parentText" presStyleLbl="node1" presStyleIdx="0" presStyleCnt="5">
        <dgm:presLayoutVars>
          <dgm:chMax val="0"/>
          <dgm:bulletEnabled val="1"/>
        </dgm:presLayoutVars>
      </dgm:prSet>
      <dgm:spPr/>
    </dgm:pt>
    <dgm:pt modelId="{B56D7775-CB5A-4643-B69B-04609187A8EE}" type="pres">
      <dgm:prSet presAssocID="{37ED2368-89F4-4E1B-B0EA-26DD119CAB70}" presName="spacer" presStyleCnt="0"/>
      <dgm:spPr/>
    </dgm:pt>
    <dgm:pt modelId="{1C298E39-0A6A-40F0-8DD7-F4F5372E5560}" type="pres">
      <dgm:prSet presAssocID="{7A56330E-8429-4BEF-876F-6D0458FC0060}" presName="parentText" presStyleLbl="node1" presStyleIdx="1" presStyleCnt="5">
        <dgm:presLayoutVars>
          <dgm:chMax val="0"/>
          <dgm:bulletEnabled val="1"/>
        </dgm:presLayoutVars>
      </dgm:prSet>
      <dgm:spPr/>
    </dgm:pt>
    <dgm:pt modelId="{7C828C37-4A5D-46C9-A115-962163E26BCA}" type="pres">
      <dgm:prSet presAssocID="{479D7C80-7BB6-49BF-A17B-7BBE7E95AFB2}" presName="spacer" presStyleCnt="0"/>
      <dgm:spPr/>
    </dgm:pt>
    <dgm:pt modelId="{D99D7710-68F5-40AF-83CC-E682D5FA3F20}" type="pres">
      <dgm:prSet presAssocID="{E158960D-B861-4DCF-9FF8-CD7D0979522B}" presName="parentText" presStyleLbl="node1" presStyleIdx="2" presStyleCnt="5">
        <dgm:presLayoutVars>
          <dgm:chMax val="0"/>
          <dgm:bulletEnabled val="1"/>
        </dgm:presLayoutVars>
      </dgm:prSet>
      <dgm:spPr/>
    </dgm:pt>
    <dgm:pt modelId="{F91D37B6-5B94-4438-8D87-49C81E6ACB44}" type="pres">
      <dgm:prSet presAssocID="{4D02554D-EF46-4DE6-AA64-32CE7B98336C}" presName="spacer" presStyleCnt="0"/>
      <dgm:spPr/>
    </dgm:pt>
    <dgm:pt modelId="{3F73B334-0BBE-40E4-BFB1-28328C294DA7}" type="pres">
      <dgm:prSet presAssocID="{6BFB9663-8CDB-4962-8A02-01E022DF4124}" presName="parentText" presStyleLbl="node1" presStyleIdx="3" presStyleCnt="5">
        <dgm:presLayoutVars>
          <dgm:chMax val="0"/>
          <dgm:bulletEnabled val="1"/>
        </dgm:presLayoutVars>
      </dgm:prSet>
      <dgm:spPr/>
    </dgm:pt>
    <dgm:pt modelId="{2C976B61-DD08-4B29-9B89-36C227EB559D}" type="pres">
      <dgm:prSet presAssocID="{90274457-7D68-43DD-BC61-D72EEE7F8E78}" presName="spacer" presStyleCnt="0"/>
      <dgm:spPr/>
    </dgm:pt>
    <dgm:pt modelId="{714A03BD-6809-4659-B646-5C409D3BB2CE}" type="pres">
      <dgm:prSet presAssocID="{FF68846B-5266-497E-B620-091A1EA3B93B}" presName="parentText" presStyleLbl="node1" presStyleIdx="4" presStyleCnt="5">
        <dgm:presLayoutVars>
          <dgm:chMax val="0"/>
          <dgm:bulletEnabled val="1"/>
        </dgm:presLayoutVars>
      </dgm:prSet>
      <dgm:spPr/>
    </dgm:pt>
  </dgm:ptLst>
  <dgm:cxnLst>
    <dgm:cxn modelId="{8105895E-A193-418C-A2C5-B6B1F99113C5}" type="presOf" srcId="{E158960D-B861-4DCF-9FF8-CD7D0979522B}" destId="{D99D7710-68F5-40AF-83CC-E682D5FA3F20}" srcOrd="0" destOrd="0" presId="urn:microsoft.com/office/officeart/2005/8/layout/vList2"/>
    <dgm:cxn modelId="{4CBD9846-421E-48DD-BE67-9C1E23B78EC9}" type="presOf" srcId="{1CC79734-725E-4C64-B79D-D3033475E4DD}" destId="{8E373DA7-8B64-44F2-B19A-B4D96E59A607}" srcOrd="0" destOrd="0" presId="urn:microsoft.com/office/officeart/2005/8/layout/vList2"/>
    <dgm:cxn modelId="{EFEEFF47-E2B6-4B87-99BD-EAC1433282B9}" srcId="{1CC79734-725E-4C64-B79D-D3033475E4DD}" destId="{7A56330E-8429-4BEF-876F-6D0458FC0060}" srcOrd="1" destOrd="0" parTransId="{6DA78C59-484F-4E34-AB91-C90D6D7C8B32}" sibTransId="{479D7C80-7BB6-49BF-A17B-7BBE7E95AFB2}"/>
    <dgm:cxn modelId="{AB1C574C-3A24-4A5A-8071-20A161784AE4}" srcId="{1CC79734-725E-4C64-B79D-D3033475E4DD}" destId="{6BFB9663-8CDB-4962-8A02-01E022DF4124}" srcOrd="3" destOrd="0" parTransId="{B8E8C406-24F5-479F-B779-F1D671C13D20}" sibTransId="{90274457-7D68-43DD-BC61-D72EEE7F8E78}"/>
    <dgm:cxn modelId="{DA9DE379-D90A-4DE1-8D26-4BF47E0CFBE3}" type="presOf" srcId="{FF68846B-5266-497E-B620-091A1EA3B93B}" destId="{714A03BD-6809-4659-B646-5C409D3BB2CE}" srcOrd="0" destOrd="0" presId="urn:microsoft.com/office/officeart/2005/8/layout/vList2"/>
    <dgm:cxn modelId="{0B05058F-FB51-4C71-B627-E7A186EE1317}" srcId="{1CC79734-725E-4C64-B79D-D3033475E4DD}" destId="{38D8520C-89FA-44A4-B575-618A6FCB0D3F}" srcOrd="0" destOrd="0" parTransId="{A31BA1E5-CF5C-45F8-BC67-86F0EE98A90D}" sibTransId="{37ED2368-89F4-4E1B-B0EA-26DD119CAB70}"/>
    <dgm:cxn modelId="{4F5FE19A-ECF5-4D24-88F8-D053F5CB3717}" srcId="{1CC79734-725E-4C64-B79D-D3033475E4DD}" destId="{FF68846B-5266-497E-B620-091A1EA3B93B}" srcOrd="4" destOrd="0" parTransId="{7200ABA5-AC8C-4C4F-BE54-AE8099C1CBE6}" sibTransId="{21DF16D6-3C87-49A5-AE51-DEA0574FA1A9}"/>
    <dgm:cxn modelId="{3E9910B1-446E-4B0D-81CC-8CA7F800C516}" srcId="{1CC79734-725E-4C64-B79D-D3033475E4DD}" destId="{E158960D-B861-4DCF-9FF8-CD7D0979522B}" srcOrd="2" destOrd="0" parTransId="{F24B4F9E-7FBC-4F2A-8B0A-EE8760017FB7}" sibTransId="{4D02554D-EF46-4DE6-AA64-32CE7B98336C}"/>
    <dgm:cxn modelId="{4B684FB3-9BAB-4EEA-92D5-F8325BBD6D56}" type="presOf" srcId="{38D8520C-89FA-44A4-B575-618A6FCB0D3F}" destId="{02197618-16CF-4134-A554-6969B213F0D9}" srcOrd="0" destOrd="0" presId="urn:microsoft.com/office/officeart/2005/8/layout/vList2"/>
    <dgm:cxn modelId="{9C3753E0-5203-45A1-913A-EA80DFEB3BFC}" type="presOf" srcId="{7A56330E-8429-4BEF-876F-6D0458FC0060}" destId="{1C298E39-0A6A-40F0-8DD7-F4F5372E5560}" srcOrd="0" destOrd="0" presId="urn:microsoft.com/office/officeart/2005/8/layout/vList2"/>
    <dgm:cxn modelId="{1D03FCED-8CE8-475C-BA25-1A5A5D64BF86}" type="presOf" srcId="{6BFB9663-8CDB-4962-8A02-01E022DF4124}" destId="{3F73B334-0BBE-40E4-BFB1-28328C294DA7}" srcOrd="0" destOrd="0" presId="urn:microsoft.com/office/officeart/2005/8/layout/vList2"/>
    <dgm:cxn modelId="{AC687C3C-28F4-4CB3-B0A1-A69925BDF767}" type="presParOf" srcId="{8E373DA7-8B64-44F2-B19A-B4D96E59A607}" destId="{02197618-16CF-4134-A554-6969B213F0D9}" srcOrd="0" destOrd="0" presId="urn:microsoft.com/office/officeart/2005/8/layout/vList2"/>
    <dgm:cxn modelId="{9050B0E7-E754-4CE8-A582-9144F6BB984B}" type="presParOf" srcId="{8E373DA7-8B64-44F2-B19A-B4D96E59A607}" destId="{B56D7775-CB5A-4643-B69B-04609187A8EE}" srcOrd="1" destOrd="0" presId="urn:microsoft.com/office/officeart/2005/8/layout/vList2"/>
    <dgm:cxn modelId="{33DC28AA-FBF5-4D1E-B7B6-0E7903BBB8D8}" type="presParOf" srcId="{8E373DA7-8B64-44F2-B19A-B4D96E59A607}" destId="{1C298E39-0A6A-40F0-8DD7-F4F5372E5560}" srcOrd="2" destOrd="0" presId="urn:microsoft.com/office/officeart/2005/8/layout/vList2"/>
    <dgm:cxn modelId="{88F3402E-82F4-41BE-9395-E0E63130C0E6}" type="presParOf" srcId="{8E373DA7-8B64-44F2-B19A-B4D96E59A607}" destId="{7C828C37-4A5D-46C9-A115-962163E26BCA}" srcOrd="3" destOrd="0" presId="urn:microsoft.com/office/officeart/2005/8/layout/vList2"/>
    <dgm:cxn modelId="{368239CC-917E-4D51-B9A4-98385D6286D7}" type="presParOf" srcId="{8E373DA7-8B64-44F2-B19A-B4D96E59A607}" destId="{D99D7710-68F5-40AF-83CC-E682D5FA3F20}" srcOrd="4" destOrd="0" presId="urn:microsoft.com/office/officeart/2005/8/layout/vList2"/>
    <dgm:cxn modelId="{F0857104-0E8B-49EC-AA56-6CC3524E16AC}" type="presParOf" srcId="{8E373DA7-8B64-44F2-B19A-B4D96E59A607}" destId="{F91D37B6-5B94-4438-8D87-49C81E6ACB44}" srcOrd="5" destOrd="0" presId="urn:microsoft.com/office/officeart/2005/8/layout/vList2"/>
    <dgm:cxn modelId="{3DB85D68-DE0D-43F2-8CB8-D7B309C4A5FC}" type="presParOf" srcId="{8E373DA7-8B64-44F2-B19A-B4D96E59A607}" destId="{3F73B334-0BBE-40E4-BFB1-28328C294DA7}" srcOrd="6" destOrd="0" presId="urn:microsoft.com/office/officeart/2005/8/layout/vList2"/>
    <dgm:cxn modelId="{FA9FC3D7-9551-4C30-82EA-614BC3A3F05E}" type="presParOf" srcId="{8E373DA7-8B64-44F2-B19A-B4D96E59A607}" destId="{2C976B61-DD08-4B29-9B89-36C227EB559D}" srcOrd="7" destOrd="0" presId="urn:microsoft.com/office/officeart/2005/8/layout/vList2"/>
    <dgm:cxn modelId="{48529D99-1335-4E5E-ADBC-1C4CB5052768}" type="presParOf" srcId="{8E373DA7-8B64-44F2-B19A-B4D96E59A607}" destId="{714A03BD-6809-4659-B646-5C409D3BB2CE}"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18110-55B3-4069-9D6E-11CB609E0A2D}">
      <dsp:nvSpPr>
        <dsp:cNvPr id="0" name=""/>
        <dsp:cNvSpPr/>
      </dsp:nvSpPr>
      <dsp:spPr>
        <a:xfrm>
          <a:off x="0" y="59539"/>
          <a:ext cx="6666833" cy="55692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So, what are the implications of this shareholding/ownership structure for the company. </a:t>
          </a:r>
          <a:endParaRPr lang="en-US" sz="1400" kern="1200" dirty="0"/>
        </a:p>
      </dsp:txBody>
      <dsp:txXfrm>
        <a:off x="27187" y="86726"/>
        <a:ext cx="6612459" cy="502546"/>
      </dsp:txXfrm>
    </dsp:sp>
    <dsp:sp modelId="{6559FE67-E2FE-4DAB-8C86-E83D02CB2615}">
      <dsp:nvSpPr>
        <dsp:cNvPr id="0" name=""/>
        <dsp:cNvSpPr/>
      </dsp:nvSpPr>
      <dsp:spPr>
        <a:xfrm>
          <a:off x="0" y="656779"/>
          <a:ext cx="6666833" cy="556920"/>
        </a:xfrm>
        <a:prstGeom prst="roundRect">
          <a:avLst/>
        </a:prstGeom>
        <a:gradFill rotWithShape="0">
          <a:gsLst>
            <a:gs pos="0">
              <a:schemeClr val="accent5">
                <a:hueOff val="-1519019"/>
                <a:satOff val="-103"/>
                <a:lumOff val="245"/>
                <a:alphaOff val="0"/>
                <a:satMod val="103000"/>
                <a:lumMod val="102000"/>
                <a:tint val="94000"/>
              </a:schemeClr>
            </a:gs>
            <a:gs pos="50000">
              <a:schemeClr val="accent5">
                <a:hueOff val="-1519019"/>
                <a:satOff val="-103"/>
                <a:lumOff val="245"/>
                <a:alphaOff val="0"/>
                <a:satMod val="110000"/>
                <a:lumMod val="100000"/>
                <a:shade val="100000"/>
              </a:schemeClr>
            </a:gs>
            <a:gs pos="100000">
              <a:schemeClr val="accent5">
                <a:hueOff val="-1519019"/>
                <a:satOff val="-103"/>
                <a:lumOff val="24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How would it affect decision making ? Who controls the flow of information? </a:t>
          </a:r>
          <a:endParaRPr lang="en-US" sz="1400" kern="1200" dirty="0"/>
        </a:p>
      </dsp:txBody>
      <dsp:txXfrm>
        <a:off x="27187" y="683966"/>
        <a:ext cx="6612459" cy="502546"/>
      </dsp:txXfrm>
    </dsp:sp>
    <dsp:sp modelId="{7330F197-719C-4DEC-A2EA-E1B85CF001F1}">
      <dsp:nvSpPr>
        <dsp:cNvPr id="0" name=""/>
        <dsp:cNvSpPr/>
      </dsp:nvSpPr>
      <dsp:spPr>
        <a:xfrm>
          <a:off x="0" y="1254019"/>
          <a:ext cx="6666833" cy="55692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2011 – media hacking scandal ?</a:t>
          </a:r>
          <a:endParaRPr lang="en-US" sz="1400" kern="1200" dirty="0"/>
        </a:p>
      </dsp:txBody>
      <dsp:txXfrm>
        <a:off x="27187" y="1281206"/>
        <a:ext cx="6612459" cy="502546"/>
      </dsp:txXfrm>
    </dsp:sp>
    <dsp:sp modelId="{25F47EFA-8340-4C36-8CD7-096B158430CA}">
      <dsp:nvSpPr>
        <dsp:cNvPr id="0" name=""/>
        <dsp:cNvSpPr/>
      </dsp:nvSpPr>
      <dsp:spPr>
        <a:xfrm>
          <a:off x="0" y="1851259"/>
          <a:ext cx="6666833" cy="556920"/>
        </a:xfrm>
        <a:prstGeom prst="roundRect">
          <a:avLst/>
        </a:prstGeom>
        <a:gradFill rotWithShape="0">
          <a:gsLst>
            <a:gs pos="0">
              <a:schemeClr val="accent5">
                <a:hueOff val="-4557056"/>
                <a:satOff val="-310"/>
                <a:lumOff val="735"/>
                <a:alphaOff val="0"/>
                <a:satMod val="103000"/>
                <a:lumMod val="102000"/>
                <a:tint val="94000"/>
              </a:schemeClr>
            </a:gs>
            <a:gs pos="50000">
              <a:schemeClr val="accent5">
                <a:hueOff val="-4557056"/>
                <a:satOff val="-310"/>
                <a:lumOff val="735"/>
                <a:alphaOff val="0"/>
                <a:satMod val="110000"/>
                <a:lumMod val="100000"/>
                <a:shade val="100000"/>
              </a:schemeClr>
            </a:gs>
            <a:gs pos="100000">
              <a:schemeClr val="accent5">
                <a:hueOff val="-4557056"/>
                <a:satOff val="-310"/>
                <a:lumOff val="7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So, what does this say about  corporate governance </a:t>
          </a:r>
          <a:endParaRPr lang="en-US" sz="1400" kern="1200" dirty="0"/>
        </a:p>
      </dsp:txBody>
      <dsp:txXfrm>
        <a:off x="27187" y="1878446"/>
        <a:ext cx="6612459" cy="502546"/>
      </dsp:txXfrm>
    </dsp:sp>
    <dsp:sp modelId="{302B2785-5872-416A-9CCE-A2BF842B11D1}">
      <dsp:nvSpPr>
        <dsp:cNvPr id="0" name=""/>
        <dsp:cNvSpPr/>
      </dsp:nvSpPr>
      <dsp:spPr>
        <a:xfrm>
          <a:off x="0" y="2448499"/>
          <a:ext cx="6666833" cy="55692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Ownership</a:t>
          </a:r>
          <a:endParaRPr lang="en-US" sz="1400" kern="1200" dirty="0"/>
        </a:p>
      </dsp:txBody>
      <dsp:txXfrm>
        <a:off x="27187" y="2475686"/>
        <a:ext cx="6612459" cy="502546"/>
      </dsp:txXfrm>
    </dsp:sp>
    <dsp:sp modelId="{6994C045-7635-4AA7-90BB-1D136AB12C55}">
      <dsp:nvSpPr>
        <dsp:cNvPr id="0" name=""/>
        <dsp:cNvSpPr/>
      </dsp:nvSpPr>
      <dsp:spPr>
        <a:xfrm>
          <a:off x="0" y="3045739"/>
          <a:ext cx="6666833" cy="556920"/>
        </a:xfrm>
        <a:prstGeom prst="roundRect">
          <a:avLst/>
        </a:prstGeom>
        <a:gradFill rotWithShape="0">
          <a:gsLst>
            <a:gs pos="0">
              <a:schemeClr val="accent5">
                <a:hueOff val="-7595094"/>
                <a:satOff val="-516"/>
                <a:lumOff val="1226"/>
                <a:alphaOff val="0"/>
                <a:satMod val="103000"/>
                <a:lumMod val="102000"/>
                <a:tint val="94000"/>
              </a:schemeClr>
            </a:gs>
            <a:gs pos="50000">
              <a:schemeClr val="accent5">
                <a:hueOff val="-7595094"/>
                <a:satOff val="-516"/>
                <a:lumOff val="1226"/>
                <a:alphaOff val="0"/>
                <a:satMod val="110000"/>
                <a:lumMod val="100000"/>
                <a:shade val="100000"/>
              </a:schemeClr>
            </a:gs>
            <a:gs pos="100000">
              <a:schemeClr val="accent5">
                <a:hueOff val="-7595094"/>
                <a:satOff val="-516"/>
                <a:lumOff val="12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Board structure </a:t>
          </a:r>
          <a:endParaRPr lang="en-US" sz="1400" kern="1200" dirty="0"/>
        </a:p>
      </dsp:txBody>
      <dsp:txXfrm>
        <a:off x="27187" y="3072926"/>
        <a:ext cx="6612459" cy="502546"/>
      </dsp:txXfrm>
    </dsp:sp>
    <dsp:sp modelId="{CE7F00E5-0CAC-48C2-82D1-2FAD4DF4D667}">
      <dsp:nvSpPr>
        <dsp:cNvPr id="0" name=""/>
        <dsp:cNvSpPr/>
      </dsp:nvSpPr>
      <dsp:spPr>
        <a:xfrm>
          <a:off x="0" y="3642979"/>
          <a:ext cx="6666833" cy="55692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Voting rights </a:t>
          </a:r>
          <a:endParaRPr lang="en-US" sz="1400" kern="1200" dirty="0"/>
        </a:p>
      </dsp:txBody>
      <dsp:txXfrm>
        <a:off x="27187" y="3670166"/>
        <a:ext cx="6612459" cy="502546"/>
      </dsp:txXfrm>
    </dsp:sp>
    <dsp:sp modelId="{CACB389D-0E6C-410A-BA4F-56583D2FB268}">
      <dsp:nvSpPr>
        <dsp:cNvPr id="0" name=""/>
        <dsp:cNvSpPr/>
      </dsp:nvSpPr>
      <dsp:spPr>
        <a:xfrm>
          <a:off x="0" y="4240220"/>
          <a:ext cx="6666833" cy="556920"/>
        </a:xfrm>
        <a:prstGeom prst="roundRect">
          <a:avLst/>
        </a:prstGeom>
        <a:gradFill rotWithShape="0">
          <a:gsLst>
            <a:gs pos="0">
              <a:schemeClr val="accent5">
                <a:hueOff val="-10633130"/>
                <a:satOff val="-723"/>
                <a:lumOff val="1716"/>
                <a:alphaOff val="0"/>
                <a:satMod val="103000"/>
                <a:lumMod val="102000"/>
                <a:tint val="94000"/>
              </a:schemeClr>
            </a:gs>
            <a:gs pos="50000">
              <a:schemeClr val="accent5">
                <a:hueOff val="-10633130"/>
                <a:satOff val="-723"/>
                <a:lumOff val="1716"/>
                <a:alphaOff val="0"/>
                <a:satMod val="110000"/>
                <a:lumMod val="100000"/>
                <a:shade val="100000"/>
              </a:schemeClr>
            </a:gs>
            <a:gs pos="100000">
              <a:schemeClr val="accent5">
                <a:hueOff val="-10633130"/>
                <a:satOff val="-723"/>
                <a:lumOff val="171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Dual class shares </a:t>
          </a:r>
          <a:endParaRPr lang="en-US" sz="1400" kern="1200" dirty="0"/>
        </a:p>
      </dsp:txBody>
      <dsp:txXfrm>
        <a:off x="27187" y="4267407"/>
        <a:ext cx="6612459" cy="502546"/>
      </dsp:txXfrm>
    </dsp:sp>
    <dsp:sp modelId="{74C7E116-C94C-4D53-89B1-B8ACDB72B0CE}">
      <dsp:nvSpPr>
        <dsp:cNvPr id="0" name=""/>
        <dsp:cNvSpPr/>
      </dsp:nvSpPr>
      <dsp:spPr>
        <a:xfrm>
          <a:off x="0" y="4837460"/>
          <a:ext cx="6666833" cy="55692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dirty="0"/>
            <a:t>Family firms </a:t>
          </a:r>
          <a:endParaRPr lang="en-US" sz="1400" kern="1200" dirty="0"/>
        </a:p>
      </dsp:txBody>
      <dsp:txXfrm>
        <a:off x="27187" y="4864647"/>
        <a:ext cx="6612459" cy="5025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D2E50-1E7D-4B29-930E-3CFBE5CD7572}">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9A3EBC-DF00-498C-A867-081B16B7A3C0}">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1E2F291-96F7-4399-ABFF-2F37D4B87A43}">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Management and shareholders interest may differ. For example, there is a risky project which if undertaken will increase the value of the firm significantly.</a:t>
          </a:r>
          <a:endParaRPr lang="en-US" sz="1500" kern="1200" dirty="0"/>
        </a:p>
      </dsp:txBody>
      <dsp:txXfrm>
        <a:off x="1074268" y="4366"/>
        <a:ext cx="5170996" cy="930102"/>
      </dsp:txXfrm>
    </dsp:sp>
    <dsp:sp modelId="{D18D051D-4F7F-4716-9164-48B24F240999}">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13C79A-5CC3-4139-9AFB-C0196FE07D13}">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15AB42-5238-49DC-B39F-D17EDF3A9FC4}">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Owners /Shareholders want the project – share value increases &amp; this aligns with maximisation of wealth. </a:t>
          </a:r>
          <a:endParaRPr lang="en-US" sz="1500" kern="1200" dirty="0"/>
        </a:p>
      </dsp:txBody>
      <dsp:txXfrm>
        <a:off x="1074268" y="1166994"/>
        <a:ext cx="5170996" cy="930102"/>
      </dsp:txXfrm>
    </dsp:sp>
    <dsp:sp modelId="{DD263277-EC56-4F9F-AA83-107AC1463B22}">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82B8E1-D62F-4ADB-9D29-B66C2597BA83}">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625EA2-04CA-44AB-B87A-F8CAA9819CE4}">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Managers – if the project risk materialises management may lose their jobs. </a:t>
          </a:r>
          <a:endParaRPr lang="en-US" sz="1500" kern="1200" dirty="0"/>
        </a:p>
      </dsp:txBody>
      <dsp:txXfrm>
        <a:off x="1074268" y="2329622"/>
        <a:ext cx="5170996" cy="930102"/>
      </dsp:txXfrm>
    </dsp:sp>
    <dsp:sp modelId="{466C3B60-5405-4875-BDCF-E8175D788B55}">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77774-E4FB-4C3D-AE83-A06F6C899623}">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DFE81E-BE53-43A1-BFFA-A119B7E8B018}">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This is a Type 1 agency cost. </a:t>
          </a:r>
          <a:endParaRPr lang="en-US" sz="1500" kern="1200" dirty="0"/>
        </a:p>
      </dsp:txBody>
      <dsp:txXfrm>
        <a:off x="1074268" y="3492250"/>
        <a:ext cx="5170996" cy="930102"/>
      </dsp:txXfrm>
    </dsp:sp>
    <dsp:sp modelId="{F4EA00E1-10E3-4F2E-858D-67D9B7AD7D6D}">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A45E84-4D45-4630-B84D-074AE322DC9D}">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0A8332-74A4-4F68-84B9-FC49E07720BE}">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666750">
            <a:lnSpc>
              <a:spcPct val="100000"/>
            </a:lnSpc>
            <a:spcBef>
              <a:spcPct val="0"/>
            </a:spcBef>
            <a:spcAft>
              <a:spcPct val="35000"/>
            </a:spcAft>
            <a:buNone/>
          </a:pPr>
          <a:r>
            <a:rPr lang="en-GB" sz="1500" kern="1200" dirty="0"/>
            <a:t>Agency Cost – the cost of a conflict of interest between share holders and management </a:t>
          </a:r>
          <a:endParaRPr lang="en-US" sz="1500" kern="1200" dirty="0"/>
        </a:p>
      </dsp:txBody>
      <dsp:txXfrm>
        <a:off x="1074268" y="4654878"/>
        <a:ext cx="5170996" cy="9301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840DAD-9710-4556-A3C5-702D5F535B84}">
      <dsp:nvSpPr>
        <dsp:cNvPr id="0" name=""/>
        <dsp:cNvSpPr/>
      </dsp:nvSpPr>
      <dsp:spPr>
        <a:xfrm>
          <a:off x="0" y="79289"/>
          <a:ext cx="6040745" cy="95099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A proxy is the grant of authority by a share holder to someone else to vote his/her shares</a:t>
          </a:r>
          <a:endParaRPr lang="en-US" sz="1700" kern="1200" dirty="0"/>
        </a:p>
      </dsp:txBody>
      <dsp:txXfrm>
        <a:off x="46424" y="125713"/>
        <a:ext cx="5947897" cy="858142"/>
      </dsp:txXfrm>
    </dsp:sp>
    <dsp:sp modelId="{EA9BD17C-4A9B-4187-94D7-743EE52D0D82}">
      <dsp:nvSpPr>
        <dsp:cNvPr id="0" name=""/>
        <dsp:cNvSpPr/>
      </dsp:nvSpPr>
      <dsp:spPr>
        <a:xfrm>
          <a:off x="0" y="1079240"/>
          <a:ext cx="6040745" cy="95099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Note: 10000 shares = 10000 votes  </a:t>
          </a:r>
          <a:endParaRPr lang="en-US" sz="1700" kern="1200" dirty="0"/>
        </a:p>
      </dsp:txBody>
      <dsp:txXfrm>
        <a:off x="46424" y="1125664"/>
        <a:ext cx="5947897" cy="858142"/>
      </dsp:txXfrm>
    </dsp:sp>
    <dsp:sp modelId="{2142C9ED-728C-4A0B-93DE-BC45B8892FC2}">
      <dsp:nvSpPr>
        <dsp:cNvPr id="0" name=""/>
        <dsp:cNvSpPr/>
      </dsp:nvSpPr>
      <dsp:spPr>
        <a:xfrm>
          <a:off x="0" y="2079190"/>
          <a:ext cx="6040745" cy="95099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Classes of shares – that is more than one class of ordinary equity. These classes can be created with unequal voting rights.</a:t>
          </a:r>
          <a:endParaRPr lang="en-US" sz="1700" kern="1200" dirty="0"/>
        </a:p>
      </dsp:txBody>
      <dsp:txXfrm>
        <a:off x="46424" y="2125614"/>
        <a:ext cx="5947897" cy="858142"/>
      </dsp:txXfrm>
    </dsp:sp>
    <dsp:sp modelId="{0683DEB4-C22A-4FF3-82AA-EA6186FC8CFC}">
      <dsp:nvSpPr>
        <dsp:cNvPr id="0" name=""/>
        <dsp:cNvSpPr/>
      </dsp:nvSpPr>
      <dsp:spPr>
        <a:xfrm>
          <a:off x="0" y="3079141"/>
          <a:ext cx="6040745" cy="95099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Google – Brin and Page own Class B shares with 10 votes per share. Other shareholders have Class A shares – ‘I share 1 vote’</a:t>
          </a:r>
          <a:endParaRPr lang="en-US" sz="1700" kern="1200" dirty="0"/>
        </a:p>
      </dsp:txBody>
      <dsp:txXfrm>
        <a:off x="46424" y="3125565"/>
        <a:ext cx="5947897" cy="858142"/>
      </dsp:txXfrm>
    </dsp:sp>
    <dsp:sp modelId="{EFCE7085-63AB-4F8C-ACE1-61AE051BF2FD}">
      <dsp:nvSpPr>
        <dsp:cNvPr id="0" name=""/>
        <dsp:cNvSpPr/>
      </dsp:nvSpPr>
      <dsp:spPr>
        <a:xfrm>
          <a:off x="0" y="4079091"/>
          <a:ext cx="6040745" cy="95099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t>Examples- Meta, Alibaba, Zynga &amp; Groupon </a:t>
          </a:r>
          <a:endParaRPr lang="en-US" sz="1700" kern="1200" dirty="0"/>
        </a:p>
      </dsp:txBody>
      <dsp:txXfrm>
        <a:off x="46424" y="4125515"/>
        <a:ext cx="5947897" cy="8581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197618-16CF-4134-A554-6969B213F0D9}">
      <dsp:nvSpPr>
        <dsp:cNvPr id="0" name=""/>
        <dsp:cNvSpPr/>
      </dsp:nvSpPr>
      <dsp:spPr>
        <a:xfrm>
          <a:off x="0" y="578434"/>
          <a:ext cx="6666833" cy="8248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1) You own shares in ABC and share prices as at January 31</a:t>
          </a:r>
          <a:r>
            <a:rPr lang="en-GB" sz="1500" kern="1200" baseline="30000" dirty="0"/>
            <a:t>st</a:t>
          </a:r>
          <a:r>
            <a:rPr lang="en-GB" sz="1500" kern="1200" dirty="0"/>
            <a:t> was £25 per share. Xy has decided it buy your company and made an offer of £35 per share. It will buy all shares outstanding. Your managers are hostile to the bid. </a:t>
          </a:r>
          <a:endParaRPr lang="en-US" sz="1500" kern="1200" dirty="0"/>
        </a:p>
      </dsp:txBody>
      <dsp:txXfrm>
        <a:off x="40266" y="618700"/>
        <a:ext cx="6586301" cy="744318"/>
      </dsp:txXfrm>
    </dsp:sp>
    <dsp:sp modelId="{1C298E39-0A6A-40F0-8DD7-F4F5372E5560}">
      <dsp:nvSpPr>
        <dsp:cNvPr id="0" name=""/>
        <dsp:cNvSpPr/>
      </dsp:nvSpPr>
      <dsp:spPr>
        <a:xfrm>
          <a:off x="0" y="1446484"/>
          <a:ext cx="6666833" cy="824850"/>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Are they acting in shareholders interest ? </a:t>
          </a:r>
          <a:endParaRPr lang="en-US" sz="1500" kern="1200" dirty="0"/>
        </a:p>
      </dsp:txBody>
      <dsp:txXfrm>
        <a:off x="40266" y="1486750"/>
        <a:ext cx="6586301" cy="744318"/>
      </dsp:txXfrm>
    </dsp:sp>
    <dsp:sp modelId="{D99D7710-68F5-40AF-83CC-E682D5FA3F20}">
      <dsp:nvSpPr>
        <dsp:cNvPr id="0" name=""/>
        <dsp:cNvSpPr/>
      </dsp:nvSpPr>
      <dsp:spPr>
        <a:xfrm>
          <a:off x="0" y="2314534"/>
          <a:ext cx="6666833" cy="82485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2) Go on the internet and find the OECD principles of corporate governance. Which of the principles treat executives trading in their company’s share?</a:t>
          </a:r>
          <a:endParaRPr lang="en-US" sz="1500" kern="1200" dirty="0"/>
        </a:p>
      </dsp:txBody>
      <dsp:txXfrm>
        <a:off x="40266" y="2354800"/>
        <a:ext cx="6586301" cy="744318"/>
      </dsp:txXfrm>
    </dsp:sp>
    <dsp:sp modelId="{3F73B334-0BBE-40E4-BFB1-28328C294DA7}">
      <dsp:nvSpPr>
        <dsp:cNvPr id="0" name=""/>
        <dsp:cNvSpPr/>
      </dsp:nvSpPr>
      <dsp:spPr>
        <a:xfrm>
          <a:off x="0" y="3182585"/>
          <a:ext cx="6666833" cy="824850"/>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3) Compare Starbucks/Costas corporate governance document- does this cover all the OECD principles? </a:t>
          </a:r>
          <a:endParaRPr lang="en-US" sz="1500" kern="1200" dirty="0"/>
        </a:p>
      </dsp:txBody>
      <dsp:txXfrm>
        <a:off x="40266" y="3222851"/>
        <a:ext cx="6586301" cy="744318"/>
      </dsp:txXfrm>
    </dsp:sp>
    <dsp:sp modelId="{714A03BD-6809-4659-B646-5C409D3BB2CE}">
      <dsp:nvSpPr>
        <dsp:cNvPr id="0" name=""/>
        <dsp:cNvSpPr/>
      </dsp:nvSpPr>
      <dsp:spPr>
        <a:xfrm>
          <a:off x="0" y="4050635"/>
          <a:ext cx="6666833" cy="82485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4) Horizontal Analysis – Ratio Company ( Schaum) </a:t>
          </a:r>
          <a:endParaRPr lang="en-US" sz="1500" kern="1200" dirty="0"/>
        </a:p>
      </dsp:txBody>
      <dsp:txXfrm>
        <a:off x="40266" y="4090901"/>
        <a:ext cx="6586301" cy="74431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19EB0C-C9CB-8A31-7827-1ED51C8F0E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19D6BF4-E3CD-55A6-096F-25D4E46A05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9B0597-7C0B-66D0-2E3D-C074999A54D0}"/>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5" name="Footer Placeholder 4">
            <a:extLst>
              <a:ext uri="{FF2B5EF4-FFF2-40B4-BE49-F238E27FC236}">
                <a16:creationId xmlns:a16="http://schemas.microsoft.com/office/drawing/2014/main" id="{95A9DC27-3282-A44D-7A34-01D50B6095B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18F721D2-9749-459E-CADC-B4F6C060683F}"/>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9408114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D06D31-DD9A-EDA4-B10E-AC07F9025EE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FB185A-F1AD-C3AD-28D2-C56D8C57966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BDF99B-70AC-AD37-99B0-7639316D0DE6}"/>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5" name="Footer Placeholder 4">
            <a:extLst>
              <a:ext uri="{FF2B5EF4-FFF2-40B4-BE49-F238E27FC236}">
                <a16:creationId xmlns:a16="http://schemas.microsoft.com/office/drawing/2014/main" id="{6BED51A7-3FAE-03AE-D3DC-2A5321C38303}"/>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B799BE-6C0F-BBA3-B864-81F9E36913A7}"/>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51968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7AC0B-C3B3-4518-DED9-C4E99E61550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40028B-A08C-5EB4-A46F-1B9795D8BD9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4CFEDF6-D014-D85D-7143-C2C6DCEB3CF1}"/>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5" name="Footer Placeholder 4">
            <a:extLst>
              <a:ext uri="{FF2B5EF4-FFF2-40B4-BE49-F238E27FC236}">
                <a16:creationId xmlns:a16="http://schemas.microsoft.com/office/drawing/2014/main" id="{398F07D8-90E3-5634-0211-7DA4C2A2E109}"/>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0B8F2A6-D74C-AEFE-F875-7C52F2CC6BFB}"/>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3992543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C1ADE-6174-1C26-5435-6F93F95B2F3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8E510C-7869-20EC-3CBE-BA10F42EC6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CAAA2A7-2DB6-20EB-C508-3D89461170C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3F0120-B2FF-85BB-5EE8-F20CA67B69F9}"/>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6" name="Footer Placeholder 5">
            <a:extLst>
              <a:ext uri="{FF2B5EF4-FFF2-40B4-BE49-F238E27FC236}">
                <a16:creationId xmlns:a16="http://schemas.microsoft.com/office/drawing/2014/main" id="{32CFD0B8-B8E4-A426-5A30-5AD0725B1AC9}"/>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C56CBA1-61DB-ED8A-2BE4-6CE7C66C85DD}"/>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8152521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9C1CE6-F2C8-D580-3134-477F12086C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8FC293-2FE6-8D11-33FB-C654F92E2D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D9E506D-5BC5-A342-8A15-BDCA01FB758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D6E8A42-E70C-A601-C437-659ADEA35CC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68C584-2B56-226B-A708-6B48B41EFAA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68476D1-3CC3-323F-A03A-C9F7C6BE8220}"/>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8" name="Footer Placeholder 7">
            <a:extLst>
              <a:ext uri="{FF2B5EF4-FFF2-40B4-BE49-F238E27FC236}">
                <a16:creationId xmlns:a16="http://schemas.microsoft.com/office/drawing/2014/main" id="{2FF03329-4F7A-8355-AC8E-FC1A2F53245D}"/>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83D06976-8786-62CD-0738-D4D25C19F43C}"/>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2574187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0D56B-05CD-5BC7-585C-AF3C457FC9A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4F372C2-3538-3953-6D8F-6C8820E0328F}"/>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4" name="Footer Placeholder 3">
            <a:extLst>
              <a:ext uri="{FF2B5EF4-FFF2-40B4-BE49-F238E27FC236}">
                <a16:creationId xmlns:a16="http://schemas.microsoft.com/office/drawing/2014/main" id="{8EF451C2-210B-5F70-1F3E-314DE4CC0402}"/>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3A609E6B-FB6F-2AB8-E4B3-38C9A25E0F06}"/>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35864951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F58BAC1-4B89-4A02-262D-B80AFE238DC6}"/>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3" name="Footer Placeholder 2">
            <a:extLst>
              <a:ext uri="{FF2B5EF4-FFF2-40B4-BE49-F238E27FC236}">
                <a16:creationId xmlns:a16="http://schemas.microsoft.com/office/drawing/2014/main" id="{275A4CC8-E543-0B09-4E02-1AC80BD72D8D}"/>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263F697-62EA-D41B-73BA-9CA55C996556}"/>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0562727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78618-E4DA-A85E-7ACD-25E228F9667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A32EA74-831F-B2CF-BC08-A3580F883BF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924E92-58E8-7933-8AD9-A9CEA46CE1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2B9AE4B-364E-79A9-BDE2-0CF8FCC45F9D}"/>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6" name="Footer Placeholder 5">
            <a:extLst>
              <a:ext uri="{FF2B5EF4-FFF2-40B4-BE49-F238E27FC236}">
                <a16:creationId xmlns:a16="http://schemas.microsoft.com/office/drawing/2014/main" id="{A40D2086-BFA9-4219-9269-2AB827CA38A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4BE189F-5775-112F-A72F-D2479D2E3041}"/>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9361971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6B5AE-BCC2-0173-1B02-98A6AC5204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8CB798-C7D8-831C-F372-A3857D8574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596C15DA-ACD1-BB37-CBB2-C04D2EB4D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346A154-4B6A-1ADE-246F-27CEC517EC3D}"/>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6" name="Footer Placeholder 5">
            <a:extLst>
              <a:ext uri="{FF2B5EF4-FFF2-40B4-BE49-F238E27FC236}">
                <a16:creationId xmlns:a16="http://schemas.microsoft.com/office/drawing/2014/main" id="{4B95E573-6B3D-EAE0-A946-9F9960FF64E0}"/>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89BD8AB-690E-4354-837F-2434F19AC4C1}"/>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380734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A8F95C-6967-CF6E-CFD2-E77B6763DD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94C834D-D167-00AF-B5C3-3C8E31E9E67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90D8C3-356E-3BCE-1253-43A5EA32CD24}"/>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5" name="Footer Placeholder 4">
            <a:extLst>
              <a:ext uri="{FF2B5EF4-FFF2-40B4-BE49-F238E27FC236}">
                <a16:creationId xmlns:a16="http://schemas.microsoft.com/office/drawing/2014/main" id="{B577C07D-EE3A-CA4B-CA3F-834E3540B78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274CEF6-FF9A-1DED-5095-DA7646D87D4F}"/>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16750517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79FDE02-07FD-01F2-C009-6A22C68ACC3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BF12A6-A36C-3107-56C7-FF67C99FAFB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C76FDD-2567-B1C0-158A-09370B0118E1}"/>
              </a:ext>
            </a:extLst>
          </p:cNvPr>
          <p:cNvSpPr>
            <a:spLocks noGrp="1"/>
          </p:cNvSpPr>
          <p:nvPr>
            <p:ph type="dt" sz="half" idx="10"/>
          </p:nvPr>
        </p:nvSpPr>
        <p:spPr/>
        <p:txBody>
          <a:bodyPr/>
          <a:lstStyle/>
          <a:p>
            <a:fld id="{9C745806-4DE5-4D02-9E7E-F6909C0CAE67}" type="datetimeFigureOut">
              <a:rPr lang="en-GB" smtClean="0"/>
              <a:t>15/02/2025</a:t>
            </a:fld>
            <a:endParaRPr lang="en-GB" dirty="0"/>
          </a:p>
        </p:txBody>
      </p:sp>
      <p:sp>
        <p:nvSpPr>
          <p:cNvPr id="5" name="Footer Placeholder 4">
            <a:extLst>
              <a:ext uri="{FF2B5EF4-FFF2-40B4-BE49-F238E27FC236}">
                <a16:creationId xmlns:a16="http://schemas.microsoft.com/office/drawing/2014/main" id="{A318C5A1-FBD0-BD85-99EF-67BB2B693BC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73B307A-D253-2B23-0E51-220FE7FC1FF6}"/>
              </a:ext>
            </a:extLst>
          </p:cNvPr>
          <p:cNvSpPr>
            <a:spLocks noGrp="1"/>
          </p:cNvSpPr>
          <p:nvPr>
            <p:ph type="sldNum" sz="quarter" idx="12"/>
          </p:nvPr>
        </p:nvSpPr>
        <p:spPr/>
        <p:txBody>
          <a:bodyPr/>
          <a:lstStyle/>
          <a:p>
            <a:fld id="{5F68C005-10DC-48A7-B1B4-728DAE5BD7B1}" type="slidenum">
              <a:rPr lang="en-GB" smtClean="0"/>
              <a:t>‹#›</a:t>
            </a:fld>
            <a:endParaRPr lang="en-GB" dirty="0"/>
          </a:p>
        </p:txBody>
      </p:sp>
    </p:spTree>
    <p:extLst>
      <p:ext uri="{BB962C8B-B14F-4D97-AF65-F5344CB8AC3E}">
        <p14:creationId xmlns:p14="http://schemas.microsoft.com/office/powerpoint/2010/main" val="2645242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E5C617A-35F5-975A-08DD-47AF2F08B0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54D9FA-5B5E-1E20-319A-A43853AAC79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4BC2409-BB40-3D55-215E-C6C6FD1AB5C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C745806-4DE5-4D02-9E7E-F6909C0CAE67}" type="datetimeFigureOut">
              <a:rPr lang="en-GB" smtClean="0"/>
              <a:t>15/02/2025</a:t>
            </a:fld>
            <a:endParaRPr lang="en-GB" dirty="0"/>
          </a:p>
        </p:txBody>
      </p:sp>
      <p:sp>
        <p:nvSpPr>
          <p:cNvPr id="5" name="Footer Placeholder 4">
            <a:extLst>
              <a:ext uri="{FF2B5EF4-FFF2-40B4-BE49-F238E27FC236}">
                <a16:creationId xmlns:a16="http://schemas.microsoft.com/office/drawing/2014/main" id="{DFB8B284-35FA-1709-70C3-17BACFE9D40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dirty="0"/>
          </a:p>
        </p:txBody>
      </p:sp>
      <p:sp>
        <p:nvSpPr>
          <p:cNvPr id="6" name="Slide Number Placeholder 5">
            <a:extLst>
              <a:ext uri="{FF2B5EF4-FFF2-40B4-BE49-F238E27FC236}">
                <a16:creationId xmlns:a16="http://schemas.microsoft.com/office/drawing/2014/main" id="{F77BDFBF-9929-B0F4-4DC3-0810E2E27C7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68C005-10DC-48A7-B1B4-728DAE5BD7B1}" type="slidenum">
              <a:rPr lang="en-GB" smtClean="0"/>
              <a:t>‹#›</a:t>
            </a:fld>
            <a:endParaRPr lang="en-GB" dirty="0"/>
          </a:p>
        </p:txBody>
      </p:sp>
    </p:spTree>
    <p:extLst>
      <p:ext uri="{BB962C8B-B14F-4D97-AF65-F5344CB8AC3E}">
        <p14:creationId xmlns:p14="http://schemas.microsoft.com/office/powerpoint/2010/main" val="20888705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4.xml"/><Relationship Id="rId1" Type="http://schemas.openxmlformats.org/officeDocument/2006/relationships/video" Target="https://www.youtube.com/embed/UAM-B8oheIc?feature=oembed" TargetMode="Externa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isualcapitalist.com/the-highest-paid-ceos/" TargetMode="External"/><Relationship Id="rId2" Type="http://schemas.openxmlformats.org/officeDocument/2006/relationships/hyperlink" Target="https://www.statista.com/statistics/581271/ranking-of-highest-paid-ceos-in-the-us/#:~:text=U.S.%20highest%2Dpaid%20CEOs%202022&amp;text=In%202022%2C%20Barry%20McCarthy%20was,at%20nearly%20100%2C000%20U.S.%20dollars"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slideLayout" Target="../slideLayouts/slideLayout4.xml"/><Relationship Id="rId1" Type="http://schemas.openxmlformats.org/officeDocument/2006/relationships/video" Target="https://www.youtube.com/embed/H6VMoTL2SGU?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hyperlink" Target="https://www.transparency.org/en/cpi/2024"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reuters.com/article/business/kazakhmys-minority-shareholders-okay-buyout-of-enrc-idUSBRE9710HP/"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ecgi.org/" TargetMode="Externa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E4A77A83-8579-912F-EEF6-7729E6F8DD34}"/>
              </a:ext>
            </a:extLst>
          </p:cNvPr>
          <p:cNvSpPr>
            <a:spLocks noGrp="1"/>
          </p:cNvSpPr>
          <p:nvPr>
            <p:ph type="ctrTitle"/>
          </p:nvPr>
        </p:nvSpPr>
        <p:spPr>
          <a:xfrm>
            <a:off x="1314824" y="735106"/>
            <a:ext cx="10053763" cy="2928470"/>
          </a:xfrm>
        </p:spPr>
        <p:txBody>
          <a:bodyPr anchor="b">
            <a:normAutofit/>
          </a:bodyPr>
          <a:lstStyle/>
          <a:p>
            <a:pPr algn="l"/>
            <a:r>
              <a:rPr lang="en-GB" sz="4800" dirty="0">
                <a:solidFill>
                  <a:srgbClr val="FFFFFF"/>
                </a:solidFill>
              </a:rPr>
              <a:t>LCBB6002 (IFM) WK 1 Lecture 1a</a:t>
            </a:r>
          </a:p>
        </p:txBody>
      </p:sp>
      <p:sp>
        <p:nvSpPr>
          <p:cNvPr id="3" name="Subtitle 2">
            <a:extLst>
              <a:ext uri="{FF2B5EF4-FFF2-40B4-BE49-F238E27FC236}">
                <a16:creationId xmlns:a16="http://schemas.microsoft.com/office/drawing/2014/main" id="{E7F53D14-E98D-03AC-AB69-A792A8AAAC2A}"/>
              </a:ext>
            </a:extLst>
          </p:cNvPr>
          <p:cNvSpPr>
            <a:spLocks noGrp="1"/>
          </p:cNvSpPr>
          <p:nvPr>
            <p:ph type="subTitle" idx="1"/>
          </p:nvPr>
        </p:nvSpPr>
        <p:spPr>
          <a:xfrm>
            <a:off x="1350682" y="4870824"/>
            <a:ext cx="10005951" cy="1458258"/>
          </a:xfrm>
        </p:spPr>
        <p:txBody>
          <a:bodyPr anchor="ctr">
            <a:normAutofit/>
          </a:bodyPr>
          <a:lstStyle/>
          <a:p>
            <a:pPr algn="l"/>
            <a:r>
              <a:rPr lang="en-GB" dirty="0"/>
              <a:t>Corporate Governance, Stakeholders &amp; Agency Theory </a:t>
            </a:r>
          </a:p>
        </p:txBody>
      </p:sp>
    </p:spTree>
    <p:extLst>
      <p:ext uri="{BB962C8B-B14F-4D97-AF65-F5344CB8AC3E}">
        <p14:creationId xmlns:p14="http://schemas.microsoft.com/office/powerpoint/2010/main" val="1787851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49C740-CDD5-7439-F5D4-054045DBCA57}"/>
              </a:ext>
            </a:extLst>
          </p:cNvPr>
          <p:cNvSpPr>
            <a:spLocks noGrp="1"/>
          </p:cNvSpPr>
          <p:nvPr>
            <p:ph type="title"/>
          </p:nvPr>
        </p:nvSpPr>
        <p:spPr/>
        <p:txBody>
          <a:bodyPr/>
          <a:lstStyle/>
          <a:p>
            <a:r>
              <a:rPr lang="en-GB" dirty="0"/>
              <a:t>CONTENTS  &amp; OBJECTIVES </a:t>
            </a:r>
          </a:p>
        </p:txBody>
      </p:sp>
      <p:sp>
        <p:nvSpPr>
          <p:cNvPr id="4" name="Content Placeholder 3">
            <a:extLst>
              <a:ext uri="{FF2B5EF4-FFF2-40B4-BE49-F238E27FC236}">
                <a16:creationId xmlns:a16="http://schemas.microsoft.com/office/drawing/2014/main" id="{D44EC4AF-519D-14A3-B937-C4B71A58DE8E}"/>
              </a:ext>
            </a:extLst>
          </p:cNvPr>
          <p:cNvSpPr>
            <a:spLocks noGrp="1"/>
          </p:cNvSpPr>
          <p:nvPr>
            <p:ph sz="half" idx="1"/>
          </p:nvPr>
        </p:nvSpPr>
        <p:spPr/>
        <p:txBody>
          <a:bodyPr/>
          <a:lstStyle/>
          <a:p>
            <a:r>
              <a:rPr lang="en-GB" dirty="0"/>
              <a:t>What is Corporate Governance </a:t>
            </a:r>
          </a:p>
          <a:p>
            <a:r>
              <a:rPr lang="en-GB" dirty="0"/>
              <a:t>Comparing Corporations or Limited Companies to Partnerships </a:t>
            </a:r>
          </a:p>
          <a:p>
            <a:r>
              <a:rPr lang="en-GB" dirty="0"/>
              <a:t>Control and Agency Problems  in Corporations </a:t>
            </a:r>
          </a:p>
          <a:p>
            <a:endParaRPr lang="en-GB" dirty="0"/>
          </a:p>
        </p:txBody>
      </p:sp>
      <p:sp>
        <p:nvSpPr>
          <p:cNvPr id="5" name="Content Placeholder 4">
            <a:extLst>
              <a:ext uri="{FF2B5EF4-FFF2-40B4-BE49-F238E27FC236}">
                <a16:creationId xmlns:a16="http://schemas.microsoft.com/office/drawing/2014/main" id="{AAAF9BD4-AA1A-A87D-7876-333C0CC139EA}"/>
              </a:ext>
            </a:extLst>
          </p:cNvPr>
          <p:cNvSpPr>
            <a:spLocks noGrp="1"/>
          </p:cNvSpPr>
          <p:nvPr>
            <p:ph sz="half" idx="2"/>
          </p:nvPr>
        </p:nvSpPr>
        <p:spPr/>
        <p:txBody>
          <a:bodyPr/>
          <a:lstStyle/>
          <a:p>
            <a:r>
              <a:rPr lang="en-GB" dirty="0"/>
              <a:t>At the end of this session, you should be able to </a:t>
            </a:r>
          </a:p>
          <a:p>
            <a:r>
              <a:rPr lang="en-GB" dirty="0"/>
              <a:t>Define and explain corporate governance </a:t>
            </a:r>
          </a:p>
          <a:p>
            <a:r>
              <a:rPr lang="en-GB" dirty="0"/>
              <a:t>Discuss the separation of ownership and control issue in corporations </a:t>
            </a:r>
          </a:p>
          <a:p>
            <a:r>
              <a:rPr lang="en-GB" dirty="0"/>
              <a:t>Explain the agency problem and propose solutions </a:t>
            </a:r>
          </a:p>
        </p:txBody>
      </p:sp>
    </p:spTree>
    <p:extLst>
      <p:ext uri="{BB962C8B-B14F-4D97-AF65-F5344CB8AC3E}">
        <p14:creationId xmlns:p14="http://schemas.microsoft.com/office/powerpoint/2010/main" val="38124673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4A3DB7E-D3E7-FBE1-350F-8834D2324C2A}"/>
              </a:ext>
            </a:extLst>
          </p:cNvPr>
          <p:cNvSpPr>
            <a:spLocks noGrp="1"/>
          </p:cNvSpPr>
          <p:nvPr>
            <p:ph type="title"/>
          </p:nvPr>
        </p:nvSpPr>
        <p:spPr/>
        <p:txBody>
          <a:bodyPr/>
          <a:lstStyle/>
          <a:p>
            <a:r>
              <a:rPr lang="en-GB" dirty="0"/>
              <a:t>News International – What do you think ?</a:t>
            </a:r>
          </a:p>
        </p:txBody>
      </p:sp>
      <p:pic>
        <p:nvPicPr>
          <p:cNvPr id="9" name="Online Media 8" title="Murdoch Under Pressure to Drop News Corp. Bid for BSkyB">
            <a:hlinkClick r:id="" action="ppaction://media"/>
            <a:extLst>
              <a:ext uri="{FF2B5EF4-FFF2-40B4-BE49-F238E27FC236}">
                <a16:creationId xmlns:a16="http://schemas.microsoft.com/office/drawing/2014/main" id="{6B870E68-E74A-0D8F-B039-DB9B2DB33FD0}"/>
              </a:ext>
            </a:extLst>
          </p:cNvPr>
          <p:cNvPicPr>
            <a:picLocks noGrp="1" noRot="1" noChangeAspect="1"/>
          </p:cNvPicPr>
          <p:nvPr>
            <p:ph sz="half" idx="1"/>
            <a:videoFile r:link="rId1"/>
          </p:nvPr>
        </p:nvPicPr>
        <p:blipFill>
          <a:blip r:embed="rId3"/>
          <a:stretch>
            <a:fillRect/>
          </a:stretch>
        </p:blipFill>
        <p:spPr>
          <a:xfrm>
            <a:off x="838200" y="2057400"/>
            <a:ext cx="5181600" cy="3886200"/>
          </a:xfrm>
          <a:prstGeom prst="rect">
            <a:avLst/>
          </a:prstGeom>
        </p:spPr>
      </p:pic>
      <p:sp>
        <p:nvSpPr>
          <p:cNvPr id="8" name="Content Placeholder 7">
            <a:extLst>
              <a:ext uri="{FF2B5EF4-FFF2-40B4-BE49-F238E27FC236}">
                <a16:creationId xmlns:a16="http://schemas.microsoft.com/office/drawing/2014/main" id="{F337C9C4-A92A-62BD-3A23-C09067D62836}"/>
              </a:ext>
            </a:extLst>
          </p:cNvPr>
          <p:cNvSpPr>
            <a:spLocks noGrp="1"/>
          </p:cNvSpPr>
          <p:nvPr>
            <p:ph sz="half" idx="2"/>
          </p:nvPr>
        </p:nvSpPr>
        <p:spPr/>
        <p:txBody>
          <a:bodyPr>
            <a:normAutofit fontScale="92500" lnSpcReduction="10000"/>
          </a:bodyPr>
          <a:lstStyle/>
          <a:p>
            <a:r>
              <a:rPr lang="en-GB" dirty="0"/>
              <a:t>News International was a wholly owned  100% subsidiary of News Corporation. </a:t>
            </a:r>
          </a:p>
          <a:p>
            <a:r>
              <a:rPr lang="en-GB" dirty="0"/>
              <a:t>News Uk Nominees Ltd held 39.14 % in BSkyB and was itself a 100% owned subsidiary of News Corporation. The Murdoch family owned 1% of A class shares ( no votes) and 38.4 percent of Class B Shares (with votes) giving them effective control despite their total share holding = 12% </a:t>
            </a:r>
          </a:p>
        </p:txBody>
      </p:sp>
    </p:spTree>
    <p:extLst>
      <p:ext uri="{BB962C8B-B14F-4D97-AF65-F5344CB8AC3E}">
        <p14:creationId xmlns:p14="http://schemas.microsoft.com/office/powerpoint/2010/main" val="15350847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62A1078D-76FC-E6C9-DC58-385319743432}"/>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Discussion Point 10 -15  minutes </a:t>
            </a:r>
          </a:p>
        </p:txBody>
      </p:sp>
      <p:graphicFrame>
        <p:nvGraphicFramePr>
          <p:cNvPr id="8" name="Content Placeholder 5">
            <a:extLst>
              <a:ext uri="{FF2B5EF4-FFF2-40B4-BE49-F238E27FC236}">
                <a16:creationId xmlns:a16="http://schemas.microsoft.com/office/drawing/2014/main" id="{0F7E8C62-1A41-E777-8A92-3CCB255CA28A}"/>
              </a:ext>
            </a:extLst>
          </p:cNvPr>
          <p:cNvGraphicFramePr>
            <a:graphicFrameLocks noGrp="1"/>
          </p:cNvGraphicFramePr>
          <p:nvPr>
            <p:ph idx="1"/>
            <p:extLst>
              <p:ext uri="{D42A27DB-BD31-4B8C-83A1-F6EECF244321}">
                <p14:modId xmlns:p14="http://schemas.microsoft.com/office/powerpoint/2010/main" val="118942207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23274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D5D43E41-487A-B171-9FC2-FB47D5C80EEC}"/>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dirty="0">
                <a:solidFill>
                  <a:srgbClr val="FFFFFF"/>
                </a:solidFill>
                <a:latin typeface="+mj-lt"/>
                <a:ea typeface="+mj-ea"/>
                <a:cs typeface="+mj-cs"/>
              </a:rPr>
              <a:t>Comparing Corporations and Partnerships </a:t>
            </a:r>
          </a:p>
        </p:txBody>
      </p:sp>
      <p:pic>
        <p:nvPicPr>
          <p:cNvPr id="4" name="Content Placeholder 3">
            <a:extLst>
              <a:ext uri="{FF2B5EF4-FFF2-40B4-BE49-F238E27FC236}">
                <a16:creationId xmlns:a16="http://schemas.microsoft.com/office/drawing/2014/main" id="{7C6163D1-ED7E-850D-C53B-E40A9E6B6DB5}"/>
              </a:ext>
            </a:extLst>
          </p:cNvPr>
          <p:cNvPicPr>
            <a:picLocks noGrp="1" noChangeAspect="1"/>
          </p:cNvPicPr>
          <p:nvPr>
            <p:ph idx="1"/>
          </p:nvPr>
        </p:nvPicPr>
        <p:blipFill>
          <a:blip r:embed="rId2"/>
          <a:stretch>
            <a:fillRect/>
          </a:stretch>
        </p:blipFill>
        <p:spPr>
          <a:xfrm>
            <a:off x="4930580" y="467208"/>
            <a:ext cx="6369444" cy="5923584"/>
          </a:xfrm>
          <a:prstGeom prst="rect">
            <a:avLst/>
          </a:prstGeom>
        </p:spPr>
      </p:pic>
    </p:spTree>
    <p:extLst>
      <p:ext uri="{BB962C8B-B14F-4D97-AF65-F5344CB8AC3E}">
        <p14:creationId xmlns:p14="http://schemas.microsoft.com/office/powerpoint/2010/main" val="40938146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02DF99-DEA5-4313-7D92-AF0EA43D059C}"/>
              </a:ext>
            </a:extLst>
          </p:cNvPr>
          <p:cNvSpPr>
            <a:spLocks noGrp="1"/>
          </p:cNvSpPr>
          <p:nvPr>
            <p:ph type="title"/>
          </p:nvPr>
        </p:nvSpPr>
        <p:spPr/>
        <p:txBody>
          <a:bodyPr/>
          <a:lstStyle/>
          <a:p>
            <a:r>
              <a:rPr lang="en-GB" dirty="0"/>
              <a:t>What is Corporate Governance ? </a:t>
            </a:r>
          </a:p>
        </p:txBody>
      </p:sp>
      <p:sp>
        <p:nvSpPr>
          <p:cNvPr id="4" name="Text Placeholder 3">
            <a:extLst>
              <a:ext uri="{FF2B5EF4-FFF2-40B4-BE49-F238E27FC236}">
                <a16:creationId xmlns:a16="http://schemas.microsoft.com/office/drawing/2014/main" id="{6B5435BD-FA5E-A0D9-E4DC-EBD30F094DC7}"/>
              </a:ext>
            </a:extLst>
          </p:cNvPr>
          <p:cNvSpPr>
            <a:spLocks noGrp="1"/>
          </p:cNvSpPr>
          <p:nvPr>
            <p:ph type="body" idx="1"/>
          </p:nvPr>
        </p:nvSpPr>
        <p:spPr/>
        <p:txBody>
          <a:bodyPr/>
          <a:lstStyle/>
          <a:p>
            <a:r>
              <a:rPr lang="en-GB" dirty="0"/>
              <a:t>Corporate Governance Definition 1 </a:t>
            </a:r>
          </a:p>
        </p:txBody>
      </p:sp>
      <p:sp>
        <p:nvSpPr>
          <p:cNvPr id="5" name="Content Placeholder 4">
            <a:extLst>
              <a:ext uri="{FF2B5EF4-FFF2-40B4-BE49-F238E27FC236}">
                <a16:creationId xmlns:a16="http://schemas.microsoft.com/office/drawing/2014/main" id="{02402648-33A2-64A5-222A-E6889E4F09DB}"/>
              </a:ext>
            </a:extLst>
          </p:cNvPr>
          <p:cNvSpPr>
            <a:spLocks noGrp="1"/>
          </p:cNvSpPr>
          <p:nvPr>
            <p:ph sz="half" idx="2"/>
          </p:nvPr>
        </p:nvSpPr>
        <p:spPr/>
        <p:txBody>
          <a:bodyPr>
            <a:normAutofit fontScale="25000" lnSpcReduction="20000"/>
          </a:bodyPr>
          <a:lstStyle/>
          <a:p>
            <a:r>
              <a:rPr lang="en-GB" sz="5900" b="0" i="0" dirty="0">
                <a:solidFill>
                  <a:srgbClr val="1F1F1F"/>
                </a:solidFill>
                <a:effectLst/>
                <a:latin typeface="Arial" panose="020B0604020202020204" pitchFamily="34" charset="0"/>
                <a:cs typeface="Arial" panose="020B0604020202020204" pitchFamily="34" charset="0"/>
              </a:rPr>
              <a:t>Corporate governance </a:t>
            </a:r>
            <a:r>
              <a:rPr lang="en-GB" sz="5900" b="0" i="0" dirty="0">
                <a:solidFill>
                  <a:srgbClr val="040C28"/>
                </a:solidFill>
                <a:effectLst/>
                <a:latin typeface="Arial" panose="020B0604020202020204" pitchFamily="34" charset="0"/>
                <a:cs typeface="Arial" panose="020B0604020202020204" pitchFamily="34" charset="0"/>
              </a:rPr>
              <a:t>describes the way trust is shown, power exercised, and accountability achieved in corporate entities, for the benefit of their members, other stakeholders, and society</a:t>
            </a:r>
            <a:r>
              <a:rPr lang="en-GB" sz="5900" b="0" i="0" dirty="0">
                <a:solidFill>
                  <a:srgbClr val="1F1F1F"/>
                </a:solidFill>
                <a:effectLst/>
                <a:latin typeface="Arial" panose="020B0604020202020204" pitchFamily="34" charset="0"/>
                <a:cs typeface="Arial" panose="020B0604020202020204" pitchFamily="34" charset="0"/>
              </a:rPr>
              <a:t>. ( Bob Tricker, The Future of Corporate Governance: A Personal Odyssey, 2022)</a:t>
            </a:r>
          </a:p>
          <a:p>
            <a:endParaRPr lang="en-GB" b="0" i="0" dirty="0">
              <a:solidFill>
                <a:srgbClr val="1F1F1F"/>
              </a:solidFill>
              <a:effectLst/>
              <a:latin typeface="Google Sans"/>
            </a:endParaRPr>
          </a:p>
          <a:p>
            <a:endParaRPr lang="en-GB" dirty="0"/>
          </a:p>
        </p:txBody>
      </p:sp>
      <p:sp>
        <p:nvSpPr>
          <p:cNvPr id="6" name="Text Placeholder 5">
            <a:extLst>
              <a:ext uri="{FF2B5EF4-FFF2-40B4-BE49-F238E27FC236}">
                <a16:creationId xmlns:a16="http://schemas.microsoft.com/office/drawing/2014/main" id="{4591A8EA-790F-E27B-E3F2-F3C12FDCB58A}"/>
              </a:ext>
            </a:extLst>
          </p:cNvPr>
          <p:cNvSpPr>
            <a:spLocks noGrp="1"/>
          </p:cNvSpPr>
          <p:nvPr>
            <p:ph type="body" sz="quarter" idx="3"/>
          </p:nvPr>
        </p:nvSpPr>
        <p:spPr/>
        <p:txBody>
          <a:bodyPr/>
          <a:lstStyle/>
          <a:p>
            <a:r>
              <a:rPr lang="en-GB" dirty="0"/>
              <a:t>Corporate Governance Definition 2 </a:t>
            </a:r>
          </a:p>
        </p:txBody>
      </p:sp>
      <p:sp>
        <p:nvSpPr>
          <p:cNvPr id="7" name="Content Placeholder 6">
            <a:extLst>
              <a:ext uri="{FF2B5EF4-FFF2-40B4-BE49-F238E27FC236}">
                <a16:creationId xmlns:a16="http://schemas.microsoft.com/office/drawing/2014/main" id="{D0D57FF9-BDD8-5B45-B6E7-8D79556C1865}"/>
              </a:ext>
            </a:extLst>
          </p:cNvPr>
          <p:cNvSpPr>
            <a:spLocks noGrp="1"/>
          </p:cNvSpPr>
          <p:nvPr>
            <p:ph sz="quarter" idx="4"/>
          </p:nvPr>
        </p:nvSpPr>
        <p:spPr>
          <a:xfrm>
            <a:off x="6172200" y="2505075"/>
            <a:ext cx="5183188" cy="4265376"/>
          </a:xfrm>
        </p:spPr>
        <p:txBody>
          <a:bodyPr>
            <a:normAutofit fontScale="25000" lnSpcReduction="20000"/>
          </a:bodyPr>
          <a:lstStyle/>
          <a:p>
            <a:r>
              <a:rPr lang="en-GB" sz="5900" dirty="0">
                <a:latin typeface="Arial" panose="020B0604020202020204" pitchFamily="34" charset="0"/>
                <a:cs typeface="Arial" panose="020B0604020202020204" pitchFamily="34" charset="0"/>
              </a:rPr>
              <a:t>‘Corporate governance is the system by which companies are directed and controlled' (Cadbury Committee, 1992). Corporate governance is about relationships and structures. First, it is the relationship between a company's management, its board of directors, its auditors, its shareholders, its creditors and other stakeholders. Corporate governance is based on structures through which the objectives of the company are set, and the means of attaining those objectives and monitoring performance are determined. Recently, an International Federation of Accountants (IFAC) report gave the following definition for ‘enterprise governance':</a:t>
            </a:r>
          </a:p>
          <a:p>
            <a:endParaRPr lang="en-GB" sz="5900" dirty="0">
              <a:latin typeface="Arial" panose="020B0604020202020204" pitchFamily="34" charset="0"/>
              <a:cs typeface="Arial" panose="020B0604020202020204" pitchFamily="34" charset="0"/>
            </a:endParaRPr>
          </a:p>
          <a:p>
            <a:r>
              <a:rPr lang="en-GB" sz="5900" dirty="0">
                <a:latin typeface="Arial" panose="020B0604020202020204" pitchFamily="34" charset="0"/>
                <a:cs typeface="Arial" panose="020B0604020202020204" pitchFamily="34" charset="0"/>
              </a:rPr>
              <a:t>…the set of responsibilities and practices exercised by the board and executive management with the goal of providing strategic direction, ensuring that objectives are achieved, ascertaining that risks are managed appropriately and verifying that the organization's resources are used responsibly.</a:t>
            </a:r>
          </a:p>
          <a:p>
            <a:endParaRPr lang="en-GB" sz="5900" dirty="0">
              <a:latin typeface="Arial" panose="020B0604020202020204" pitchFamily="34" charset="0"/>
              <a:cs typeface="Arial" panose="020B0604020202020204" pitchFamily="34" charset="0"/>
            </a:endParaRPr>
          </a:p>
          <a:p>
            <a:r>
              <a:rPr lang="en-GB" sz="5900" dirty="0">
                <a:latin typeface="Arial" panose="020B0604020202020204" pitchFamily="34" charset="0"/>
                <a:cs typeface="Arial" panose="020B0604020202020204" pitchFamily="34" charset="0"/>
              </a:rPr>
              <a:t>(IFAC, 2004)</a:t>
            </a:r>
          </a:p>
          <a:p>
            <a:endParaRPr lang="en-GB" dirty="0"/>
          </a:p>
        </p:txBody>
      </p:sp>
    </p:spTree>
    <p:extLst>
      <p:ext uri="{BB962C8B-B14F-4D97-AF65-F5344CB8AC3E}">
        <p14:creationId xmlns:p14="http://schemas.microsoft.com/office/powerpoint/2010/main" val="2065759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7">
            <a:extLst>
              <a:ext uri="{FF2B5EF4-FFF2-40B4-BE49-F238E27FC236}">
                <a16:creationId xmlns:a16="http://schemas.microsoft.com/office/drawing/2014/main" id="{D84767BF-3AC2-12B3-E71A-D3A4079262F4}"/>
              </a:ext>
            </a:extLst>
          </p:cNvPr>
          <p:cNvSpPr>
            <a:spLocks noGrp="1"/>
          </p:cNvSpPr>
          <p:nvPr>
            <p:ph type="title"/>
          </p:nvPr>
        </p:nvSpPr>
        <p:spPr>
          <a:xfrm>
            <a:off x="761803" y="350196"/>
            <a:ext cx="4646904" cy="1624520"/>
          </a:xfrm>
        </p:spPr>
        <p:txBody>
          <a:bodyPr anchor="ctr">
            <a:normAutofit/>
          </a:bodyPr>
          <a:lstStyle/>
          <a:p>
            <a:r>
              <a:rPr lang="en-GB" sz="3700" dirty="0"/>
              <a:t>Applicable theories of Corporate Governance (CG) </a:t>
            </a:r>
          </a:p>
        </p:txBody>
      </p:sp>
      <p:sp>
        <p:nvSpPr>
          <p:cNvPr id="4" name="Content Placeholder 3">
            <a:extLst>
              <a:ext uri="{FF2B5EF4-FFF2-40B4-BE49-F238E27FC236}">
                <a16:creationId xmlns:a16="http://schemas.microsoft.com/office/drawing/2014/main" id="{E658958F-3DFB-0AE4-EEE9-970D15C1D135}"/>
              </a:ext>
            </a:extLst>
          </p:cNvPr>
          <p:cNvSpPr>
            <a:spLocks noGrp="1"/>
          </p:cNvSpPr>
          <p:nvPr>
            <p:ph idx="1"/>
          </p:nvPr>
        </p:nvSpPr>
        <p:spPr>
          <a:xfrm>
            <a:off x="761802" y="2743200"/>
            <a:ext cx="4646905" cy="3613149"/>
          </a:xfrm>
        </p:spPr>
        <p:txBody>
          <a:bodyPr anchor="ctr">
            <a:normAutofit/>
          </a:bodyPr>
          <a:lstStyle/>
          <a:p>
            <a:r>
              <a:rPr lang="en-GB" sz="2000" dirty="0"/>
              <a:t>Tricker (1996:31) states: Stewardship theory, stakeholder theory and agency theory are all essentially ethnocentric. Although the underlying ideological paradigms are seldom articulated, the essential ideas are derived from Western thought, with its perceptions and expectations of the respective roles of individual, enterprise and the state and of the relationships between them</a:t>
            </a:r>
          </a:p>
          <a:p>
            <a:endParaRPr lang="en-GB" sz="2000" dirty="0"/>
          </a:p>
        </p:txBody>
      </p:sp>
      <p:pic>
        <p:nvPicPr>
          <p:cNvPr id="10" name="Picture 9" descr="Colorful carved figures of humans">
            <a:extLst>
              <a:ext uri="{FF2B5EF4-FFF2-40B4-BE49-F238E27FC236}">
                <a16:creationId xmlns:a16="http://schemas.microsoft.com/office/drawing/2014/main" id="{142CB46F-AB2C-1419-34FE-18C95D57BA94}"/>
              </a:ext>
            </a:extLst>
          </p:cNvPr>
          <p:cNvPicPr>
            <a:picLocks noChangeAspect="1"/>
          </p:cNvPicPr>
          <p:nvPr/>
        </p:nvPicPr>
        <p:blipFill>
          <a:blip r:embed="rId2"/>
          <a:srcRect l="18414" r="18181" b="-1"/>
          <a:stretch/>
        </p:blipFill>
        <p:spPr>
          <a:xfrm>
            <a:off x="6096000" y="1"/>
            <a:ext cx="6102825" cy="6858000"/>
          </a:xfrm>
          <a:prstGeom prst="rect">
            <a:avLst/>
          </a:prstGeom>
        </p:spPr>
      </p:pic>
    </p:spTree>
    <p:extLst>
      <p:ext uri="{BB962C8B-B14F-4D97-AF65-F5344CB8AC3E}">
        <p14:creationId xmlns:p14="http://schemas.microsoft.com/office/powerpoint/2010/main" val="10321511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6744EF0-B578-B0DB-D7A8-EE92D45E8315}"/>
              </a:ext>
            </a:extLst>
          </p:cNvPr>
          <p:cNvSpPr>
            <a:spLocks noGrp="1"/>
          </p:cNvSpPr>
          <p:nvPr>
            <p:ph type="title"/>
          </p:nvPr>
        </p:nvSpPr>
        <p:spPr/>
        <p:txBody>
          <a:bodyPr/>
          <a:lstStyle/>
          <a:p>
            <a:r>
              <a:rPr lang="en-GB" dirty="0"/>
              <a:t>Corporation Control and The Agency Problem</a:t>
            </a:r>
          </a:p>
        </p:txBody>
      </p:sp>
      <p:sp>
        <p:nvSpPr>
          <p:cNvPr id="8" name="Content Placeholder 7">
            <a:extLst>
              <a:ext uri="{FF2B5EF4-FFF2-40B4-BE49-F238E27FC236}">
                <a16:creationId xmlns:a16="http://schemas.microsoft.com/office/drawing/2014/main" id="{51F17104-9D0A-DB0B-D76A-61AFDF1BC3A6}"/>
              </a:ext>
            </a:extLst>
          </p:cNvPr>
          <p:cNvSpPr>
            <a:spLocks noGrp="1"/>
          </p:cNvSpPr>
          <p:nvPr>
            <p:ph idx="1"/>
          </p:nvPr>
        </p:nvSpPr>
        <p:spPr/>
        <p:txBody>
          <a:bodyPr/>
          <a:lstStyle/>
          <a:p>
            <a:r>
              <a:rPr lang="en-GB" dirty="0"/>
              <a:t>An agency relationship – where one or more persons  ( principals) employ one or more other persons ( agents) to act on their behalf.</a:t>
            </a:r>
          </a:p>
          <a:p>
            <a:r>
              <a:rPr lang="en-GB" dirty="0"/>
              <a:t>The agents (managers)  do not always work in the interest of the principals ( shareholders )  </a:t>
            </a:r>
          </a:p>
          <a:p>
            <a:r>
              <a:rPr lang="en-GB" dirty="0"/>
              <a:t>Primary Agency relationships – </a:t>
            </a:r>
          </a:p>
          <a:p>
            <a:pPr marL="514350" indent="-514350">
              <a:buFont typeface="+mj-lt"/>
              <a:buAutoNum type="arabicPeriod"/>
            </a:pPr>
            <a:r>
              <a:rPr lang="en-GB" dirty="0"/>
              <a:t>between shareholders and managers </a:t>
            </a:r>
          </a:p>
          <a:p>
            <a:pPr marL="514350" indent="-514350">
              <a:buFont typeface="+mj-lt"/>
              <a:buAutoNum type="arabicPeriod"/>
            </a:pPr>
            <a:r>
              <a:rPr lang="en-GB" dirty="0"/>
              <a:t>between creditors and shareholders </a:t>
            </a:r>
          </a:p>
          <a:p>
            <a:pPr marL="0" indent="0">
              <a:buNone/>
            </a:pPr>
            <a:r>
              <a:rPr lang="en-GB" dirty="0"/>
              <a:t>Is there a difference in agency  issues between Ltd and PLC (AD &amp; OOD – Bulgaria)</a:t>
            </a:r>
          </a:p>
          <a:p>
            <a:endParaRPr lang="en-GB" dirty="0"/>
          </a:p>
        </p:txBody>
      </p:sp>
    </p:spTree>
    <p:extLst>
      <p:ext uri="{BB962C8B-B14F-4D97-AF65-F5344CB8AC3E}">
        <p14:creationId xmlns:p14="http://schemas.microsoft.com/office/powerpoint/2010/main" val="3216933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bg1"/>
              </a:solidFill>
            </a:endParaRPr>
          </a:p>
        </p:txBody>
      </p:sp>
      <p:sp>
        <p:nvSpPr>
          <p:cNvPr id="2" name="Title 1">
            <a:extLst>
              <a:ext uri="{FF2B5EF4-FFF2-40B4-BE49-F238E27FC236}">
                <a16:creationId xmlns:a16="http://schemas.microsoft.com/office/drawing/2014/main" id="{C1EB86C2-39F8-7F5E-99EF-998205BB76EB}"/>
              </a:ext>
            </a:extLst>
          </p:cNvPr>
          <p:cNvSpPr>
            <a:spLocks noGrp="1"/>
          </p:cNvSpPr>
          <p:nvPr>
            <p:ph type="title"/>
          </p:nvPr>
        </p:nvSpPr>
        <p:spPr>
          <a:xfrm>
            <a:off x="479394" y="1070800"/>
            <a:ext cx="3939688" cy="5583126"/>
          </a:xfrm>
        </p:spPr>
        <p:txBody>
          <a:bodyPr>
            <a:normAutofit/>
          </a:bodyPr>
          <a:lstStyle/>
          <a:p>
            <a:pPr algn="r"/>
            <a:r>
              <a:rPr lang="en-GB" dirty="0"/>
              <a:t>MANAGEMENT GOALS</a:t>
            </a:r>
            <a:br>
              <a:rPr lang="en-GB" dirty="0"/>
            </a:br>
            <a:r>
              <a:rPr lang="en-GB" dirty="0"/>
              <a:t>Examples of: </a:t>
            </a:r>
            <a:br>
              <a:rPr lang="en-GB" dirty="0"/>
            </a:br>
            <a:r>
              <a:rPr lang="en-GB" dirty="0"/>
              <a:t>Job security </a:t>
            </a:r>
            <a:br>
              <a:rPr lang="en-GB" dirty="0"/>
            </a:br>
            <a:r>
              <a:rPr lang="en-GB" dirty="0"/>
              <a:t>Independence </a:t>
            </a:r>
            <a:br>
              <a:rPr lang="en-GB" dirty="0"/>
            </a:br>
            <a:r>
              <a:rPr lang="en-GB" dirty="0"/>
              <a:t>Corporate self sufficiency  </a:t>
            </a:r>
          </a:p>
        </p:txBody>
      </p:sp>
      <p:cxnSp>
        <p:nvCxnSpPr>
          <p:cNvPr id="22" name="Straight Connector 21">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5113189-AC05-A84A-7467-0905A9801DEC}"/>
              </a:ext>
            </a:extLst>
          </p:cNvPr>
          <p:cNvGraphicFramePr>
            <a:graphicFrameLocks noGrp="1"/>
          </p:cNvGraphicFramePr>
          <p:nvPr>
            <p:ph idx="1"/>
            <p:extLst>
              <p:ext uri="{D42A27DB-BD31-4B8C-83A1-F6EECF244321}">
                <p14:modId xmlns:p14="http://schemas.microsoft.com/office/powerpoint/2010/main" val="4232117900"/>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778841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EFD5D-331C-430C-02A6-CD18B953FF8C}"/>
              </a:ext>
            </a:extLst>
          </p:cNvPr>
          <p:cNvSpPr>
            <a:spLocks noGrp="1"/>
          </p:cNvSpPr>
          <p:nvPr>
            <p:ph type="title"/>
          </p:nvPr>
        </p:nvSpPr>
        <p:spPr/>
        <p:txBody>
          <a:bodyPr/>
          <a:lstStyle/>
          <a:p>
            <a:r>
              <a:rPr lang="en-GB" dirty="0"/>
              <a:t>Types of Agency Costs </a:t>
            </a:r>
          </a:p>
        </p:txBody>
      </p:sp>
      <p:sp>
        <p:nvSpPr>
          <p:cNvPr id="3" name="Content Placeholder 2">
            <a:extLst>
              <a:ext uri="{FF2B5EF4-FFF2-40B4-BE49-F238E27FC236}">
                <a16:creationId xmlns:a16="http://schemas.microsoft.com/office/drawing/2014/main" id="{FEE3CB46-F926-33DC-5B08-21A930666CD6}"/>
              </a:ext>
            </a:extLst>
          </p:cNvPr>
          <p:cNvSpPr>
            <a:spLocks noGrp="1"/>
          </p:cNvSpPr>
          <p:nvPr>
            <p:ph idx="1"/>
          </p:nvPr>
        </p:nvSpPr>
        <p:spPr/>
        <p:txBody>
          <a:bodyPr/>
          <a:lstStyle/>
          <a:p>
            <a:r>
              <a:rPr lang="en-GB" dirty="0"/>
              <a:t>Direct Agency Costs:</a:t>
            </a:r>
          </a:p>
          <a:p>
            <a:r>
              <a:rPr lang="en-GB" dirty="0"/>
              <a:t>1) Corporate expenditure that benefits management but not shareholders. E.g. Corporate jets</a:t>
            </a:r>
          </a:p>
          <a:p>
            <a:r>
              <a:rPr lang="en-GB" dirty="0"/>
              <a:t>2) Expense arising from the need to manage and manage management behaviour and action. E.g. Hiring and paying external auditors </a:t>
            </a:r>
          </a:p>
          <a:p>
            <a:r>
              <a:rPr lang="en-GB" dirty="0"/>
              <a:t>Indirect Agency Costs – lost opportunity to undertake an investment because it is risky </a:t>
            </a:r>
          </a:p>
          <a:p>
            <a:endParaRPr lang="en-GB" dirty="0"/>
          </a:p>
        </p:txBody>
      </p:sp>
    </p:spTree>
    <p:extLst>
      <p:ext uri="{BB962C8B-B14F-4D97-AF65-F5344CB8AC3E}">
        <p14:creationId xmlns:p14="http://schemas.microsoft.com/office/powerpoint/2010/main" val="4266971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AF890-0B97-1917-3310-81D59F03A95C}"/>
              </a:ext>
            </a:extLst>
          </p:cNvPr>
          <p:cNvSpPr>
            <a:spLocks noGrp="1"/>
          </p:cNvSpPr>
          <p:nvPr>
            <p:ph type="title"/>
          </p:nvPr>
        </p:nvSpPr>
        <p:spPr>
          <a:xfrm>
            <a:off x="838200" y="365125"/>
            <a:ext cx="10515600" cy="951209"/>
          </a:xfrm>
        </p:spPr>
        <p:txBody>
          <a:bodyPr/>
          <a:lstStyle/>
          <a:p>
            <a:r>
              <a:rPr lang="en-GB" dirty="0"/>
              <a:t>COMPENSATING MANAGERS </a:t>
            </a:r>
          </a:p>
        </p:txBody>
      </p:sp>
      <p:sp>
        <p:nvSpPr>
          <p:cNvPr id="3" name="Content Placeholder 2">
            <a:extLst>
              <a:ext uri="{FF2B5EF4-FFF2-40B4-BE49-F238E27FC236}">
                <a16:creationId xmlns:a16="http://schemas.microsoft.com/office/drawing/2014/main" id="{AEA854E7-8867-573C-62D3-EAFEDACBE344}"/>
              </a:ext>
            </a:extLst>
          </p:cNvPr>
          <p:cNvSpPr>
            <a:spLocks noGrp="1"/>
          </p:cNvSpPr>
          <p:nvPr>
            <p:ph sz="half" idx="1"/>
          </p:nvPr>
        </p:nvSpPr>
        <p:spPr/>
        <p:txBody>
          <a:bodyPr>
            <a:normAutofit fontScale="62500" lnSpcReduction="20000"/>
          </a:bodyPr>
          <a:lstStyle/>
          <a:p>
            <a:r>
              <a:rPr lang="en-GB" dirty="0"/>
              <a:t>Tying managerial compensation to share value and specifically share price </a:t>
            </a:r>
          </a:p>
          <a:p>
            <a:r>
              <a:rPr lang="en-GB" dirty="0"/>
              <a:t>Example – given the option to buy shares at bargain prices</a:t>
            </a:r>
          </a:p>
          <a:p>
            <a:r>
              <a:rPr lang="en-GB" dirty="0"/>
              <a:t>2007: Google issues new share options to 16000 employees</a:t>
            </a:r>
          </a:p>
          <a:p>
            <a:r>
              <a:rPr lang="en-GB" dirty="0">
                <a:solidFill>
                  <a:srgbClr val="00B050"/>
                </a:solidFill>
              </a:rPr>
              <a:t>Please find the figure currently and its value (5 minutes) </a:t>
            </a:r>
          </a:p>
          <a:p>
            <a:r>
              <a:rPr lang="en-GB" dirty="0"/>
              <a:t>Job prospects – Better performers given value maximisation goals) will be promoted and highly valued. Higher demand for their services and acumen. Therefore higher rewards follow. </a:t>
            </a:r>
          </a:p>
          <a:p>
            <a:r>
              <a:rPr lang="en-GB" dirty="0">
                <a:hlinkClick r:id="rId2"/>
              </a:rPr>
              <a:t>https://www.statista.com/statistics/581271/ranking-of-highest-paid-ceos-in-the-us/#:~:text=U.S.%20highest%2Dpaid%20CEOs%202022&amp;text=In%202022%2C%20Barry%20McCarthy%20was,at%20nearly%20100%2C000%20U.S.%20dollars</a:t>
            </a:r>
            <a:r>
              <a:rPr lang="en-GB" dirty="0"/>
              <a:t>.</a:t>
            </a:r>
          </a:p>
          <a:p>
            <a:endParaRPr lang="en-GB" dirty="0"/>
          </a:p>
        </p:txBody>
      </p:sp>
      <p:sp>
        <p:nvSpPr>
          <p:cNvPr id="7" name="Content Placeholder 6">
            <a:extLst>
              <a:ext uri="{FF2B5EF4-FFF2-40B4-BE49-F238E27FC236}">
                <a16:creationId xmlns:a16="http://schemas.microsoft.com/office/drawing/2014/main" id="{18E54A33-0C63-E40C-7226-B7DB2F263E88}"/>
              </a:ext>
            </a:extLst>
          </p:cNvPr>
          <p:cNvSpPr>
            <a:spLocks noGrp="1"/>
          </p:cNvSpPr>
          <p:nvPr>
            <p:ph sz="half" idx="2"/>
          </p:nvPr>
        </p:nvSpPr>
        <p:spPr/>
        <p:txBody>
          <a:bodyPr>
            <a:normAutofit fontScale="62500" lnSpcReduction="20000"/>
          </a:bodyPr>
          <a:lstStyle/>
          <a:p>
            <a:r>
              <a:rPr lang="en-GB" dirty="0">
                <a:hlinkClick r:id="rId3"/>
              </a:rPr>
              <a:t>https://www.visualcapitalist.com/the-highest-paid-ceos/</a:t>
            </a:r>
            <a:endParaRPr lang="en-GB" dirty="0"/>
          </a:p>
          <a:p>
            <a:r>
              <a:rPr lang="en-GB" dirty="0"/>
              <a:t>Note: Executive pay is structured differently in different countries </a:t>
            </a:r>
          </a:p>
          <a:p>
            <a:r>
              <a:rPr lang="en-GB" dirty="0"/>
              <a:t>Salary , long term incentives (LTI) – options and stock/shares, Short term incentives (STI)- annual bonus and performance rewards</a:t>
            </a:r>
          </a:p>
          <a:p>
            <a:r>
              <a:rPr lang="en-GB" dirty="0"/>
              <a:t>US – incentives are larger part of pay package </a:t>
            </a:r>
          </a:p>
          <a:p>
            <a:r>
              <a:rPr lang="en-GB" dirty="0"/>
              <a:t>Asia – 70% salary 30% incentives</a:t>
            </a:r>
          </a:p>
          <a:p>
            <a:r>
              <a:rPr lang="en-GB" dirty="0"/>
              <a:t>Europe – approximately 50%:50%</a:t>
            </a:r>
          </a:p>
        </p:txBody>
      </p:sp>
    </p:spTree>
    <p:extLst>
      <p:ext uri="{BB962C8B-B14F-4D97-AF65-F5344CB8AC3E}">
        <p14:creationId xmlns:p14="http://schemas.microsoft.com/office/powerpoint/2010/main" val="34145563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29366-B5ED-CE5C-6146-434DFF55F99C}"/>
              </a:ext>
            </a:extLst>
          </p:cNvPr>
          <p:cNvSpPr>
            <a:spLocks noGrp="1"/>
          </p:cNvSpPr>
          <p:nvPr>
            <p:ph type="title"/>
          </p:nvPr>
        </p:nvSpPr>
        <p:spPr/>
        <p:txBody>
          <a:bodyPr/>
          <a:lstStyle/>
          <a:p>
            <a:r>
              <a:rPr lang="en-GB" dirty="0"/>
              <a:t>Control of the Firm &amp; Shareholder Rights </a:t>
            </a:r>
          </a:p>
        </p:txBody>
      </p:sp>
      <p:sp>
        <p:nvSpPr>
          <p:cNvPr id="5" name="Content Placeholder 4">
            <a:extLst>
              <a:ext uri="{FF2B5EF4-FFF2-40B4-BE49-F238E27FC236}">
                <a16:creationId xmlns:a16="http://schemas.microsoft.com/office/drawing/2014/main" id="{436C86BF-612B-6439-C8F5-695E6C3C068F}"/>
              </a:ext>
            </a:extLst>
          </p:cNvPr>
          <p:cNvSpPr>
            <a:spLocks noGrp="1"/>
          </p:cNvSpPr>
          <p:nvPr>
            <p:ph sz="half" idx="1"/>
          </p:nvPr>
        </p:nvSpPr>
        <p:spPr/>
        <p:txBody>
          <a:bodyPr>
            <a:normAutofit fontScale="92500"/>
          </a:bodyPr>
          <a:lstStyle/>
          <a:p>
            <a:r>
              <a:rPr lang="en-GB" dirty="0"/>
              <a:t>Shareholders control the firm </a:t>
            </a:r>
          </a:p>
          <a:p>
            <a:r>
              <a:rPr lang="en-GB" dirty="0"/>
              <a:t>Elect board of directors (BOD)</a:t>
            </a:r>
          </a:p>
          <a:p>
            <a:r>
              <a:rPr lang="en-GB" dirty="0"/>
              <a:t>BOD hires and fires managers </a:t>
            </a:r>
          </a:p>
          <a:p>
            <a:pPr marL="0" indent="0">
              <a:buNone/>
            </a:pPr>
            <a:r>
              <a:rPr lang="en-GB" dirty="0"/>
              <a:t>Shareholders Rights </a:t>
            </a:r>
          </a:p>
          <a:p>
            <a:pPr marL="0" indent="0">
              <a:buNone/>
            </a:pPr>
            <a:r>
              <a:rPr lang="en-GB" dirty="0"/>
              <a:t>Single Tier Boards – rights concentrated in the board </a:t>
            </a:r>
          </a:p>
          <a:p>
            <a:pPr marL="0" indent="0">
              <a:buNone/>
            </a:pPr>
            <a:r>
              <a:rPr lang="en-GB" dirty="0"/>
              <a:t>Two Tier Boards -  the supervisory board ( shareholders, major creditors and employee representatives) chooses the BOD </a:t>
            </a:r>
          </a:p>
        </p:txBody>
      </p:sp>
      <p:pic>
        <p:nvPicPr>
          <p:cNvPr id="3" name="Online Media 2" title="Steve Jobs describes his departure from Apple">
            <a:hlinkClick r:id="" action="ppaction://media"/>
            <a:extLst>
              <a:ext uri="{FF2B5EF4-FFF2-40B4-BE49-F238E27FC236}">
                <a16:creationId xmlns:a16="http://schemas.microsoft.com/office/drawing/2014/main" id="{8C3101C9-CD24-EE04-A049-84F542767B2C}"/>
              </a:ext>
            </a:extLst>
          </p:cNvPr>
          <p:cNvPicPr>
            <a:picLocks noGrp="1" noRot="1" noChangeAspect="1"/>
          </p:cNvPicPr>
          <p:nvPr>
            <p:ph sz="half" idx="2"/>
            <a:videoFile r:link="rId1"/>
          </p:nvPr>
        </p:nvPicPr>
        <p:blipFill>
          <a:blip r:embed="rId3"/>
          <a:stretch>
            <a:fillRect/>
          </a:stretch>
        </p:blipFill>
        <p:spPr>
          <a:xfrm>
            <a:off x="6873073" y="3251201"/>
            <a:ext cx="5181600" cy="2925762"/>
          </a:xfrm>
          <a:prstGeom prst="rect">
            <a:avLst/>
          </a:prstGeom>
        </p:spPr>
      </p:pic>
    </p:spTree>
    <p:extLst>
      <p:ext uri="{BB962C8B-B14F-4D97-AF65-F5344CB8AC3E}">
        <p14:creationId xmlns:p14="http://schemas.microsoft.com/office/powerpoint/2010/main" val="12651797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3D4464D8-FD41-4EA2-9094-791BB1112F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 name="Picture 19">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21" name="Rectangle 20">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59DF772F-A79B-48F9-8B22-3B11AB306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29175"/>
            <a:ext cx="12198096" cy="5399650"/>
          </a:xfrm>
          <a:prstGeom prst="rect">
            <a:avLst/>
          </a:prstGeom>
          <a:solidFill>
            <a:schemeClr val="bg1"/>
          </a:solidFill>
          <a:ln w="3492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dirty="0">
              <a:ln w="22225">
                <a:solidFill>
                  <a:schemeClr val="accent2"/>
                </a:solidFill>
                <a:prstDash val="solid"/>
              </a:ln>
              <a:solidFill>
                <a:schemeClr val="accent2">
                  <a:lumMod val="40000"/>
                  <a:lumOff val="60000"/>
                </a:schemeClr>
              </a:solidFill>
            </a:endParaRPr>
          </a:p>
        </p:txBody>
      </p:sp>
      <p:sp>
        <p:nvSpPr>
          <p:cNvPr id="2" name="Title 1">
            <a:extLst>
              <a:ext uri="{FF2B5EF4-FFF2-40B4-BE49-F238E27FC236}">
                <a16:creationId xmlns:a16="http://schemas.microsoft.com/office/drawing/2014/main" id="{4D265662-DC6B-5F7E-25AA-1D097C0628BA}"/>
              </a:ext>
            </a:extLst>
          </p:cNvPr>
          <p:cNvSpPr>
            <a:spLocks noGrp="1"/>
          </p:cNvSpPr>
          <p:nvPr>
            <p:ph type="title"/>
          </p:nvPr>
        </p:nvSpPr>
        <p:spPr>
          <a:xfrm>
            <a:off x="1191966" y="1110000"/>
            <a:ext cx="3796079" cy="4633614"/>
          </a:xfrm>
        </p:spPr>
        <p:txBody>
          <a:bodyPr anchor="ctr">
            <a:normAutofit/>
          </a:bodyPr>
          <a:lstStyle/>
          <a:p>
            <a:r>
              <a:rPr lang="en-GB" sz="4800" dirty="0"/>
              <a:t>Proxy Voting &amp; Share Classes </a:t>
            </a:r>
          </a:p>
        </p:txBody>
      </p:sp>
      <p:graphicFrame>
        <p:nvGraphicFramePr>
          <p:cNvPr id="22" name="Content Placeholder 2">
            <a:extLst>
              <a:ext uri="{FF2B5EF4-FFF2-40B4-BE49-F238E27FC236}">
                <a16:creationId xmlns:a16="http://schemas.microsoft.com/office/drawing/2014/main" id="{E46FC9EC-5F7C-4ED4-3AF4-1143F5CDBC66}"/>
              </a:ext>
            </a:extLst>
          </p:cNvPr>
          <p:cNvGraphicFramePr>
            <a:graphicFrameLocks noGrp="1"/>
          </p:cNvGraphicFramePr>
          <p:nvPr>
            <p:ph idx="1"/>
            <p:extLst>
              <p:ext uri="{D42A27DB-BD31-4B8C-83A1-F6EECF244321}">
                <p14:modId xmlns:p14="http://schemas.microsoft.com/office/powerpoint/2010/main" val="549103716"/>
              </p:ext>
            </p:extLst>
          </p:nvPr>
        </p:nvGraphicFramePr>
        <p:xfrm>
          <a:off x="5313054" y="879732"/>
          <a:ext cx="6040745" cy="5109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1687966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B4361-ADFD-50E6-E9AE-FC38A94D260D}"/>
              </a:ext>
            </a:extLst>
          </p:cNvPr>
          <p:cNvSpPr>
            <a:spLocks noGrp="1"/>
          </p:cNvSpPr>
          <p:nvPr>
            <p:ph type="title"/>
          </p:nvPr>
        </p:nvSpPr>
        <p:spPr/>
        <p:txBody>
          <a:bodyPr/>
          <a:lstStyle/>
          <a:p>
            <a:r>
              <a:rPr lang="en-GB" dirty="0"/>
              <a:t>2024 OECD PRINCIPLES OF CORPORATE GOVERNANCE </a:t>
            </a:r>
          </a:p>
        </p:txBody>
      </p:sp>
      <p:sp>
        <p:nvSpPr>
          <p:cNvPr id="3" name="Content Placeholder 2">
            <a:extLst>
              <a:ext uri="{FF2B5EF4-FFF2-40B4-BE49-F238E27FC236}">
                <a16:creationId xmlns:a16="http://schemas.microsoft.com/office/drawing/2014/main" id="{84A3BE3A-B04A-83BA-EDEB-E3CF5AA95F4C}"/>
              </a:ext>
            </a:extLst>
          </p:cNvPr>
          <p:cNvSpPr>
            <a:spLocks noGrp="1"/>
          </p:cNvSpPr>
          <p:nvPr>
            <p:ph idx="1"/>
          </p:nvPr>
        </p:nvSpPr>
        <p:spPr/>
        <p:txBody>
          <a:bodyPr>
            <a:normAutofit lnSpcReduction="10000"/>
          </a:bodyPr>
          <a:lstStyle/>
          <a:p>
            <a:r>
              <a:rPr lang="en-GB" dirty="0"/>
              <a:t>1. Ensuring the basis for an Effective Corporate Governance Framework:  The CGF – promote transparent and efficient markets, be consistent with the rule of law and clearly articulate the division of responsibilities among different supervisory , regulatory and enforcement authorities</a:t>
            </a:r>
          </a:p>
          <a:p>
            <a:r>
              <a:rPr lang="en-GB" dirty="0"/>
              <a:t>Corruption ? </a:t>
            </a:r>
          </a:p>
          <a:p>
            <a:r>
              <a:rPr lang="en-GB" dirty="0">
                <a:hlinkClick r:id="rId2"/>
              </a:rPr>
              <a:t>https://www.transparency.org/en/cpi/2024</a:t>
            </a:r>
            <a:endParaRPr lang="en-GB" dirty="0"/>
          </a:p>
          <a:p>
            <a:r>
              <a:rPr lang="en-GB" dirty="0"/>
              <a:t>2. The Rights of Shareholders and Key Ownership Functions </a:t>
            </a:r>
          </a:p>
          <a:p>
            <a:r>
              <a:rPr lang="en-GB" dirty="0"/>
              <a:t>The CGF should protect and facilitate the exercise of shareholder rights.</a:t>
            </a:r>
          </a:p>
          <a:p>
            <a:endParaRPr lang="en-GB" dirty="0"/>
          </a:p>
        </p:txBody>
      </p:sp>
    </p:spTree>
    <p:extLst>
      <p:ext uri="{BB962C8B-B14F-4D97-AF65-F5344CB8AC3E}">
        <p14:creationId xmlns:p14="http://schemas.microsoft.com/office/powerpoint/2010/main" val="15640463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7199E-DF1E-0A55-DA89-DF361D634332}"/>
              </a:ext>
            </a:extLst>
          </p:cNvPr>
          <p:cNvSpPr>
            <a:spLocks noGrp="1"/>
          </p:cNvSpPr>
          <p:nvPr>
            <p:ph type="title"/>
          </p:nvPr>
        </p:nvSpPr>
        <p:spPr/>
        <p:txBody>
          <a:bodyPr/>
          <a:lstStyle/>
          <a:p>
            <a:r>
              <a:rPr lang="en-GB" dirty="0"/>
              <a:t>The Equitable Treatment of Shareholders </a:t>
            </a:r>
          </a:p>
        </p:txBody>
      </p:sp>
      <p:sp>
        <p:nvSpPr>
          <p:cNvPr id="3" name="Content Placeholder 2">
            <a:extLst>
              <a:ext uri="{FF2B5EF4-FFF2-40B4-BE49-F238E27FC236}">
                <a16:creationId xmlns:a16="http://schemas.microsoft.com/office/drawing/2014/main" id="{D9525F13-4F2B-A7C9-C60E-052B7BE0C939}"/>
              </a:ext>
            </a:extLst>
          </p:cNvPr>
          <p:cNvSpPr>
            <a:spLocks noGrp="1"/>
          </p:cNvSpPr>
          <p:nvPr>
            <p:ph idx="1"/>
          </p:nvPr>
        </p:nvSpPr>
        <p:spPr/>
        <p:txBody>
          <a:bodyPr/>
          <a:lstStyle/>
          <a:p>
            <a:endParaRPr lang="en-GB" dirty="0"/>
          </a:p>
          <a:p>
            <a:r>
              <a:rPr lang="en-GB" dirty="0"/>
              <a:t>The CGF should ensure the equitable treatment of all shareholders including minority and foreign shareholders. All shareholders should have the opportunity to obtain effective redress for violation of their rights.</a:t>
            </a:r>
          </a:p>
          <a:p>
            <a:r>
              <a:rPr lang="en-GB" dirty="0">
                <a:hlinkClick r:id="rId2"/>
              </a:rPr>
              <a:t>https://www.reuters.com/article/business/kazakhmys-minority-shareholders-okay-buyout-of-enrc-idUSBRE9710HP/</a:t>
            </a:r>
            <a:endParaRPr lang="en-GB" dirty="0"/>
          </a:p>
          <a:p>
            <a:r>
              <a:rPr lang="en-GB" dirty="0"/>
              <a:t>Do an internet search and find out clauses 4- 6 </a:t>
            </a:r>
          </a:p>
        </p:txBody>
      </p:sp>
    </p:spTree>
    <p:extLst>
      <p:ext uri="{BB962C8B-B14F-4D97-AF65-F5344CB8AC3E}">
        <p14:creationId xmlns:p14="http://schemas.microsoft.com/office/powerpoint/2010/main" val="29068228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C37E2-6B7F-3F71-E67F-0246DEC412BF}"/>
              </a:ext>
            </a:extLst>
          </p:cNvPr>
          <p:cNvSpPr>
            <a:spLocks noGrp="1"/>
          </p:cNvSpPr>
          <p:nvPr>
            <p:ph type="title"/>
          </p:nvPr>
        </p:nvSpPr>
        <p:spPr/>
        <p:txBody>
          <a:bodyPr/>
          <a:lstStyle/>
          <a:p>
            <a:r>
              <a:rPr lang="en-GB" dirty="0"/>
              <a:t>Questions for Comprehension </a:t>
            </a:r>
          </a:p>
        </p:txBody>
      </p:sp>
      <p:sp>
        <p:nvSpPr>
          <p:cNvPr id="3" name="Content Placeholder 2">
            <a:extLst>
              <a:ext uri="{FF2B5EF4-FFF2-40B4-BE49-F238E27FC236}">
                <a16:creationId xmlns:a16="http://schemas.microsoft.com/office/drawing/2014/main" id="{544FE10D-59E6-D2CE-C8F3-55B01940B62B}"/>
              </a:ext>
            </a:extLst>
          </p:cNvPr>
          <p:cNvSpPr>
            <a:spLocks noGrp="1"/>
          </p:cNvSpPr>
          <p:nvPr>
            <p:ph sz="half" idx="1"/>
          </p:nvPr>
        </p:nvSpPr>
        <p:spPr/>
        <p:txBody>
          <a:bodyPr/>
          <a:lstStyle/>
          <a:p>
            <a:r>
              <a:rPr lang="en-GB" dirty="0"/>
              <a:t>Find Starbucks corporate governance document and compare this to </a:t>
            </a:r>
            <a:r>
              <a:rPr lang="en-GB"/>
              <a:t>the OECD </a:t>
            </a:r>
            <a:r>
              <a:rPr lang="en-GB" dirty="0"/>
              <a:t>principles. </a:t>
            </a:r>
          </a:p>
          <a:p>
            <a:r>
              <a:rPr lang="en-GB" dirty="0"/>
              <a:t>Is there any divergence ?</a:t>
            </a:r>
          </a:p>
          <a:p>
            <a:endParaRPr lang="en-GB" dirty="0"/>
          </a:p>
          <a:p>
            <a:r>
              <a:rPr lang="en-GB" dirty="0"/>
              <a:t>In your opinion – what is the most important corporate governance principle. Explain your answer . </a:t>
            </a:r>
          </a:p>
        </p:txBody>
      </p:sp>
      <p:sp>
        <p:nvSpPr>
          <p:cNvPr id="4" name="Content Placeholder 3">
            <a:extLst>
              <a:ext uri="{FF2B5EF4-FFF2-40B4-BE49-F238E27FC236}">
                <a16:creationId xmlns:a16="http://schemas.microsoft.com/office/drawing/2014/main" id="{68F303CE-68F6-CBD9-821E-9C7FFCF5A7B0}"/>
              </a:ext>
            </a:extLst>
          </p:cNvPr>
          <p:cNvSpPr>
            <a:spLocks noGrp="1"/>
          </p:cNvSpPr>
          <p:nvPr>
            <p:ph sz="half" idx="2"/>
          </p:nvPr>
        </p:nvSpPr>
        <p:spPr/>
        <p:txBody>
          <a:bodyPr/>
          <a:lstStyle/>
          <a:p>
            <a:r>
              <a:rPr lang="en-GB" dirty="0"/>
              <a:t>Co to </a:t>
            </a:r>
            <a:r>
              <a:rPr lang="en-GB" dirty="0">
                <a:hlinkClick r:id="rId2"/>
              </a:rPr>
              <a:t>www.ecgi.org</a:t>
            </a:r>
            <a:r>
              <a:rPr lang="en-GB" dirty="0"/>
              <a:t> and download the corporate governance code for your country. </a:t>
            </a:r>
          </a:p>
          <a:p>
            <a:r>
              <a:rPr lang="en-GB" dirty="0"/>
              <a:t>Compare this to others? </a:t>
            </a:r>
          </a:p>
          <a:p>
            <a:r>
              <a:rPr lang="en-GB" dirty="0"/>
              <a:t>What do you notice? </a:t>
            </a:r>
          </a:p>
        </p:txBody>
      </p:sp>
    </p:spTree>
    <p:extLst>
      <p:ext uri="{BB962C8B-B14F-4D97-AF65-F5344CB8AC3E}">
        <p14:creationId xmlns:p14="http://schemas.microsoft.com/office/powerpoint/2010/main" val="32599493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Freeform: Shape 19">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 name="Rectangle 21">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C5BEA9F6-7FA0-FCE8-8C6C-51001CFAA5D5}"/>
              </a:ext>
            </a:extLst>
          </p:cNvPr>
          <p:cNvSpPr>
            <a:spLocks noGrp="1"/>
          </p:cNvSpPr>
          <p:nvPr>
            <p:ph type="title"/>
          </p:nvPr>
        </p:nvSpPr>
        <p:spPr>
          <a:xfrm>
            <a:off x="586478" y="1683756"/>
            <a:ext cx="3115265" cy="2396359"/>
          </a:xfrm>
        </p:spPr>
        <p:txBody>
          <a:bodyPr anchor="b">
            <a:normAutofit/>
          </a:bodyPr>
          <a:lstStyle/>
          <a:p>
            <a:pPr algn="r"/>
            <a:r>
              <a:rPr lang="en-GB" sz="4000" dirty="0">
                <a:solidFill>
                  <a:srgbClr val="FFFFFF"/>
                </a:solidFill>
              </a:rPr>
              <a:t>Discussion and Questions </a:t>
            </a:r>
          </a:p>
        </p:txBody>
      </p:sp>
      <p:graphicFrame>
        <p:nvGraphicFramePr>
          <p:cNvPr id="8" name="Content Placeholder 5">
            <a:extLst>
              <a:ext uri="{FF2B5EF4-FFF2-40B4-BE49-F238E27FC236}">
                <a16:creationId xmlns:a16="http://schemas.microsoft.com/office/drawing/2014/main" id="{1EB98438-90BB-ECE2-E8A3-1279A25EB70E}"/>
              </a:ext>
            </a:extLst>
          </p:cNvPr>
          <p:cNvGraphicFramePr>
            <a:graphicFrameLocks noGrp="1"/>
          </p:cNvGraphicFramePr>
          <p:nvPr>
            <p:ph idx="1"/>
            <p:extLst>
              <p:ext uri="{D42A27DB-BD31-4B8C-83A1-F6EECF244321}">
                <p14:modId xmlns:p14="http://schemas.microsoft.com/office/powerpoint/2010/main" val="747780938"/>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41906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66F2BB96-4C1B-79CA-C9A9-407A45A7C333}"/>
              </a:ext>
            </a:extLst>
          </p:cNvPr>
          <p:cNvSpPr>
            <a:spLocks noGrp="1"/>
          </p:cNvSpPr>
          <p:nvPr>
            <p:ph type="title"/>
          </p:nvPr>
        </p:nvSpPr>
        <p:spPr>
          <a:xfrm>
            <a:off x="761803" y="350196"/>
            <a:ext cx="4646904" cy="1624520"/>
          </a:xfrm>
        </p:spPr>
        <p:txBody>
          <a:bodyPr anchor="ctr">
            <a:normAutofit/>
          </a:bodyPr>
          <a:lstStyle/>
          <a:p>
            <a:r>
              <a:rPr lang="en-GB" sz="4000"/>
              <a:t>Mini Case Study – Manu6 Ltd.</a:t>
            </a:r>
          </a:p>
        </p:txBody>
      </p:sp>
      <p:sp>
        <p:nvSpPr>
          <p:cNvPr id="6" name="Content Placeholder 5">
            <a:extLst>
              <a:ext uri="{FF2B5EF4-FFF2-40B4-BE49-F238E27FC236}">
                <a16:creationId xmlns:a16="http://schemas.microsoft.com/office/drawing/2014/main" id="{01C70244-58F9-C4E6-81DB-2DCED8BBF73B}"/>
              </a:ext>
            </a:extLst>
          </p:cNvPr>
          <p:cNvSpPr>
            <a:spLocks noGrp="1"/>
          </p:cNvSpPr>
          <p:nvPr>
            <p:ph idx="1"/>
          </p:nvPr>
        </p:nvSpPr>
        <p:spPr>
          <a:xfrm>
            <a:off x="761802" y="2743200"/>
            <a:ext cx="4646905" cy="3613149"/>
          </a:xfrm>
        </p:spPr>
        <p:txBody>
          <a:bodyPr anchor="ctr">
            <a:normAutofit/>
          </a:bodyPr>
          <a:lstStyle/>
          <a:p>
            <a:r>
              <a:rPr lang="en-GB" sz="1700" dirty="0"/>
              <a:t>The financial crisis, Brexit and Covid , have brought into focus executive pay issues in the UK and elsewhere. Investors are increasingly irate. Shareholders are refusing to approve executive remuneration packages. Manu6 a family owned 100-year company has appointed its first non-family executive chief. </a:t>
            </a:r>
          </a:p>
          <a:p>
            <a:r>
              <a:rPr lang="en-GB" sz="1700" dirty="0"/>
              <a:t>The family owners would like advice on how to structure her remuneration package. </a:t>
            </a:r>
          </a:p>
          <a:p>
            <a:r>
              <a:rPr lang="en-GB" sz="1700" dirty="0"/>
              <a:t>Provide this advice in the form of a report. </a:t>
            </a:r>
          </a:p>
        </p:txBody>
      </p:sp>
      <p:pic>
        <p:nvPicPr>
          <p:cNvPr id="8" name="Picture 7" descr="Money and passport">
            <a:extLst>
              <a:ext uri="{FF2B5EF4-FFF2-40B4-BE49-F238E27FC236}">
                <a16:creationId xmlns:a16="http://schemas.microsoft.com/office/drawing/2014/main" id="{B4D818D8-4CF5-245E-3821-1E8BB5936A72}"/>
              </a:ext>
            </a:extLst>
          </p:cNvPr>
          <p:cNvPicPr>
            <a:picLocks noChangeAspect="1"/>
          </p:cNvPicPr>
          <p:nvPr/>
        </p:nvPicPr>
        <p:blipFill>
          <a:blip r:embed="rId2"/>
          <a:srcRect l="37743" r="14871" b="-1"/>
          <a:stretch/>
        </p:blipFill>
        <p:spPr>
          <a:xfrm>
            <a:off x="6096000" y="1"/>
            <a:ext cx="6102825" cy="6858000"/>
          </a:xfrm>
          <a:prstGeom prst="rect">
            <a:avLst/>
          </a:prstGeom>
        </p:spPr>
      </p:pic>
    </p:spTree>
    <p:extLst>
      <p:ext uri="{BB962C8B-B14F-4D97-AF65-F5344CB8AC3E}">
        <p14:creationId xmlns:p14="http://schemas.microsoft.com/office/powerpoint/2010/main" val="101690558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211</TotalTime>
  <Words>1484</Words>
  <Application>Microsoft Office PowerPoint</Application>
  <PresentationFormat>Widescreen</PresentationFormat>
  <Paragraphs>108</Paragraphs>
  <Slides>18</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Google Sans</vt:lpstr>
      <vt:lpstr>Aptos</vt:lpstr>
      <vt:lpstr>Aptos Display</vt:lpstr>
      <vt:lpstr>Arial</vt:lpstr>
      <vt:lpstr>Office Theme</vt:lpstr>
      <vt:lpstr>LCBB6002 (IFM) WK 1 Lecture 1a</vt:lpstr>
      <vt:lpstr>CONTENTS  &amp; OBJECTIVES </vt:lpstr>
      <vt:lpstr>News International – What do you think ?</vt:lpstr>
      <vt:lpstr>Discussion Point 10 -15  minutes </vt:lpstr>
      <vt:lpstr>Comparing Corporations and Partnerships </vt:lpstr>
      <vt:lpstr>What is Corporate Governance ? </vt:lpstr>
      <vt:lpstr>Applicable theories of Corporate Governance (CG) </vt:lpstr>
      <vt:lpstr>Corporation Control and The Agency Problem</vt:lpstr>
      <vt:lpstr>MANAGEMENT GOALS Examples of:  Job security  Independence  Corporate self sufficiency  </vt:lpstr>
      <vt:lpstr>Types of Agency Costs </vt:lpstr>
      <vt:lpstr>COMPENSATING MANAGERS </vt:lpstr>
      <vt:lpstr>Control of the Firm &amp; Shareholder Rights </vt:lpstr>
      <vt:lpstr>Proxy Voting &amp; Share Classes </vt:lpstr>
      <vt:lpstr>2024 OECD PRINCIPLES OF CORPORATE GOVERNANCE </vt:lpstr>
      <vt:lpstr>The Equitable Treatment of Shareholders </vt:lpstr>
      <vt:lpstr>Questions for Comprehension </vt:lpstr>
      <vt:lpstr>Discussion and Questions </vt:lpstr>
      <vt:lpstr>Mini Case Study – Manu6 Ltd.</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Zainab Atta</dc:creator>
  <cp:lastModifiedBy>Zainab Atta</cp:lastModifiedBy>
  <cp:revision>11</cp:revision>
  <dcterms:created xsi:type="dcterms:W3CDTF">2025-02-11T19:22:05Z</dcterms:created>
  <dcterms:modified xsi:type="dcterms:W3CDTF">2025-02-15T11:08:34Z</dcterms:modified>
</cp:coreProperties>
</file>