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4" r:id="rId6"/>
    <p:sldId id="260" r:id="rId7"/>
    <p:sldId id="262" r:id="rId8"/>
    <p:sldId id="263"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B6A00E1-677B-4AE1-B881-893FB7619D73}">
          <p14:sldIdLst>
            <p14:sldId id="256"/>
            <p14:sldId id="257"/>
            <p14:sldId id="258"/>
          </p14:sldIdLst>
        </p14:section>
        <p14:section name="Untitled Section" id="{1BDBE1EA-80B2-4DE0-AE08-33F534EA8512}">
          <p14:sldIdLst>
            <p14:sldId id="259"/>
            <p14:sldId id="264"/>
            <p14:sldId id="260"/>
            <p14:sldId id="262"/>
            <p14:sldId id="263"/>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660"/>
  </p:normalViewPr>
  <p:slideViewPr>
    <p:cSldViewPr snapToGrid="0">
      <p:cViewPr varScale="1">
        <p:scale>
          <a:sx n="72" d="100"/>
          <a:sy n="72" d="100"/>
        </p:scale>
        <p:origin x="61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59BBAA-EE49-4A66-BDF5-AD7487ED9BC6}" type="doc">
      <dgm:prSet loTypeId="urn:microsoft.com/office/officeart/2005/8/layout/vProcess5" loCatId="process" qsTypeId="urn:microsoft.com/office/officeart/2005/8/quickstyle/simple1" qsCatId="simple" csTypeId="urn:microsoft.com/office/officeart/2005/8/colors/accent0_3" csCatId="mainScheme" phldr="1"/>
      <dgm:spPr/>
      <dgm:t>
        <a:bodyPr/>
        <a:lstStyle/>
        <a:p>
          <a:endParaRPr lang="en-US"/>
        </a:p>
      </dgm:t>
    </dgm:pt>
    <dgm:pt modelId="{81C2A7F4-8B76-4E07-BF17-57C25D321DB8}">
      <dgm:prSet/>
      <dgm:spPr/>
      <dgm:t>
        <a:bodyPr/>
        <a:lstStyle/>
        <a:p>
          <a:pPr algn="just"/>
          <a:r>
            <a:rPr lang="en-GB" dirty="0">
              <a:latin typeface="Times New Roman" panose="02020603050405020304" pitchFamily="18" charset="0"/>
              <a:cs typeface="Times New Roman" panose="02020603050405020304" pitchFamily="18" charset="0"/>
            </a:rPr>
            <a:t>Boeing is a well-known company in the military and aircraft industries. </a:t>
          </a:r>
        </a:p>
        <a:p>
          <a:pPr algn="just"/>
          <a:r>
            <a:rPr lang="en-GB" dirty="0">
              <a:latin typeface="Times New Roman" panose="02020603050405020304" pitchFamily="18" charset="0"/>
              <a:cs typeface="Times New Roman" panose="02020603050405020304" pitchFamily="18" charset="0"/>
            </a:rPr>
            <a:t>Its KMS shows that it is committed to new ideas and scientific progress. </a:t>
          </a:r>
          <a:endParaRPr lang="en-US" dirty="0">
            <a:latin typeface="Times New Roman" panose="02020603050405020304" pitchFamily="18" charset="0"/>
            <a:cs typeface="Times New Roman" panose="02020603050405020304" pitchFamily="18" charset="0"/>
          </a:endParaRPr>
        </a:p>
      </dgm:t>
    </dgm:pt>
    <dgm:pt modelId="{CE5240FB-2771-4D47-B8DD-005A27C329BA}" type="parTrans" cxnId="{11B544F4-A78F-45CB-BE8B-34DD965EB3FD}">
      <dgm:prSet/>
      <dgm:spPr/>
      <dgm:t>
        <a:bodyPr/>
        <a:lstStyle/>
        <a:p>
          <a:endParaRPr lang="en-US"/>
        </a:p>
      </dgm:t>
    </dgm:pt>
    <dgm:pt modelId="{85BA5C6C-9221-45CE-8E0F-C636D8323EDA}" type="sibTrans" cxnId="{11B544F4-A78F-45CB-BE8B-34DD965EB3FD}">
      <dgm:prSet/>
      <dgm:spPr/>
      <dgm:t>
        <a:bodyPr/>
        <a:lstStyle/>
        <a:p>
          <a:endParaRPr lang="en-US"/>
        </a:p>
      </dgm:t>
    </dgm:pt>
    <dgm:pt modelId="{08860452-D7D7-4C19-B6FA-8D04B1929AA6}">
      <dgm:prSet/>
      <dgm:spPr/>
      <dgm:t>
        <a:bodyPr/>
        <a:lstStyle/>
        <a:p>
          <a:pPr algn="just"/>
          <a:r>
            <a:rPr lang="en-GB" dirty="0">
              <a:latin typeface="Times New Roman" panose="02020603050405020304" pitchFamily="18" charset="0"/>
              <a:cs typeface="Times New Roman" panose="02020603050405020304" pitchFamily="18" charset="0"/>
            </a:rPr>
            <a:t>A close study, on the other hand, shows that Boeing's KMS has both benefits and drawbacks for business</a:t>
          </a:r>
        </a:p>
        <a:p>
          <a:pPr algn="just"/>
          <a:r>
            <a:rPr lang="en-GB" dirty="0">
              <a:latin typeface="Times New Roman" panose="02020603050405020304" pitchFamily="18" charset="0"/>
              <a:cs typeface="Times New Roman" panose="02020603050405020304" pitchFamily="18" charset="0"/>
            </a:rPr>
            <a:t>Modern technologies can be added to the KMS due to a lot of experience and technical knowledge (</a:t>
          </a:r>
          <a:r>
            <a:rPr lang="en-GB" dirty="0">
              <a:effectLst/>
              <a:latin typeface="Times New Roman" panose="02020603050405020304" pitchFamily="18" charset="0"/>
              <a:ea typeface="Calibri" panose="020F0502020204030204" pitchFamily="34" charset="0"/>
              <a:cs typeface="Times New Roman" panose="02020603050405020304" pitchFamily="18" charset="0"/>
            </a:rPr>
            <a:t>Al-Ansi, 2021)</a:t>
          </a:r>
          <a:r>
            <a:rPr lang="en-GB"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dgm:t>
    </dgm:pt>
    <dgm:pt modelId="{DEF622B7-0890-43C1-8FAA-97394BEB2682}" type="parTrans" cxnId="{5999A74C-EC82-4A47-A37B-E984FE863D62}">
      <dgm:prSet/>
      <dgm:spPr/>
      <dgm:t>
        <a:bodyPr/>
        <a:lstStyle/>
        <a:p>
          <a:endParaRPr lang="en-US"/>
        </a:p>
      </dgm:t>
    </dgm:pt>
    <dgm:pt modelId="{B94CA01C-DF64-466B-9151-1E2BC7EA7AE1}" type="sibTrans" cxnId="{5999A74C-EC82-4A47-A37B-E984FE863D62}">
      <dgm:prSet/>
      <dgm:spPr/>
      <dgm:t>
        <a:bodyPr/>
        <a:lstStyle/>
        <a:p>
          <a:endParaRPr lang="en-US"/>
        </a:p>
      </dgm:t>
    </dgm:pt>
    <dgm:pt modelId="{EE597744-60E7-4591-81B8-3D015134E31F}">
      <dgm:prSet/>
      <dgm:spPr/>
      <dgm:t>
        <a:bodyPr/>
        <a:lstStyle/>
        <a:p>
          <a:pPr algn="just"/>
          <a:r>
            <a:rPr lang="en-GB" dirty="0">
              <a:latin typeface="Times New Roman" panose="02020603050405020304" pitchFamily="18" charset="0"/>
              <a:cs typeface="Times New Roman" panose="02020603050405020304" pitchFamily="18" charset="0"/>
            </a:rPr>
            <a:t>However, barriers to peak performance include limited teamwork and learning that is separated into different areas. </a:t>
          </a:r>
          <a:endParaRPr lang="en-US" dirty="0">
            <a:latin typeface="Times New Roman" panose="02020603050405020304" pitchFamily="18" charset="0"/>
            <a:cs typeface="Times New Roman" panose="02020603050405020304" pitchFamily="18" charset="0"/>
          </a:endParaRPr>
        </a:p>
      </dgm:t>
    </dgm:pt>
    <dgm:pt modelId="{25D52537-E165-4032-BF4C-4E7C654CBFF3}" type="parTrans" cxnId="{A3B9BC07-5EEA-4241-B461-BFF1CFC7CA04}">
      <dgm:prSet/>
      <dgm:spPr/>
      <dgm:t>
        <a:bodyPr/>
        <a:lstStyle/>
        <a:p>
          <a:endParaRPr lang="en-US"/>
        </a:p>
      </dgm:t>
    </dgm:pt>
    <dgm:pt modelId="{12CE748E-A493-4C8B-8B5B-6DD5FDDAFE72}" type="sibTrans" cxnId="{A3B9BC07-5EEA-4241-B461-BFF1CFC7CA04}">
      <dgm:prSet/>
      <dgm:spPr/>
      <dgm:t>
        <a:bodyPr/>
        <a:lstStyle/>
        <a:p>
          <a:endParaRPr lang="en-US"/>
        </a:p>
      </dgm:t>
    </dgm:pt>
    <dgm:pt modelId="{0D89B8BE-2130-4A55-9B8C-7001B9CC2977}" type="pres">
      <dgm:prSet presAssocID="{A659BBAA-EE49-4A66-BDF5-AD7487ED9BC6}" presName="outerComposite" presStyleCnt="0">
        <dgm:presLayoutVars>
          <dgm:chMax val="5"/>
          <dgm:dir/>
          <dgm:resizeHandles val="exact"/>
        </dgm:presLayoutVars>
      </dgm:prSet>
      <dgm:spPr/>
    </dgm:pt>
    <dgm:pt modelId="{1A53E179-D197-4D6E-AA40-C33DD558E083}" type="pres">
      <dgm:prSet presAssocID="{A659BBAA-EE49-4A66-BDF5-AD7487ED9BC6}" presName="dummyMaxCanvas" presStyleCnt="0">
        <dgm:presLayoutVars/>
      </dgm:prSet>
      <dgm:spPr/>
    </dgm:pt>
    <dgm:pt modelId="{030681BF-8446-400B-A658-FBFA6218D226}" type="pres">
      <dgm:prSet presAssocID="{A659BBAA-EE49-4A66-BDF5-AD7487ED9BC6}" presName="ThreeNodes_1" presStyleLbl="node1" presStyleIdx="0" presStyleCnt="3">
        <dgm:presLayoutVars>
          <dgm:bulletEnabled val="1"/>
        </dgm:presLayoutVars>
      </dgm:prSet>
      <dgm:spPr/>
    </dgm:pt>
    <dgm:pt modelId="{80F3411D-00AF-4ED2-B255-2A0F21FAEF76}" type="pres">
      <dgm:prSet presAssocID="{A659BBAA-EE49-4A66-BDF5-AD7487ED9BC6}" presName="ThreeNodes_2" presStyleLbl="node1" presStyleIdx="1" presStyleCnt="3">
        <dgm:presLayoutVars>
          <dgm:bulletEnabled val="1"/>
        </dgm:presLayoutVars>
      </dgm:prSet>
      <dgm:spPr/>
    </dgm:pt>
    <dgm:pt modelId="{C1B19655-27C1-48CD-ACC8-C29E60993A25}" type="pres">
      <dgm:prSet presAssocID="{A659BBAA-EE49-4A66-BDF5-AD7487ED9BC6}" presName="ThreeNodes_3" presStyleLbl="node1" presStyleIdx="2" presStyleCnt="3">
        <dgm:presLayoutVars>
          <dgm:bulletEnabled val="1"/>
        </dgm:presLayoutVars>
      </dgm:prSet>
      <dgm:spPr/>
    </dgm:pt>
    <dgm:pt modelId="{34E6A393-4358-48D7-9EFE-6FC3DFBC2C51}" type="pres">
      <dgm:prSet presAssocID="{A659BBAA-EE49-4A66-BDF5-AD7487ED9BC6}" presName="ThreeConn_1-2" presStyleLbl="fgAccFollowNode1" presStyleIdx="0" presStyleCnt="2">
        <dgm:presLayoutVars>
          <dgm:bulletEnabled val="1"/>
        </dgm:presLayoutVars>
      </dgm:prSet>
      <dgm:spPr/>
    </dgm:pt>
    <dgm:pt modelId="{0A31DBA9-0C73-434B-B155-4B424B282605}" type="pres">
      <dgm:prSet presAssocID="{A659BBAA-EE49-4A66-BDF5-AD7487ED9BC6}" presName="ThreeConn_2-3" presStyleLbl="fgAccFollowNode1" presStyleIdx="1" presStyleCnt="2">
        <dgm:presLayoutVars>
          <dgm:bulletEnabled val="1"/>
        </dgm:presLayoutVars>
      </dgm:prSet>
      <dgm:spPr/>
    </dgm:pt>
    <dgm:pt modelId="{5784C177-E486-4828-9EDA-FACA8489F361}" type="pres">
      <dgm:prSet presAssocID="{A659BBAA-EE49-4A66-BDF5-AD7487ED9BC6}" presName="ThreeNodes_1_text" presStyleLbl="node1" presStyleIdx="2" presStyleCnt="3">
        <dgm:presLayoutVars>
          <dgm:bulletEnabled val="1"/>
        </dgm:presLayoutVars>
      </dgm:prSet>
      <dgm:spPr/>
    </dgm:pt>
    <dgm:pt modelId="{8344020F-25D8-4890-A0BD-C7A744AC648C}" type="pres">
      <dgm:prSet presAssocID="{A659BBAA-EE49-4A66-BDF5-AD7487ED9BC6}" presName="ThreeNodes_2_text" presStyleLbl="node1" presStyleIdx="2" presStyleCnt="3">
        <dgm:presLayoutVars>
          <dgm:bulletEnabled val="1"/>
        </dgm:presLayoutVars>
      </dgm:prSet>
      <dgm:spPr/>
    </dgm:pt>
    <dgm:pt modelId="{4EA876E6-8130-4FA5-8F93-9DAF5EE8C7D4}" type="pres">
      <dgm:prSet presAssocID="{A659BBAA-EE49-4A66-BDF5-AD7487ED9BC6}" presName="ThreeNodes_3_text" presStyleLbl="node1" presStyleIdx="2" presStyleCnt="3">
        <dgm:presLayoutVars>
          <dgm:bulletEnabled val="1"/>
        </dgm:presLayoutVars>
      </dgm:prSet>
      <dgm:spPr/>
    </dgm:pt>
  </dgm:ptLst>
  <dgm:cxnLst>
    <dgm:cxn modelId="{A3B9BC07-5EEA-4241-B461-BFF1CFC7CA04}" srcId="{A659BBAA-EE49-4A66-BDF5-AD7487ED9BC6}" destId="{EE597744-60E7-4591-81B8-3D015134E31F}" srcOrd="2" destOrd="0" parTransId="{25D52537-E165-4032-BF4C-4E7C654CBFF3}" sibTransId="{12CE748E-A493-4C8B-8B5B-6DD5FDDAFE72}"/>
    <dgm:cxn modelId="{5999A74C-EC82-4A47-A37B-E984FE863D62}" srcId="{A659BBAA-EE49-4A66-BDF5-AD7487ED9BC6}" destId="{08860452-D7D7-4C19-B6FA-8D04B1929AA6}" srcOrd="1" destOrd="0" parTransId="{DEF622B7-0890-43C1-8FAA-97394BEB2682}" sibTransId="{B94CA01C-DF64-466B-9151-1E2BC7EA7AE1}"/>
    <dgm:cxn modelId="{661ECB65-D86F-4E59-855B-C2D90C3AC3A6}" type="presOf" srcId="{A659BBAA-EE49-4A66-BDF5-AD7487ED9BC6}" destId="{0D89B8BE-2130-4A55-9B8C-7001B9CC2977}" srcOrd="0" destOrd="0" presId="urn:microsoft.com/office/officeart/2005/8/layout/vProcess5"/>
    <dgm:cxn modelId="{7AC87F77-71B0-49D4-BB3B-1916BAF5840A}" type="presOf" srcId="{81C2A7F4-8B76-4E07-BF17-57C25D321DB8}" destId="{5784C177-E486-4828-9EDA-FACA8489F361}" srcOrd="1" destOrd="0" presId="urn:microsoft.com/office/officeart/2005/8/layout/vProcess5"/>
    <dgm:cxn modelId="{81C88081-0884-4434-99CC-18BB60DA2CD7}" type="presOf" srcId="{EE597744-60E7-4591-81B8-3D015134E31F}" destId="{C1B19655-27C1-48CD-ACC8-C29E60993A25}" srcOrd="0" destOrd="0" presId="urn:microsoft.com/office/officeart/2005/8/layout/vProcess5"/>
    <dgm:cxn modelId="{2509EF92-4F9C-422F-A837-3EF822AE8368}" type="presOf" srcId="{B94CA01C-DF64-466B-9151-1E2BC7EA7AE1}" destId="{0A31DBA9-0C73-434B-B155-4B424B282605}" srcOrd="0" destOrd="0" presId="urn:microsoft.com/office/officeart/2005/8/layout/vProcess5"/>
    <dgm:cxn modelId="{8E4A7BB3-EDCA-4667-8E92-DF3B37181DF3}" type="presOf" srcId="{81C2A7F4-8B76-4E07-BF17-57C25D321DB8}" destId="{030681BF-8446-400B-A658-FBFA6218D226}" srcOrd="0" destOrd="0" presId="urn:microsoft.com/office/officeart/2005/8/layout/vProcess5"/>
    <dgm:cxn modelId="{73CAF2B4-F113-4A0D-9A27-A7029E6B16A6}" type="presOf" srcId="{85BA5C6C-9221-45CE-8E0F-C636D8323EDA}" destId="{34E6A393-4358-48D7-9EFE-6FC3DFBC2C51}" srcOrd="0" destOrd="0" presId="urn:microsoft.com/office/officeart/2005/8/layout/vProcess5"/>
    <dgm:cxn modelId="{61304EC0-CB2D-44A1-8200-355E3168D53B}" type="presOf" srcId="{08860452-D7D7-4C19-B6FA-8D04B1929AA6}" destId="{80F3411D-00AF-4ED2-B255-2A0F21FAEF76}" srcOrd="0" destOrd="0" presId="urn:microsoft.com/office/officeart/2005/8/layout/vProcess5"/>
    <dgm:cxn modelId="{1CBDCEE6-99C8-488C-ADFC-2A16E68A7B05}" type="presOf" srcId="{08860452-D7D7-4C19-B6FA-8D04B1929AA6}" destId="{8344020F-25D8-4890-A0BD-C7A744AC648C}" srcOrd="1" destOrd="0" presId="urn:microsoft.com/office/officeart/2005/8/layout/vProcess5"/>
    <dgm:cxn modelId="{2D1CABF0-702A-421C-8EAB-BCF44031BC3B}" type="presOf" srcId="{EE597744-60E7-4591-81B8-3D015134E31F}" destId="{4EA876E6-8130-4FA5-8F93-9DAF5EE8C7D4}" srcOrd="1" destOrd="0" presId="urn:microsoft.com/office/officeart/2005/8/layout/vProcess5"/>
    <dgm:cxn modelId="{11B544F4-A78F-45CB-BE8B-34DD965EB3FD}" srcId="{A659BBAA-EE49-4A66-BDF5-AD7487ED9BC6}" destId="{81C2A7F4-8B76-4E07-BF17-57C25D321DB8}" srcOrd="0" destOrd="0" parTransId="{CE5240FB-2771-4D47-B8DD-005A27C329BA}" sibTransId="{85BA5C6C-9221-45CE-8E0F-C636D8323EDA}"/>
    <dgm:cxn modelId="{B6168201-4D1E-478F-A264-4E834552CEE3}" type="presParOf" srcId="{0D89B8BE-2130-4A55-9B8C-7001B9CC2977}" destId="{1A53E179-D197-4D6E-AA40-C33DD558E083}" srcOrd="0" destOrd="0" presId="urn:microsoft.com/office/officeart/2005/8/layout/vProcess5"/>
    <dgm:cxn modelId="{D1CFFA38-96D3-4700-BA0D-A44A2449CD44}" type="presParOf" srcId="{0D89B8BE-2130-4A55-9B8C-7001B9CC2977}" destId="{030681BF-8446-400B-A658-FBFA6218D226}" srcOrd="1" destOrd="0" presId="urn:microsoft.com/office/officeart/2005/8/layout/vProcess5"/>
    <dgm:cxn modelId="{E82C538A-89C7-42B9-AB4F-532A4E19A6AB}" type="presParOf" srcId="{0D89B8BE-2130-4A55-9B8C-7001B9CC2977}" destId="{80F3411D-00AF-4ED2-B255-2A0F21FAEF76}" srcOrd="2" destOrd="0" presId="urn:microsoft.com/office/officeart/2005/8/layout/vProcess5"/>
    <dgm:cxn modelId="{7D8DBBC9-42DD-4C60-B0A2-6F929FF5DD09}" type="presParOf" srcId="{0D89B8BE-2130-4A55-9B8C-7001B9CC2977}" destId="{C1B19655-27C1-48CD-ACC8-C29E60993A25}" srcOrd="3" destOrd="0" presId="urn:microsoft.com/office/officeart/2005/8/layout/vProcess5"/>
    <dgm:cxn modelId="{E0874E69-4998-4E22-83EF-C9DB18AD9A50}" type="presParOf" srcId="{0D89B8BE-2130-4A55-9B8C-7001B9CC2977}" destId="{34E6A393-4358-48D7-9EFE-6FC3DFBC2C51}" srcOrd="4" destOrd="0" presId="urn:microsoft.com/office/officeart/2005/8/layout/vProcess5"/>
    <dgm:cxn modelId="{459B80B0-1190-4BD8-A1FE-9A97862D64BA}" type="presParOf" srcId="{0D89B8BE-2130-4A55-9B8C-7001B9CC2977}" destId="{0A31DBA9-0C73-434B-B155-4B424B282605}" srcOrd="5" destOrd="0" presId="urn:microsoft.com/office/officeart/2005/8/layout/vProcess5"/>
    <dgm:cxn modelId="{B0557EFD-7260-42EB-ABF9-936FA73E52CA}" type="presParOf" srcId="{0D89B8BE-2130-4A55-9B8C-7001B9CC2977}" destId="{5784C177-E486-4828-9EDA-FACA8489F361}" srcOrd="6" destOrd="0" presId="urn:microsoft.com/office/officeart/2005/8/layout/vProcess5"/>
    <dgm:cxn modelId="{F6960CBC-7071-4F78-9495-F37B848B7184}" type="presParOf" srcId="{0D89B8BE-2130-4A55-9B8C-7001B9CC2977}" destId="{8344020F-25D8-4890-A0BD-C7A744AC648C}" srcOrd="7" destOrd="0" presId="urn:microsoft.com/office/officeart/2005/8/layout/vProcess5"/>
    <dgm:cxn modelId="{44133279-DD5F-4092-99B3-036616A75D0C}" type="presParOf" srcId="{0D89B8BE-2130-4A55-9B8C-7001B9CC2977}" destId="{4EA876E6-8130-4FA5-8F93-9DAF5EE8C7D4}"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7A1F7C-2847-4728-8FBE-ADBE67BAB506}" type="doc">
      <dgm:prSet loTypeId="urn:microsoft.com/office/officeart/2005/8/layout/default" loCatId="list" qsTypeId="urn:microsoft.com/office/officeart/2005/8/quickstyle/simple2" qsCatId="simple" csTypeId="urn:microsoft.com/office/officeart/2005/8/colors/accent1_3" csCatId="accent1" phldr="1"/>
      <dgm:spPr/>
      <dgm:t>
        <a:bodyPr/>
        <a:lstStyle/>
        <a:p>
          <a:endParaRPr lang="en-US"/>
        </a:p>
      </dgm:t>
    </dgm:pt>
    <dgm:pt modelId="{63F6864B-4F05-4C02-85CA-46575BF4F547}">
      <dgm:prSet/>
      <dgm:spPr/>
      <dgm:t>
        <a:bodyPr/>
        <a:lstStyle/>
        <a:p>
          <a:pPr algn="just"/>
          <a:r>
            <a:rPr lang="en-GB" dirty="0">
              <a:latin typeface="Times New Roman" panose="02020603050405020304" pitchFamily="18" charset="0"/>
              <a:cs typeface="Times New Roman" panose="02020603050405020304" pitchFamily="18" charset="0"/>
            </a:rPr>
            <a:t>Emirates, a well-known carrier, has to deal with operating problems and customers' changing needs all the time. </a:t>
          </a:r>
          <a:endParaRPr lang="en-US" dirty="0">
            <a:latin typeface="Times New Roman" panose="02020603050405020304" pitchFamily="18" charset="0"/>
            <a:cs typeface="Times New Roman" panose="02020603050405020304" pitchFamily="18" charset="0"/>
          </a:endParaRPr>
        </a:p>
      </dgm:t>
    </dgm:pt>
    <dgm:pt modelId="{4CFA3D5C-A6E2-4E70-9928-753E1B787B4C}" type="parTrans" cxnId="{20A9E41B-2CA8-4800-9A23-5F13FF9F4E94}">
      <dgm:prSet/>
      <dgm:spPr/>
      <dgm:t>
        <a:bodyPr/>
        <a:lstStyle/>
        <a:p>
          <a:endParaRPr lang="en-US"/>
        </a:p>
      </dgm:t>
    </dgm:pt>
    <dgm:pt modelId="{E625EFA4-D0D8-427E-A105-0D49A13057DD}" type="sibTrans" cxnId="{20A9E41B-2CA8-4800-9A23-5F13FF9F4E94}">
      <dgm:prSet/>
      <dgm:spPr/>
      <dgm:t>
        <a:bodyPr/>
        <a:lstStyle/>
        <a:p>
          <a:endParaRPr lang="en-US"/>
        </a:p>
      </dgm:t>
    </dgm:pt>
    <dgm:pt modelId="{22CFBAAA-D973-4BB2-A193-129941401EB4}">
      <dgm:prSet/>
      <dgm:spPr/>
      <dgm:t>
        <a:bodyPr/>
        <a:lstStyle/>
        <a:p>
          <a:pPr algn="just"/>
          <a:r>
            <a:rPr lang="en-GB" dirty="0">
              <a:latin typeface="Times New Roman" panose="02020603050405020304" pitchFamily="18" charset="0"/>
              <a:cs typeface="Times New Roman" panose="02020603050405020304" pitchFamily="18" charset="0"/>
            </a:rPr>
            <a:t>According to Emirates' KMS review, practical success, speed, and excellent customer service are very important. </a:t>
          </a:r>
          <a:endParaRPr lang="en-US" dirty="0">
            <a:latin typeface="Times New Roman" panose="02020603050405020304" pitchFamily="18" charset="0"/>
            <a:cs typeface="Times New Roman" panose="02020603050405020304" pitchFamily="18" charset="0"/>
          </a:endParaRPr>
        </a:p>
      </dgm:t>
    </dgm:pt>
    <dgm:pt modelId="{028A6282-CE56-4848-94B6-1A5F2233CDF0}" type="parTrans" cxnId="{A23444A3-A2CB-4564-A5A3-B6F75F276E98}">
      <dgm:prSet/>
      <dgm:spPr/>
      <dgm:t>
        <a:bodyPr/>
        <a:lstStyle/>
        <a:p>
          <a:endParaRPr lang="en-US"/>
        </a:p>
      </dgm:t>
    </dgm:pt>
    <dgm:pt modelId="{C2262A9C-3CBA-40AF-97E2-2CFFED49758E}" type="sibTrans" cxnId="{A23444A3-A2CB-4564-A5A3-B6F75F276E98}">
      <dgm:prSet/>
      <dgm:spPr/>
      <dgm:t>
        <a:bodyPr/>
        <a:lstStyle/>
        <a:p>
          <a:endParaRPr lang="en-US"/>
        </a:p>
      </dgm:t>
    </dgm:pt>
    <dgm:pt modelId="{C65B0BB1-0A9C-4D93-9075-8489EE3C5D5F}">
      <dgm:prSet/>
      <dgm:spPr/>
      <dgm:t>
        <a:bodyPr/>
        <a:lstStyle/>
        <a:p>
          <a:pPr algn="just"/>
          <a:r>
            <a:rPr lang="en-GB" dirty="0">
              <a:latin typeface="Times New Roman" panose="02020603050405020304" pitchFamily="18" charset="0"/>
              <a:cs typeface="Times New Roman" panose="02020603050405020304" pitchFamily="18" charset="0"/>
            </a:rPr>
            <a:t>The company's strong points are its well-established organisation and dedication to ongoing growth. </a:t>
          </a:r>
          <a:endParaRPr lang="en-US" dirty="0">
            <a:latin typeface="Times New Roman" panose="02020603050405020304" pitchFamily="18" charset="0"/>
            <a:cs typeface="Times New Roman" panose="02020603050405020304" pitchFamily="18" charset="0"/>
          </a:endParaRPr>
        </a:p>
      </dgm:t>
    </dgm:pt>
    <dgm:pt modelId="{5BC2F45A-7AF7-4D42-995E-531B5C5EB2C5}" type="parTrans" cxnId="{70F52715-947A-44AE-9641-61E69E153D77}">
      <dgm:prSet/>
      <dgm:spPr/>
      <dgm:t>
        <a:bodyPr/>
        <a:lstStyle/>
        <a:p>
          <a:endParaRPr lang="en-US"/>
        </a:p>
      </dgm:t>
    </dgm:pt>
    <dgm:pt modelId="{4912AE71-BAFE-439A-8A84-3C74707C5AE8}" type="sibTrans" cxnId="{70F52715-947A-44AE-9641-61E69E153D77}">
      <dgm:prSet/>
      <dgm:spPr/>
      <dgm:t>
        <a:bodyPr/>
        <a:lstStyle/>
        <a:p>
          <a:endParaRPr lang="en-US"/>
        </a:p>
      </dgm:t>
    </dgm:pt>
    <dgm:pt modelId="{5980B323-145D-44A8-9F6C-0EBBAA047493}">
      <dgm:prSet/>
      <dgm:spPr/>
      <dgm:t>
        <a:bodyPr/>
        <a:lstStyle/>
        <a:p>
          <a:pPr algn="just"/>
          <a:r>
            <a:rPr lang="en-GB" dirty="0">
              <a:latin typeface="Times New Roman" panose="02020603050405020304" pitchFamily="18" charset="0"/>
              <a:cs typeface="Times New Roman" panose="02020603050405020304" pitchFamily="18" charset="0"/>
            </a:rPr>
            <a:t>When investments in training and technology are made at the right time, chances to use new technologies arise (</a:t>
          </a:r>
          <a:r>
            <a:rPr lang="en-GB" dirty="0">
              <a:effectLst/>
              <a:latin typeface="Times New Roman" panose="02020603050405020304" pitchFamily="18" charset="0"/>
              <a:ea typeface="Calibri" panose="020F0502020204030204" pitchFamily="34" charset="0"/>
              <a:cs typeface="Times New Roman" panose="02020603050405020304" pitchFamily="18" charset="0"/>
            </a:rPr>
            <a:t>Imad et al., 2021)</a:t>
          </a:r>
          <a:r>
            <a:rPr lang="en-GB"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dgm:t>
    </dgm:pt>
    <dgm:pt modelId="{D5E954C8-16E0-4DFA-A1E1-E7BACFA51D70}" type="parTrans" cxnId="{BF80B64E-A76D-4E36-942F-5BCEEFB40874}">
      <dgm:prSet/>
      <dgm:spPr/>
      <dgm:t>
        <a:bodyPr/>
        <a:lstStyle/>
        <a:p>
          <a:endParaRPr lang="en-US"/>
        </a:p>
      </dgm:t>
    </dgm:pt>
    <dgm:pt modelId="{DE7D0A7C-74E0-4A50-8D35-10B9F9667037}" type="sibTrans" cxnId="{BF80B64E-A76D-4E36-942F-5BCEEFB40874}">
      <dgm:prSet/>
      <dgm:spPr/>
      <dgm:t>
        <a:bodyPr/>
        <a:lstStyle/>
        <a:p>
          <a:endParaRPr lang="en-US"/>
        </a:p>
      </dgm:t>
    </dgm:pt>
    <dgm:pt modelId="{2EF1EE95-DD44-43A0-B6B9-686871780EE5}">
      <dgm:prSet/>
      <dgm:spPr/>
      <dgm:t>
        <a:bodyPr/>
        <a:lstStyle/>
        <a:p>
          <a:pPr algn="just"/>
          <a:r>
            <a:rPr lang="en-GB" dirty="0">
              <a:latin typeface="Times New Roman" panose="02020603050405020304" pitchFamily="18" charset="0"/>
              <a:cs typeface="Times New Roman" panose="02020603050405020304" pitchFamily="18" charset="0"/>
            </a:rPr>
            <a:t>Information might not be used to its best potential, though, if it is not properly documented or if there are communication barriers between teams.</a:t>
          </a:r>
          <a:endParaRPr lang="en-US" dirty="0">
            <a:latin typeface="Times New Roman" panose="02020603050405020304" pitchFamily="18" charset="0"/>
            <a:cs typeface="Times New Roman" panose="02020603050405020304" pitchFamily="18" charset="0"/>
          </a:endParaRPr>
        </a:p>
      </dgm:t>
    </dgm:pt>
    <dgm:pt modelId="{494A618D-7B72-4E0B-B8FC-40BB0E4FA9B9}" type="parTrans" cxnId="{DD0B6348-6E46-4B03-931E-239CA00F8ABD}">
      <dgm:prSet/>
      <dgm:spPr/>
      <dgm:t>
        <a:bodyPr/>
        <a:lstStyle/>
        <a:p>
          <a:endParaRPr lang="en-US"/>
        </a:p>
      </dgm:t>
    </dgm:pt>
    <dgm:pt modelId="{0C418316-B5BA-4AED-99D5-149D70D0E760}" type="sibTrans" cxnId="{DD0B6348-6E46-4B03-931E-239CA00F8ABD}">
      <dgm:prSet/>
      <dgm:spPr/>
      <dgm:t>
        <a:bodyPr/>
        <a:lstStyle/>
        <a:p>
          <a:endParaRPr lang="en-US"/>
        </a:p>
      </dgm:t>
    </dgm:pt>
    <dgm:pt modelId="{11D90BA5-6199-4E62-BCE7-E3BA604482FA}" type="pres">
      <dgm:prSet presAssocID="{CB7A1F7C-2847-4728-8FBE-ADBE67BAB506}" presName="diagram" presStyleCnt="0">
        <dgm:presLayoutVars>
          <dgm:dir/>
          <dgm:resizeHandles val="exact"/>
        </dgm:presLayoutVars>
      </dgm:prSet>
      <dgm:spPr/>
    </dgm:pt>
    <dgm:pt modelId="{62690793-074E-4F3C-9BCD-9E52C4B4C966}" type="pres">
      <dgm:prSet presAssocID="{63F6864B-4F05-4C02-85CA-46575BF4F547}" presName="node" presStyleLbl="node1" presStyleIdx="0" presStyleCnt="5">
        <dgm:presLayoutVars>
          <dgm:bulletEnabled val="1"/>
        </dgm:presLayoutVars>
      </dgm:prSet>
      <dgm:spPr/>
    </dgm:pt>
    <dgm:pt modelId="{0EB4F9CA-A7EF-4E41-9233-F47AB21D8F77}" type="pres">
      <dgm:prSet presAssocID="{E625EFA4-D0D8-427E-A105-0D49A13057DD}" presName="sibTrans" presStyleCnt="0"/>
      <dgm:spPr/>
    </dgm:pt>
    <dgm:pt modelId="{60965F27-45B8-46EE-8345-86DD9B00A209}" type="pres">
      <dgm:prSet presAssocID="{22CFBAAA-D973-4BB2-A193-129941401EB4}" presName="node" presStyleLbl="node1" presStyleIdx="1" presStyleCnt="5">
        <dgm:presLayoutVars>
          <dgm:bulletEnabled val="1"/>
        </dgm:presLayoutVars>
      </dgm:prSet>
      <dgm:spPr/>
    </dgm:pt>
    <dgm:pt modelId="{733156B8-80A5-4581-AC1D-4E118EC13520}" type="pres">
      <dgm:prSet presAssocID="{C2262A9C-3CBA-40AF-97E2-2CFFED49758E}" presName="sibTrans" presStyleCnt="0"/>
      <dgm:spPr/>
    </dgm:pt>
    <dgm:pt modelId="{410BD708-6E8C-40AE-A64F-8F975C55D71A}" type="pres">
      <dgm:prSet presAssocID="{C65B0BB1-0A9C-4D93-9075-8489EE3C5D5F}" presName="node" presStyleLbl="node1" presStyleIdx="2" presStyleCnt="5">
        <dgm:presLayoutVars>
          <dgm:bulletEnabled val="1"/>
        </dgm:presLayoutVars>
      </dgm:prSet>
      <dgm:spPr/>
    </dgm:pt>
    <dgm:pt modelId="{91027093-29D7-408B-8886-3ACE5AFC1A4F}" type="pres">
      <dgm:prSet presAssocID="{4912AE71-BAFE-439A-8A84-3C74707C5AE8}" presName="sibTrans" presStyleCnt="0"/>
      <dgm:spPr/>
    </dgm:pt>
    <dgm:pt modelId="{F8F8C7E2-C03F-4A16-B516-CA26F13E51B1}" type="pres">
      <dgm:prSet presAssocID="{5980B323-145D-44A8-9F6C-0EBBAA047493}" presName="node" presStyleLbl="node1" presStyleIdx="3" presStyleCnt="5">
        <dgm:presLayoutVars>
          <dgm:bulletEnabled val="1"/>
        </dgm:presLayoutVars>
      </dgm:prSet>
      <dgm:spPr/>
    </dgm:pt>
    <dgm:pt modelId="{A66FE7A8-78D0-4C27-AB23-7EB9D62DA302}" type="pres">
      <dgm:prSet presAssocID="{DE7D0A7C-74E0-4A50-8D35-10B9F9667037}" presName="sibTrans" presStyleCnt="0"/>
      <dgm:spPr/>
    </dgm:pt>
    <dgm:pt modelId="{88CAAFFC-CFC0-4DF6-A295-F887337336E8}" type="pres">
      <dgm:prSet presAssocID="{2EF1EE95-DD44-43A0-B6B9-686871780EE5}" presName="node" presStyleLbl="node1" presStyleIdx="4" presStyleCnt="5">
        <dgm:presLayoutVars>
          <dgm:bulletEnabled val="1"/>
        </dgm:presLayoutVars>
      </dgm:prSet>
      <dgm:spPr/>
    </dgm:pt>
  </dgm:ptLst>
  <dgm:cxnLst>
    <dgm:cxn modelId="{2FAF8C0B-8C3F-4941-8842-F79BE6DD8A76}" type="presOf" srcId="{63F6864B-4F05-4C02-85CA-46575BF4F547}" destId="{62690793-074E-4F3C-9BCD-9E52C4B4C966}" srcOrd="0" destOrd="0" presId="urn:microsoft.com/office/officeart/2005/8/layout/default"/>
    <dgm:cxn modelId="{70F52715-947A-44AE-9641-61E69E153D77}" srcId="{CB7A1F7C-2847-4728-8FBE-ADBE67BAB506}" destId="{C65B0BB1-0A9C-4D93-9075-8489EE3C5D5F}" srcOrd="2" destOrd="0" parTransId="{5BC2F45A-7AF7-4D42-995E-531B5C5EB2C5}" sibTransId="{4912AE71-BAFE-439A-8A84-3C74707C5AE8}"/>
    <dgm:cxn modelId="{20A9E41B-2CA8-4800-9A23-5F13FF9F4E94}" srcId="{CB7A1F7C-2847-4728-8FBE-ADBE67BAB506}" destId="{63F6864B-4F05-4C02-85CA-46575BF4F547}" srcOrd="0" destOrd="0" parTransId="{4CFA3D5C-A6E2-4E70-9928-753E1B787B4C}" sibTransId="{E625EFA4-D0D8-427E-A105-0D49A13057DD}"/>
    <dgm:cxn modelId="{DD0B6348-6E46-4B03-931E-239CA00F8ABD}" srcId="{CB7A1F7C-2847-4728-8FBE-ADBE67BAB506}" destId="{2EF1EE95-DD44-43A0-B6B9-686871780EE5}" srcOrd="4" destOrd="0" parTransId="{494A618D-7B72-4E0B-B8FC-40BB0E4FA9B9}" sibTransId="{0C418316-B5BA-4AED-99D5-149D70D0E760}"/>
    <dgm:cxn modelId="{BF80B64E-A76D-4E36-942F-5BCEEFB40874}" srcId="{CB7A1F7C-2847-4728-8FBE-ADBE67BAB506}" destId="{5980B323-145D-44A8-9F6C-0EBBAA047493}" srcOrd="3" destOrd="0" parTransId="{D5E954C8-16E0-4DFA-A1E1-E7BACFA51D70}" sibTransId="{DE7D0A7C-74E0-4A50-8D35-10B9F9667037}"/>
    <dgm:cxn modelId="{02199455-B0A3-442C-BA11-23693DCA2338}" type="presOf" srcId="{C65B0BB1-0A9C-4D93-9075-8489EE3C5D5F}" destId="{410BD708-6E8C-40AE-A64F-8F975C55D71A}" srcOrd="0" destOrd="0" presId="urn:microsoft.com/office/officeart/2005/8/layout/default"/>
    <dgm:cxn modelId="{70B7C16B-1B21-4E36-9F7F-BF3093A03585}" type="presOf" srcId="{2EF1EE95-DD44-43A0-B6B9-686871780EE5}" destId="{88CAAFFC-CFC0-4DF6-A295-F887337336E8}" srcOrd="0" destOrd="0" presId="urn:microsoft.com/office/officeart/2005/8/layout/default"/>
    <dgm:cxn modelId="{6C12EA6C-5878-4027-B159-E8932AE750D9}" type="presOf" srcId="{5980B323-145D-44A8-9F6C-0EBBAA047493}" destId="{F8F8C7E2-C03F-4A16-B516-CA26F13E51B1}" srcOrd="0" destOrd="0" presId="urn:microsoft.com/office/officeart/2005/8/layout/default"/>
    <dgm:cxn modelId="{0CC36E83-2286-4C39-9337-3D629FC98B27}" type="presOf" srcId="{CB7A1F7C-2847-4728-8FBE-ADBE67BAB506}" destId="{11D90BA5-6199-4E62-BCE7-E3BA604482FA}" srcOrd="0" destOrd="0" presId="urn:microsoft.com/office/officeart/2005/8/layout/default"/>
    <dgm:cxn modelId="{A23444A3-A2CB-4564-A5A3-B6F75F276E98}" srcId="{CB7A1F7C-2847-4728-8FBE-ADBE67BAB506}" destId="{22CFBAAA-D973-4BB2-A193-129941401EB4}" srcOrd="1" destOrd="0" parTransId="{028A6282-CE56-4848-94B6-1A5F2233CDF0}" sibTransId="{C2262A9C-3CBA-40AF-97E2-2CFFED49758E}"/>
    <dgm:cxn modelId="{73670AE3-ACF4-4D5A-A225-93143FEA3C14}" type="presOf" srcId="{22CFBAAA-D973-4BB2-A193-129941401EB4}" destId="{60965F27-45B8-46EE-8345-86DD9B00A209}" srcOrd="0" destOrd="0" presId="urn:microsoft.com/office/officeart/2005/8/layout/default"/>
    <dgm:cxn modelId="{93B1F955-1B71-41F5-90CE-92BA0851DFD1}" type="presParOf" srcId="{11D90BA5-6199-4E62-BCE7-E3BA604482FA}" destId="{62690793-074E-4F3C-9BCD-9E52C4B4C966}" srcOrd="0" destOrd="0" presId="urn:microsoft.com/office/officeart/2005/8/layout/default"/>
    <dgm:cxn modelId="{E2CC0BDD-5E32-46AA-B2B0-AABCA1DA0E5B}" type="presParOf" srcId="{11D90BA5-6199-4E62-BCE7-E3BA604482FA}" destId="{0EB4F9CA-A7EF-4E41-9233-F47AB21D8F77}" srcOrd="1" destOrd="0" presId="urn:microsoft.com/office/officeart/2005/8/layout/default"/>
    <dgm:cxn modelId="{BA14B596-63BC-4FAC-952C-DAAB6E8335AB}" type="presParOf" srcId="{11D90BA5-6199-4E62-BCE7-E3BA604482FA}" destId="{60965F27-45B8-46EE-8345-86DD9B00A209}" srcOrd="2" destOrd="0" presId="urn:microsoft.com/office/officeart/2005/8/layout/default"/>
    <dgm:cxn modelId="{B1641D2E-233F-4450-ADAE-3E1B8B20A1A8}" type="presParOf" srcId="{11D90BA5-6199-4E62-BCE7-E3BA604482FA}" destId="{733156B8-80A5-4581-AC1D-4E118EC13520}" srcOrd="3" destOrd="0" presId="urn:microsoft.com/office/officeart/2005/8/layout/default"/>
    <dgm:cxn modelId="{7E37BC69-4547-4111-B81A-31C6FAA630DF}" type="presParOf" srcId="{11D90BA5-6199-4E62-BCE7-E3BA604482FA}" destId="{410BD708-6E8C-40AE-A64F-8F975C55D71A}" srcOrd="4" destOrd="0" presId="urn:microsoft.com/office/officeart/2005/8/layout/default"/>
    <dgm:cxn modelId="{DE23F2AB-EE11-40A2-9547-9901E37BF3E2}" type="presParOf" srcId="{11D90BA5-6199-4E62-BCE7-E3BA604482FA}" destId="{91027093-29D7-408B-8886-3ACE5AFC1A4F}" srcOrd="5" destOrd="0" presId="urn:microsoft.com/office/officeart/2005/8/layout/default"/>
    <dgm:cxn modelId="{6FEF30EE-0590-4765-A3C6-7E40BDB9F99B}" type="presParOf" srcId="{11D90BA5-6199-4E62-BCE7-E3BA604482FA}" destId="{F8F8C7E2-C03F-4A16-B516-CA26F13E51B1}" srcOrd="6" destOrd="0" presId="urn:microsoft.com/office/officeart/2005/8/layout/default"/>
    <dgm:cxn modelId="{8F1AE614-7AB3-4E50-AFE9-23E1C807AFF4}" type="presParOf" srcId="{11D90BA5-6199-4E62-BCE7-E3BA604482FA}" destId="{A66FE7A8-78D0-4C27-AB23-7EB9D62DA302}" srcOrd="7" destOrd="0" presId="urn:microsoft.com/office/officeart/2005/8/layout/default"/>
    <dgm:cxn modelId="{A31A6F3D-018A-41B9-9E51-943803BD2012}" type="presParOf" srcId="{11D90BA5-6199-4E62-BCE7-E3BA604482FA}" destId="{88CAAFFC-CFC0-4DF6-A295-F887337336E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BA6062-A523-4F43-A726-41B9B2FA7803}" type="doc">
      <dgm:prSet loTypeId="urn:microsoft.com/office/officeart/2005/8/layout/matrix2" loCatId="matrix" qsTypeId="urn:microsoft.com/office/officeart/2005/8/quickstyle/simple5" qsCatId="simple" csTypeId="urn:microsoft.com/office/officeart/2005/8/colors/colorful5" csCatId="colorful" phldr="1"/>
      <dgm:spPr/>
      <dgm:t>
        <a:bodyPr/>
        <a:lstStyle/>
        <a:p>
          <a:endParaRPr lang="en-US"/>
        </a:p>
      </dgm:t>
    </dgm:pt>
    <dgm:pt modelId="{F07CA654-B912-407B-8C4F-218A174AFB35}">
      <dgm:prSet/>
      <dgm:spPr/>
      <dgm:t>
        <a:bodyPr/>
        <a:lstStyle/>
        <a:p>
          <a:pPr algn="just"/>
          <a:r>
            <a:rPr lang="en-GB" dirty="0">
              <a:latin typeface="Times New Roman" panose="02020603050405020304" pitchFamily="18" charset="0"/>
              <a:cs typeface="Times New Roman" panose="02020603050405020304" pitchFamily="18" charset="0"/>
            </a:rPr>
            <a:t>To improve Boeing and Emirate’s  knowledge management, set up strong ways to record and collect information. </a:t>
          </a:r>
          <a:endParaRPr lang="en-US" dirty="0">
            <a:latin typeface="Times New Roman" panose="02020603050405020304" pitchFamily="18" charset="0"/>
            <a:cs typeface="Times New Roman" panose="02020603050405020304" pitchFamily="18" charset="0"/>
          </a:endParaRPr>
        </a:p>
      </dgm:t>
    </dgm:pt>
    <dgm:pt modelId="{B34A37BA-DB5B-4F61-BE80-CF8642B1EE19}" type="parTrans" cxnId="{400BA291-0DAD-422B-B429-5AB60C65397B}">
      <dgm:prSet/>
      <dgm:spPr/>
      <dgm:t>
        <a:bodyPr/>
        <a:lstStyle/>
        <a:p>
          <a:endParaRPr lang="en-US"/>
        </a:p>
      </dgm:t>
    </dgm:pt>
    <dgm:pt modelId="{789086D2-6903-4876-9539-1220A5858228}" type="sibTrans" cxnId="{400BA291-0DAD-422B-B429-5AB60C65397B}">
      <dgm:prSet/>
      <dgm:spPr/>
      <dgm:t>
        <a:bodyPr/>
        <a:lstStyle/>
        <a:p>
          <a:endParaRPr lang="en-US"/>
        </a:p>
      </dgm:t>
    </dgm:pt>
    <dgm:pt modelId="{3DA89B49-B0BF-4425-A672-506D513F1E41}">
      <dgm:prSet/>
      <dgm:spPr/>
      <dgm:t>
        <a:bodyPr/>
        <a:lstStyle/>
        <a:p>
          <a:pPr algn="just"/>
          <a:r>
            <a:rPr lang="en-GB" dirty="0">
              <a:latin typeface="Times New Roman" panose="02020603050405020304" pitchFamily="18" charset="0"/>
              <a:cs typeface="Times New Roman" panose="02020603050405020304" pitchFamily="18" charset="0"/>
            </a:rPr>
            <a:t>Use easy-to-use tools to make it simple to record tacit information, best practices, and lessons learned. </a:t>
          </a:r>
          <a:endParaRPr lang="en-US" dirty="0">
            <a:latin typeface="Times New Roman" panose="02020603050405020304" pitchFamily="18" charset="0"/>
            <a:cs typeface="Times New Roman" panose="02020603050405020304" pitchFamily="18" charset="0"/>
          </a:endParaRPr>
        </a:p>
      </dgm:t>
    </dgm:pt>
    <dgm:pt modelId="{BAD2441A-D9EC-474C-AA1F-462EE937C251}" type="parTrans" cxnId="{5E9E4460-55A9-4003-9164-303CAFADF3CA}">
      <dgm:prSet/>
      <dgm:spPr/>
      <dgm:t>
        <a:bodyPr/>
        <a:lstStyle/>
        <a:p>
          <a:endParaRPr lang="en-US"/>
        </a:p>
      </dgm:t>
    </dgm:pt>
    <dgm:pt modelId="{5EE56FF3-2459-4448-903E-A303F9E22274}" type="sibTrans" cxnId="{5E9E4460-55A9-4003-9164-303CAFADF3CA}">
      <dgm:prSet/>
      <dgm:spPr/>
      <dgm:t>
        <a:bodyPr/>
        <a:lstStyle/>
        <a:p>
          <a:endParaRPr lang="en-US"/>
        </a:p>
      </dgm:t>
    </dgm:pt>
    <dgm:pt modelId="{D68741E7-5BC8-4DB3-8A22-7C8E67E059AA}">
      <dgm:prSet/>
      <dgm:spPr/>
      <dgm:t>
        <a:bodyPr/>
        <a:lstStyle/>
        <a:p>
          <a:pPr algn="just"/>
          <a:r>
            <a:rPr lang="en-GB" dirty="0">
              <a:latin typeface="Times New Roman" panose="02020603050405020304" pitchFamily="18" charset="0"/>
              <a:cs typeface="Times New Roman" panose="02020603050405020304" pitchFamily="18" charset="0"/>
            </a:rPr>
            <a:t>This keeps institutional memory alive while letting staff make useful comments based on what they know (</a:t>
          </a:r>
          <a:r>
            <a:rPr lang="en-GB" dirty="0">
              <a:effectLst/>
              <a:latin typeface="Times New Roman" panose="02020603050405020304" pitchFamily="18" charset="0"/>
              <a:ea typeface="Calibri" panose="020F0502020204030204" pitchFamily="34" charset="0"/>
              <a:cs typeface="Times New Roman" panose="02020603050405020304" pitchFamily="18" charset="0"/>
            </a:rPr>
            <a:t>Ashok et al., 2021)</a:t>
          </a:r>
          <a:r>
            <a:rPr lang="en-GB"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dgm:t>
    </dgm:pt>
    <dgm:pt modelId="{0F5E1476-18F8-4784-8050-D16DDEC0091F}" type="parTrans" cxnId="{3199BC35-0364-4B83-A0F2-371DC3BEFBDD}">
      <dgm:prSet/>
      <dgm:spPr/>
      <dgm:t>
        <a:bodyPr/>
        <a:lstStyle/>
        <a:p>
          <a:endParaRPr lang="en-US"/>
        </a:p>
      </dgm:t>
    </dgm:pt>
    <dgm:pt modelId="{837E386D-69C8-4FE2-8A42-CB095E2E1CD2}" type="sibTrans" cxnId="{3199BC35-0364-4B83-A0F2-371DC3BEFBDD}">
      <dgm:prSet/>
      <dgm:spPr/>
      <dgm:t>
        <a:bodyPr/>
        <a:lstStyle/>
        <a:p>
          <a:endParaRPr lang="en-US"/>
        </a:p>
      </dgm:t>
    </dgm:pt>
    <dgm:pt modelId="{A6F1DD22-D8AD-41D4-9AEF-A57897694CE3}">
      <dgm:prSet/>
      <dgm:spPr/>
      <dgm:t>
        <a:bodyPr/>
        <a:lstStyle/>
        <a:p>
          <a:pPr algn="just"/>
          <a:r>
            <a:rPr lang="en-GB" dirty="0">
              <a:latin typeface="Times New Roman" panose="02020603050405020304" pitchFamily="18" charset="0"/>
              <a:cs typeface="Times New Roman" panose="02020603050405020304" pitchFamily="18" charset="0"/>
            </a:rPr>
            <a:t>Intelligent document systems and other advances in technology may make the process easier while still making sure that all of an organization's material is complete and easy to find.</a:t>
          </a:r>
          <a:endParaRPr lang="en-US" dirty="0">
            <a:latin typeface="Times New Roman" panose="02020603050405020304" pitchFamily="18" charset="0"/>
            <a:cs typeface="Times New Roman" panose="02020603050405020304" pitchFamily="18" charset="0"/>
          </a:endParaRPr>
        </a:p>
      </dgm:t>
    </dgm:pt>
    <dgm:pt modelId="{CE844B30-7361-43BA-831E-FD372D7CBD8D}" type="parTrans" cxnId="{D2343318-8463-41C7-9561-FA65B9BDF771}">
      <dgm:prSet/>
      <dgm:spPr/>
      <dgm:t>
        <a:bodyPr/>
        <a:lstStyle/>
        <a:p>
          <a:endParaRPr lang="en-US"/>
        </a:p>
      </dgm:t>
    </dgm:pt>
    <dgm:pt modelId="{3A459F32-3FFF-4839-BD58-69EAFF10D1FA}" type="sibTrans" cxnId="{D2343318-8463-41C7-9561-FA65B9BDF771}">
      <dgm:prSet/>
      <dgm:spPr/>
      <dgm:t>
        <a:bodyPr/>
        <a:lstStyle/>
        <a:p>
          <a:endParaRPr lang="en-US"/>
        </a:p>
      </dgm:t>
    </dgm:pt>
    <dgm:pt modelId="{6CCB87A2-EFB8-4591-8CCE-ABADF1FF4ADF}" type="pres">
      <dgm:prSet presAssocID="{3EBA6062-A523-4F43-A726-41B9B2FA7803}" presName="matrix" presStyleCnt="0">
        <dgm:presLayoutVars>
          <dgm:chMax val="1"/>
          <dgm:dir/>
          <dgm:resizeHandles val="exact"/>
        </dgm:presLayoutVars>
      </dgm:prSet>
      <dgm:spPr/>
    </dgm:pt>
    <dgm:pt modelId="{D80E0547-B785-4C71-998F-77BF15463978}" type="pres">
      <dgm:prSet presAssocID="{3EBA6062-A523-4F43-A726-41B9B2FA7803}" presName="axisShape" presStyleLbl="bgShp" presStyleIdx="0" presStyleCnt="1"/>
      <dgm:spPr/>
    </dgm:pt>
    <dgm:pt modelId="{E2F44160-CCB3-4D0C-B3A4-18E607A236CD}" type="pres">
      <dgm:prSet presAssocID="{3EBA6062-A523-4F43-A726-41B9B2FA7803}" presName="rect1" presStyleLbl="node1" presStyleIdx="0" presStyleCnt="4" custScaleX="169690" custLinFactNeighborX="-49211" custLinFactNeighborY="1968">
        <dgm:presLayoutVars>
          <dgm:chMax val="0"/>
          <dgm:chPref val="0"/>
          <dgm:bulletEnabled val="1"/>
        </dgm:presLayoutVars>
      </dgm:prSet>
      <dgm:spPr/>
    </dgm:pt>
    <dgm:pt modelId="{FCF7AA37-2BF3-4DAE-8F9C-0A028218C1DE}" type="pres">
      <dgm:prSet presAssocID="{3EBA6062-A523-4F43-A726-41B9B2FA7803}" presName="rect2" presStyleLbl="node1" presStyleIdx="1" presStyleCnt="4" custScaleX="175339" custLinFactNeighborX="48960">
        <dgm:presLayoutVars>
          <dgm:chMax val="0"/>
          <dgm:chPref val="0"/>
          <dgm:bulletEnabled val="1"/>
        </dgm:presLayoutVars>
      </dgm:prSet>
      <dgm:spPr/>
    </dgm:pt>
    <dgm:pt modelId="{7E4C7CB2-1D66-40F1-A297-F3DB8606DDD5}" type="pres">
      <dgm:prSet presAssocID="{3EBA6062-A523-4F43-A726-41B9B2FA7803}" presName="rect3" presStyleLbl="node1" presStyleIdx="2" presStyleCnt="4" custScaleX="190990" custLinFactNeighborX="-52491" custLinFactNeighborY="0">
        <dgm:presLayoutVars>
          <dgm:chMax val="0"/>
          <dgm:chPref val="0"/>
          <dgm:bulletEnabled val="1"/>
        </dgm:presLayoutVars>
      </dgm:prSet>
      <dgm:spPr/>
    </dgm:pt>
    <dgm:pt modelId="{5A48E7A6-F1B3-466C-A75B-5FA2CE40CECE}" type="pres">
      <dgm:prSet presAssocID="{3EBA6062-A523-4F43-A726-41B9B2FA7803}" presName="rect4" presStyleLbl="node1" presStyleIdx="3" presStyleCnt="4" custScaleX="193429" custLinFactNeighborX="48960" custLinFactNeighborY="2625">
        <dgm:presLayoutVars>
          <dgm:chMax val="0"/>
          <dgm:chPref val="0"/>
          <dgm:bulletEnabled val="1"/>
        </dgm:presLayoutVars>
      </dgm:prSet>
      <dgm:spPr/>
    </dgm:pt>
  </dgm:ptLst>
  <dgm:cxnLst>
    <dgm:cxn modelId="{D2343318-8463-41C7-9561-FA65B9BDF771}" srcId="{3EBA6062-A523-4F43-A726-41B9B2FA7803}" destId="{A6F1DD22-D8AD-41D4-9AEF-A57897694CE3}" srcOrd="3" destOrd="0" parTransId="{CE844B30-7361-43BA-831E-FD372D7CBD8D}" sibTransId="{3A459F32-3FFF-4839-BD58-69EAFF10D1FA}"/>
    <dgm:cxn modelId="{6323A831-0AD6-4314-BEA2-E4F5F8B3D489}" type="presOf" srcId="{3EBA6062-A523-4F43-A726-41B9B2FA7803}" destId="{6CCB87A2-EFB8-4591-8CCE-ABADF1FF4ADF}" srcOrd="0" destOrd="0" presId="urn:microsoft.com/office/officeart/2005/8/layout/matrix2"/>
    <dgm:cxn modelId="{3199BC35-0364-4B83-A0F2-371DC3BEFBDD}" srcId="{3EBA6062-A523-4F43-A726-41B9B2FA7803}" destId="{D68741E7-5BC8-4DB3-8A22-7C8E67E059AA}" srcOrd="2" destOrd="0" parTransId="{0F5E1476-18F8-4784-8050-D16DDEC0091F}" sibTransId="{837E386D-69C8-4FE2-8A42-CB095E2E1CD2}"/>
    <dgm:cxn modelId="{5E9E4460-55A9-4003-9164-303CAFADF3CA}" srcId="{3EBA6062-A523-4F43-A726-41B9B2FA7803}" destId="{3DA89B49-B0BF-4425-A672-506D513F1E41}" srcOrd="1" destOrd="0" parTransId="{BAD2441A-D9EC-474C-AA1F-462EE937C251}" sibTransId="{5EE56FF3-2459-4448-903E-A303F9E22274}"/>
    <dgm:cxn modelId="{1418AA6B-E1B4-4E0B-8EBB-175CE5AF862C}" type="presOf" srcId="{D68741E7-5BC8-4DB3-8A22-7C8E67E059AA}" destId="{7E4C7CB2-1D66-40F1-A297-F3DB8606DDD5}" srcOrd="0" destOrd="0" presId="urn:microsoft.com/office/officeart/2005/8/layout/matrix2"/>
    <dgm:cxn modelId="{400BA291-0DAD-422B-B429-5AB60C65397B}" srcId="{3EBA6062-A523-4F43-A726-41B9B2FA7803}" destId="{F07CA654-B912-407B-8C4F-218A174AFB35}" srcOrd="0" destOrd="0" parTransId="{B34A37BA-DB5B-4F61-BE80-CF8642B1EE19}" sibTransId="{789086D2-6903-4876-9539-1220A5858228}"/>
    <dgm:cxn modelId="{D084E49B-9E28-4EEB-985C-4ED1A1BCB125}" type="presOf" srcId="{3DA89B49-B0BF-4425-A672-506D513F1E41}" destId="{FCF7AA37-2BF3-4DAE-8F9C-0A028218C1DE}" srcOrd="0" destOrd="0" presId="urn:microsoft.com/office/officeart/2005/8/layout/matrix2"/>
    <dgm:cxn modelId="{2EE516B1-2E35-4002-8705-F0429569EC9F}" type="presOf" srcId="{A6F1DD22-D8AD-41D4-9AEF-A57897694CE3}" destId="{5A48E7A6-F1B3-466C-A75B-5FA2CE40CECE}" srcOrd="0" destOrd="0" presId="urn:microsoft.com/office/officeart/2005/8/layout/matrix2"/>
    <dgm:cxn modelId="{F21E30CC-272C-49E3-B78A-69E494FA870D}" type="presOf" srcId="{F07CA654-B912-407B-8C4F-218A174AFB35}" destId="{E2F44160-CCB3-4D0C-B3A4-18E607A236CD}" srcOrd="0" destOrd="0" presId="urn:microsoft.com/office/officeart/2005/8/layout/matrix2"/>
    <dgm:cxn modelId="{AA81CD2A-AF73-4915-8846-7C8BDEC23955}" type="presParOf" srcId="{6CCB87A2-EFB8-4591-8CCE-ABADF1FF4ADF}" destId="{D80E0547-B785-4C71-998F-77BF15463978}" srcOrd="0" destOrd="0" presId="urn:microsoft.com/office/officeart/2005/8/layout/matrix2"/>
    <dgm:cxn modelId="{8529D88A-73B0-4721-AC29-96C519804DE1}" type="presParOf" srcId="{6CCB87A2-EFB8-4591-8CCE-ABADF1FF4ADF}" destId="{E2F44160-CCB3-4D0C-B3A4-18E607A236CD}" srcOrd="1" destOrd="0" presId="urn:microsoft.com/office/officeart/2005/8/layout/matrix2"/>
    <dgm:cxn modelId="{7569A500-B416-4A87-8B7D-9872457F5727}" type="presParOf" srcId="{6CCB87A2-EFB8-4591-8CCE-ABADF1FF4ADF}" destId="{FCF7AA37-2BF3-4DAE-8F9C-0A028218C1DE}" srcOrd="2" destOrd="0" presId="urn:microsoft.com/office/officeart/2005/8/layout/matrix2"/>
    <dgm:cxn modelId="{265D6F22-BB1C-4958-AC3D-CD907C33A799}" type="presParOf" srcId="{6CCB87A2-EFB8-4591-8CCE-ABADF1FF4ADF}" destId="{7E4C7CB2-1D66-40F1-A297-F3DB8606DDD5}" srcOrd="3" destOrd="0" presId="urn:microsoft.com/office/officeart/2005/8/layout/matrix2"/>
    <dgm:cxn modelId="{12AD04F7-2FF8-4317-814D-C9620348A4EB}" type="presParOf" srcId="{6CCB87A2-EFB8-4591-8CCE-ABADF1FF4ADF}" destId="{5A48E7A6-F1B3-466C-A75B-5FA2CE40CECE}"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1B47C4C-147C-44A3-A7B8-671A802B121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864B5F3-694C-4007-A7F5-27B4EE0B5328}">
      <dgm:prSet/>
      <dgm:spPr/>
      <dgm:t>
        <a:bodyPr/>
        <a:lstStyle/>
        <a:p>
          <a:r>
            <a:rPr lang="en-GB">
              <a:latin typeface="Times New Roman" panose="02020603050405020304" pitchFamily="18" charset="0"/>
              <a:cs typeface="Times New Roman" panose="02020603050405020304" pitchFamily="18" charset="0"/>
            </a:rPr>
            <a:t>Boeing and Emirates Airlines' information systems were looked at, and important problems were found that need to be fixed. </a:t>
          </a:r>
          <a:endParaRPr lang="en-US">
            <a:latin typeface="Times New Roman" panose="02020603050405020304" pitchFamily="18" charset="0"/>
            <a:cs typeface="Times New Roman" panose="02020603050405020304" pitchFamily="18" charset="0"/>
          </a:endParaRPr>
        </a:p>
      </dgm:t>
    </dgm:pt>
    <dgm:pt modelId="{33D15B0D-BFF5-4684-BFA9-D2A1BF3618F5}" type="parTrans" cxnId="{DC87D1AD-BE2C-47D7-A0C0-A6FAEF190759}">
      <dgm:prSet/>
      <dgm:spPr/>
      <dgm:t>
        <a:bodyPr/>
        <a:lstStyle/>
        <a:p>
          <a:endParaRPr lang="en-US"/>
        </a:p>
      </dgm:t>
    </dgm:pt>
    <dgm:pt modelId="{BB162966-95DB-41B8-9B60-11F0F69F1110}" type="sibTrans" cxnId="{DC87D1AD-BE2C-47D7-A0C0-A6FAEF190759}">
      <dgm:prSet/>
      <dgm:spPr/>
      <dgm:t>
        <a:bodyPr/>
        <a:lstStyle/>
        <a:p>
          <a:endParaRPr lang="en-US"/>
        </a:p>
      </dgm:t>
    </dgm:pt>
    <dgm:pt modelId="{69D57AA6-8F62-49CA-A739-5E8663066320}">
      <dgm:prSet/>
      <dgm:spPr/>
      <dgm:t>
        <a:bodyPr/>
        <a:lstStyle/>
        <a:p>
          <a:r>
            <a:rPr lang="en-GB" dirty="0">
              <a:latin typeface="Times New Roman" panose="02020603050405020304" pitchFamily="18" charset="0"/>
              <a:cs typeface="Times New Roman" panose="02020603050405020304" pitchFamily="18" charset="0"/>
            </a:rPr>
            <a:t>Improvements that are needed to build long-term skills and support continued study within their own organisations. </a:t>
          </a:r>
          <a:endParaRPr lang="en-US" dirty="0">
            <a:latin typeface="Times New Roman" panose="02020603050405020304" pitchFamily="18" charset="0"/>
            <a:cs typeface="Times New Roman" panose="02020603050405020304" pitchFamily="18" charset="0"/>
          </a:endParaRPr>
        </a:p>
      </dgm:t>
    </dgm:pt>
    <dgm:pt modelId="{9A78E4E7-F11C-474E-BFF1-4D074CA1D3AC}" type="parTrans" cxnId="{53B8C669-868A-469B-903F-C5782592E5C8}">
      <dgm:prSet/>
      <dgm:spPr/>
      <dgm:t>
        <a:bodyPr/>
        <a:lstStyle/>
        <a:p>
          <a:endParaRPr lang="en-US"/>
        </a:p>
      </dgm:t>
    </dgm:pt>
    <dgm:pt modelId="{8D624087-2E50-4FED-BF75-56D8122F9131}" type="sibTrans" cxnId="{53B8C669-868A-469B-903F-C5782592E5C8}">
      <dgm:prSet/>
      <dgm:spPr/>
      <dgm:t>
        <a:bodyPr/>
        <a:lstStyle/>
        <a:p>
          <a:endParaRPr lang="en-US"/>
        </a:p>
      </dgm:t>
    </dgm:pt>
    <dgm:pt modelId="{1BF603B8-A982-46CB-A3C3-0A64ED96D6EC}">
      <dgm:prSet/>
      <dgm:spPr/>
      <dgm:t>
        <a:bodyPr/>
        <a:lstStyle/>
        <a:p>
          <a:r>
            <a:rPr lang="en-GB">
              <a:latin typeface="Times New Roman" panose="02020603050405020304" pitchFamily="18" charset="0"/>
              <a:cs typeface="Times New Roman" panose="02020603050405020304" pitchFamily="18" charset="0"/>
            </a:rPr>
            <a:t>Boeing thinks that advanced data review should be a basic part of the process. </a:t>
          </a:r>
          <a:endParaRPr lang="en-US">
            <a:latin typeface="Times New Roman" panose="02020603050405020304" pitchFamily="18" charset="0"/>
            <a:cs typeface="Times New Roman" panose="02020603050405020304" pitchFamily="18" charset="0"/>
          </a:endParaRPr>
        </a:p>
      </dgm:t>
    </dgm:pt>
    <dgm:pt modelId="{F7D46A37-15CC-47E9-ABA3-AF5468B9B000}" type="parTrans" cxnId="{7FFEB905-833E-408A-AEF7-3448D6B700F6}">
      <dgm:prSet/>
      <dgm:spPr/>
      <dgm:t>
        <a:bodyPr/>
        <a:lstStyle/>
        <a:p>
          <a:endParaRPr lang="en-US"/>
        </a:p>
      </dgm:t>
    </dgm:pt>
    <dgm:pt modelId="{7C99971F-33F7-498E-8F99-27E0B1997F4B}" type="sibTrans" cxnId="{7FFEB905-833E-408A-AEF7-3448D6B700F6}">
      <dgm:prSet/>
      <dgm:spPr/>
      <dgm:t>
        <a:bodyPr/>
        <a:lstStyle/>
        <a:p>
          <a:endParaRPr lang="en-US"/>
        </a:p>
      </dgm:t>
    </dgm:pt>
    <dgm:pt modelId="{D9F1B5BB-2E3A-45E7-883C-F491C557E4BA}">
      <dgm:prSet/>
      <dgm:spPr/>
      <dgm:t>
        <a:bodyPr/>
        <a:lstStyle/>
        <a:p>
          <a:r>
            <a:rPr lang="en-GB">
              <a:latin typeface="Times New Roman" panose="02020603050405020304" pitchFamily="18" charset="0"/>
              <a:cs typeface="Times New Roman" panose="02020603050405020304" pitchFamily="18" charset="0"/>
            </a:rPr>
            <a:t>It uses its technology to predict changes in the industry and improve the way decisions are made. </a:t>
          </a:r>
          <a:endParaRPr lang="en-US">
            <a:latin typeface="Times New Roman" panose="02020603050405020304" pitchFamily="18" charset="0"/>
            <a:cs typeface="Times New Roman" panose="02020603050405020304" pitchFamily="18" charset="0"/>
          </a:endParaRPr>
        </a:p>
      </dgm:t>
    </dgm:pt>
    <dgm:pt modelId="{B15703ED-4D0C-4474-BDCC-EB37D1E31D23}" type="parTrans" cxnId="{AF0FAB4E-DBCB-402E-AEC1-A5872D0374E1}">
      <dgm:prSet/>
      <dgm:spPr/>
      <dgm:t>
        <a:bodyPr/>
        <a:lstStyle/>
        <a:p>
          <a:endParaRPr lang="en-US"/>
        </a:p>
      </dgm:t>
    </dgm:pt>
    <dgm:pt modelId="{4C9A9E83-2E23-4C54-B739-EB7ABC9ECF98}" type="sibTrans" cxnId="{AF0FAB4E-DBCB-402E-AEC1-A5872D0374E1}">
      <dgm:prSet/>
      <dgm:spPr/>
      <dgm:t>
        <a:bodyPr/>
        <a:lstStyle/>
        <a:p>
          <a:endParaRPr lang="en-US"/>
        </a:p>
      </dgm:t>
    </dgm:pt>
    <dgm:pt modelId="{FD116BD8-93E8-4609-B109-29D55559B703}">
      <dgm:prSet/>
      <dgm:spPr/>
      <dgm:t>
        <a:bodyPr/>
        <a:lstStyle/>
        <a:p>
          <a:r>
            <a:rPr lang="en-GB" dirty="0">
              <a:latin typeface="Times New Roman" panose="02020603050405020304" pitchFamily="18" charset="0"/>
              <a:cs typeface="Times New Roman" panose="02020603050405020304" pitchFamily="18" charset="0"/>
            </a:rPr>
            <a:t>To support an integrated approach to sharing information, it is important to settle disagreements within the organisation and urge departments to work together at the same time. </a:t>
          </a:r>
          <a:endParaRPr lang="en-US" dirty="0">
            <a:latin typeface="Times New Roman" panose="02020603050405020304" pitchFamily="18" charset="0"/>
            <a:cs typeface="Times New Roman" panose="02020603050405020304" pitchFamily="18" charset="0"/>
          </a:endParaRPr>
        </a:p>
      </dgm:t>
    </dgm:pt>
    <dgm:pt modelId="{CDBE2506-3D3B-4B0A-AE96-53FCA890960E}" type="parTrans" cxnId="{179AFE13-341A-49CB-B32B-4365FB46F6D8}">
      <dgm:prSet/>
      <dgm:spPr/>
      <dgm:t>
        <a:bodyPr/>
        <a:lstStyle/>
        <a:p>
          <a:endParaRPr lang="en-US"/>
        </a:p>
      </dgm:t>
    </dgm:pt>
    <dgm:pt modelId="{4FFF0674-20C4-49DE-9E75-D38A2DEB2D53}" type="sibTrans" cxnId="{179AFE13-341A-49CB-B32B-4365FB46F6D8}">
      <dgm:prSet/>
      <dgm:spPr/>
      <dgm:t>
        <a:bodyPr/>
        <a:lstStyle/>
        <a:p>
          <a:endParaRPr lang="en-US"/>
        </a:p>
      </dgm:t>
    </dgm:pt>
    <dgm:pt modelId="{F0B4DB70-45B4-45CD-96E7-92BF8BC255B9}" type="pres">
      <dgm:prSet presAssocID="{C1B47C4C-147C-44A3-A7B8-671A802B1211}" presName="linear" presStyleCnt="0">
        <dgm:presLayoutVars>
          <dgm:animLvl val="lvl"/>
          <dgm:resizeHandles val="exact"/>
        </dgm:presLayoutVars>
      </dgm:prSet>
      <dgm:spPr/>
    </dgm:pt>
    <dgm:pt modelId="{6DB9402E-D85C-4269-B6E5-4EC5356601E9}" type="pres">
      <dgm:prSet presAssocID="{E864B5F3-694C-4007-A7F5-27B4EE0B5328}" presName="parentText" presStyleLbl="node1" presStyleIdx="0" presStyleCnt="5">
        <dgm:presLayoutVars>
          <dgm:chMax val="0"/>
          <dgm:bulletEnabled val="1"/>
        </dgm:presLayoutVars>
      </dgm:prSet>
      <dgm:spPr/>
    </dgm:pt>
    <dgm:pt modelId="{1BD92F34-50C6-4D32-AD5E-DC351AAD1D2B}" type="pres">
      <dgm:prSet presAssocID="{BB162966-95DB-41B8-9B60-11F0F69F1110}" presName="spacer" presStyleCnt="0"/>
      <dgm:spPr/>
    </dgm:pt>
    <dgm:pt modelId="{CA46413D-CF34-4A04-B6F4-27A61103F173}" type="pres">
      <dgm:prSet presAssocID="{69D57AA6-8F62-49CA-A739-5E8663066320}" presName="parentText" presStyleLbl="node1" presStyleIdx="1" presStyleCnt="5">
        <dgm:presLayoutVars>
          <dgm:chMax val="0"/>
          <dgm:bulletEnabled val="1"/>
        </dgm:presLayoutVars>
      </dgm:prSet>
      <dgm:spPr/>
    </dgm:pt>
    <dgm:pt modelId="{44EB7C8C-C065-4E49-AD79-7C92F3722737}" type="pres">
      <dgm:prSet presAssocID="{8D624087-2E50-4FED-BF75-56D8122F9131}" presName="spacer" presStyleCnt="0"/>
      <dgm:spPr/>
    </dgm:pt>
    <dgm:pt modelId="{6197208F-EF8E-4799-B743-75F2600DFDAB}" type="pres">
      <dgm:prSet presAssocID="{1BF603B8-A982-46CB-A3C3-0A64ED96D6EC}" presName="parentText" presStyleLbl="node1" presStyleIdx="2" presStyleCnt="5">
        <dgm:presLayoutVars>
          <dgm:chMax val="0"/>
          <dgm:bulletEnabled val="1"/>
        </dgm:presLayoutVars>
      </dgm:prSet>
      <dgm:spPr/>
    </dgm:pt>
    <dgm:pt modelId="{72FAF4F0-CA1C-474D-9E5E-DAE352D75008}" type="pres">
      <dgm:prSet presAssocID="{7C99971F-33F7-498E-8F99-27E0B1997F4B}" presName="spacer" presStyleCnt="0"/>
      <dgm:spPr/>
    </dgm:pt>
    <dgm:pt modelId="{21AD570C-442D-4D70-9DC6-2A78B8F4088F}" type="pres">
      <dgm:prSet presAssocID="{D9F1B5BB-2E3A-45E7-883C-F491C557E4BA}" presName="parentText" presStyleLbl="node1" presStyleIdx="3" presStyleCnt="5">
        <dgm:presLayoutVars>
          <dgm:chMax val="0"/>
          <dgm:bulletEnabled val="1"/>
        </dgm:presLayoutVars>
      </dgm:prSet>
      <dgm:spPr/>
    </dgm:pt>
    <dgm:pt modelId="{574FE7D1-9D1A-4DBC-B5D6-EA24C60AFEF9}" type="pres">
      <dgm:prSet presAssocID="{4C9A9E83-2E23-4C54-B739-EB7ABC9ECF98}" presName="spacer" presStyleCnt="0"/>
      <dgm:spPr/>
    </dgm:pt>
    <dgm:pt modelId="{6CA7D9E5-4AAC-461D-A203-62DDA87BF347}" type="pres">
      <dgm:prSet presAssocID="{FD116BD8-93E8-4609-B109-29D55559B703}" presName="parentText" presStyleLbl="node1" presStyleIdx="4" presStyleCnt="5">
        <dgm:presLayoutVars>
          <dgm:chMax val="0"/>
          <dgm:bulletEnabled val="1"/>
        </dgm:presLayoutVars>
      </dgm:prSet>
      <dgm:spPr/>
    </dgm:pt>
  </dgm:ptLst>
  <dgm:cxnLst>
    <dgm:cxn modelId="{7FFEB905-833E-408A-AEF7-3448D6B700F6}" srcId="{C1B47C4C-147C-44A3-A7B8-671A802B1211}" destId="{1BF603B8-A982-46CB-A3C3-0A64ED96D6EC}" srcOrd="2" destOrd="0" parTransId="{F7D46A37-15CC-47E9-ABA3-AF5468B9B000}" sibTransId="{7C99971F-33F7-498E-8F99-27E0B1997F4B}"/>
    <dgm:cxn modelId="{179AFE13-341A-49CB-B32B-4365FB46F6D8}" srcId="{C1B47C4C-147C-44A3-A7B8-671A802B1211}" destId="{FD116BD8-93E8-4609-B109-29D55559B703}" srcOrd="4" destOrd="0" parTransId="{CDBE2506-3D3B-4B0A-AE96-53FCA890960E}" sibTransId="{4FFF0674-20C4-49DE-9E75-D38A2DEB2D53}"/>
    <dgm:cxn modelId="{12DC0227-F346-4B45-B75F-3644F2BC351C}" type="presOf" srcId="{69D57AA6-8F62-49CA-A739-5E8663066320}" destId="{CA46413D-CF34-4A04-B6F4-27A61103F173}" srcOrd="0" destOrd="0" presId="urn:microsoft.com/office/officeart/2005/8/layout/vList2"/>
    <dgm:cxn modelId="{57711B32-C030-4C32-B009-B0C5641BE6AA}" type="presOf" srcId="{1BF603B8-A982-46CB-A3C3-0A64ED96D6EC}" destId="{6197208F-EF8E-4799-B743-75F2600DFDAB}" srcOrd="0" destOrd="0" presId="urn:microsoft.com/office/officeart/2005/8/layout/vList2"/>
    <dgm:cxn modelId="{AF0FAB4E-DBCB-402E-AEC1-A5872D0374E1}" srcId="{C1B47C4C-147C-44A3-A7B8-671A802B1211}" destId="{D9F1B5BB-2E3A-45E7-883C-F491C557E4BA}" srcOrd="3" destOrd="0" parTransId="{B15703ED-4D0C-4474-BDCC-EB37D1E31D23}" sibTransId="{4C9A9E83-2E23-4C54-B739-EB7ABC9ECF98}"/>
    <dgm:cxn modelId="{6CC17150-9998-4EDA-9D94-6CA89E278211}" type="presOf" srcId="{D9F1B5BB-2E3A-45E7-883C-F491C557E4BA}" destId="{21AD570C-442D-4D70-9DC6-2A78B8F4088F}" srcOrd="0" destOrd="0" presId="urn:microsoft.com/office/officeart/2005/8/layout/vList2"/>
    <dgm:cxn modelId="{53B8C669-868A-469B-903F-C5782592E5C8}" srcId="{C1B47C4C-147C-44A3-A7B8-671A802B1211}" destId="{69D57AA6-8F62-49CA-A739-5E8663066320}" srcOrd="1" destOrd="0" parTransId="{9A78E4E7-F11C-474E-BFF1-4D074CA1D3AC}" sibTransId="{8D624087-2E50-4FED-BF75-56D8122F9131}"/>
    <dgm:cxn modelId="{6E99BC7E-8337-4B19-9638-7700DE874253}" type="presOf" srcId="{C1B47C4C-147C-44A3-A7B8-671A802B1211}" destId="{F0B4DB70-45B4-45CD-96E7-92BF8BC255B9}" srcOrd="0" destOrd="0" presId="urn:microsoft.com/office/officeart/2005/8/layout/vList2"/>
    <dgm:cxn modelId="{B327EDAA-0A1D-4F42-BA0A-AF413BBBA589}" type="presOf" srcId="{FD116BD8-93E8-4609-B109-29D55559B703}" destId="{6CA7D9E5-4AAC-461D-A203-62DDA87BF347}" srcOrd="0" destOrd="0" presId="urn:microsoft.com/office/officeart/2005/8/layout/vList2"/>
    <dgm:cxn modelId="{DC87D1AD-BE2C-47D7-A0C0-A6FAEF190759}" srcId="{C1B47C4C-147C-44A3-A7B8-671A802B1211}" destId="{E864B5F3-694C-4007-A7F5-27B4EE0B5328}" srcOrd="0" destOrd="0" parTransId="{33D15B0D-BFF5-4684-BFA9-D2A1BF3618F5}" sibTransId="{BB162966-95DB-41B8-9B60-11F0F69F1110}"/>
    <dgm:cxn modelId="{8D4DCEDD-7E0C-4350-B129-057A82F229ED}" type="presOf" srcId="{E864B5F3-694C-4007-A7F5-27B4EE0B5328}" destId="{6DB9402E-D85C-4269-B6E5-4EC5356601E9}" srcOrd="0" destOrd="0" presId="urn:microsoft.com/office/officeart/2005/8/layout/vList2"/>
    <dgm:cxn modelId="{EFDAB104-71BF-4A35-876B-08A2A3203ECE}" type="presParOf" srcId="{F0B4DB70-45B4-45CD-96E7-92BF8BC255B9}" destId="{6DB9402E-D85C-4269-B6E5-4EC5356601E9}" srcOrd="0" destOrd="0" presId="urn:microsoft.com/office/officeart/2005/8/layout/vList2"/>
    <dgm:cxn modelId="{60864E96-4F7B-49F2-A376-7B5F049697E6}" type="presParOf" srcId="{F0B4DB70-45B4-45CD-96E7-92BF8BC255B9}" destId="{1BD92F34-50C6-4D32-AD5E-DC351AAD1D2B}" srcOrd="1" destOrd="0" presId="urn:microsoft.com/office/officeart/2005/8/layout/vList2"/>
    <dgm:cxn modelId="{E501090E-E798-4AF0-9F36-936818CC14F3}" type="presParOf" srcId="{F0B4DB70-45B4-45CD-96E7-92BF8BC255B9}" destId="{CA46413D-CF34-4A04-B6F4-27A61103F173}" srcOrd="2" destOrd="0" presId="urn:microsoft.com/office/officeart/2005/8/layout/vList2"/>
    <dgm:cxn modelId="{57EA3B56-EDCB-4DC5-8806-C37527798A3D}" type="presParOf" srcId="{F0B4DB70-45B4-45CD-96E7-92BF8BC255B9}" destId="{44EB7C8C-C065-4E49-AD79-7C92F3722737}" srcOrd="3" destOrd="0" presId="urn:microsoft.com/office/officeart/2005/8/layout/vList2"/>
    <dgm:cxn modelId="{A7E6D84A-E5A0-46FF-9730-AD8FC807EC40}" type="presParOf" srcId="{F0B4DB70-45B4-45CD-96E7-92BF8BC255B9}" destId="{6197208F-EF8E-4799-B743-75F2600DFDAB}" srcOrd="4" destOrd="0" presId="urn:microsoft.com/office/officeart/2005/8/layout/vList2"/>
    <dgm:cxn modelId="{D59C01CD-D39E-4DF6-ACC7-C914C640500E}" type="presParOf" srcId="{F0B4DB70-45B4-45CD-96E7-92BF8BC255B9}" destId="{72FAF4F0-CA1C-474D-9E5E-DAE352D75008}" srcOrd="5" destOrd="0" presId="urn:microsoft.com/office/officeart/2005/8/layout/vList2"/>
    <dgm:cxn modelId="{A07DF132-17C2-49BC-97C5-37A1CC351C4D}" type="presParOf" srcId="{F0B4DB70-45B4-45CD-96E7-92BF8BC255B9}" destId="{21AD570C-442D-4D70-9DC6-2A78B8F4088F}" srcOrd="6" destOrd="0" presId="urn:microsoft.com/office/officeart/2005/8/layout/vList2"/>
    <dgm:cxn modelId="{639282BE-5831-433C-A99E-490B8C4914DF}" type="presParOf" srcId="{F0B4DB70-45B4-45CD-96E7-92BF8BC255B9}" destId="{574FE7D1-9D1A-4DBC-B5D6-EA24C60AFEF9}" srcOrd="7" destOrd="0" presId="urn:microsoft.com/office/officeart/2005/8/layout/vList2"/>
    <dgm:cxn modelId="{101AA569-0974-48BB-AEA3-287C82D8876E}" type="presParOf" srcId="{F0B4DB70-45B4-45CD-96E7-92BF8BC255B9}" destId="{6CA7D9E5-4AAC-461D-A203-62DDA87BF347}"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0681BF-8446-400B-A658-FBFA6218D226}">
      <dsp:nvSpPr>
        <dsp:cNvPr id="0" name=""/>
        <dsp:cNvSpPr/>
      </dsp:nvSpPr>
      <dsp:spPr>
        <a:xfrm>
          <a:off x="0" y="0"/>
          <a:ext cx="5778758" cy="111156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Boeing is a well-known company in the military and aircraft industries. </a:t>
          </a:r>
        </a:p>
        <a:p>
          <a:pPr marL="0" lvl="0" indent="0" algn="just"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Its KMS shows that it is committed to new ideas and scientific progress. </a:t>
          </a:r>
          <a:endParaRPr lang="en-US" sz="1400" kern="1200" dirty="0">
            <a:latin typeface="Times New Roman" panose="02020603050405020304" pitchFamily="18" charset="0"/>
            <a:cs typeface="Times New Roman" panose="02020603050405020304" pitchFamily="18" charset="0"/>
          </a:endParaRPr>
        </a:p>
      </dsp:txBody>
      <dsp:txXfrm>
        <a:off x="32557" y="32557"/>
        <a:ext cx="4579291" cy="1046451"/>
      </dsp:txXfrm>
    </dsp:sp>
    <dsp:sp modelId="{80F3411D-00AF-4ED2-B255-2A0F21FAEF76}">
      <dsp:nvSpPr>
        <dsp:cNvPr id="0" name=""/>
        <dsp:cNvSpPr/>
      </dsp:nvSpPr>
      <dsp:spPr>
        <a:xfrm>
          <a:off x="509890" y="1296825"/>
          <a:ext cx="5778758" cy="111156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A close study, on the other hand, shows that Boeing's KMS has both benefits and drawbacks for business</a:t>
          </a:r>
        </a:p>
        <a:p>
          <a:pPr marL="0" lvl="0" indent="0" algn="just"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Modern technologies can be added to the KMS due to a lot of experience and technical knowledge (</a:t>
          </a:r>
          <a:r>
            <a:rPr lang="en-GB" sz="1400" kern="1200" dirty="0">
              <a:effectLst/>
              <a:latin typeface="Times New Roman" panose="02020603050405020304" pitchFamily="18" charset="0"/>
              <a:ea typeface="Calibri" panose="020F0502020204030204" pitchFamily="34" charset="0"/>
              <a:cs typeface="Times New Roman" panose="02020603050405020304" pitchFamily="18" charset="0"/>
            </a:rPr>
            <a:t>Al-Ansi, 2021)</a:t>
          </a:r>
          <a:r>
            <a:rPr lang="en-GB" sz="1400" kern="1200" dirty="0">
              <a:latin typeface="Times New Roman" panose="02020603050405020304" pitchFamily="18" charset="0"/>
              <a:cs typeface="Times New Roman" panose="02020603050405020304" pitchFamily="18" charset="0"/>
            </a:rPr>
            <a:t>. </a:t>
          </a:r>
          <a:endParaRPr lang="en-US" sz="1400" kern="1200" dirty="0">
            <a:latin typeface="Times New Roman" panose="02020603050405020304" pitchFamily="18" charset="0"/>
            <a:cs typeface="Times New Roman" panose="02020603050405020304" pitchFamily="18" charset="0"/>
          </a:endParaRPr>
        </a:p>
      </dsp:txBody>
      <dsp:txXfrm>
        <a:off x="542447" y="1329382"/>
        <a:ext cx="4481236" cy="1046451"/>
      </dsp:txXfrm>
    </dsp:sp>
    <dsp:sp modelId="{C1B19655-27C1-48CD-ACC8-C29E60993A25}">
      <dsp:nvSpPr>
        <dsp:cNvPr id="0" name=""/>
        <dsp:cNvSpPr/>
      </dsp:nvSpPr>
      <dsp:spPr>
        <a:xfrm>
          <a:off x="1019780" y="2593651"/>
          <a:ext cx="5778758" cy="111156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However, barriers to peak performance include limited teamwork and learning that is separated into different areas. </a:t>
          </a:r>
          <a:endParaRPr lang="en-US" sz="1400" kern="1200" dirty="0">
            <a:latin typeface="Times New Roman" panose="02020603050405020304" pitchFamily="18" charset="0"/>
            <a:cs typeface="Times New Roman" panose="02020603050405020304" pitchFamily="18" charset="0"/>
          </a:endParaRPr>
        </a:p>
      </dsp:txBody>
      <dsp:txXfrm>
        <a:off x="1052337" y="2626208"/>
        <a:ext cx="4481236" cy="1046451"/>
      </dsp:txXfrm>
    </dsp:sp>
    <dsp:sp modelId="{34E6A393-4358-48D7-9EFE-6FC3DFBC2C51}">
      <dsp:nvSpPr>
        <dsp:cNvPr id="0" name=""/>
        <dsp:cNvSpPr/>
      </dsp:nvSpPr>
      <dsp:spPr>
        <a:xfrm>
          <a:off x="5056240" y="842936"/>
          <a:ext cx="722517" cy="722517"/>
        </a:xfrm>
        <a:prstGeom prst="downArrow">
          <a:avLst>
            <a:gd name="adj1" fmla="val 55000"/>
            <a:gd name="adj2" fmla="val 45000"/>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5218806" y="842936"/>
        <a:ext cx="397385" cy="543694"/>
      </dsp:txXfrm>
    </dsp:sp>
    <dsp:sp modelId="{0A31DBA9-0C73-434B-B155-4B424B282605}">
      <dsp:nvSpPr>
        <dsp:cNvPr id="0" name=""/>
        <dsp:cNvSpPr/>
      </dsp:nvSpPr>
      <dsp:spPr>
        <a:xfrm>
          <a:off x="5566131" y="2132352"/>
          <a:ext cx="722517" cy="722517"/>
        </a:xfrm>
        <a:prstGeom prst="downArrow">
          <a:avLst>
            <a:gd name="adj1" fmla="val 55000"/>
            <a:gd name="adj2" fmla="val 45000"/>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5728697" y="2132352"/>
        <a:ext cx="397385" cy="5436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690793-074E-4F3C-9BCD-9E52C4B4C966}">
      <dsp:nvSpPr>
        <dsp:cNvPr id="0" name=""/>
        <dsp:cNvSpPr/>
      </dsp:nvSpPr>
      <dsp:spPr>
        <a:xfrm>
          <a:off x="0" y="39687"/>
          <a:ext cx="3286125" cy="1971675"/>
        </a:xfrm>
        <a:prstGeom prst="rect">
          <a:avLst/>
        </a:prstGeom>
        <a:solidFill>
          <a:schemeClr val="accent1">
            <a:shade val="80000"/>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GB" sz="2200" kern="1200" dirty="0">
              <a:latin typeface="Times New Roman" panose="02020603050405020304" pitchFamily="18" charset="0"/>
              <a:cs typeface="Times New Roman" panose="02020603050405020304" pitchFamily="18" charset="0"/>
            </a:rPr>
            <a:t>Emirates, a well-known carrier, has to deal with operating problems and customers' changing needs all the time. </a:t>
          </a:r>
          <a:endParaRPr lang="en-US" sz="2200" kern="1200" dirty="0">
            <a:latin typeface="Times New Roman" panose="02020603050405020304" pitchFamily="18" charset="0"/>
            <a:cs typeface="Times New Roman" panose="02020603050405020304" pitchFamily="18" charset="0"/>
          </a:endParaRPr>
        </a:p>
      </dsp:txBody>
      <dsp:txXfrm>
        <a:off x="0" y="39687"/>
        <a:ext cx="3286125" cy="1971675"/>
      </dsp:txXfrm>
    </dsp:sp>
    <dsp:sp modelId="{60965F27-45B8-46EE-8345-86DD9B00A209}">
      <dsp:nvSpPr>
        <dsp:cNvPr id="0" name=""/>
        <dsp:cNvSpPr/>
      </dsp:nvSpPr>
      <dsp:spPr>
        <a:xfrm>
          <a:off x="3614737" y="39687"/>
          <a:ext cx="3286125" cy="1971675"/>
        </a:xfrm>
        <a:prstGeom prst="rect">
          <a:avLst/>
        </a:prstGeom>
        <a:solidFill>
          <a:schemeClr val="accent1">
            <a:shade val="80000"/>
            <a:hueOff val="136400"/>
            <a:satOff val="-14223"/>
            <a:lumOff val="9555"/>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GB" sz="2200" kern="1200" dirty="0">
              <a:latin typeface="Times New Roman" panose="02020603050405020304" pitchFamily="18" charset="0"/>
              <a:cs typeface="Times New Roman" panose="02020603050405020304" pitchFamily="18" charset="0"/>
            </a:rPr>
            <a:t>According to Emirates' KMS review, practical success, speed, and excellent customer service are very important. </a:t>
          </a:r>
          <a:endParaRPr lang="en-US" sz="2200" kern="1200" dirty="0">
            <a:latin typeface="Times New Roman" panose="02020603050405020304" pitchFamily="18" charset="0"/>
            <a:cs typeface="Times New Roman" panose="02020603050405020304" pitchFamily="18" charset="0"/>
          </a:endParaRPr>
        </a:p>
      </dsp:txBody>
      <dsp:txXfrm>
        <a:off x="3614737" y="39687"/>
        <a:ext cx="3286125" cy="1971675"/>
      </dsp:txXfrm>
    </dsp:sp>
    <dsp:sp modelId="{410BD708-6E8C-40AE-A64F-8F975C55D71A}">
      <dsp:nvSpPr>
        <dsp:cNvPr id="0" name=""/>
        <dsp:cNvSpPr/>
      </dsp:nvSpPr>
      <dsp:spPr>
        <a:xfrm>
          <a:off x="7229475" y="39687"/>
          <a:ext cx="3286125" cy="1971675"/>
        </a:xfrm>
        <a:prstGeom prst="rect">
          <a:avLst/>
        </a:prstGeom>
        <a:solidFill>
          <a:schemeClr val="accent1">
            <a:shade val="80000"/>
            <a:hueOff val="272799"/>
            <a:satOff val="-28446"/>
            <a:lumOff val="1911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GB" sz="2200" kern="1200" dirty="0">
              <a:latin typeface="Times New Roman" panose="02020603050405020304" pitchFamily="18" charset="0"/>
              <a:cs typeface="Times New Roman" panose="02020603050405020304" pitchFamily="18" charset="0"/>
            </a:rPr>
            <a:t>The company's strong points are its well-established organisation and dedication to ongoing growth. </a:t>
          </a:r>
          <a:endParaRPr lang="en-US" sz="2200" kern="1200" dirty="0">
            <a:latin typeface="Times New Roman" panose="02020603050405020304" pitchFamily="18" charset="0"/>
            <a:cs typeface="Times New Roman" panose="02020603050405020304" pitchFamily="18" charset="0"/>
          </a:endParaRPr>
        </a:p>
      </dsp:txBody>
      <dsp:txXfrm>
        <a:off x="7229475" y="39687"/>
        <a:ext cx="3286125" cy="1971675"/>
      </dsp:txXfrm>
    </dsp:sp>
    <dsp:sp modelId="{F8F8C7E2-C03F-4A16-B516-CA26F13E51B1}">
      <dsp:nvSpPr>
        <dsp:cNvPr id="0" name=""/>
        <dsp:cNvSpPr/>
      </dsp:nvSpPr>
      <dsp:spPr>
        <a:xfrm>
          <a:off x="1807368" y="2339975"/>
          <a:ext cx="3286125" cy="1971675"/>
        </a:xfrm>
        <a:prstGeom prst="rect">
          <a:avLst/>
        </a:prstGeom>
        <a:solidFill>
          <a:schemeClr val="accent1">
            <a:shade val="80000"/>
            <a:hueOff val="409199"/>
            <a:satOff val="-42669"/>
            <a:lumOff val="28666"/>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GB" sz="2200" kern="1200" dirty="0">
              <a:latin typeface="Times New Roman" panose="02020603050405020304" pitchFamily="18" charset="0"/>
              <a:cs typeface="Times New Roman" panose="02020603050405020304" pitchFamily="18" charset="0"/>
            </a:rPr>
            <a:t>When investments in training and technology are made at the right time, chances to use new technologies arise (</a:t>
          </a:r>
          <a:r>
            <a:rPr lang="en-GB" sz="2200" kern="1200" dirty="0">
              <a:effectLst/>
              <a:latin typeface="Times New Roman" panose="02020603050405020304" pitchFamily="18" charset="0"/>
              <a:ea typeface="Calibri" panose="020F0502020204030204" pitchFamily="34" charset="0"/>
              <a:cs typeface="Times New Roman" panose="02020603050405020304" pitchFamily="18" charset="0"/>
            </a:rPr>
            <a:t>Imad et al., 2021)</a:t>
          </a:r>
          <a:r>
            <a:rPr lang="en-GB" sz="2200" kern="1200" dirty="0">
              <a:latin typeface="Times New Roman" panose="02020603050405020304" pitchFamily="18" charset="0"/>
              <a:cs typeface="Times New Roman" panose="02020603050405020304" pitchFamily="18" charset="0"/>
            </a:rPr>
            <a:t>. </a:t>
          </a:r>
          <a:endParaRPr lang="en-US" sz="2200" kern="1200" dirty="0">
            <a:latin typeface="Times New Roman" panose="02020603050405020304" pitchFamily="18" charset="0"/>
            <a:cs typeface="Times New Roman" panose="02020603050405020304" pitchFamily="18" charset="0"/>
          </a:endParaRPr>
        </a:p>
      </dsp:txBody>
      <dsp:txXfrm>
        <a:off x="1807368" y="2339975"/>
        <a:ext cx="3286125" cy="1971675"/>
      </dsp:txXfrm>
    </dsp:sp>
    <dsp:sp modelId="{88CAAFFC-CFC0-4DF6-A295-F887337336E8}">
      <dsp:nvSpPr>
        <dsp:cNvPr id="0" name=""/>
        <dsp:cNvSpPr/>
      </dsp:nvSpPr>
      <dsp:spPr>
        <a:xfrm>
          <a:off x="5422106" y="2339975"/>
          <a:ext cx="3286125" cy="1971675"/>
        </a:xfrm>
        <a:prstGeom prst="rect">
          <a:avLst/>
        </a:prstGeom>
        <a:solidFill>
          <a:schemeClr val="accent1">
            <a:shade val="80000"/>
            <a:hueOff val="545598"/>
            <a:satOff val="-56892"/>
            <a:lumOff val="38221"/>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GB" sz="2200" kern="1200" dirty="0">
              <a:latin typeface="Times New Roman" panose="02020603050405020304" pitchFamily="18" charset="0"/>
              <a:cs typeface="Times New Roman" panose="02020603050405020304" pitchFamily="18" charset="0"/>
            </a:rPr>
            <a:t>Information might not be used to its best potential, though, if it is not properly documented or if there are communication barriers between teams.</a:t>
          </a:r>
          <a:endParaRPr lang="en-US" sz="2200" kern="1200" dirty="0">
            <a:latin typeface="Times New Roman" panose="02020603050405020304" pitchFamily="18" charset="0"/>
            <a:cs typeface="Times New Roman" panose="02020603050405020304" pitchFamily="18" charset="0"/>
          </a:endParaRPr>
        </a:p>
      </dsp:txBody>
      <dsp:txXfrm>
        <a:off x="5422106" y="2339975"/>
        <a:ext cx="3286125" cy="1971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0E0547-B785-4C71-998F-77BF15463978}">
      <dsp:nvSpPr>
        <dsp:cNvPr id="0" name=""/>
        <dsp:cNvSpPr/>
      </dsp:nvSpPr>
      <dsp:spPr>
        <a:xfrm>
          <a:off x="1746448" y="0"/>
          <a:ext cx="5049285" cy="5049285"/>
        </a:xfrm>
        <a:prstGeom prst="quadArrow">
          <a:avLst>
            <a:gd name="adj1" fmla="val 2000"/>
            <a:gd name="adj2" fmla="val 4000"/>
            <a:gd name="adj3" fmla="val 5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2F44160-CCB3-4D0C-B3A4-18E607A236CD}">
      <dsp:nvSpPr>
        <dsp:cNvPr id="0" name=""/>
        <dsp:cNvSpPr/>
      </dsp:nvSpPr>
      <dsp:spPr>
        <a:xfrm>
          <a:off x="376960" y="367951"/>
          <a:ext cx="3427253" cy="2019714"/>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a:lnSpc>
              <a:spcPct val="90000"/>
            </a:lnSpc>
            <a:spcBef>
              <a:spcPct val="0"/>
            </a:spcBef>
            <a:spcAft>
              <a:spcPct val="35000"/>
            </a:spcAft>
            <a:buNone/>
          </a:pPr>
          <a:r>
            <a:rPr lang="en-GB" sz="1900" kern="1200" dirty="0">
              <a:latin typeface="Times New Roman" panose="02020603050405020304" pitchFamily="18" charset="0"/>
              <a:cs typeface="Times New Roman" panose="02020603050405020304" pitchFamily="18" charset="0"/>
            </a:rPr>
            <a:t>To improve Boeing and Emirate’s  knowledge management, set up strong ways to record and collect information. </a:t>
          </a:r>
          <a:endParaRPr lang="en-US" sz="1900" kern="1200" dirty="0">
            <a:latin typeface="Times New Roman" panose="02020603050405020304" pitchFamily="18" charset="0"/>
            <a:cs typeface="Times New Roman" panose="02020603050405020304" pitchFamily="18" charset="0"/>
          </a:endParaRPr>
        </a:p>
      </dsp:txBody>
      <dsp:txXfrm>
        <a:off x="475554" y="466545"/>
        <a:ext cx="3230065" cy="1822526"/>
      </dsp:txXfrm>
    </dsp:sp>
    <dsp:sp modelId="{FCF7AA37-2BF3-4DAE-8F9C-0A028218C1DE}">
      <dsp:nvSpPr>
        <dsp:cNvPr id="0" name=""/>
        <dsp:cNvSpPr/>
      </dsp:nvSpPr>
      <dsp:spPr>
        <a:xfrm>
          <a:off x="4675852" y="328203"/>
          <a:ext cx="3541347" cy="2019714"/>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a:lnSpc>
              <a:spcPct val="90000"/>
            </a:lnSpc>
            <a:spcBef>
              <a:spcPct val="0"/>
            </a:spcBef>
            <a:spcAft>
              <a:spcPct val="35000"/>
            </a:spcAft>
            <a:buNone/>
          </a:pPr>
          <a:r>
            <a:rPr lang="en-GB" sz="1900" kern="1200" dirty="0">
              <a:latin typeface="Times New Roman" panose="02020603050405020304" pitchFamily="18" charset="0"/>
              <a:cs typeface="Times New Roman" panose="02020603050405020304" pitchFamily="18" charset="0"/>
            </a:rPr>
            <a:t>Use easy-to-use tools to make it simple to record tacit information, best practices, and lessons learned. </a:t>
          </a:r>
          <a:endParaRPr lang="en-US" sz="1900" kern="1200" dirty="0">
            <a:latin typeface="Times New Roman" panose="02020603050405020304" pitchFamily="18" charset="0"/>
            <a:cs typeface="Times New Roman" panose="02020603050405020304" pitchFamily="18" charset="0"/>
          </a:endParaRPr>
        </a:p>
      </dsp:txBody>
      <dsp:txXfrm>
        <a:off x="4774446" y="426797"/>
        <a:ext cx="3344159" cy="1822526"/>
      </dsp:txXfrm>
    </dsp:sp>
    <dsp:sp modelId="{7E4C7CB2-1D66-40F1-A297-F3DB8606DDD5}">
      <dsp:nvSpPr>
        <dsp:cNvPr id="0" name=""/>
        <dsp:cNvSpPr/>
      </dsp:nvSpPr>
      <dsp:spPr>
        <a:xfrm>
          <a:off x="95614" y="2701368"/>
          <a:ext cx="3857452" cy="2019714"/>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This keeps institutional memory alive while letting staff make useful comments based on what they know (</a:t>
          </a:r>
          <a:r>
            <a:rPr lang="en-GB" sz="1800" kern="1200" dirty="0">
              <a:effectLst/>
              <a:latin typeface="Times New Roman" panose="02020603050405020304" pitchFamily="18" charset="0"/>
              <a:ea typeface="Calibri" panose="020F0502020204030204" pitchFamily="34" charset="0"/>
              <a:cs typeface="Times New Roman" panose="02020603050405020304" pitchFamily="18" charset="0"/>
            </a:rPr>
            <a:t>Ashok et al., 2021)</a:t>
          </a:r>
          <a:r>
            <a:rPr lang="en-GB" sz="1800" kern="1200" dirty="0">
              <a:latin typeface="Times New Roman" panose="02020603050405020304" pitchFamily="18" charset="0"/>
              <a:cs typeface="Times New Roman" panose="02020603050405020304" pitchFamily="18" charset="0"/>
            </a:rPr>
            <a:t>. </a:t>
          </a:r>
          <a:endParaRPr lang="en-US" sz="1800" kern="1200" dirty="0">
            <a:latin typeface="Times New Roman" panose="02020603050405020304" pitchFamily="18" charset="0"/>
            <a:cs typeface="Times New Roman" panose="02020603050405020304" pitchFamily="18" charset="0"/>
          </a:endParaRPr>
        </a:p>
      </dsp:txBody>
      <dsp:txXfrm>
        <a:off x="194208" y="2799962"/>
        <a:ext cx="3660264" cy="1822526"/>
      </dsp:txXfrm>
    </dsp:sp>
    <dsp:sp modelId="{5A48E7A6-F1B3-466C-A75B-5FA2CE40CECE}">
      <dsp:nvSpPr>
        <dsp:cNvPr id="0" name=""/>
        <dsp:cNvSpPr/>
      </dsp:nvSpPr>
      <dsp:spPr>
        <a:xfrm>
          <a:off x="4493168" y="2754385"/>
          <a:ext cx="3906713" cy="2019714"/>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just" defTabSz="755650">
            <a:lnSpc>
              <a:spcPct val="90000"/>
            </a:lnSpc>
            <a:spcBef>
              <a:spcPct val="0"/>
            </a:spcBef>
            <a:spcAft>
              <a:spcPct val="35000"/>
            </a:spcAft>
            <a:buNone/>
          </a:pPr>
          <a:r>
            <a:rPr lang="en-GB" sz="1700" kern="1200" dirty="0">
              <a:latin typeface="Times New Roman" panose="02020603050405020304" pitchFamily="18" charset="0"/>
              <a:cs typeface="Times New Roman" panose="02020603050405020304" pitchFamily="18" charset="0"/>
            </a:rPr>
            <a:t>Intelligent document systems and other advances in technology may make the process easier while still making sure that all of an organization's material is complete and easy to find.</a:t>
          </a:r>
          <a:endParaRPr lang="en-US" sz="1700" kern="1200" dirty="0">
            <a:latin typeface="Times New Roman" panose="02020603050405020304" pitchFamily="18" charset="0"/>
            <a:cs typeface="Times New Roman" panose="02020603050405020304" pitchFamily="18" charset="0"/>
          </a:endParaRPr>
        </a:p>
      </dsp:txBody>
      <dsp:txXfrm>
        <a:off x="4591762" y="2852979"/>
        <a:ext cx="3709525" cy="18225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B9402E-D85C-4269-B6E5-4EC5356601E9}">
      <dsp:nvSpPr>
        <dsp:cNvPr id="0" name=""/>
        <dsp:cNvSpPr/>
      </dsp:nvSpPr>
      <dsp:spPr>
        <a:xfrm>
          <a:off x="0" y="110888"/>
          <a:ext cx="5712238" cy="74324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Times New Roman" panose="02020603050405020304" pitchFamily="18" charset="0"/>
              <a:cs typeface="Times New Roman" panose="02020603050405020304" pitchFamily="18" charset="0"/>
            </a:rPr>
            <a:t>Boeing and Emirates Airlines' information systems were looked at, and important problems were found that need to be fixed. </a:t>
          </a:r>
          <a:endParaRPr lang="en-US" sz="1400" kern="1200">
            <a:latin typeface="Times New Roman" panose="02020603050405020304" pitchFamily="18" charset="0"/>
            <a:cs typeface="Times New Roman" panose="02020603050405020304" pitchFamily="18" charset="0"/>
          </a:endParaRPr>
        </a:p>
      </dsp:txBody>
      <dsp:txXfrm>
        <a:off x="36282" y="147170"/>
        <a:ext cx="5639674" cy="670678"/>
      </dsp:txXfrm>
    </dsp:sp>
    <dsp:sp modelId="{CA46413D-CF34-4A04-B6F4-27A61103F173}">
      <dsp:nvSpPr>
        <dsp:cNvPr id="0" name=""/>
        <dsp:cNvSpPr/>
      </dsp:nvSpPr>
      <dsp:spPr>
        <a:xfrm>
          <a:off x="0" y="894451"/>
          <a:ext cx="5712238" cy="74324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Improvements that are needed to build long-term skills and support continued study within their own organisations. </a:t>
          </a:r>
          <a:endParaRPr lang="en-US" sz="1400" kern="1200" dirty="0">
            <a:latin typeface="Times New Roman" panose="02020603050405020304" pitchFamily="18" charset="0"/>
            <a:cs typeface="Times New Roman" panose="02020603050405020304" pitchFamily="18" charset="0"/>
          </a:endParaRPr>
        </a:p>
      </dsp:txBody>
      <dsp:txXfrm>
        <a:off x="36282" y="930733"/>
        <a:ext cx="5639674" cy="670678"/>
      </dsp:txXfrm>
    </dsp:sp>
    <dsp:sp modelId="{6197208F-EF8E-4799-B743-75F2600DFDAB}">
      <dsp:nvSpPr>
        <dsp:cNvPr id="0" name=""/>
        <dsp:cNvSpPr/>
      </dsp:nvSpPr>
      <dsp:spPr>
        <a:xfrm>
          <a:off x="0" y="1678013"/>
          <a:ext cx="5712238" cy="74324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Times New Roman" panose="02020603050405020304" pitchFamily="18" charset="0"/>
              <a:cs typeface="Times New Roman" panose="02020603050405020304" pitchFamily="18" charset="0"/>
            </a:rPr>
            <a:t>Boeing thinks that advanced data review should be a basic part of the process. </a:t>
          </a:r>
          <a:endParaRPr lang="en-US" sz="1400" kern="1200">
            <a:latin typeface="Times New Roman" panose="02020603050405020304" pitchFamily="18" charset="0"/>
            <a:cs typeface="Times New Roman" panose="02020603050405020304" pitchFamily="18" charset="0"/>
          </a:endParaRPr>
        </a:p>
      </dsp:txBody>
      <dsp:txXfrm>
        <a:off x="36282" y="1714295"/>
        <a:ext cx="5639674" cy="670678"/>
      </dsp:txXfrm>
    </dsp:sp>
    <dsp:sp modelId="{21AD570C-442D-4D70-9DC6-2A78B8F4088F}">
      <dsp:nvSpPr>
        <dsp:cNvPr id="0" name=""/>
        <dsp:cNvSpPr/>
      </dsp:nvSpPr>
      <dsp:spPr>
        <a:xfrm>
          <a:off x="0" y="2461576"/>
          <a:ext cx="5712238" cy="74324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Times New Roman" panose="02020603050405020304" pitchFamily="18" charset="0"/>
              <a:cs typeface="Times New Roman" panose="02020603050405020304" pitchFamily="18" charset="0"/>
            </a:rPr>
            <a:t>It uses its technology to predict changes in the industry and improve the way decisions are made. </a:t>
          </a:r>
          <a:endParaRPr lang="en-US" sz="1400" kern="1200">
            <a:latin typeface="Times New Roman" panose="02020603050405020304" pitchFamily="18" charset="0"/>
            <a:cs typeface="Times New Roman" panose="02020603050405020304" pitchFamily="18" charset="0"/>
          </a:endParaRPr>
        </a:p>
      </dsp:txBody>
      <dsp:txXfrm>
        <a:off x="36282" y="2497858"/>
        <a:ext cx="5639674" cy="670678"/>
      </dsp:txXfrm>
    </dsp:sp>
    <dsp:sp modelId="{6CA7D9E5-4AAC-461D-A203-62DDA87BF347}">
      <dsp:nvSpPr>
        <dsp:cNvPr id="0" name=""/>
        <dsp:cNvSpPr/>
      </dsp:nvSpPr>
      <dsp:spPr>
        <a:xfrm>
          <a:off x="0" y="3245138"/>
          <a:ext cx="5712238" cy="74324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To support an integrated approach to sharing information, it is important to settle disagreements within the organisation and urge departments to work together at the same time. </a:t>
          </a:r>
          <a:endParaRPr lang="en-US" sz="1400" kern="1200" dirty="0">
            <a:latin typeface="Times New Roman" panose="02020603050405020304" pitchFamily="18" charset="0"/>
            <a:cs typeface="Times New Roman" panose="02020603050405020304" pitchFamily="18" charset="0"/>
          </a:endParaRPr>
        </a:p>
      </dsp:txBody>
      <dsp:txXfrm>
        <a:off x="36282" y="3281420"/>
        <a:ext cx="5639674" cy="67067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51C15-1118-38BD-2D6D-460B8ACE2EB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CE7D708-B8AE-1287-083B-44B0A7B9C5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ED9290A-7392-801E-5D66-69D3DA3D929D}"/>
              </a:ext>
            </a:extLst>
          </p:cNvPr>
          <p:cNvSpPr>
            <a:spLocks noGrp="1"/>
          </p:cNvSpPr>
          <p:nvPr>
            <p:ph type="dt" sz="half" idx="10"/>
          </p:nvPr>
        </p:nvSpPr>
        <p:spPr/>
        <p:txBody>
          <a:bodyPr/>
          <a:lstStyle/>
          <a:p>
            <a:fld id="{475EA510-7C42-43F6-8007-A376ECBC7A8F}" type="datetimeFigureOut">
              <a:rPr lang="en-GB" smtClean="0"/>
              <a:t>17/03/2024</a:t>
            </a:fld>
            <a:endParaRPr lang="en-GB"/>
          </a:p>
        </p:txBody>
      </p:sp>
      <p:sp>
        <p:nvSpPr>
          <p:cNvPr id="5" name="Footer Placeholder 4">
            <a:extLst>
              <a:ext uri="{FF2B5EF4-FFF2-40B4-BE49-F238E27FC236}">
                <a16:creationId xmlns:a16="http://schemas.microsoft.com/office/drawing/2014/main" id="{9AECB9FA-CDC9-1CE8-384E-6CCC559461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BFEC09-D06B-B32E-2B16-ED86715EFD28}"/>
              </a:ext>
            </a:extLst>
          </p:cNvPr>
          <p:cNvSpPr>
            <a:spLocks noGrp="1"/>
          </p:cNvSpPr>
          <p:nvPr>
            <p:ph type="sldNum" sz="quarter" idx="12"/>
          </p:nvPr>
        </p:nvSpPr>
        <p:spPr/>
        <p:txBody>
          <a:bodyPr/>
          <a:lstStyle/>
          <a:p>
            <a:fld id="{7908831C-3856-4663-BD46-A397AA3CB301}" type="slidenum">
              <a:rPr lang="en-GB" smtClean="0"/>
              <a:t>‹#›</a:t>
            </a:fld>
            <a:endParaRPr lang="en-GB"/>
          </a:p>
        </p:txBody>
      </p:sp>
    </p:spTree>
    <p:extLst>
      <p:ext uri="{BB962C8B-B14F-4D97-AF65-F5344CB8AC3E}">
        <p14:creationId xmlns:p14="http://schemas.microsoft.com/office/powerpoint/2010/main" val="1859026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23655-B26C-2D01-0A17-14CC2FEC5EA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186399E-5CAE-C42E-8A6B-576C8A6B144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D597724-F7D7-3C4B-57C4-9CDA8468BCBA}"/>
              </a:ext>
            </a:extLst>
          </p:cNvPr>
          <p:cNvSpPr>
            <a:spLocks noGrp="1"/>
          </p:cNvSpPr>
          <p:nvPr>
            <p:ph type="dt" sz="half" idx="10"/>
          </p:nvPr>
        </p:nvSpPr>
        <p:spPr/>
        <p:txBody>
          <a:bodyPr/>
          <a:lstStyle/>
          <a:p>
            <a:fld id="{475EA510-7C42-43F6-8007-A376ECBC7A8F}" type="datetimeFigureOut">
              <a:rPr lang="en-GB" smtClean="0"/>
              <a:t>17/03/2024</a:t>
            </a:fld>
            <a:endParaRPr lang="en-GB"/>
          </a:p>
        </p:txBody>
      </p:sp>
      <p:sp>
        <p:nvSpPr>
          <p:cNvPr id="5" name="Footer Placeholder 4">
            <a:extLst>
              <a:ext uri="{FF2B5EF4-FFF2-40B4-BE49-F238E27FC236}">
                <a16:creationId xmlns:a16="http://schemas.microsoft.com/office/drawing/2014/main" id="{092EEEF8-C69A-D885-F801-8C1C00ABA0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9B0725-CB17-38C5-7267-F230680B19DE}"/>
              </a:ext>
            </a:extLst>
          </p:cNvPr>
          <p:cNvSpPr>
            <a:spLocks noGrp="1"/>
          </p:cNvSpPr>
          <p:nvPr>
            <p:ph type="sldNum" sz="quarter" idx="12"/>
          </p:nvPr>
        </p:nvSpPr>
        <p:spPr/>
        <p:txBody>
          <a:bodyPr/>
          <a:lstStyle/>
          <a:p>
            <a:fld id="{7908831C-3856-4663-BD46-A397AA3CB301}" type="slidenum">
              <a:rPr lang="en-GB" smtClean="0"/>
              <a:t>‹#›</a:t>
            </a:fld>
            <a:endParaRPr lang="en-GB"/>
          </a:p>
        </p:txBody>
      </p:sp>
    </p:spTree>
    <p:extLst>
      <p:ext uri="{BB962C8B-B14F-4D97-AF65-F5344CB8AC3E}">
        <p14:creationId xmlns:p14="http://schemas.microsoft.com/office/powerpoint/2010/main" val="4424450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A36DE-592B-8AC1-951B-CC7D4161EFC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C0C1A1F-17A7-792F-B96C-BFE35FB87C2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572B568-83FB-2B63-50CA-D3DFB35A8BA8}"/>
              </a:ext>
            </a:extLst>
          </p:cNvPr>
          <p:cNvSpPr>
            <a:spLocks noGrp="1"/>
          </p:cNvSpPr>
          <p:nvPr>
            <p:ph type="dt" sz="half" idx="10"/>
          </p:nvPr>
        </p:nvSpPr>
        <p:spPr/>
        <p:txBody>
          <a:bodyPr/>
          <a:lstStyle/>
          <a:p>
            <a:fld id="{475EA510-7C42-43F6-8007-A376ECBC7A8F}" type="datetimeFigureOut">
              <a:rPr lang="en-GB" smtClean="0"/>
              <a:t>17/03/2024</a:t>
            </a:fld>
            <a:endParaRPr lang="en-GB"/>
          </a:p>
        </p:txBody>
      </p:sp>
      <p:sp>
        <p:nvSpPr>
          <p:cNvPr id="5" name="Footer Placeholder 4">
            <a:extLst>
              <a:ext uri="{FF2B5EF4-FFF2-40B4-BE49-F238E27FC236}">
                <a16:creationId xmlns:a16="http://schemas.microsoft.com/office/drawing/2014/main" id="{71FAE459-ECD7-1E0F-0916-CE07532759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ECE92D-E979-976D-02F8-18EA1CCEA8A2}"/>
              </a:ext>
            </a:extLst>
          </p:cNvPr>
          <p:cNvSpPr>
            <a:spLocks noGrp="1"/>
          </p:cNvSpPr>
          <p:nvPr>
            <p:ph type="sldNum" sz="quarter" idx="12"/>
          </p:nvPr>
        </p:nvSpPr>
        <p:spPr/>
        <p:txBody>
          <a:bodyPr/>
          <a:lstStyle/>
          <a:p>
            <a:fld id="{7908831C-3856-4663-BD46-A397AA3CB301}" type="slidenum">
              <a:rPr lang="en-GB" smtClean="0"/>
              <a:t>‹#›</a:t>
            </a:fld>
            <a:endParaRPr lang="en-GB"/>
          </a:p>
        </p:txBody>
      </p:sp>
    </p:spTree>
    <p:extLst>
      <p:ext uri="{BB962C8B-B14F-4D97-AF65-F5344CB8AC3E}">
        <p14:creationId xmlns:p14="http://schemas.microsoft.com/office/powerpoint/2010/main" val="2306568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3DC89-986E-E82F-0577-C9DECF9FD30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50EEE4F-92E1-FA96-AA78-9EFB2439CE0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FE90BD7-D2A6-5F5B-7271-B0023DCBE7D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1B72632-79FC-8A80-AEE8-90BB8EF00289}"/>
              </a:ext>
            </a:extLst>
          </p:cNvPr>
          <p:cNvSpPr>
            <a:spLocks noGrp="1"/>
          </p:cNvSpPr>
          <p:nvPr>
            <p:ph type="dt" sz="half" idx="10"/>
          </p:nvPr>
        </p:nvSpPr>
        <p:spPr/>
        <p:txBody>
          <a:bodyPr/>
          <a:lstStyle/>
          <a:p>
            <a:fld id="{475EA510-7C42-43F6-8007-A376ECBC7A8F}" type="datetimeFigureOut">
              <a:rPr lang="en-GB" smtClean="0"/>
              <a:t>17/03/2024</a:t>
            </a:fld>
            <a:endParaRPr lang="en-GB"/>
          </a:p>
        </p:txBody>
      </p:sp>
      <p:sp>
        <p:nvSpPr>
          <p:cNvPr id="6" name="Footer Placeholder 5">
            <a:extLst>
              <a:ext uri="{FF2B5EF4-FFF2-40B4-BE49-F238E27FC236}">
                <a16:creationId xmlns:a16="http://schemas.microsoft.com/office/drawing/2014/main" id="{4D77520D-FE3B-EF6F-9384-5B87C44CA5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28AB05-6219-5E84-CEAE-5A4F3DA6C7B2}"/>
              </a:ext>
            </a:extLst>
          </p:cNvPr>
          <p:cNvSpPr>
            <a:spLocks noGrp="1"/>
          </p:cNvSpPr>
          <p:nvPr>
            <p:ph type="sldNum" sz="quarter" idx="12"/>
          </p:nvPr>
        </p:nvSpPr>
        <p:spPr/>
        <p:txBody>
          <a:bodyPr/>
          <a:lstStyle/>
          <a:p>
            <a:fld id="{7908831C-3856-4663-BD46-A397AA3CB301}" type="slidenum">
              <a:rPr lang="en-GB" smtClean="0"/>
              <a:t>‹#›</a:t>
            </a:fld>
            <a:endParaRPr lang="en-GB"/>
          </a:p>
        </p:txBody>
      </p:sp>
    </p:spTree>
    <p:extLst>
      <p:ext uri="{BB962C8B-B14F-4D97-AF65-F5344CB8AC3E}">
        <p14:creationId xmlns:p14="http://schemas.microsoft.com/office/powerpoint/2010/main" val="2671342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0C88A-98C6-4124-30E6-C115F0D0A17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569192C-4DA5-0CFB-DE40-10E0EC10268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D76D50B-4D71-1C7A-C4C5-C32E8F5DA86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B0279BB-B0D4-947B-F86E-11F7AADC458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A3BB504-B74A-00A5-A790-12750D611ED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A5CB7A7-45F1-B93D-54F6-33D09602D58F}"/>
              </a:ext>
            </a:extLst>
          </p:cNvPr>
          <p:cNvSpPr>
            <a:spLocks noGrp="1"/>
          </p:cNvSpPr>
          <p:nvPr>
            <p:ph type="dt" sz="half" idx="10"/>
          </p:nvPr>
        </p:nvSpPr>
        <p:spPr/>
        <p:txBody>
          <a:bodyPr/>
          <a:lstStyle/>
          <a:p>
            <a:fld id="{475EA510-7C42-43F6-8007-A376ECBC7A8F}" type="datetimeFigureOut">
              <a:rPr lang="en-GB" smtClean="0"/>
              <a:t>17/03/2024</a:t>
            </a:fld>
            <a:endParaRPr lang="en-GB"/>
          </a:p>
        </p:txBody>
      </p:sp>
      <p:sp>
        <p:nvSpPr>
          <p:cNvPr id="8" name="Footer Placeholder 7">
            <a:extLst>
              <a:ext uri="{FF2B5EF4-FFF2-40B4-BE49-F238E27FC236}">
                <a16:creationId xmlns:a16="http://schemas.microsoft.com/office/drawing/2014/main" id="{543EE8A9-D384-C084-A419-3A2C3B5E033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E2294DD-7D7F-C4B3-64D5-B5B597029B07}"/>
              </a:ext>
            </a:extLst>
          </p:cNvPr>
          <p:cNvSpPr>
            <a:spLocks noGrp="1"/>
          </p:cNvSpPr>
          <p:nvPr>
            <p:ph type="sldNum" sz="quarter" idx="12"/>
          </p:nvPr>
        </p:nvSpPr>
        <p:spPr/>
        <p:txBody>
          <a:bodyPr/>
          <a:lstStyle/>
          <a:p>
            <a:fld id="{7908831C-3856-4663-BD46-A397AA3CB301}" type="slidenum">
              <a:rPr lang="en-GB" smtClean="0"/>
              <a:t>‹#›</a:t>
            </a:fld>
            <a:endParaRPr lang="en-GB"/>
          </a:p>
        </p:txBody>
      </p:sp>
    </p:spTree>
    <p:extLst>
      <p:ext uri="{BB962C8B-B14F-4D97-AF65-F5344CB8AC3E}">
        <p14:creationId xmlns:p14="http://schemas.microsoft.com/office/powerpoint/2010/main" val="1467371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85386-A62E-449A-BE91-F20C98077A5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08F0ADD-4F20-D2A9-8CA6-1F4EF26804F9}"/>
              </a:ext>
            </a:extLst>
          </p:cNvPr>
          <p:cNvSpPr>
            <a:spLocks noGrp="1"/>
          </p:cNvSpPr>
          <p:nvPr>
            <p:ph type="dt" sz="half" idx="10"/>
          </p:nvPr>
        </p:nvSpPr>
        <p:spPr/>
        <p:txBody>
          <a:bodyPr/>
          <a:lstStyle/>
          <a:p>
            <a:fld id="{475EA510-7C42-43F6-8007-A376ECBC7A8F}" type="datetimeFigureOut">
              <a:rPr lang="en-GB" smtClean="0"/>
              <a:t>17/03/2024</a:t>
            </a:fld>
            <a:endParaRPr lang="en-GB"/>
          </a:p>
        </p:txBody>
      </p:sp>
      <p:sp>
        <p:nvSpPr>
          <p:cNvPr id="4" name="Footer Placeholder 3">
            <a:extLst>
              <a:ext uri="{FF2B5EF4-FFF2-40B4-BE49-F238E27FC236}">
                <a16:creationId xmlns:a16="http://schemas.microsoft.com/office/drawing/2014/main" id="{E759FB70-2709-7E62-70B7-B09169D6AC1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1384BE9-5E09-D9CE-F84A-CDC2075B5736}"/>
              </a:ext>
            </a:extLst>
          </p:cNvPr>
          <p:cNvSpPr>
            <a:spLocks noGrp="1"/>
          </p:cNvSpPr>
          <p:nvPr>
            <p:ph type="sldNum" sz="quarter" idx="12"/>
          </p:nvPr>
        </p:nvSpPr>
        <p:spPr/>
        <p:txBody>
          <a:bodyPr/>
          <a:lstStyle/>
          <a:p>
            <a:fld id="{7908831C-3856-4663-BD46-A397AA3CB301}" type="slidenum">
              <a:rPr lang="en-GB" smtClean="0"/>
              <a:t>‹#›</a:t>
            </a:fld>
            <a:endParaRPr lang="en-GB"/>
          </a:p>
        </p:txBody>
      </p:sp>
    </p:spTree>
    <p:extLst>
      <p:ext uri="{BB962C8B-B14F-4D97-AF65-F5344CB8AC3E}">
        <p14:creationId xmlns:p14="http://schemas.microsoft.com/office/powerpoint/2010/main" val="18692449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9D263F-619D-391C-E577-9800767EC797}"/>
              </a:ext>
            </a:extLst>
          </p:cNvPr>
          <p:cNvSpPr>
            <a:spLocks noGrp="1"/>
          </p:cNvSpPr>
          <p:nvPr>
            <p:ph type="dt" sz="half" idx="10"/>
          </p:nvPr>
        </p:nvSpPr>
        <p:spPr/>
        <p:txBody>
          <a:bodyPr/>
          <a:lstStyle/>
          <a:p>
            <a:fld id="{475EA510-7C42-43F6-8007-A376ECBC7A8F}" type="datetimeFigureOut">
              <a:rPr lang="en-GB" smtClean="0"/>
              <a:t>17/03/2024</a:t>
            </a:fld>
            <a:endParaRPr lang="en-GB"/>
          </a:p>
        </p:txBody>
      </p:sp>
      <p:sp>
        <p:nvSpPr>
          <p:cNvPr id="3" name="Footer Placeholder 2">
            <a:extLst>
              <a:ext uri="{FF2B5EF4-FFF2-40B4-BE49-F238E27FC236}">
                <a16:creationId xmlns:a16="http://schemas.microsoft.com/office/drawing/2014/main" id="{5D08D691-B0A6-97C3-5691-DD9E937F688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2E51BC4-94E1-AB86-62B1-AAD37866D9AB}"/>
              </a:ext>
            </a:extLst>
          </p:cNvPr>
          <p:cNvSpPr>
            <a:spLocks noGrp="1"/>
          </p:cNvSpPr>
          <p:nvPr>
            <p:ph type="sldNum" sz="quarter" idx="12"/>
          </p:nvPr>
        </p:nvSpPr>
        <p:spPr/>
        <p:txBody>
          <a:bodyPr/>
          <a:lstStyle/>
          <a:p>
            <a:fld id="{7908831C-3856-4663-BD46-A397AA3CB301}" type="slidenum">
              <a:rPr lang="en-GB" smtClean="0"/>
              <a:t>‹#›</a:t>
            </a:fld>
            <a:endParaRPr lang="en-GB"/>
          </a:p>
        </p:txBody>
      </p:sp>
    </p:spTree>
    <p:extLst>
      <p:ext uri="{BB962C8B-B14F-4D97-AF65-F5344CB8AC3E}">
        <p14:creationId xmlns:p14="http://schemas.microsoft.com/office/powerpoint/2010/main" val="593209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D4BFA-8536-001E-A805-82A7281C9FC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5E042CE-8893-AFA3-F166-2C7824CD84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93FD079-6E83-9B97-CF1E-C7332C7B1C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B8E72BE-BF27-607A-FD52-550E65C8AC8F}"/>
              </a:ext>
            </a:extLst>
          </p:cNvPr>
          <p:cNvSpPr>
            <a:spLocks noGrp="1"/>
          </p:cNvSpPr>
          <p:nvPr>
            <p:ph type="dt" sz="half" idx="10"/>
          </p:nvPr>
        </p:nvSpPr>
        <p:spPr/>
        <p:txBody>
          <a:bodyPr/>
          <a:lstStyle/>
          <a:p>
            <a:fld id="{475EA510-7C42-43F6-8007-A376ECBC7A8F}" type="datetimeFigureOut">
              <a:rPr lang="en-GB" smtClean="0"/>
              <a:t>17/03/2024</a:t>
            </a:fld>
            <a:endParaRPr lang="en-GB"/>
          </a:p>
        </p:txBody>
      </p:sp>
      <p:sp>
        <p:nvSpPr>
          <p:cNvPr id="6" name="Footer Placeholder 5">
            <a:extLst>
              <a:ext uri="{FF2B5EF4-FFF2-40B4-BE49-F238E27FC236}">
                <a16:creationId xmlns:a16="http://schemas.microsoft.com/office/drawing/2014/main" id="{69C61B15-A8D0-40E5-3123-3A5D204F6C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C0EB31-47FC-17BF-4C21-A833CE53F07D}"/>
              </a:ext>
            </a:extLst>
          </p:cNvPr>
          <p:cNvSpPr>
            <a:spLocks noGrp="1"/>
          </p:cNvSpPr>
          <p:nvPr>
            <p:ph type="sldNum" sz="quarter" idx="12"/>
          </p:nvPr>
        </p:nvSpPr>
        <p:spPr/>
        <p:txBody>
          <a:bodyPr/>
          <a:lstStyle/>
          <a:p>
            <a:fld id="{7908831C-3856-4663-BD46-A397AA3CB301}" type="slidenum">
              <a:rPr lang="en-GB" smtClean="0"/>
              <a:t>‹#›</a:t>
            </a:fld>
            <a:endParaRPr lang="en-GB"/>
          </a:p>
        </p:txBody>
      </p:sp>
    </p:spTree>
    <p:extLst>
      <p:ext uri="{BB962C8B-B14F-4D97-AF65-F5344CB8AC3E}">
        <p14:creationId xmlns:p14="http://schemas.microsoft.com/office/powerpoint/2010/main" val="1077594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A421E-25DA-A4F6-DEB5-FAB36DABAFE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BD1EE3E-DC04-C338-4204-FFACD988A17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8172E8-07C5-9B96-A0CA-2BE2C00B9E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B7FFFE5-14A2-93E4-FE0C-F52464C12D61}"/>
              </a:ext>
            </a:extLst>
          </p:cNvPr>
          <p:cNvSpPr>
            <a:spLocks noGrp="1"/>
          </p:cNvSpPr>
          <p:nvPr>
            <p:ph type="dt" sz="half" idx="10"/>
          </p:nvPr>
        </p:nvSpPr>
        <p:spPr/>
        <p:txBody>
          <a:bodyPr/>
          <a:lstStyle/>
          <a:p>
            <a:fld id="{475EA510-7C42-43F6-8007-A376ECBC7A8F}" type="datetimeFigureOut">
              <a:rPr lang="en-GB" smtClean="0"/>
              <a:t>17/03/2024</a:t>
            </a:fld>
            <a:endParaRPr lang="en-GB"/>
          </a:p>
        </p:txBody>
      </p:sp>
      <p:sp>
        <p:nvSpPr>
          <p:cNvPr id="6" name="Footer Placeholder 5">
            <a:extLst>
              <a:ext uri="{FF2B5EF4-FFF2-40B4-BE49-F238E27FC236}">
                <a16:creationId xmlns:a16="http://schemas.microsoft.com/office/drawing/2014/main" id="{6015377F-55D9-4ED2-514F-22E05D3B22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ACE4A3-46AB-A08B-6139-B6F4FC81B397}"/>
              </a:ext>
            </a:extLst>
          </p:cNvPr>
          <p:cNvSpPr>
            <a:spLocks noGrp="1"/>
          </p:cNvSpPr>
          <p:nvPr>
            <p:ph type="sldNum" sz="quarter" idx="12"/>
          </p:nvPr>
        </p:nvSpPr>
        <p:spPr/>
        <p:txBody>
          <a:bodyPr/>
          <a:lstStyle/>
          <a:p>
            <a:fld id="{7908831C-3856-4663-BD46-A397AA3CB301}" type="slidenum">
              <a:rPr lang="en-GB" smtClean="0"/>
              <a:t>‹#›</a:t>
            </a:fld>
            <a:endParaRPr lang="en-GB"/>
          </a:p>
        </p:txBody>
      </p:sp>
    </p:spTree>
    <p:extLst>
      <p:ext uri="{BB962C8B-B14F-4D97-AF65-F5344CB8AC3E}">
        <p14:creationId xmlns:p14="http://schemas.microsoft.com/office/powerpoint/2010/main" val="2624267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540A5-D1FF-EF8F-AF4B-FF91F67F77C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0D327A5-54DD-9288-C823-62943A13E47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735F889-C792-524B-D893-2157D98BD34D}"/>
              </a:ext>
            </a:extLst>
          </p:cNvPr>
          <p:cNvSpPr>
            <a:spLocks noGrp="1"/>
          </p:cNvSpPr>
          <p:nvPr>
            <p:ph type="dt" sz="half" idx="10"/>
          </p:nvPr>
        </p:nvSpPr>
        <p:spPr/>
        <p:txBody>
          <a:bodyPr/>
          <a:lstStyle/>
          <a:p>
            <a:fld id="{475EA510-7C42-43F6-8007-A376ECBC7A8F}" type="datetimeFigureOut">
              <a:rPr lang="en-GB" smtClean="0"/>
              <a:t>17/03/2024</a:t>
            </a:fld>
            <a:endParaRPr lang="en-GB"/>
          </a:p>
        </p:txBody>
      </p:sp>
      <p:sp>
        <p:nvSpPr>
          <p:cNvPr id="5" name="Footer Placeholder 4">
            <a:extLst>
              <a:ext uri="{FF2B5EF4-FFF2-40B4-BE49-F238E27FC236}">
                <a16:creationId xmlns:a16="http://schemas.microsoft.com/office/drawing/2014/main" id="{EA51BDB1-4418-3CF9-6E13-B7C903BBA6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CEDF46-41A2-3FB4-D89F-C01C781778F9}"/>
              </a:ext>
            </a:extLst>
          </p:cNvPr>
          <p:cNvSpPr>
            <a:spLocks noGrp="1"/>
          </p:cNvSpPr>
          <p:nvPr>
            <p:ph type="sldNum" sz="quarter" idx="12"/>
          </p:nvPr>
        </p:nvSpPr>
        <p:spPr/>
        <p:txBody>
          <a:bodyPr/>
          <a:lstStyle/>
          <a:p>
            <a:fld id="{7908831C-3856-4663-BD46-A397AA3CB301}" type="slidenum">
              <a:rPr lang="en-GB" smtClean="0"/>
              <a:t>‹#›</a:t>
            </a:fld>
            <a:endParaRPr lang="en-GB"/>
          </a:p>
        </p:txBody>
      </p:sp>
    </p:spTree>
    <p:extLst>
      <p:ext uri="{BB962C8B-B14F-4D97-AF65-F5344CB8AC3E}">
        <p14:creationId xmlns:p14="http://schemas.microsoft.com/office/powerpoint/2010/main" val="2546491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68432D-AC71-E39D-24E1-A585717FA5B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DAE2396-0992-6C8D-DE7F-53BA4E998EE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A3C6FF3-0E9E-7EDF-2C3C-1882BDA99A5B}"/>
              </a:ext>
            </a:extLst>
          </p:cNvPr>
          <p:cNvSpPr>
            <a:spLocks noGrp="1"/>
          </p:cNvSpPr>
          <p:nvPr>
            <p:ph type="dt" sz="half" idx="10"/>
          </p:nvPr>
        </p:nvSpPr>
        <p:spPr/>
        <p:txBody>
          <a:bodyPr/>
          <a:lstStyle/>
          <a:p>
            <a:fld id="{475EA510-7C42-43F6-8007-A376ECBC7A8F}" type="datetimeFigureOut">
              <a:rPr lang="en-GB" smtClean="0"/>
              <a:t>17/03/2024</a:t>
            </a:fld>
            <a:endParaRPr lang="en-GB"/>
          </a:p>
        </p:txBody>
      </p:sp>
      <p:sp>
        <p:nvSpPr>
          <p:cNvPr id="5" name="Footer Placeholder 4">
            <a:extLst>
              <a:ext uri="{FF2B5EF4-FFF2-40B4-BE49-F238E27FC236}">
                <a16:creationId xmlns:a16="http://schemas.microsoft.com/office/drawing/2014/main" id="{B74116F1-589E-1982-1F54-4264B1BFE7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47D1FE-29C6-AA64-6BBB-21BFF129F8A6}"/>
              </a:ext>
            </a:extLst>
          </p:cNvPr>
          <p:cNvSpPr>
            <a:spLocks noGrp="1"/>
          </p:cNvSpPr>
          <p:nvPr>
            <p:ph type="sldNum" sz="quarter" idx="12"/>
          </p:nvPr>
        </p:nvSpPr>
        <p:spPr/>
        <p:txBody>
          <a:bodyPr/>
          <a:lstStyle/>
          <a:p>
            <a:fld id="{7908831C-3856-4663-BD46-A397AA3CB301}" type="slidenum">
              <a:rPr lang="en-GB" smtClean="0"/>
              <a:t>‹#›</a:t>
            </a:fld>
            <a:endParaRPr lang="en-GB"/>
          </a:p>
        </p:txBody>
      </p:sp>
    </p:spTree>
    <p:extLst>
      <p:ext uri="{BB962C8B-B14F-4D97-AF65-F5344CB8AC3E}">
        <p14:creationId xmlns:p14="http://schemas.microsoft.com/office/powerpoint/2010/main" val="9109292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1600CB-FC9E-7ED5-42E6-36F57C9384A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72D842A-2FC8-7071-2E25-43B8A3F58E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DFE3513-96B1-D422-1D58-4955846A89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75EA510-7C42-43F6-8007-A376ECBC7A8F}" type="datetimeFigureOut">
              <a:rPr lang="en-GB" smtClean="0"/>
              <a:t>17/03/2024</a:t>
            </a:fld>
            <a:endParaRPr lang="en-GB"/>
          </a:p>
        </p:txBody>
      </p:sp>
      <p:sp>
        <p:nvSpPr>
          <p:cNvPr id="5" name="Footer Placeholder 4">
            <a:extLst>
              <a:ext uri="{FF2B5EF4-FFF2-40B4-BE49-F238E27FC236}">
                <a16:creationId xmlns:a16="http://schemas.microsoft.com/office/drawing/2014/main" id="{645D402E-CEE0-8B41-D1BA-3E6D37B189B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F373EDA-FF3B-FE7D-62ED-9925D232F8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908831C-3856-4663-BD46-A397AA3CB301}" type="slidenum">
              <a:rPr lang="en-GB" smtClean="0"/>
              <a:t>‹#›</a:t>
            </a:fld>
            <a:endParaRPr lang="en-GB"/>
          </a:p>
        </p:txBody>
      </p:sp>
    </p:spTree>
    <p:extLst>
      <p:ext uri="{BB962C8B-B14F-4D97-AF65-F5344CB8AC3E}">
        <p14:creationId xmlns:p14="http://schemas.microsoft.com/office/powerpoint/2010/main" val="19230450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People Discussing">
            <a:extLst>
              <a:ext uri="{FF2B5EF4-FFF2-40B4-BE49-F238E27FC236}">
                <a16:creationId xmlns:a16="http://schemas.microsoft.com/office/drawing/2014/main" id="{7A6BBBD8-C148-CC5B-DB02-A1625DBB6DA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lum bright="20000" contrast="-40000"/>
          </a:blip>
          <a:srcRect t="284" r="1" b="1"/>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8431D1-A661-E1AB-A56A-2982819E07E4}"/>
              </a:ext>
            </a:extLst>
          </p:cNvPr>
          <p:cNvSpPr>
            <a:spLocks noGrp="1"/>
          </p:cNvSpPr>
          <p:nvPr>
            <p:ph type="ctrTitle"/>
          </p:nvPr>
        </p:nvSpPr>
        <p:spPr>
          <a:xfrm>
            <a:off x="865503" y="4452822"/>
            <a:ext cx="10656891" cy="3902673"/>
          </a:xfrm>
        </p:spPr>
        <p:txBody>
          <a:bodyPr anchor="t">
            <a:normAutofit/>
          </a:bodyPr>
          <a:lstStyle/>
          <a:p>
            <a:r>
              <a:rPr lang="en-GB" sz="2800" b="1" dirty="0">
                <a:solidFill>
                  <a:srgbClr val="FFFFFF"/>
                </a:solidFill>
                <a:latin typeface="Times New Roman" panose="02020603050405020304" pitchFamily="18" charset="0"/>
                <a:cs typeface="Times New Roman" panose="02020603050405020304" pitchFamily="18" charset="0"/>
              </a:rPr>
              <a:t>Programme: BA (Hons) Leadership and Management Skills for the Workplace</a:t>
            </a:r>
            <a:br>
              <a:rPr lang="en-GB" sz="2800" b="1" dirty="0">
                <a:solidFill>
                  <a:srgbClr val="FFFFFF"/>
                </a:solidFill>
                <a:latin typeface="Times New Roman" panose="02020603050405020304" pitchFamily="18" charset="0"/>
                <a:cs typeface="Times New Roman" panose="02020603050405020304" pitchFamily="18" charset="0"/>
              </a:rPr>
            </a:br>
            <a:r>
              <a:rPr lang="en-GB" sz="2800" b="1" dirty="0">
                <a:solidFill>
                  <a:srgbClr val="FFFFFF"/>
                </a:solidFill>
                <a:latin typeface="Times New Roman" panose="02020603050405020304" pitchFamily="18" charset="0"/>
                <a:cs typeface="Times New Roman" panose="02020603050405020304" pitchFamily="18" charset="0"/>
              </a:rPr>
              <a:t>Module: Knowledge and Information Management Skills for the Workplace</a:t>
            </a:r>
            <a:br>
              <a:rPr lang="en-GB" sz="2800" b="1" dirty="0">
                <a:solidFill>
                  <a:srgbClr val="FFFFFF"/>
                </a:solidFill>
                <a:latin typeface="Times New Roman" panose="02020603050405020304" pitchFamily="18" charset="0"/>
                <a:cs typeface="Times New Roman" panose="02020603050405020304" pitchFamily="18" charset="0"/>
              </a:rPr>
            </a:br>
            <a:r>
              <a:rPr lang="en-GB" sz="2800" b="1" dirty="0">
                <a:solidFill>
                  <a:srgbClr val="FFFFFF"/>
                </a:solidFill>
                <a:latin typeface="Times New Roman" panose="02020603050405020304" pitchFamily="18" charset="0"/>
                <a:cs typeface="Times New Roman" panose="02020603050405020304" pitchFamily="18" charset="0"/>
              </a:rPr>
              <a:t>Module code</a:t>
            </a:r>
            <a:r>
              <a:rPr lang="en-GB" sz="2800" b="1">
                <a:solidFill>
                  <a:srgbClr val="FFFFFF"/>
                </a:solidFill>
                <a:latin typeface="Times New Roman" panose="02020603050405020304" pitchFamily="18" charset="0"/>
                <a:cs typeface="Times New Roman" panose="02020603050405020304" pitchFamily="18" charset="0"/>
              </a:rPr>
              <a:t>: BMSW5106</a:t>
            </a:r>
            <a:br>
              <a:rPr lang="en-GB" sz="2800" b="1">
                <a:solidFill>
                  <a:srgbClr val="FFFFFF"/>
                </a:solidFill>
                <a:latin typeface="Times New Roman" panose="02020603050405020304" pitchFamily="18" charset="0"/>
                <a:cs typeface="Times New Roman" panose="02020603050405020304" pitchFamily="18" charset="0"/>
              </a:rPr>
            </a:br>
            <a:r>
              <a:rPr lang="en-GB" sz="2800" b="1">
                <a:solidFill>
                  <a:srgbClr val="FFFFFF"/>
                </a:solidFill>
                <a:latin typeface="Times New Roman" panose="02020603050405020304" pitchFamily="18" charset="0"/>
                <a:cs typeface="Times New Roman" panose="02020603050405020304" pitchFamily="18" charset="0"/>
              </a:rPr>
              <a:t>Samuel Kirvej 2120449</a:t>
            </a:r>
            <a:endParaRPr lang="en-GB" sz="2800" b="1" dirty="0">
              <a:solidFill>
                <a:srgbClr val="FFFFFF"/>
              </a:solidFill>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2899178" y="2324061"/>
            <a:ext cx="6096000" cy="923330"/>
          </a:xfrm>
          <a:prstGeom prst="rect">
            <a:avLst/>
          </a:prstGeom>
        </p:spPr>
        <p:style>
          <a:lnRef idx="3">
            <a:schemeClr val="lt1"/>
          </a:lnRef>
          <a:fillRef idx="1">
            <a:schemeClr val="dk1"/>
          </a:fillRef>
          <a:effectRef idx="1">
            <a:schemeClr val="dk1"/>
          </a:effectRef>
          <a:fontRef idx="minor">
            <a:schemeClr val="lt1"/>
          </a:fontRef>
        </p:style>
        <p:txBody>
          <a:bodyPr>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Presentation</a:t>
            </a:r>
          </a:p>
        </p:txBody>
      </p:sp>
    </p:spTree>
    <p:extLst>
      <p:ext uri="{BB962C8B-B14F-4D97-AF65-F5344CB8AC3E}">
        <p14:creationId xmlns:p14="http://schemas.microsoft.com/office/powerpoint/2010/main" val="2684889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6BBC4-3217-CDB0-CF7F-CC6AEBBA04C4}"/>
              </a:ext>
            </a:extLst>
          </p:cNvPr>
          <p:cNvSpPr>
            <a:spLocks noGrp="1"/>
          </p:cNvSpPr>
          <p:nvPr>
            <p:ph type="title"/>
          </p:nvPr>
        </p:nvSpPr>
        <p:spPr>
          <a:xfrm>
            <a:off x="876692" y="741391"/>
            <a:ext cx="5479719" cy="1616203"/>
          </a:xfrm>
        </p:spPr>
        <p:txBody>
          <a:bodyPr anchor="b">
            <a:normAutofit/>
          </a:bodyPr>
          <a:lstStyle/>
          <a:p>
            <a:r>
              <a:rPr lang="en-GB" sz="3200"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438F0613-5B4D-C815-A966-18B0FCAB82F9}"/>
              </a:ext>
            </a:extLst>
          </p:cNvPr>
          <p:cNvSpPr>
            <a:spLocks noGrp="1"/>
          </p:cNvSpPr>
          <p:nvPr>
            <p:ph idx="1"/>
          </p:nvPr>
        </p:nvSpPr>
        <p:spPr>
          <a:xfrm>
            <a:off x="876692" y="2533476"/>
            <a:ext cx="6040943" cy="3447832"/>
          </a:xfrm>
        </p:spPr>
        <p:txBody>
          <a:bodyPr anchor="t">
            <a:normAutofit lnSpcReduction="10000"/>
          </a:bodyPr>
          <a:lstStyle/>
          <a:p>
            <a:pPr algn="just">
              <a:lnSpc>
                <a:spcPct val="150000"/>
              </a:lnSpc>
            </a:pPr>
            <a:r>
              <a:rPr lang="en-GB" sz="2000" dirty="0">
                <a:effectLst/>
                <a:latin typeface="Times New Roman" panose="02020603050405020304" pitchFamily="18" charset="0"/>
                <a:ea typeface="Calibri" panose="020F0502020204030204" pitchFamily="34" charset="0"/>
                <a:cs typeface="Arial" panose="020B0604020202020204" pitchFamily="34" charset="0"/>
              </a:rPr>
              <a:t>This presentation will analyse the main findings and conclusions of the report. </a:t>
            </a:r>
          </a:p>
          <a:p>
            <a:pPr algn="just">
              <a:lnSpc>
                <a:spcPct val="150000"/>
              </a:lnSpc>
            </a:pPr>
            <a:r>
              <a:rPr lang="en-GB" sz="2000" dirty="0">
                <a:latin typeface="Times New Roman" panose="02020603050405020304" pitchFamily="18" charset="0"/>
                <a:ea typeface="Calibri" panose="020F0502020204030204" pitchFamily="34" charset="0"/>
                <a:cs typeface="Arial" panose="020B0604020202020204" pitchFamily="34" charset="0"/>
              </a:rPr>
              <a:t>The companies that have been critically analysed in the report are </a:t>
            </a:r>
            <a:r>
              <a:rPr lang="en-GB" sz="2000" dirty="0">
                <a:effectLst/>
                <a:latin typeface="Times New Roman" panose="02020603050405020304" pitchFamily="18" charset="0"/>
                <a:ea typeface="Calibri" panose="020F0502020204030204" pitchFamily="34" charset="0"/>
                <a:cs typeface="Arial" panose="020B0604020202020204" pitchFamily="34" charset="0"/>
              </a:rPr>
              <a:t>Boeing and Emirates</a:t>
            </a:r>
          </a:p>
          <a:p>
            <a:pPr algn="just">
              <a:lnSpc>
                <a:spcPct val="150000"/>
              </a:lnSpc>
            </a:pPr>
            <a:r>
              <a:rPr lang="en-GB" sz="2000" dirty="0">
                <a:effectLst/>
                <a:latin typeface="Times New Roman" panose="02020603050405020304" pitchFamily="18" charset="0"/>
                <a:ea typeface="Calibri" panose="020F0502020204030204" pitchFamily="34" charset="0"/>
                <a:cs typeface="Arial" panose="020B0604020202020204" pitchFamily="34" charset="0"/>
              </a:rPr>
              <a:t>This presentation will further highlight the main points as well as main issues that were mentioned in the report. </a:t>
            </a:r>
            <a:endParaRPr lang="en-GB" sz="2000" dirty="0"/>
          </a:p>
        </p:txBody>
      </p:sp>
      <p:pic>
        <p:nvPicPr>
          <p:cNvPr id="5" name="Picture 4" descr="Plane on tarmac">
            <a:extLst>
              <a:ext uri="{FF2B5EF4-FFF2-40B4-BE49-F238E27FC236}">
                <a16:creationId xmlns:a16="http://schemas.microsoft.com/office/drawing/2014/main" id="{2DDDAF53-88AB-4744-B44C-8448DE4A2259}"/>
              </a:ext>
            </a:extLst>
          </p:cNvPr>
          <p:cNvPicPr>
            <a:picLocks noChangeAspect="1"/>
          </p:cNvPicPr>
          <p:nvPr/>
        </p:nvPicPr>
        <p:blipFill rotWithShape="1">
          <a:blip r:embed="rId2"/>
          <a:srcRect l="33899" r="30580" b="-1"/>
          <a:stretch/>
        </p:blipFill>
        <p:spPr>
          <a:xfrm>
            <a:off x="7270812" y="10"/>
            <a:ext cx="4921187" cy="6857990"/>
          </a:xfrm>
          <a:prstGeom prst="rect">
            <a:avLst/>
          </a:prstGeom>
        </p:spPr>
      </p:pic>
      <p:grpSp>
        <p:nvGrpSpPr>
          <p:cNvPr id="9" name="Group 8">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310421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6BBC4-3217-CDB0-CF7F-CC6AEBBA04C4}"/>
              </a:ext>
            </a:extLst>
          </p:cNvPr>
          <p:cNvSpPr>
            <a:spLocks noGrp="1"/>
          </p:cNvSpPr>
          <p:nvPr>
            <p:ph type="title"/>
          </p:nvPr>
        </p:nvSpPr>
        <p:spPr>
          <a:xfrm>
            <a:off x="5868557" y="1138036"/>
            <a:ext cx="5444382" cy="1402470"/>
          </a:xfrm>
        </p:spPr>
        <p:txBody>
          <a:bodyPr anchor="t">
            <a:normAutofit/>
          </a:bodyPr>
          <a:lstStyle/>
          <a:p>
            <a:r>
              <a:rPr lang="en-GB" sz="3200" b="1">
                <a:latin typeface="Times New Roman" panose="02020603050405020304" pitchFamily="18" charset="0"/>
                <a:cs typeface="Times New Roman" panose="02020603050405020304" pitchFamily="18" charset="0"/>
              </a:rPr>
              <a:t>Important Points in Report</a:t>
            </a:r>
          </a:p>
        </p:txBody>
      </p:sp>
      <p:pic>
        <p:nvPicPr>
          <p:cNvPr id="5" name="Picture 4" descr="Plane on tarmac">
            <a:extLst>
              <a:ext uri="{FF2B5EF4-FFF2-40B4-BE49-F238E27FC236}">
                <a16:creationId xmlns:a16="http://schemas.microsoft.com/office/drawing/2014/main" id="{44BDB316-FEDC-4E06-B619-87F86C253D65}"/>
              </a:ext>
            </a:extLst>
          </p:cNvPr>
          <p:cNvPicPr>
            <a:picLocks noChangeAspect="1"/>
          </p:cNvPicPr>
          <p:nvPr/>
        </p:nvPicPr>
        <p:blipFill rotWithShape="1">
          <a:blip r:embed="rId2"/>
          <a:srcRect l="37647" r="12215"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38F0613-5B4D-C815-A966-18B0FCAB82F9}"/>
              </a:ext>
            </a:extLst>
          </p:cNvPr>
          <p:cNvSpPr>
            <a:spLocks noGrp="1"/>
          </p:cNvSpPr>
          <p:nvPr>
            <p:ph idx="1"/>
          </p:nvPr>
        </p:nvSpPr>
        <p:spPr>
          <a:xfrm>
            <a:off x="5868557" y="2071688"/>
            <a:ext cx="5875768" cy="4070695"/>
          </a:xfrm>
        </p:spPr>
        <p:txBody>
          <a:bodyPr>
            <a:normAutofit fontScale="85000" lnSpcReduction="10000"/>
          </a:bodyPr>
          <a:lstStyle/>
          <a:p>
            <a:pPr algn="just">
              <a:lnSpc>
                <a:spcPct val="150000"/>
              </a:lnSpc>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The things that make Boeing and Emirates useful are its long past and important place in the aircraft business. </a:t>
            </a:r>
          </a:p>
          <a:p>
            <a:pPr algn="just">
              <a:lnSpc>
                <a:spcPct val="150000"/>
              </a:lnSpc>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The businesses have always worked on improving </a:t>
            </a:r>
            <a:r>
              <a:rPr lang="en-GB" sz="1600" dirty="0">
                <a:latin typeface="Times New Roman" panose="02020603050405020304" pitchFamily="18" charset="0"/>
                <a:ea typeface="Calibri" panose="020F0502020204030204" pitchFamily="34" charset="0"/>
                <a:cs typeface="Times New Roman" panose="02020603050405020304" pitchFamily="18" charset="0"/>
              </a:rPr>
              <a:t>their</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IMS by using effective interna</a:t>
            </a:r>
            <a:r>
              <a:rPr lang="en-GB" sz="1600" dirty="0">
                <a:latin typeface="Times New Roman" panose="02020603050405020304" pitchFamily="18" charset="0"/>
                <a:ea typeface="Calibri" panose="020F0502020204030204" pitchFamily="34" charset="0"/>
                <a:cs typeface="Times New Roman" panose="02020603050405020304" pitchFamily="18" charset="0"/>
              </a:rPr>
              <a:t>l and knowledge management</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tools, especially its trade management and technical knowledge.</a:t>
            </a:r>
          </a:p>
          <a:p>
            <a:pPr algn="just">
              <a:lnSpc>
                <a:spcPct val="150000"/>
              </a:lnSpc>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By adding advanced knowledge analytics to the IMS, the huge aircraft companies are able to use its leadership and past successes to make better decisions and keep up with how quickly technology is changing. </a:t>
            </a:r>
          </a:p>
          <a:p>
            <a:pPr algn="just">
              <a:lnSpc>
                <a:spcPct val="150000"/>
              </a:lnSpc>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At the same time, Boeing and Emirates has problems within the company, such as limitation of information and bad cooperation between departments. </a:t>
            </a:r>
          </a:p>
          <a:p>
            <a:pPr algn="just">
              <a:lnSpc>
                <a:spcPct val="150000"/>
              </a:lnSpc>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The IMS face huge issues due to these limitations. </a:t>
            </a:r>
            <a:endParaRPr lang="en-GB" sz="1600" dirty="0">
              <a:effectLst/>
              <a:latin typeface="Times New Roman" panose="02020603050405020304" pitchFamily="18"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4473250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56BBC4-3217-CDB0-CF7F-CC6AEBBA04C4}"/>
              </a:ext>
            </a:extLst>
          </p:cNvPr>
          <p:cNvSpPr>
            <a:spLocks noGrp="1"/>
          </p:cNvSpPr>
          <p:nvPr>
            <p:ph type="title"/>
          </p:nvPr>
        </p:nvSpPr>
        <p:spPr>
          <a:xfrm>
            <a:off x="4553733" y="548464"/>
            <a:ext cx="6798541" cy="1675623"/>
          </a:xfrm>
        </p:spPr>
        <p:txBody>
          <a:bodyPr anchor="b">
            <a:normAutofit/>
          </a:bodyPr>
          <a:lstStyle/>
          <a:p>
            <a:r>
              <a:rPr lang="en-GB" sz="4000" b="1">
                <a:latin typeface="Times New Roman" panose="02020603050405020304" pitchFamily="18" charset="0"/>
                <a:cs typeface="Times New Roman" panose="02020603050405020304" pitchFamily="18" charset="0"/>
              </a:rPr>
              <a:t>Main Issues Discussed</a:t>
            </a:r>
          </a:p>
        </p:txBody>
      </p:sp>
      <p:pic>
        <p:nvPicPr>
          <p:cNvPr id="6" name="Picture 5">
            <a:extLst>
              <a:ext uri="{FF2B5EF4-FFF2-40B4-BE49-F238E27FC236}">
                <a16:creationId xmlns:a16="http://schemas.microsoft.com/office/drawing/2014/main" id="{29B13F1C-5DE8-CE6B-798F-A08ABC02F551}"/>
              </a:ext>
            </a:extLst>
          </p:cNvPr>
          <p:cNvPicPr>
            <a:picLocks noChangeAspect="1"/>
          </p:cNvPicPr>
          <p:nvPr/>
        </p:nvPicPr>
        <p:blipFill rotWithShape="1">
          <a:blip r:embed="rId2"/>
          <a:srcRect l="28731" r="30423" b="-1"/>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DED80890-DDDA-FF6D-B3A8-570BCFE6725A}"/>
              </a:ext>
            </a:extLst>
          </p:cNvPr>
          <p:cNvGraphicFramePr>
            <a:graphicFrameLocks noGrp="1"/>
          </p:cNvGraphicFramePr>
          <p:nvPr>
            <p:ph idx="1"/>
            <p:extLst>
              <p:ext uri="{D42A27DB-BD31-4B8C-83A1-F6EECF244321}">
                <p14:modId xmlns:p14="http://schemas.microsoft.com/office/powerpoint/2010/main" val="1059664480"/>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00886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A close-up of a screen&#10;&#10;Description automatically generated">
            <a:extLst>
              <a:ext uri="{FF2B5EF4-FFF2-40B4-BE49-F238E27FC236}">
                <a16:creationId xmlns:a16="http://schemas.microsoft.com/office/drawing/2014/main" id="{E2014319-CA86-67E5-7B17-0D265C081C89}"/>
              </a:ext>
            </a:extLst>
          </p:cNvPr>
          <p:cNvPicPr>
            <a:picLocks noChangeAspect="1"/>
          </p:cNvPicPr>
          <p:nvPr/>
        </p:nvPicPr>
        <p:blipFill rotWithShape="1">
          <a:blip r:embed="rId2">
            <a:duotone>
              <a:prstClr val="black"/>
              <a:schemeClr val="tx2">
                <a:tint val="45000"/>
                <a:satMod val="400000"/>
              </a:schemeClr>
            </a:duotone>
            <a:alphaModFix amt="25000"/>
          </a:blip>
          <a:srcRect l="14386" r="4279"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3056BBC4-3217-CDB0-CF7F-CC6AEBBA04C4}"/>
              </a:ext>
            </a:extLst>
          </p:cNvPr>
          <p:cNvSpPr>
            <a:spLocks noGrp="1"/>
          </p:cNvSpPr>
          <p:nvPr>
            <p:ph type="title"/>
          </p:nvPr>
        </p:nvSpPr>
        <p:spPr>
          <a:xfrm>
            <a:off x="838200" y="365125"/>
            <a:ext cx="10515600" cy="1325563"/>
          </a:xfrm>
        </p:spPr>
        <p:txBody>
          <a:bodyPr>
            <a:normAutofit/>
          </a:bodyPr>
          <a:lstStyle/>
          <a:p>
            <a:r>
              <a:rPr lang="en-GB" b="1">
                <a:latin typeface="Times New Roman" panose="02020603050405020304" pitchFamily="18" charset="0"/>
                <a:cs typeface="Times New Roman" panose="02020603050405020304" pitchFamily="18" charset="0"/>
              </a:rPr>
              <a:t>Main Issues Discussed</a:t>
            </a:r>
          </a:p>
        </p:txBody>
      </p:sp>
      <p:graphicFrame>
        <p:nvGraphicFramePr>
          <p:cNvPr id="5" name="Content Placeholder 2">
            <a:extLst>
              <a:ext uri="{FF2B5EF4-FFF2-40B4-BE49-F238E27FC236}">
                <a16:creationId xmlns:a16="http://schemas.microsoft.com/office/drawing/2014/main" id="{72F0DA65-1AB1-8881-9F3C-E228F9D1EF41}"/>
              </a:ext>
            </a:extLst>
          </p:cNvPr>
          <p:cNvGraphicFramePr>
            <a:graphicFrameLocks noGrp="1"/>
          </p:cNvGraphicFramePr>
          <p:nvPr>
            <p:ph idx="1"/>
            <p:extLst>
              <p:ext uri="{D42A27DB-BD31-4B8C-83A1-F6EECF244321}">
                <p14:modId xmlns:p14="http://schemas.microsoft.com/office/powerpoint/2010/main" val="224695315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088042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Back view of an aeroplane">
            <a:extLst>
              <a:ext uri="{FF2B5EF4-FFF2-40B4-BE49-F238E27FC236}">
                <a16:creationId xmlns:a16="http://schemas.microsoft.com/office/drawing/2014/main" id="{99AB1BB3-752A-B832-63CC-18BA431FEB1C}"/>
              </a:ext>
            </a:extLst>
          </p:cNvPr>
          <p:cNvPicPr>
            <a:picLocks noChangeAspect="1"/>
          </p:cNvPicPr>
          <p:nvPr/>
        </p:nvPicPr>
        <p:blipFill rotWithShape="1">
          <a:blip r:embed="rId2">
            <a:alphaModFix amt="35000"/>
          </a:blip>
          <a:srcRect t="7865" b="7865"/>
          <a:stretch/>
        </p:blipFill>
        <p:spPr>
          <a:xfrm>
            <a:off x="20" y="10"/>
            <a:ext cx="12191980" cy="6857990"/>
          </a:xfrm>
          <a:prstGeom prst="rect">
            <a:avLst/>
          </a:prstGeom>
        </p:spPr>
      </p:pic>
      <p:sp>
        <p:nvSpPr>
          <p:cNvPr id="2" name="Title 1">
            <a:extLst>
              <a:ext uri="{FF2B5EF4-FFF2-40B4-BE49-F238E27FC236}">
                <a16:creationId xmlns:a16="http://schemas.microsoft.com/office/drawing/2014/main" id="{3056BBC4-3217-CDB0-CF7F-CC6AEBBA04C4}"/>
              </a:ext>
            </a:extLst>
          </p:cNvPr>
          <p:cNvSpPr>
            <a:spLocks noGrp="1"/>
          </p:cNvSpPr>
          <p:nvPr>
            <p:ph type="title"/>
          </p:nvPr>
        </p:nvSpPr>
        <p:spPr>
          <a:xfrm>
            <a:off x="838200" y="365125"/>
            <a:ext cx="10515600" cy="1325563"/>
          </a:xfrm>
        </p:spPr>
        <p:txBody>
          <a:bodyPr>
            <a:normAutofit/>
          </a:bodyPr>
          <a:lstStyle/>
          <a:p>
            <a:r>
              <a:rPr lang="en-GB" b="1">
                <a:solidFill>
                  <a:srgbClr val="FFFFFF"/>
                </a:solidFill>
                <a:latin typeface="Times New Roman" panose="02020603050405020304" pitchFamily="18" charset="0"/>
                <a:cs typeface="Times New Roman" panose="02020603050405020304" pitchFamily="18" charset="0"/>
              </a:rPr>
              <a:t>Discussion of Key Findings and Conclusion</a:t>
            </a:r>
          </a:p>
        </p:txBody>
      </p:sp>
      <p:sp>
        <p:nvSpPr>
          <p:cNvPr id="6" name="Content Placeholder 5">
            <a:extLst>
              <a:ext uri="{FF2B5EF4-FFF2-40B4-BE49-F238E27FC236}">
                <a16:creationId xmlns:a16="http://schemas.microsoft.com/office/drawing/2014/main" id="{F3050153-92AA-F6B3-F882-0F7B1C5FD8DD}"/>
              </a:ext>
            </a:extLst>
          </p:cNvPr>
          <p:cNvSpPr>
            <a:spLocks noGrp="1"/>
          </p:cNvSpPr>
          <p:nvPr>
            <p:ph idx="1"/>
          </p:nvPr>
        </p:nvSpPr>
        <p:spPr>
          <a:xfrm>
            <a:off x="838200" y="1825625"/>
            <a:ext cx="10515600" cy="4351338"/>
          </a:xfrm>
        </p:spPr>
        <p:txBody>
          <a:bodyPr>
            <a:normAutofit/>
          </a:bodyPr>
          <a:lstStyle/>
          <a:p>
            <a:pPr algn="just"/>
            <a:r>
              <a:rPr lang="en-GB" dirty="0">
                <a:solidFill>
                  <a:srgbClr val="FFFFFF"/>
                </a:solidFill>
                <a:latin typeface="Times New Roman" panose="02020603050405020304" pitchFamily="18" charset="0"/>
                <a:cs typeface="Times New Roman" panose="02020603050405020304" pitchFamily="18" charset="0"/>
              </a:rPr>
              <a:t>Knowledge management is very important for both Boeing and Emirates to be new, efficient, and competitive as analysed from the report. </a:t>
            </a:r>
          </a:p>
          <a:p>
            <a:pPr algn="just"/>
            <a:r>
              <a:rPr lang="en-GB" dirty="0">
                <a:solidFill>
                  <a:srgbClr val="FFFFFF"/>
                </a:solidFill>
                <a:latin typeface="Times New Roman" panose="02020603050405020304" pitchFamily="18" charset="0"/>
                <a:cs typeface="Times New Roman" panose="02020603050405020304" pitchFamily="18" charset="0"/>
              </a:rPr>
              <a:t>In the aircraft business, Boeing deals with problems like new technology and complicated projects. </a:t>
            </a:r>
          </a:p>
          <a:p>
            <a:pPr algn="just"/>
            <a:r>
              <a:rPr lang="en-GB" dirty="0">
                <a:solidFill>
                  <a:srgbClr val="FFFFFF"/>
                </a:solidFill>
                <a:latin typeface="Times New Roman" panose="02020603050405020304" pitchFamily="18" charset="0"/>
                <a:cs typeface="Times New Roman" panose="02020603050405020304" pitchFamily="18" charset="0"/>
              </a:rPr>
              <a:t>Emirates, on the other hand, deals with global flight, customer service, and logistics issues (Johnston and Harris 2019). </a:t>
            </a:r>
          </a:p>
          <a:p>
            <a:pPr algn="just"/>
            <a:r>
              <a:rPr lang="en-GB" dirty="0">
                <a:solidFill>
                  <a:srgbClr val="FFFFFF"/>
                </a:solidFill>
                <a:latin typeface="Times New Roman" panose="02020603050405020304" pitchFamily="18" charset="0"/>
                <a:cs typeface="Times New Roman" panose="02020603050405020304" pitchFamily="18" charset="0"/>
              </a:rPr>
              <a:t>When analysed KMS of both companies, it can be seen that they each take a proactive approach to fixing problems and have their own strengths and flaws, as well as possible chances and threats.</a:t>
            </a:r>
          </a:p>
        </p:txBody>
      </p:sp>
    </p:spTree>
    <p:extLst>
      <p:ext uri="{BB962C8B-B14F-4D97-AF65-F5344CB8AC3E}">
        <p14:creationId xmlns:p14="http://schemas.microsoft.com/office/powerpoint/2010/main" val="353462558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EA86598-DA2C-41D5-BC0C-E877F8818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 y="0"/>
            <a:ext cx="7525153"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56BBC4-3217-CDB0-CF7F-CC6AEBBA04C4}"/>
              </a:ext>
            </a:extLst>
          </p:cNvPr>
          <p:cNvSpPr>
            <a:spLocks noGrp="1"/>
          </p:cNvSpPr>
          <p:nvPr>
            <p:ph type="title"/>
          </p:nvPr>
        </p:nvSpPr>
        <p:spPr>
          <a:xfrm>
            <a:off x="1155556" y="637763"/>
            <a:ext cx="5735633" cy="1627274"/>
          </a:xfrm>
        </p:spPr>
        <p:txBody>
          <a:bodyPr anchor="t">
            <a:normAutofit/>
          </a:bodyPr>
          <a:lstStyle/>
          <a:p>
            <a:r>
              <a:rPr lang="en-GB" sz="4800" dirty="0">
                <a:solidFill>
                  <a:schemeClr val="bg1"/>
                </a:solidFill>
                <a:latin typeface="Times New Roman" panose="02020603050405020304" pitchFamily="18" charset="0"/>
                <a:cs typeface="Times New Roman" panose="02020603050405020304" pitchFamily="18" charset="0"/>
              </a:rPr>
              <a:t>Recommendations</a:t>
            </a:r>
          </a:p>
        </p:txBody>
      </p:sp>
      <p:sp>
        <p:nvSpPr>
          <p:cNvPr id="15" name="Rectangle 14">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557" y="2377331"/>
            <a:ext cx="457200"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9" name="Picture 8">
            <a:extLst>
              <a:ext uri="{FF2B5EF4-FFF2-40B4-BE49-F238E27FC236}">
                <a16:creationId xmlns:a16="http://schemas.microsoft.com/office/drawing/2014/main" id="{5D773075-D84E-4770-6537-6655D35266E2}"/>
              </a:ext>
            </a:extLst>
          </p:cNvPr>
          <p:cNvPicPr>
            <a:picLocks noChangeAspect="1"/>
          </p:cNvPicPr>
          <p:nvPr/>
        </p:nvPicPr>
        <p:blipFill rotWithShape="1">
          <a:blip r:embed="rId2"/>
          <a:srcRect l="2142" r="52434" b="-1"/>
          <a:stretch/>
        </p:blipFill>
        <p:spPr>
          <a:xfrm>
            <a:off x="7525166" y="10"/>
            <a:ext cx="4666834" cy="6857990"/>
          </a:xfrm>
          <a:prstGeom prst="rect">
            <a:avLst/>
          </a:prstGeom>
        </p:spPr>
      </p:pic>
      <p:graphicFrame>
        <p:nvGraphicFramePr>
          <p:cNvPr id="8" name="Content Placeholder 5">
            <a:extLst>
              <a:ext uri="{FF2B5EF4-FFF2-40B4-BE49-F238E27FC236}">
                <a16:creationId xmlns:a16="http://schemas.microsoft.com/office/drawing/2014/main" id="{0F70E5D5-03F4-054F-A134-D9EFB822C062}"/>
              </a:ext>
            </a:extLst>
          </p:cNvPr>
          <p:cNvGraphicFramePr>
            <a:graphicFrameLocks noGrp="1"/>
          </p:cNvGraphicFramePr>
          <p:nvPr>
            <p:ph idx="1"/>
            <p:extLst>
              <p:ext uri="{D42A27DB-BD31-4B8C-83A1-F6EECF244321}">
                <p14:modId xmlns:p14="http://schemas.microsoft.com/office/powerpoint/2010/main" val="586457043"/>
              </p:ext>
            </p:extLst>
          </p:nvPr>
        </p:nvGraphicFramePr>
        <p:xfrm>
          <a:off x="444664" y="1417775"/>
          <a:ext cx="8566813" cy="50492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20422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6BBC4-3217-CDB0-CF7F-CC6AEBBA04C4}"/>
              </a:ext>
            </a:extLst>
          </p:cNvPr>
          <p:cNvSpPr>
            <a:spLocks noGrp="1"/>
          </p:cNvSpPr>
          <p:nvPr>
            <p:ph type="title"/>
          </p:nvPr>
        </p:nvSpPr>
        <p:spPr>
          <a:xfrm>
            <a:off x="5868557" y="1138036"/>
            <a:ext cx="5444382" cy="1402470"/>
          </a:xfrm>
        </p:spPr>
        <p:txBody>
          <a:bodyPr anchor="t">
            <a:normAutofit/>
          </a:bodyPr>
          <a:lstStyle/>
          <a:p>
            <a:r>
              <a:rPr lang="en-GB" sz="3200" b="1" dirty="0">
                <a:latin typeface="Times New Roman" panose="02020603050405020304" pitchFamily="18" charset="0"/>
                <a:cs typeface="Times New Roman" panose="02020603050405020304" pitchFamily="18" charset="0"/>
              </a:rPr>
              <a:t>Conclusion</a:t>
            </a:r>
          </a:p>
        </p:txBody>
      </p:sp>
      <p:pic>
        <p:nvPicPr>
          <p:cNvPr id="8" name="Picture 7" descr="Plane in red circle">
            <a:extLst>
              <a:ext uri="{FF2B5EF4-FFF2-40B4-BE49-F238E27FC236}">
                <a16:creationId xmlns:a16="http://schemas.microsoft.com/office/drawing/2014/main" id="{76A93D97-F378-2B39-4EFE-6C29DFB5EB62}"/>
              </a:ext>
            </a:extLst>
          </p:cNvPr>
          <p:cNvPicPr>
            <a:picLocks noChangeAspect="1"/>
          </p:cNvPicPr>
          <p:nvPr/>
        </p:nvPicPr>
        <p:blipFill rotWithShape="1">
          <a:blip r:embed="rId2"/>
          <a:srcRect l="23312" r="24110" b="1"/>
          <a:stretch/>
        </p:blipFill>
        <p:spPr>
          <a:xfrm>
            <a:off x="-1" y="10"/>
            <a:ext cx="5151179" cy="6857990"/>
          </a:xfrm>
          <a:prstGeom prst="rect">
            <a:avLst/>
          </a:prstGeom>
        </p:spPr>
      </p:pic>
      <p:cxnSp>
        <p:nvCxnSpPr>
          <p:cNvPr id="12" name="Straight Connector 11">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6" name="Content Placeholder 5">
            <a:extLst>
              <a:ext uri="{FF2B5EF4-FFF2-40B4-BE49-F238E27FC236}">
                <a16:creationId xmlns:a16="http://schemas.microsoft.com/office/drawing/2014/main" id="{7C433742-1E46-976D-5F84-115AE30F938F}"/>
              </a:ext>
            </a:extLst>
          </p:cNvPr>
          <p:cNvGraphicFramePr>
            <a:graphicFrameLocks noGrp="1"/>
          </p:cNvGraphicFramePr>
          <p:nvPr>
            <p:ph idx="1"/>
            <p:extLst>
              <p:ext uri="{D42A27DB-BD31-4B8C-83A1-F6EECF244321}">
                <p14:modId xmlns:p14="http://schemas.microsoft.com/office/powerpoint/2010/main" val="3172011031"/>
              </p:ext>
            </p:extLst>
          </p:nvPr>
        </p:nvGraphicFramePr>
        <p:xfrm>
          <a:off x="5600700" y="2043114"/>
          <a:ext cx="5712239" cy="40992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240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79CA1-8375-C40B-E002-A06F4937D177}"/>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2AF3C9AC-98BB-F1AC-816E-57F0661C9221}"/>
              </a:ext>
            </a:extLst>
          </p:cNvPr>
          <p:cNvSpPr>
            <a:spLocks noGrp="1"/>
          </p:cNvSpPr>
          <p:nvPr>
            <p:ph idx="1"/>
          </p:nvPr>
        </p:nvSpPr>
        <p:spPr/>
        <p:txBody>
          <a:bodyPr>
            <a:normAutofit fontScale="55000" lnSpcReduction="20000"/>
          </a:bodyPr>
          <a:lstStyle/>
          <a:p>
            <a:pPr marL="457200" indent="-457200" algn="just">
              <a:lnSpc>
                <a:spcPct val="150000"/>
              </a:lnSpc>
              <a:spcAft>
                <a:spcPts val="800"/>
              </a:spcAft>
            </a:pP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Imad, A.R., </a:t>
            </a:r>
            <a:r>
              <a:rPr lang="en-GB" sz="2800" dirty="0" err="1">
                <a:effectLst/>
                <a:latin typeface="Times New Roman" panose="02020603050405020304" pitchFamily="18" charset="0"/>
                <a:ea typeface="Calibri" panose="020F0502020204030204" pitchFamily="34" charset="0"/>
                <a:cs typeface="Times New Roman" panose="02020603050405020304" pitchFamily="18" charset="0"/>
              </a:rPr>
              <a:t>Elbuzidi</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 K.J.S. and Chan, T.J., 2021. Crisis management and communication approach: A case of Boeing 737 MAX. </a:t>
            </a:r>
            <a:r>
              <a:rPr lang="en-GB" sz="2800" i="1" dirty="0">
                <a:effectLst/>
                <a:latin typeface="Times New Roman" panose="02020603050405020304" pitchFamily="18" charset="0"/>
                <a:ea typeface="Calibri" panose="020F0502020204030204" pitchFamily="34" charset="0"/>
                <a:cs typeface="Times New Roman" panose="02020603050405020304" pitchFamily="18" charset="0"/>
              </a:rPr>
              <a:t>Journal of Arts and Social Sciences</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800" i="1" dirty="0">
                <a:effectLst/>
                <a:latin typeface="Times New Roman" panose="02020603050405020304" pitchFamily="18" charset="0"/>
                <a:ea typeface="Calibri" panose="020F0502020204030204" pitchFamily="34" charset="0"/>
                <a:cs typeface="Times New Roman" panose="02020603050405020304" pitchFamily="18" charset="0"/>
              </a:rPr>
              <a:t>4</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(2), pp.7-14.</a:t>
            </a:r>
            <a:endParaRPr lang="en-GB" sz="2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Aft>
                <a:spcPts val="800"/>
              </a:spcAft>
            </a:pP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Johnston, P. and Harris, R., 2019. The Boeing 737 MAX saga: lessons for software organizations. </a:t>
            </a:r>
            <a:r>
              <a:rPr lang="en-GB" sz="2800" i="1" dirty="0">
                <a:effectLst/>
                <a:latin typeface="Times New Roman" panose="02020603050405020304" pitchFamily="18" charset="0"/>
                <a:ea typeface="Calibri" panose="020F0502020204030204" pitchFamily="34" charset="0"/>
                <a:cs typeface="Times New Roman" panose="02020603050405020304" pitchFamily="18" charset="0"/>
              </a:rPr>
              <a:t>Software Quality Professional</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800" i="1" dirty="0">
                <a:effectLst/>
                <a:latin typeface="Times New Roman" panose="02020603050405020304" pitchFamily="18" charset="0"/>
                <a:ea typeface="Calibri" panose="020F0502020204030204" pitchFamily="34" charset="0"/>
                <a:cs typeface="Times New Roman" panose="02020603050405020304" pitchFamily="18" charset="0"/>
              </a:rPr>
              <a:t>21</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(3), pp.4-12.</a:t>
            </a:r>
            <a:endParaRPr lang="en-GB" sz="2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Aft>
                <a:spcPts val="800"/>
              </a:spcAft>
            </a:pP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Al-Ansi, A.M., 2021. Applying Information Technology-Based Knowledge Management (KM) Simulation in the Airline Industry. </a:t>
            </a:r>
            <a:r>
              <a:rPr lang="en-GB" sz="28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New Practices in Management and Engineering</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800" i="1" dirty="0">
                <a:effectLst/>
                <a:latin typeface="Times New Roman" panose="02020603050405020304" pitchFamily="18" charset="0"/>
                <a:ea typeface="Calibri" panose="020F0502020204030204" pitchFamily="34" charset="0"/>
                <a:cs typeface="Times New Roman" panose="02020603050405020304" pitchFamily="18" charset="0"/>
              </a:rPr>
              <a:t>10</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(02), pp.05-09.</a:t>
            </a:r>
            <a:endParaRPr lang="en-GB" sz="2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Aft>
                <a:spcPts val="800"/>
              </a:spcAft>
            </a:pP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Ashok, M., Al Badi Al </a:t>
            </a:r>
            <a:r>
              <a:rPr lang="en-GB" sz="2800" dirty="0" err="1">
                <a:effectLst/>
                <a:latin typeface="Times New Roman" panose="02020603050405020304" pitchFamily="18" charset="0"/>
                <a:ea typeface="Calibri" panose="020F0502020204030204" pitchFamily="34" charset="0"/>
                <a:cs typeface="Times New Roman" panose="02020603050405020304" pitchFamily="18" charset="0"/>
              </a:rPr>
              <a:t>Dhaheri</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 M.S.M., Madan, R. and </a:t>
            </a:r>
            <a:r>
              <a:rPr lang="en-GB" sz="2800" dirty="0" err="1">
                <a:effectLst/>
                <a:latin typeface="Times New Roman" panose="02020603050405020304" pitchFamily="18" charset="0"/>
                <a:ea typeface="Calibri" panose="020F0502020204030204" pitchFamily="34" charset="0"/>
                <a:cs typeface="Times New Roman" panose="02020603050405020304" pitchFamily="18" charset="0"/>
              </a:rPr>
              <a:t>Dzandu</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 M.D., 2021. How to counter organisational inertia to enable knowledge management practices adoption in public sector organisations. </a:t>
            </a:r>
            <a:r>
              <a:rPr lang="en-GB" sz="2800" i="1" dirty="0">
                <a:effectLst/>
                <a:latin typeface="Times New Roman" panose="02020603050405020304" pitchFamily="18" charset="0"/>
                <a:ea typeface="Calibri" panose="020F0502020204030204" pitchFamily="34" charset="0"/>
                <a:cs typeface="Times New Roman" panose="02020603050405020304" pitchFamily="18" charset="0"/>
              </a:rPr>
              <a:t>Journal of Knowledge Management</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800" i="1" dirty="0">
                <a:effectLst/>
                <a:latin typeface="Times New Roman" panose="02020603050405020304" pitchFamily="18" charset="0"/>
                <a:ea typeface="Calibri" panose="020F0502020204030204" pitchFamily="34" charset="0"/>
                <a:cs typeface="Times New Roman" panose="02020603050405020304" pitchFamily="18" charset="0"/>
              </a:rPr>
              <a:t>25</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(9), pp.2245-2273.</a:t>
            </a:r>
            <a:endParaRPr lang="en-GB" sz="2800"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1365142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70</TotalTime>
  <Words>712</Words>
  <Application>Microsoft Office PowerPoint</Application>
  <PresentationFormat>Widescreen</PresentationFormat>
  <Paragraphs>45</Paragraphs>
  <Slides>9</Slides>
  <Notes>0</Notes>
  <HiddenSlides>0</HiddenSlides>
  <MMClips>1</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Programme: BA (Hons) Leadership and Management Skills for the Workplace Module: Knowledge and Information Management Skills for the Workplace Module code: BMSW5106 Samuel Kirvej 2120449</vt:lpstr>
      <vt:lpstr>Introduction</vt:lpstr>
      <vt:lpstr>Important Points in Report</vt:lpstr>
      <vt:lpstr>Main Issues Discussed</vt:lpstr>
      <vt:lpstr>Main Issues Discussed</vt:lpstr>
      <vt:lpstr>Discussion of Key Findings and Conclusion</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BA (Hons) Leadership and Management Skills for the Workplace Module: Knowledge and Information Management Skills for the Workplace Module code: BMSW5106</dc:title>
  <dc:creator>danish936 danish936</dc:creator>
  <cp:lastModifiedBy>Samuel Kirvej (2120449)</cp:lastModifiedBy>
  <cp:revision>13</cp:revision>
  <dcterms:created xsi:type="dcterms:W3CDTF">2024-03-09T12:04:26Z</dcterms:created>
  <dcterms:modified xsi:type="dcterms:W3CDTF">2024-03-17T08:22:10Z</dcterms:modified>
</cp:coreProperties>
</file>