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6/19/26</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6236161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6/19/26</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86415359"/>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6ECC43-D65E-4A7B-A76B-D278A21841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1626076" y="3551521"/>
            <a:ext cx="567782" cy="3306479"/>
            <a:chOff x="11619770" y="-2005"/>
            <a:chExt cx="567782" cy="3306479"/>
          </a:xfrm>
        </p:grpSpPr>
        <p:sp>
          <p:nvSpPr>
            <p:cNvPr id="9" name="Freeform: Shape 8">
              <a:extLst>
                <a:ext uri="{FF2B5EF4-FFF2-40B4-BE49-F238E27FC236}">
                  <a16:creationId xmlns:a16="http://schemas.microsoft.com/office/drawing/2014/main" id="{7EE443C5-5AB9-407B-A8C3-011BB14FE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Rectangle 9">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2" name="Rectangle 11">
            <a:extLst>
              <a:ext uri="{FF2B5EF4-FFF2-40B4-BE49-F238E27FC236}">
                <a16:creationId xmlns:a16="http://schemas.microsoft.com/office/drawing/2014/main" id="{4E9A1F58-45EE-4D82-98FB-E3F037590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C088-8D40-E250-4473-96EBB1089C4B}"/>
              </a:ext>
            </a:extLst>
          </p:cNvPr>
          <p:cNvSpPr>
            <a:spLocks noGrp="1"/>
          </p:cNvSpPr>
          <p:nvPr>
            <p:ph type="ctrTitle"/>
          </p:nvPr>
        </p:nvSpPr>
        <p:spPr>
          <a:xfrm>
            <a:off x="795014" y="936885"/>
            <a:ext cx="4021685" cy="3957087"/>
          </a:xfrm>
        </p:spPr>
        <p:txBody>
          <a:bodyPr vert="horz" lIns="91440" tIns="45720" rIns="91440" bIns="45720" rtlCol="0" anchor="t">
            <a:normAutofit/>
          </a:bodyPr>
          <a:lstStyle/>
          <a:p>
            <a:pPr>
              <a:lnSpc>
                <a:spcPct val="120000"/>
              </a:lnSpc>
            </a:pPr>
            <a:r>
              <a:rPr lang="en-US" sz="3200" spc="700"/>
              <a:t>Problem solving </a:t>
            </a:r>
          </a:p>
        </p:txBody>
      </p:sp>
      <p:sp>
        <p:nvSpPr>
          <p:cNvPr id="14" name="Rectangle 13">
            <a:extLst>
              <a:ext uri="{FF2B5EF4-FFF2-40B4-BE49-F238E27FC236}">
                <a16:creationId xmlns:a16="http://schemas.microsoft.com/office/drawing/2014/main" id="{D53B87E1-D7E5-4495-978C-B0ED36089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04EC783-A4B6-4397-9440-142C585DB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7849579" y="2512462"/>
            <a:ext cx="4443141" cy="4247935"/>
          </a:xfrm>
          <a:custGeom>
            <a:avLst/>
            <a:gdLst>
              <a:gd name="connsiteX0" fmla="*/ 0 w 3917703"/>
              <a:gd name="connsiteY0" fmla="*/ 3745582 h 3745582"/>
              <a:gd name="connsiteX1" fmla="*/ 3917703 w 3917703"/>
              <a:gd name="connsiteY1" fmla="*/ 0 h 3745582"/>
              <a:gd name="connsiteX2" fmla="*/ 0 w 3917703"/>
              <a:gd name="connsiteY2" fmla="*/ 0 h 3745582"/>
            </a:gdLst>
            <a:ahLst/>
            <a:cxnLst>
              <a:cxn ang="0">
                <a:pos x="connsiteX0" y="connsiteY0"/>
              </a:cxn>
              <a:cxn ang="0">
                <a:pos x="connsiteX1" y="connsiteY1"/>
              </a:cxn>
              <a:cxn ang="0">
                <a:pos x="connsiteX2" y="connsiteY2"/>
              </a:cxn>
            </a:cxnLst>
            <a:rect l="l" t="t" r="r" b="b"/>
            <a:pathLst>
              <a:path w="3917703" h="3745582">
                <a:moveTo>
                  <a:pt x="0" y="3745582"/>
                </a:moveTo>
                <a:lnTo>
                  <a:pt x="3917703" y="0"/>
                </a:lnTo>
                <a:lnTo>
                  <a:pt x="0" y="0"/>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77DB1C2B-A281-41EA-98EB-489A3DCD6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7" y="791772"/>
            <a:ext cx="5799597" cy="5228536"/>
          </a:xfrm>
          <a:prstGeom prst="rect">
            <a:avLst/>
          </a:prstGeom>
          <a:solidFill>
            <a:schemeClr val="accent1">
              <a:lumMod val="20000"/>
              <a:lumOff val="80000"/>
            </a:schemeClr>
          </a:solidFill>
          <a:ln w="38100">
            <a:noFill/>
          </a:ln>
          <a:effectLst>
            <a:outerShdw dist="190500" dir="2700000" algn="tl"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F14523A-6F57-806B-0268-37508EE8246E}"/>
              </a:ext>
            </a:extLst>
          </p:cNvPr>
          <p:cNvSpPr>
            <a:spLocks noGrp="1"/>
          </p:cNvSpPr>
          <p:nvPr>
            <p:ph type="subTitle" idx="1"/>
          </p:nvPr>
        </p:nvSpPr>
        <p:spPr>
          <a:xfrm>
            <a:off x="6134986" y="1405719"/>
            <a:ext cx="4598581" cy="4042581"/>
          </a:xfrm>
        </p:spPr>
        <p:txBody>
          <a:bodyPr vert="horz" lIns="91440" tIns="45720" rIns="91440" bIns="45720" rtlCol="0">
            <a:normAutofit lnSpcReduction="10000"/>
          </a:bodyPr>
          <a:lstStyle/>
          <a:p>
            <a:pPr indent="-228600">
              <a:lnSpc>
                <a:spcPct val="120000"/>
              </a:lnSpc>
            </a:pPr>
            <a:r>
              <a:rPr lang="en-US" sz="1700" b="1" dirty="0">
                <a:solidFill>
                  <a:srgbClr val="000000"/>
                </a:solidFill>
                <a:latin typeface="+mj-lt"/>
              </a:rPr>
              <a:t>Self-Awareness Presentation</a:t>
            </a:r>
            <a:br>
              <a:rPr lang="en-US" sz="1700" dirty="0">
                <a:solidFill>
                  <a:srgbClr val="000000"/>
                </a:solidFill>
                <a:latin typeface="+mj-lt"/>
              </a:rPr>
            </a:br>
            <a:r>
              <a:rPr lang="en-US" sz="1700" b="1" dirty="0">
                <a:solidFill>
                  <a:srgbClr val="000000"/>
                </a:solidFill>
                <a:latin typeface="+mj-lt"/>
              </a:rPr>
              <a:t>Key Skill: Problem Solving (Fishbone Diagram)</a:t>
            </a:r>
            <a:br>
              <a:rPr lang="en-US" sz="1700" dirty="0">
                <a:solidFill>
                  <a:srgbClr val="000000"/>
                </a:solidFill>
                <a:latin typeface="+mj-lt"/>
              </a:rPr>
            </a:br>
            <a:r>
              <a:rPr lang="en-US" sz="1700" b="1" dirty="0">
                <a:solidFill>
                  <a:srgbClr val="000000"/>
                </a:solidFill>
                <a:latin typeface="+mj-lt"/>
              </a:rPr>
              <a:t>Name:</a:t>
            </a:r>
            <a:r>
              <a:rPr lang="en-US" sz="1700" dirty="0">
                <a:solidFill>
                  <a:srgbClr val="000000"/>
                </a:solidFill>
                <a:latin typeface="+mj-lt"/>
              </a:rPr>
              <a:t> Fa</a:t>
            </a:r>
            <a:r>
              <a:rPr lang="en-GB" sz="1700" dirty="0" err="1">
                <a:solidFill>
                  <a:srgbClr val="000000"/>
                </a:solidFill>
                <a:latin typeface="+mj-lt"/>
              </a:rPr>
              <a:t>tou</a:t>
            </a:r>
            <a:r>
              <a:rPr lang="en-US" sz="1700" dirty="0">
                <a:solidFill>
                  <a:srgbClr val="000000"/>
                </a:solidFill>
                <a:latin typeface="+mj-lt"/>
              </a:rPr>
              <a:t> Mbaye</a:t>
            </a:r>
            <a:endParaRPr lang="en-GB" sz="1700" dirty="0">
              <a:solidFill>
                <a:srgbClr val="000000"/>
              </a:solidFill>
              <a:latin typeface="+mj-lt"/>
            </a:endParaRPr>
          </a:p>
          <a:p>
            <a:pPr indent="-228600">
              <a:lnSpc>
                <a:spcPct val="120000"/>
              </a:lnSpc>
            </a:pPr>
            <a:r>
              <a:rPr lang="en-GB" sz="1700" dirty="0">
                <a:solidFill>
                  <a:srgbClr val="000000"/>
                </a:solidFill>
                <a:latin typeface="+mj-lt"/>
              </a:rPr>
              <a:t>Id number:232001</a:t>
            </a:r>
          </a:p>
          <a:p>
            <a:pPr indent="-228600">
              <a:lnSpc>
                <a:spcPct val="120000"/>
              </a:lnSpc>
            </a:pPr>
            <a:r>
              <a:rPr lang="en-US" sz="1700" b="1" dirty="0">
                <a:solidFill>
                  <a:srgbClr val="000000"/>
                </a:solidFill>
                <a:latin typeface="+mj-lt"/>
              </a:rPr>
              <a:t>Module:</a:t>
            </a:r>
            <a:r>
              <a:rPr lang="en-US" sz="1700" dirty="0">
                <a:solidFill>
                  <a:srgbClr val="000000"/>
                </a:solidFill>
                <a:latin typeface="+mj-lt"/>
              </a:rPr>
              <a:t> Professional Development within Health and Social Care</a:t>
            </a:r>
            <a:br>
              <a:rPr lang="en-US" sz="1700" dirty="0">
                <a:solidFill>
                  <a:srgbClr val="000000"/>
                </a:solidFill>
                <a:latin typeface="+mj-lt"/>
              </a:rPr>
            </a:br>
            <a:r>
              <a:rPr lang="en-US" sz="1700" b="1" dirty="0">
                <a:solidFill>
                  <a:srgbClr val="000000"/>
                </a:solidFill>
                <a:latin typeface="+mj-lt"/>
              </a:rPr>
              <a:t>Module Code:</a:t>
            </a:r>
            <a:r>
              <a:rPr lang="en-US" sz="1700" dirty="0">
                <a:solidFill>
                  <a:srgbClr val="000000"/>
                </a:solidFill>
                <a:latin typeface="+mj-lt"/>
              </a:rPr>
              <a:t> LCHS4009 </a:t>
            </a:r>
          </a:p>
          <a:p>
            <a:pPr indent="-228600">
              <a:lnSpc>
                <a:spcPct val="120000"/>
              </a:lnSpc>
            </a:pPr>
            <a:endParaRPr lang="en-US" sz="1700" dirty="0">
              <a:solidFill>
                <a:srgbClr val="000000"/>
              </a:solidFill>
              <a:latin typeface="+mj-lt"/>
            </a:endParaRPr>
          </a:p>
        </p:txBody>
      </p:sp>
    </p:spTree>
    <p:extLst>
      <p:ext uri="{BB962C8B-B14F-4D97-AF65-F5344CB8AC3E}">
        <p14:creationId xmlns:p14="http://schemas.microsoft.com/office/powerpoint/2010/main" val="35059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C1C12-E9FF-4755-8FDD-4ED3D2B777FA}"/>
              </a:ext>
            </a:extLst>
          </p:cNvPr>
          <p:cNvSpPr>
            <a:spLocks noGrp="1"/>
          </p:cNvSpPr>
          <p:nvPr>
            <p:ph type="ctrTitle"/>
          </p:nvPr>
        </p:nvSpPr>
        <p:spPr>
          <a:xfrm>
            <a:off x="1574514" y="-565531"/>
            <a:ext cx="9918357" cy="1567901"/>
          </a:xfrm>
        </p:spPr>
        <p:txBody>
          <a:bodyPr>
            <a:normAutofit/>
          </a:bodyPr>
          <a:lstStyle/>
          <a:p>
            <a:r>
              <a:rPr lang="en-GB" sz="2600" b="1" dirty="0"/>
              <a:t>What is problem solving?</a:t>
            </a:r>
            <a:endParaRPr lang="en-US" sz="2600" b="1" dirty="0"/>
          </a:p>
        </p:txBody>
      </p:sp>
      <p:sp>
        <p:nvSpPr>
          <p:cNvPr id="3" name="Subtitle 2">
            <a:extLst>
              <a:ext uri="{FF2B5EF4-FFF2-40B4-BE49-F238E27FC236}">
                <a16:creationId xmlns:a16="http://schemas.microsoft.com/office/drawing/2014/main" id="{CE11FDC3-17F1-7D30-91BE-CC1929049083}"/>
              </a:ext>
            </a:extLst>
          </p:cNvPr>
          <p:cNvSpPr>
            <a:spLocks noGrp="1"/>
          </p:cNvSpPr>
          <p:nvPr>
            <p:ph type="subTitle" idx="1"/>
          </p:nvPr>
        </p:nvSpPr>
        <p:spPr>
          <a:xfrm>
            <a:off x="1750553" y="1323309"/>
            <a:ext cx="9155604" cy="5534691"/>
          </a:xfrm>
        </p:spPr>
        <p:txBody>
          <a:bodyPr>
            <a:normAutofit/>
          </a:bodyPr>
          <a:lstStyle/>
          <a:p>
            <a:r>
              <a:rPr lang="en-GB" sz="1200" dirty="0"/>
              <a:t>Problem solving is the ability to recognise a problem, understand what may be causing it, and come up with a suitable way to deal with it.</a:t>
            </a:r>
          </a:p>
          <a:p>
            <a:r>
              <a:rPr lang="en-GB" sz="1200" dirty="0"/>
              <a:t>In health and social care, problem solving is needed in situations such as:</a:t>
            </a:r>
          </a:p>
          <a:p>
            <a:r>
              <a:rPr lang="en-GB" sz="1200" dirty="0"/>
              <a:t>When a patient’s condition changes suddenly</a:t>
            </a:r>
          </a:p>
          <a:p>
            <a:r>
              <a:rPr lang="en-GB" sz="1200" dirty="0"/>
              <a:t>When there are communication difficulties within a team</a:t>
            </a:r>
          </a:p>
          <a:p>
            <a:r>
              <a:rPr lang="en-GB" sz="1200" dirty="0"/>
              <a:t>When care plans are not achieving the expected results</a:t>
            </a:r>
          </a:p>
          <a:p>
            <a:r>
              <a:rPr lang="en-GB" sz="1200" dirty="0"/>
              <a:t>When there are concerns about safeguarding</a:t>
            </a:r>
          </a:p>
          <a:p>
            <a:r>
              <a:rPr lang="en-GB" sz="1200" b="1" dirty="0"/>
              <a:t>Speaker notes:</a:t>
            </a:r>
            <a:br>
              <a:rPr lang="en-GB" sz="1200" dirty="0"/>
            </a:br>
            <a:r>
              <a:rPr lang="en-GB" sz="1200" dirty="0"/>
              <a:t>Problem solving is a key skill in health and social care because situations can change quickly. Staff need to be able to think clearly, make quick decisions, and respond appropriately to keep patients safe and improve the quality of care. </a:t>
            </a:r>
          </a:p>
          <a:p>
            <a:endParaRPr lang="en-US" dirty="0"/>
          </a:p>
        </p:txBody>
      </p:sp>
    </p:spTree>
    <p:extLst>
      <p:ext uri="{BB962C8B-B14F-4D97-AF65-F5344CB8AC3E}">
        <p14:creationId xmlns:p14="http://schemas.microsoft.com/office/powerpoint/2010/main" val="3224809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0851-4092-67A1-388E-9754D5F3E39C}"/>
              </a:ext>
            </a:extLst>
          </p:cNvPr>
          <p:cNvSpPr>
            <a:spLocks noGrp="1"/>
          </p:cNvSpPr>
          <p:nvPr>
            <p:ph type="ctrTitle"/>
          </p:nvPr>
        </p:nvSpPr>
        <p:spPr>
          <a:xfrm>
            <a:off x="1361288" y="956420"/>
            <a:ext cx="9939553" cy="1019136"/>
          </a:xfrm>
        </p:spPr>
        <p:txBody>
          <a:bodyPr>
            <a:noAutofit/>
          </a:bodyPr>
          <a:lstStyle/>
          <a:p>
            <a:pPr algn="ctr"/>
            <a:r>
              <a:rPr lang="en-GB" sz="2600" b="1" dirty="0"/>
              <a:t>What is the Fishbone Diagram?</a:t>
            </a:r>
            <a:br>
              <a:rPr lang="en-GB" sz="2600" b="1" dirty="0"/>
            </a:br>
            <a:endParaRPr lang="en-US" sz="2600" dirty="0"/>
          </a:p>
        </p:txBody>
      </p:sp>
      <p:sp>
        <p:nvSpPr>
          <p:cNvPr id="3" name="Subtitle 2">
            <a:extLst>
              <a:ext uri="{FF2B5EF4-FFF2-40B4-BE49-F238E27FC236}">
                <a16:creationId xmlns:a16="http://schemas.microsoft.com/office/drawing/2014/main" id="{CB406196-DF57-ACB2-7535-CD0CF421C0C2}"/>
              </a:ext>
            </a:extLst>
          </p:cNvPr>
          <p:cNvSpPr>
            <a:spLocks noGrp="1"/>
          </p:cNvSpPr>
          <p:nvPr>
            <p:ph type="subTitle" idx="1"/>
          </p:nvPr>
        </p:nvSpPr>
        <p:spPr>
          <a:xfrm>
            <a:off x="1361288" y="1778001"/>
            <a:ext cx="9804652" cy="3904073"/>
          </a:xfrm>
        </p:spPr>
        <p:txBody>
          <a:bodyPr>
            <a:noAutofit/>
          </a:bodyPr>
          <a:lstStyle/>
          <a:p>
            <a:r>
              <a:rPr lang="en-GB" sz="1200" dirty="0">
                <a:cs typeface="Arial" panose="020B0604020202020204" pitchFamily="34" charset="0"/>
              </a:rPr>
              <a:t>The Fishbone Diagram, also known as the Ishikawa Diagram, is a visual tool used to explore and identify the root causes of a problem.</a:t>
            </a:r>
          </a:p>
          <a:p>
            <a:r>
              <a:rPr lang="en-GB" sz="1200" dirty="0">
                <a:cs typeface="Arial" panose="020B0604020202020204" pitchFamily="34" charset="0"/>
              </a:rPr>
              <a:t>It was created by Kaoru Ishikawa in the 1960s.</a:t>
            </a:r>
          </a:p>
          <a:p>
            <a:r>
              <a:rPr lang="en-GB" sz="1200" dirty="0">
                <a:cs typeface="Arial" panose="020B0604020202020204" pitchFamily="34" charset="0"/>
              </a:rPr>
              <a:t>It is useful for:</a:t>
            </a:r>
          </a:p>
          <a:p>
            <a:r>
              <a:rPr lang="en-GB" sz="1200" dirty="0">
                <a:cs typeface="Arial" panose="020B0604020202020204" pitchFamily="34" charset="0"/>
              </a:rPr>
              <a:t>Sorting possible causes of an issue</a:t>
            </a:r>
          </a:p>
          <a:p>
            <a:r>
              <a:rPr lang="en-GB" sz="1200" dirty="0">
                <a:cs typeface="Arial" panose="020B0604020202020204" pitchFamily="34" charset="0"/>
              </a:rPr>
              <a:t>Breaking a problem down into different categories</a:t>
            </a:r>
          </a:p>
          <a:p>
            <a:r>
              <a:rPr lang="en-GB" sz="1200" dirty="0">
                <a:cs typeface="Arial" panose="020B0604020202020204" pitchFamily="34" charset="0"/>
              </a:rPr>
              <a:t>Finding the real underlying cause rather than just looking at the surface problem</a:t>
            </a:r>
          </a:p>
          <a:p>
            <a:r>
              <a:rPr lang="en-GB" sz="1200" b="1" dirty="0">
                <a:cs typeface="Arial" panose="020B0604020202020204" pitchFamily="34" charset="0"/>
              </a:rPr>
              <a:t>Speaker notes:</a:t>
            </a:r>
            <a:br>
              <a:rPr lang="en-GB" sz="1200" dirty="0">
                <a:cs typeface="Arial" panose="020B0604020202020204" pitchFamily="34" charset="0"/>
              </a:rPr>
            </a:br>
            <a:r>
              <a:rPr lang="en-GB" sz="1200" dirty="0">
                <a:cs typeface="Arial" panose="020B0604020202020204" pitchFamily="34" charset="0"/>
              </a:rPr>
              <a:t>This model helps professionals avoid making assumptions. Instead of focusing only on the obvious issue, it encourages you to break the problem down into smaller parts so you can understand what is really causing it. </a:t>
            </a:r>
          </a:p>
          <a:p>
            <a:endParaRPr lang="en-US" sz="1200" dirty="0"/>
          </a:p>
        </p:txBody>
      </p:sp>
    </p:spTree>
    <p:extLst>
      <p:ext uri="{BB962C8B-B14F-4D97-AF65-F5344CB8AC3E}">
        <p14:creationId xmlns:p14="http://schemas.microsoft.com/office/powerpoint/2010/main" val="3860757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0E00D-49D9-B2FF-0C51-A4520F9AD37B}"/>
              </a:ext>
            </a:extLst>
          </p:cNvPr>
          <p:cNvSpPr>
            <a:spLocks noGrp="1"/>
          </p:cNvSpPr>
          <p:nvPr>
            <p:ph type="ctrTitle"/>
          </p:nvPr>
        </p:nvSpPr>
        <p:spPr>
          <a:xfrm>
            <a:off x="1814286" y="376297"/>
            <a:ext cx="7638222" cy="1128888"/>
          </a:xfrm>
        </p:spPr>
        <p:txBody>
          <a:bodyPr>
            <a:noAutofit/>
          </a:bodyPr>
          <a:lstStyle/>
          <a:p>
            <a:pPr algn="ctr"/>
            <a:r>
              <a:rPr lang="en-GB" sz="2600" b="1" dirty="0"/>
              <a:t>How the fishbone diagram works </a:t>
            </a:r>
            <a:endParaRPr lang="en-US" sz="2600" b="1" dirty="0"/>
          </a:p>
        </p:txBody>
      </p:sp>
      <p:sp>
        <p:nvSpPr>
          <p:cNvPr id="3" name="Subtitle 2">
            <a:extLst>
              <a:ext uri="{FF2B5EF4-FFF2-40B4-BE49-F238E27FC236}">
                <a16:creationId xmlns:a16="http://schemas.microsoft.com/office/drawing/2014/main" id="{D0FEB95F-CBD6-88FB-98A0-C4826793E709}"/>
              </a:ext>
            </a:extLst>
          </p:cNvPr>
          <p:cNvSpPr>
            <a:spLocks noGrp="1"/>
          </p:cNvSpPr>
          <p:nvPr>
            <p:ph type="subTitle" idx="1"/>
          </p:nvPr>
        </p:nvSpPr>
        <p:spPr>
          <a:xfrm>
            <a:off x="1814286" y="1712059"/>
            <a:ext cx="9319056" cy="3433881"/>
          </a:xfrm>
        </p:spPr>
        <p:txBody>
          <a:bodyPr>
            <a:normAutofit fontScale="25000" lnSpcReduction="20000"/>
          </a:bodyPr>
          <a:lstStyle/>
          <a:p>
            <a:r>
              <a:rPr lang="en-GB" sz="4800" dirty="0"/>
              <a:t>The diagram looks like a fish:</a:t>
            </a:r>
          </a:p>
          <a:p>
            <a:r>
              <a:rPr lang="en-GB" sz="4800" dirty="0"/>
              <a:t>The </a:t>
            </a:r>
            <a:r>
              <a:rPr lang="en-GB" sz="4800" b="1" dirty="0"/>
              <a:t>head</a:t>
            </a:r>
            <a:r>
              <a:rPr lang="en-GB" sz="4800" dirty="0"/>
              <a:t> = the main problem</a:t>
            </a:r>
          </a:p>
          <a:p>
            <a:r>
              <a:rPr lang="en-GB" sz="4800" dirty="0"/>
              <a:t>The </a:t>
            </a:r>
            <a:r>
              <a:rPr lang="en-GB" sz="4800" b="1" dirty="0"/>
              <a:t>bones</a:t>
            </a:r>
            <a:r>
              <a:rPr lang="en-GB" sz="4800" dirty="0"/>
              <a:t> = categories of causes</a:t>
            </a:r>
          </a:p>
          <a:p>
            <a:r>
              <a:rPr lang="en-GB" sz="4800" dirty="0"/>
              <a:t>Smaller bones = detailed reasons</a:t>
            </a:r>
          </a:p>
          <a:p>
            <a:r>
              <a:rPr lang="en-GB" sz="4800" dirty="0"/>
              <a:t>Common categories include:</a:t>
            </a:r>
          </a:p>
          <a:p>
            <a:pPr marL="685800" indent="-685800">
              <a:buFont typeface="Arial" panose="020B0604020202020204" pitchFamily="34" charset="0"/>
              <a:buChar char="•"/>
            </a:pPr>
            <a:r>
              <a:rPr lang="en-GB" sz="4800" dirty="0"/>
              <a:t>People</a:t>
            </a:r>
          </a:p>
          <a:p>
            <a:pPr marL="685800" indent="-685800">
              <a:buFont typeface="Arial" panose="020B0604020202020204" pitchFamily="34" charset="0"/>
              <a:buChar char="•"/>
            </a:pPr>
            <a:r>
              <a:rPr lang="en-GB" sz="4800" dirty="0"/>
              <a:t>Process</a:t>
            </a:r>
          </a:p>
          <a:p>
            <a:pPr marL="685800" indent="-685800">
              <a:buFont typeface="Arial" panose="020B0604020202020204" pitchFamily="34" charset="0"/>
              <a:buChar char="•"/>
            </a:pPr>
            <a:r>
              <a:rPr lang="en-GB" sz="4800" dirty="0"/>
              <a:t>Equipment</a:t>
            </a:r>
          </a:p>
          <a:p>
            <a:pPr marL="685800" indent="-685800">
              <a:buFont typeface="Arial" panose="020B0604020202020204" pitchFamily="34" charset="0"/>
              <a:buChar char="•"/>
            </a:pPr>
            <a:r>
              <a:rPr lang="en-GB" sz="4800" dirty="0"/>
              <a:t>Environment</a:t>
            </a:r>
          </a:p>
          <a:p>
            <a:pPr marL="685800" indent="-685800">
              <a:buFont typeface="Arial" panose="020B0604020202020204" pitchFamily="34" charset="0"/>
              <a:buChar char="•"/>
            </a:pPr>
            <a:r>
              <a:rPr lang="en-GB" sz="4800" dirty="0"/>
              <a:t>Materials</a:t>
            </a:r>
          </a:p>
          <a:p>
            <a:pPr marL="685800" indent="-685800">
              <a:buFont typeface="Arial" panose="020B0604020202020204" pitchFamily="34" charset="0"/>
              <a:buChar char="•"/>
            </a:pPr>
            <a:r>
              <a:rPr lang="en-GB" sz="4800" dirty="0"/>
              <a:t>Management</a:t>
            </a:r>
          </a:p>
          <a:p>
            <a:r>
              <a:rPr lang="en-GB" sz="4800" b="1" dirty="0"/>
              <a:t>Speaker notes:</a:t>
            </a:r>
            <a:br>
              <a:rPr lang="en-GB" sz="4800" dirty="0"/>
            </a:br>
            <a:r>
              <a:rPr lang="en-GB" sz="4800" dirty="0"/>
              <a:t>Each category helps staff think about different reasons a problem might happen. For example, if a patient falls, it could be due to staff issues, environment, or equipment. </a:t>
            </a:r>
          </a:p>
          <a:p>
            <a:endParaRPr lang="en-US" dirty="0"/>
          </a:p>
        </p:txBody>
      </p:sp>
    </p:spTree>
    <p:extLst>
      <p:ext uri="{BB962C8B-B14F-4D97-AF65-F5344CB8AC3E}">
        <p14:creationId xmlns:p14="http://schemas.microsoft.com/office/powerpoint/2010/main" val="2906307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8499-4E9B-18E0-EE90-B8A93FD4F45B}"/>
              </a:ext>
            </a:extLst>
          </p:cNvPr>
          <p:cNvSpPr>
            <a:spLocks noGrp="1"/>
          </p:cNvSpPr>
          <p:nvPr>
            <p:ph type="ctrTitle"/>
          </p:nvPr>
        </p:nvSpPr>
        <p:spPr>
          <a:xfrm>
            <a:off x="1596594" y="-180019"/>
            <a:ext cx="8829950" cy="1261871"/>
          </a:xfrm>
        </p:spPr>
        <p:txBody>
          <a:bodyPr>
            <a:noAutofit/>
          </a:bodyPr>
          <a:lstStyle/>
          <a:p>
            <a:pPr algn="ctr"/>
            <a:r>
              <a:rPr lang="en-GB" sz="2600" b="1"/>
              <a:t>Practical Example in Health &amp; Social Care</a:t>
            </a:r>
          </a:p>
        </p:txBody>
      </p:sp>
      <p:sp>
        <p:nvSpPr>
          <p:cNvPr id="3" name="Subtitle 2">
            <a:extLst>
              <a:ext uri="{FF2B5EF4-FFF2-40B4-BE49-F238E27FC236}">
                <a16:creationId xmlns:a16="http://schemas.microsoft.com/office/drawing/2014/main" id="{83464100-AE64-7D57-7E6D-7E9AD63BCB9D}"/>
              </a:ext>
            </a:extLst>
          </p:cNvPr>
          <p:cNvSpPr>
            <a:spLocks noGrp="1"/>
          </p:cNvSpPr>
          <p:nvPr>
            <p:ph type="subTitle" idx="1"/>
          </p:nvPr>
        </p:nvSpPr>
        <p:spPr>
          <a:xfrm>
            <a:off x="1596594" y="1219291"/>
            <a:ext cx="10767876" cy="3541394"/>
          </a:xfrm>
        </p:spPr>
        <p:txBody>
          <a:bodyPr>
            <a:noAutofit/>
          </a:bodyPr>
          <a:lstStyle/>
          <a:p>
            <a:r>
              <a:rPr lang="en-GB" sz="1200" dirty="0"/>
              <a:t>Problem: A patient falls in a care home</a:t>
            </a:r>
          </a:p>
          <a:p>
            <a:r>
              <a:rPr lang="en-GB" sz="1200" dirty="0"/>
              <a:t>Using a Fishbone analysis:</a:t>
            </a:r>
          </a:p>
          <a:p>
            <a:pPr marL="285750" indent="-285750">
              <a:buFont typeface="Arial" panose="020B0604020202020204" pitchFamily="34" charset="0"/>
              <a:buChar char="•"/>
            </a:pPr>
            <a:r>
              <a:rPr lang="en-GB" sz="1200" dirty="0"/>
              <a:t>People: Staff not available, lack of training</a:t>
            </a:r>
          </a:p>
          <a:p>
            <a:pPr marL="285750" indent="-285750">
              <a:buFont typeface="Arial" panose="020B0604020202020204" pitchFamily="34" charset="0"/>
              <a:buChar char="•"/>
            </a:pPr>
            <a:r>
              <a:rPr lang="en-GB" sz="1200" dirty="0"/>
              <a:t>Environment: Wet floor, poor lighting</a:t>
            </a:r>
          </a:p>
          <a:p>
            <a:pPr marL="285750" indent="-285750">
              <a:buFont typeface="Arial" panose="020B0604020202020204" pitchFamily="34" charset="0"/>
              <a:buChar char="•"/>
            </a:pPr>
            <a:r>
              <a:rPr lang="en-GB" sz="1200" dirty="0"/>
              <a:t>Equipment: No walking aid available or wheelchair is broken</a:t>
            </a:r>
          </a:p>
          <a:p>
            <a:pPr marL="285750" indent="-285750">
              <a:buFont typeface="Arial" panose="020B0604020202020204" pitchFamily="34" charset="0"/>
              <a:buChar char="•"/>
            </a:pPr>
            <a:r>
              <a:rPr lang="en-GB" sz="1200" dirty="0"/>
              <a:t>Process: Fall-risk assessment not completed</a:t>
            </a:r>
          </a:p>
          <a:p>
            <a:pPr marL="285750" indent="-285750">
              <a:buFont typeface="Arial" panose="020B0604020202020204" pitchFamily="34" charset="0"/>
              <a:buChar char="•"/>
            </a:pPr>
            <a:r>
              <a:rPr lang="en-GB" sz="1200" dirty="0"/>
              <a:t>Management: Understaffing, lack of supervision</a:t>
            </a:r>
          </a:p>
          <a:p>
            <a:r>
              <a:rPr lang="en-GB" sz="1200" dirty="0"/>
              <a:t>Solution: Improve staffing levels, ensure risk assessments are completed, and address environmental hazards such as lighting and wet floors. </a:t>
            </a:r>
          </a:p>
          <a:p>
            <a:r>
              <a:rPr lang="en-GB" sz="1200" dirty="0"/>
              <a:t>Speaker notes:</a:t>
            </a:r>
            <a:br>
              <a:rPr lang="en-GB" sz="1200" dirty="0"/>
            </a:br>
            <a:r>
              <a:rPr lang="en-GB" sz="1200" dirty="0"/>
              <a:t>This example shows how the Fishbone Diagram helps identify a range of possible causes instead of focusing on just one factor. By breaking the problem down, it supports clearer thinking and leads to more effective and safer solutions for care. </a:t>
            </a:r>
          </a:p>
        </p:txBody>
      </p:sp>
    </p:spTree>
    <p:extLst>
      <p:ext uri="{BB962C8B-B14F-4D97-AF65-F5344CB8AC3E}">
        <p14:creationId xmlns:p14="http://schemas.microsoft.com/office/powerpoint/2010/main" val="620229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326F9-0FEE-A52B-D49C-71EE54439902}"/>
              </a:ext>
            </a:extLst>
          </p:cNvPr>
          <p:cNvSpPr>
            <a:spLocks noGrp="1"/>
          </p:cNvSpPr>
          <p:nvPr>
            <p:ph type="ctrTitle"/>
          </p:nvPr>
        </p:nvSpPr>
        <p:spPr>
          <a:xfrm>
            <a:off x="2276889" y="-940088"/>
            <a:ext cx="7638222" cy="2852928"/>
          </a:xfrm>
        </p:spPr>
        <p:txBody>
          <a:bodyPr>
            <a:normAutofit/>
          </a:bodyPr>
          <a:lstStyle/>
          <a:p>
            <a:r>
              <a:rPr lang="en-GB" sz="2600" b="1" dirty="0"/>
              <a:t>Why it is important in Health &amp; Social Care</a:t>
            </a:r>
            <a:br>
              <a:rPr lang="en-GB" sz="2600" b="1" dirty="0"/>
            </a:br>
            <a:endParaRPr lang="en-US" sz="2600" dirty="0"/>
          </a:p>
        </p:txBody>
      </p:sp>
      <p:sp>
        <p:nvSpPr>
          <p:cNvPr id="6" name="Subtitle 2">
            <a:extLst>
              <a:ext uri="{FF2B5EF4-FFF2-40B4-BE49-F238E27FC236}">
                <a16:creationId xmlns:a16="http://schemas.microsoft.com/office/drawing/2014/main" id="{2729293F-C431-506E-D978-DA29E031CBAA}"/>
              </a:ext>
            </a:extLst>
          </p:cNvPr>
          <p:cNvSpPr>
            <a:spLocks noGrp="1"/>
          </p:cNvSpPr>
          <p:nvPr>
            <p:ph type="subTitle" idx="1"/>
          </p:nvPr>
        </p:nvSpPr>
        <p:spPr>
          <a:xfrm>
            <a:off x="1411856" y="1567902"/>
            <a:ext cx="9877425" cy="4751485"/>
          </a:xfrm>
          <a:prstGeom prst="rect">
            <a:avLst/>
          </a:prstGeom>
        </p:spPr>
        <p:txBody>
          <a:bodyPr vert="horz" lIns="91440" tIns="45720" rIns="91440" bIns="45720" rtlCol="0">
            <a:normAutofit/>
          </a:bodyPr>
          <a:lstStyle>
            <a:lvl1pPr marL="0" indent="0" algn="l" defTabSz="914400" rtl="0" eaLnBrk="1" latinLnBrk="0" hangingPunct="1">
              <a:lnSpc>
                <a:spcPct val="130000"/>
              </a:lnSpc>
              <a:spcBef>
                <a:spcPts val="1000"/>
              </a:spcBef>
              <a:buSzPct val="85000"/>
              <a:buFont typeface="Arial" panose="020B0604020202020204" pitchFamily="34" charset="0"/>
              <a:buNone/>
              <a:defRPr sz="1600" b="1" kern="1200" cap="all" spc="600" baseline="0">
                <a:solidFill>
                  <a:schemeClr val="tx1"/>
                </a:solidFill>
                <a:latin typeface="+mn-lt"/>
                <a:ea typeface="+mn-ea"/>
                <a:cs typeface="+mn-cs"/>
              </a:defRPr>
            </a:lvl1pPr>
            <a:lvl2pPr marL="457200" indent="0" algn="ctr" defTabSz="914400" rtl="0" eaLnBrk="1" latinLnBrk="0" hangingPunct="1">
              <a:lnSpc>
                <a:spcPct val="130000"/>
              </a:lnSpc>
              <a:spcBef>
                <a:spcPts val="500"/>
              </a:spcBef>
              <a:buSzPct val="100000"/>
              <a:buFont typeface="Avenir Next LT Pro Light" panose="020B03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30000"/>
              </a:lnSpc>
              <a:spcBef>
                <a:spcPts val="500"/>
              </a:spcBef>
              <a:buSzPct val="85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30000"/>
              </a:lnSpc>
              <a:spcBef>
                <a:spcPts val="500"/>
              </a:spcBef>
              <a:buSzPct val="100000"/>
              <a:buFont typeface="Avenir Next LT Pro Light" panose="020B03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30000"/>
              </a:lnSpc>
              <a:spcBef>
                <a:spcPts val="500"/>
              </a:spcBef>
              <a:buSzPct val="85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200"/>
              <a:t>The Fishbone Diagram is important because it:</a:t>
            </a:r>
          </a:p>
          <a:p>
            <a:r>
              <a:rPr lang="en-GB" sz="1200"/>
              <a:t>Helps identify the root cause of problems rather than just the symptoms</a:t>
            </a:r>
          </a:p>
          <a:p>
            <a:r>
              <a:rPr lang="en-GB" sz="1200"/>
              <a:t>Improves patient safety by reducing risks and errors</a:t>
            </a:r>
          </a:p>
          <a:p>
            <a:r>
              <a:rPr lang="en-GB" sz="1200"/>
              <a:t>Supports better decision-making in care settings</a:t>
            </a:r>
          </a:p>
          <a:p>
            <a:r>
              <a:rPr lang="en-GB" sz="1200"/>
              <a:t>Encourages teamwork and clear communication between staff</a:t>
            </a:r>
          </a:p>
          <a:p>
            <a:r>
              <a:rPr lang="en-GB" sz="1200"/>
              <a:t>Helps prevent the same mistakes from happening again</a:t>
            </a:r>
          </a:p>
          <a:p>
            <a:r>
              <a:rPr lang="en-GB" sz="1200" b="1"/>
              <a:t>Speaker notes:</a:t>
            </a:r>
            <a:br>
              <a:rPr lang="en-GB" sz="1200"/>
            </a:br>
            <a:r>
              <a:rPr lang="en-GB" sz="1200"/>
              <a:t>In health and social care, problems can directly affect patient safety and quality of care. This tool helps staff work together to properly analyse issues instead of reacting quickly without fully understanding what caused them. </a:t>
            </a:r>
          </a:p>
        </p:txBody>
      </p:sp>
    </p:spTree>
    <p:extLst>
      <p:ext uri="{BB962C8B-B14F-4D97-AF65-F5344CB8AC3E}">
        <p14:creationId xmlns:p14="http://schemas.microsoft.com/office/powerpoint/2010/main" val="3142073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79EE-3921-A9BB-EF83-9088BB7FE5D7}"/>
              </a:ext>
            </a:extLst>
          </p:cNvPr>
          <p:cNvSpPr>
            <a:spLocks noGrp="1"/>
          </p:cNvSpPr>
          <p:nvPr>
            <p:ph type="ctrTitle"/>
          </p:nvPr>
        </p:nvSpPr>
        <p:spPr>
          <a:xfrm>
            <a:off x="1600199" y="1261872"/>
            <a:ext cx="8403011" cy="914400"/>
          </a:xfrm>
        </p:spPr>
        <p:txBody>
          <a:bodyPr>
            <a:noAutofit/>
          </a:bodyPr>
          <a:lstStyle/>
          <a:p>
            <a:r>
              <a:rPr lang="en-GB" sz="2600" b="1" dirty="0"/>
              <a:t>Conclusion and references </a:t>
            </a:r>
            <a:endParaRPr lang="en-US" sz="2600" b="1" dirty="0"/>
          </a:p>
        </p:txBody>
      </p:sp>
      <p:sp>
        <p:nvSpPr>
          <p:cNvPr id="3" name="Subtitle 2">
            <a:extLst>
              <a:ext uri="{FF2B5EF4-FFF2-40B4-BE49-F238E27FC236}">
                <a16:creationId xmlns:a16="http://schemas.microsoft.com/office/drawing/2014/main" id="{33CD8C1D-EB00-0B8E-5583-96D4969B10BE}"/>
              </a:ext>
            </a:extLst>
          </p:cNvPr>
          <p:cNvSpPr>
            <a:spLocks noGrp="1"/>
          </p:cNvSpPr>
          <p:nvPr>
            <p:ph type="subTitle" idx="1"/>
          </p:nvPr>
        </p:nvSpPr>
        <p:spPr>
          <a:xfrm>
            <a:off x="1600199" y="2304815"/>
            <a:ext cx="9171281" cy="3306209"/>
          </a:xfrm>
        </p:spPr>
        <p:txBody>
          <a:bodyPr>
            <a:noAutofit/>
          </a:bodyPr>
          <a:lstStyle/>
          <a:p>
            <a:r>
              <a:rPr lang="en-GB" sz="1200" b="1" dirty="0"/>
              <a:t>Conclusion:</a:t>
            </a:r>
            <a:br>
              <a:rPr lang="en-GB" sz="1200" dirty="0"/>
            </a:br>
            <a:r>
              <a:rPr lang="en-GB" sz="1200" dirty="0"/>
              <a:t>The Fishbone Diagram is a useful problem-solving tool in health and social care. It helps professionals identify the root causes of problems and supports improvements in the quality and safety of care provided to patients. </a:t>
            </a:r>
          </a:p>
          <a:p>
            <a:r>
              <a:rPr lang="en-GB" sz="1200" b="1" dirty="0"/>
              <a:t>References (Harvard style)</a:t>
            </a:r>
          </a:p>
          <a:p>
            <a:r>
              <a:rPr lang="en-GB" sz="1200" dirty="0"/>
              <a:t>Ishikawa, K. (1986) </a:t>
            </a:r>
            <a:r>
              <a:rPr lang="en-GB" sz="1200" i="1" dirty="0"/>
              <a:t>Guide to Quality Control</a:t>
            </a:r>
            <a:r>
              <a:rPr lang="en-GB" sz="1200" dirty="0"/>
              <a:t>. Tokyo: Asian Productivity </a:t>
            </a:r>
            <a:r>
              <a:rPr lang="en-GB" sz="1200" dirty="0" err="1"/>
              <a:t>Organization</a:t>
            </a:r>
            <a:r>
              <a:rPr lang="en-GB" sz="1200" dirty="0"/>
              <a:t>. </a:t>
            </a:r>
          </a:p>
          <a:p>
            <a:r>
              <a:rPr lang="en-GB" sz="1200" dirty="0"/>
              <a:t>NHS England (2024) </a:t>
            </a:r>
            <a:r>
              <a:rPr lang="en-GB" sz="1200" i="1" dirty="0"/>
              <a:t>Quality Improvement in Healthcare</a:t>
            </a:r>
            <a:r>
              <a:rPr lang="en-GB" sz="1200" dirty="0"/>
              <a:t>. Available at: </a:t>
            </a:r>
            <a:r>
              <a:rPr lang="en-GB" sz="1200" dirty="0">
                <a:hlinkClick r:id="rId2"/>
              </a:rPr>
              <a:t>https://</a:t>
            </a:r>
            <a:r>
              <a:rPr lang="en-GB" sz="1200" dirty="0" err="1">
                <a:hlinkClick r:id="rId2"/>
              </a:rPr>
              <a:t>www.england.nhs.uk</a:t>
            </a:r>
            <a:r>
              <a:rPr lang="en-GB" sz="1200" dirty="0"/>
              <a:t> </a:t>
            </a:r>
          </a:p>
          <a:p>
            <a:r>
              <a:rPr lang="en-GB" sz="1200" dirty="0"/>
              <a:t>Skills for Care (2024) </a:t>
            </a:r>
            <a:r>
              <a:rPr lang="en-GB" sz="1200" i="1" dirty="0"/>
              <a:t>Care Certificate Standards</a:t>
            </a:r>
            <a:r>
              <a:rPr lang="en-GB" sz="1200" dirty="0"/>
              <a:t>. Available at: </a:t>
            </a:r>
            <a:r>
              <a:rPr lang="en-GB" sz="1200" dirty="0">
                <a:hlinkClick r:id="rId3"/>
              </a:rPr>
              <a:t>https://</a:t>
            </a:r>
            <a:r>
              <a:rPr lang="en-GB" sz="1200" dirty="0" err="1">
                <a:hlinkClick r:id="rId3"/>
              </a:rPr>
              <a:t>www.skillsforcare.org.uk</a:t>
            </a:r>
            <a:r>
              <a:rPr lang="en-GB" sz="1200" dirty="0"/>
              <a:t> </a:t>
            </a:r>
          </a:p>
          <a:p>
            <a:endParaRPr lang="en-US" sz="1200" dirty="0"/>
          </a:p>
        </p:txBody>
      </p:sp>
    </p:spTree>
    <p:extLst>
      <p:ext uri="{BB962C8B-B14F-4D97-AF65-F5344CB8AC3E}">
        <p14:creationId xmlns:p14="http://schemas.microsoft.com/office/powerpoint/2010/main" val="614312207"/>
      </p:ext>
    </p:extLst>
  </p:cSld>
  <p:clrMapOvr>
    <a:masterClrMapping/>
  </p:clrMapOvr>
</p:sld>
</file>

<file path=ppt/theme/theme1.xml><?xml version="1.0" encoding="utf-8"?>
<a:theme xmlns:a="http://schemas.openxmlformats.org/drawingml/2006/main" name="VeniceBeachVTI">
  <a:themeElements>
    <a:clrScheme name="Venice Beach">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VeniceBeachVTI</vt:lpstr>
      <vt:lpstr>Problem solving </vt:lpstr>
      <vt:lpstr>What is problem solving?</vt:lpstr>
      <vt:lpstr>What is the Fishbone Diagram? </vt:lpstr>
      <vt:lpstr>How the fishbone diagram works </vt:lpstr>
      <vt:lpstr>Practical Example in Health &amp; Social Care</vt:lpstr>
      <vt:lpstr>Why it is important in Health &amp; Social Care </vt:lpstr>
      <vt:lpstr>Conclusion and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dc:title>
  <dc:creator>Fatou Gueye Mbaye (2432001)</dc:creator>
  <cp:lastModifiedBy>Fatou Gueye Mbaye (2432001)</cp:lastModifiedBy>
  <cp:revision>1</cp:revision>
  <dcterms:created xsi:type="dcterms:W3CDTF">2026-06-19T10:53:05Z</dcterms:created>
  <dcterms:modified xsi:type="dcterms:W3CDTF">2026-06-19T12:42:59Z</dcterms:modified>
</cp:coreProperties>
</file>