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notesSlides/notesSlide9.xml" ContentType="application/vnd.openxmlformats-officedocument.presentationml.notesSlide+xml"/>
  <Override PartName="/ppt/slides/slide11.xml" ContentType="application/vnd.openxmlformats-officedocument.presentationml.slide+xml"/>
  <Override PartName="/ppt/notesSlides/notesSlide10.xml" ContentType="application/vnd.openxmlformats-officedocument.presentationml.notesSlide+xml"/>
  <Override PartName="/ppt/slides/slide12.xml" ContentType="application/vnd.openxmlformats-officedocument.presentationml.slide+xml"/>
  <Override PartName="/ppt/notesSlides/notesSlide11.xml" ContentType="application/vnd.openxmlformats-officedocument.presentationml.notesSlide+xml"/>
  <Override PartName="/ppt/slides/slide13.xml" ContentType="application/vnd.openxmlformats-officedocument.presentationml.slide+xml"/>
  <Override PartName="/ppt/slides/slide14.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y="10287000" cx="18288000"/>
  <p:notesSz cx="6858000" cy="9144000"/>
  <p:embeddedFontLst>
    <p:embeddedFont>
      <p:font typeface="Bernoru Condensed" panose="00000A06000000000000" charset="1"/>
      <p:regular r:id="rId17"/>
    </p:embeddedFont>
    <p:embeddedFont>
      <p:font typeface="Times New Roman" panose="02020603050405020304" charset="1"/>
      <p:regular r:id="rId18"/>
    </p:embeddedFont>
    <p:embeddedFont>
      <p:font typeface="Times New Roman Bold" panose="02020803070505020304" charset="1"/>
      <p:regular r:id="rId19"/>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font" Target="fonts/font1.fntdata"/><Relationship Id="rId18" Type="http://schemas.openxmlformats.org/officeDocument/2006/relationships/font" Target="fonts/font2.fntdata"/><Relationship Id="rId19" Type="http://schemas.openxmlformats.org/officeDocument/2006/relationships/font" Target="fonts/font3.fntdata"/><Relationship Id="rId20" Type="http://schemas.openxmlformats.org/officeDocument/2006/relationships/tableStyles" Target="tableStyles.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3" name=""/>
        <p:cNvGrpSpPr/>
        <p:nvPr/>
      </p:nvGrpSpPr>
      <p:grpSpPr>
        <a:xfrm>
          <a:off x="0" y="0"/>
          <a:ext cx="0" cy="0"/>
          <a:chOff x="0" y="0"/>
          <a:chExt cx="0" cy="0"/>
        </a:xfrm>
      </p:grpSpPr>
      <p:sp>
        <p:nvSpPr>
          <p:cNvPr id="1048829"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a:endParaRPr lang="cs-CZ"/>
          </a:p>
        </p:txBody>
      </p:sp>
      <p:sp>
        <p:nvSpPr>
          <p:cNvPr id="1048830"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fld id="{B7268E1E-0E44-426D-905E-8AD9B19D2182}" type="datetimeFigureOut">
              <a:rPr lang="cs-CZ" smtClean="0"/>
              <a:t>1.7.2013</a:t>
            </a:fld>
            <a:endParaRPr lang="cs-CZ"/>
          </a:p>
        </p:txBody>
      </p:sp>
      <p:sp>
        <p:nvSpPr>
          <p:cNvPr id="1048831"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a:endParaRPr lang="cs-CZ"/>
          </a:p>
        </p:txBody>
      </p:sp>
      <p:sp>
        <p:nvSpPr>
          <p:cNvPr id="1048832" name="Notes Placeholder 4"/>
          <p:cNvSpPr>
            <a:spLocks noGrp="1"/>
          </p:cNvSpPr>
          <p:nvPr>
            <p:ph type="body" sz="quarter" idx="3"/>
          </p:nvPr>
        </p:nvSpPr>
        <p:spPr>
          <a:xfrm>
            <a:off x="914400" y="3251200"/>
            <a:ext cx="7315200" cy="3081338"/>
          </a:xfrm>
          <a:prstGeom prst="rect"/>
        </p:spPr>
        <p:txBody>
          <a:bodyPr bIns="45720" lIns="91440" rIns="91440" rtlCol="0" tIns="45720" vert="horz"/>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1048833"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a:endParaRPr lang="cs-CZ"/>
          </a:p>
        </p:txBody>
      </p:sp>
      <p:sp>
        <p:nvSpPr>
          <p:cNvPr id="1048834"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fld id="{871B2431-D351-4C6E-A3CF-9DFAC0E3E050}" type="slidenum">
              <a:rPr lang="cs-CZ" smtClean="0"/>
              <a:t>‹#›</a:t>
            </a:fld>
            <a:endParaRPr lang="cs-CZ"/>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4" name=""/>
        <p:cNvGrpSpPr/>
        <p:nvPr/>
      </p:nvGrpSpPr>
      <p:grpSpPr>
        <a:xfrm>
          <a:off x="0" y="0"/>
          <a:ext cx="0" cy="0"/>
          <a:chOff x="0" y="0"/>
          <a:chExt cx="0" cy="0"/>
        </a:xfrm>
      </p:grpSpPr>
      <p:sp>
        <p:nvSpPr>
          <p:cNvPr id="1048603"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04"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05"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06"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Amira is a three-year-old child who has recently transitioned into the nursery setting. She demonstrates visible separation anxiety when her carers leave, a behaviour often associated with insecure or disrupted attachment pathways [(McIntosh et al., 2024)]. Her limited verbal communication may indicate both developmental delays and the emotional strain of adapting to a new environment, where stress can interfere with expressive language [(Zhao &amp; Gibson, 2023)]. Furthermore, her difficulty engaging in group play is a key developmental concern, as peer play at this stage is strongly predictive of later social and emotional outcomes. Research indicates that early play ability at age three can protect against both externalising and internalising problems in later childhood, highlighting the importance of early intervention [(Zhao &amp; Gibson, 2023)]. Globally, 7–9% of preschool-aged children are diagnosed with anxiety disorders, underscoring the significance of Amira’s early presentation [(Juul Darling et al., 2024)]. This presentation will apply Bowlby’s attachment theory to frame her developmental support plan.</a:t>
            </a:r>
            <a:endParaRPr lang="en-US" smtClean="0"/>
          </a:p>
        </p:txBody>
      </p:sp>
      <p:sp>
        <p:nvSpPr>
          <p:cNvPr id="1048607"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08"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21"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22"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23"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24"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For Amira’s case, Bowlby’s Attachment Theory is the most suitable lens because it highlights the critical role of secure caregiver-child relationships in early development. Bowlby argued that attachment is an innate biological system designed to promote survival through proximity to protective adults [(Khadka, 2022)]. When children experience consistent and sensitive caregiving, they develop a “secure base,” enabling them to regulate emotions and confidently explore new environments [(Juul Darling et al., 2024)]. Conversely, insecure attachment patterns can manifest as heightened anxiety, limited verbal expression, and social withdrawal, which closely mirrors Amira’s behaviours. Longitudinal research demonstrates that secure attachment in infancy predicts stronger emotional regulation and more adaptive social interactions in preschool years [(McIntosh et al., 2024)]. Globally, about 62% of infants form secure attachments, leaving 38% vulnerable to varying insecure styles that may affect long-term adjustment [(Santaguida &amp; Bergamasco, 2024)]. Thus, using attachment theory provides a strong framework for interpreting Amira’s needs and guiding support strategies.</a:t>
            </a:r>
            <a:endParaRPr lang="en-US" smtClean="0"/>
          </a:p>
        </p:txBody>
      </p:sp>
      <p:sp>
        <p:nvSpPr>
          <p:cNvPr id="1048625"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26"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36"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37"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38"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39"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Bowlby conceptualised attachment as an evolutionary system essential for a child’s survival. The primary function of attachment is to maintain proximity to a caregiver, providing both safety and emotional reassurance (Khadka, 2022). A central idea is monotropy, where the child forms a strong preference for one key attachment figure, typically the parent, who becomes the secure emotional base (Santaguida &amp; Bergamasco, 2024). Through repeated interactions, children develop internal working models, or mental representations of themselves and others, shaping expectations of care, trust, and relationships across the lifespan (Juul Darling et al., 2024). Empirical studies show that approximately 62% of children form secure attachments, while 38% fall into insecure categories such as avoidant, ambivalent, or disorganised (Santaguida &amp; Bergamasco, 2024). Secure attachments are consistently linked with better emotional regulation, higher resilience, and positive peer interactions, while insecure patterns increase vulnerability to anxiety, depression, and behavioural difficulties (McIntosh et al., 2024).</a:t>
            </a:r>
            <a:endParaRPr lang="en-US" smtClean="0"/>
          </a:p>
        </p:txBody>
      </p:sp>
      <p:sp>
        <p:nvSpPr>
          <p:cNvPr id="1048640"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41"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50"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51"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52"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53"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Bowlby identified several key concepts that help explain Amira’s current difficulties. First is the secure base concept, where a child relies on the caregiver for reassurance and safety. Without this sense of security, children may struggle to explore confidently, as seen in Amira’s reluctance to join group play (Juul Darling et al., 2024). Next is the internal working model, which refers to mental representations shaped by early caregiving experiences; these affect how Amira perceives relationships, trust, and her own self-worth (Khadka, 2022). Bowlby also highlighted a critical period during the first 2–3 years when attachment relationships are most influential. Disruptions at this stage often heighten anxiety and social withdrawal (Santaguida &amp; Bergamasco, 2024). Research confirms that secure early attachments predict stronger emotional regulation, language development, and peer competence (McIntosh et al., 2024). Importantly, evidence shows that secure attachment reduces later risk of mental health problems by as much as 50% (Anis et al., 2022)</a:t>
            </a:r>
            <a:endParaRPr lang="en-US" smtClean="0"/>
          </a:p>
        </p:txBody>
      </p:sp>
      <p:sp>
        <p:nvSpPr>
          <p:cNvPr id="1048654"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55"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64"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65"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66"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67"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Attachment theory is highly relevant in early childhood because the quality of attachment directly shapes emotional, social, and cognitive outcomes. Children with secure attachments are more likely to demonstrate resilience, regulate emotions effectively, and confidently explore new environments, which in turn supports learning and peer interactions (McIntosh et al., 2024). In contrast, insecure attachments can manifest in anxiety, withdrawal, and reduced engagement in group activities—behaviours already evident in Amira’s case (Zhao &amp; Gibson, 2023). Longitudinal studies show that secure peer play ability at age three predicts a 30–40% reduction in the risk of emotional and behavioural problems at age seven, highlighting the protective role of early secure relationships (Zhao &amp; Gibson, 2023). Within a nursery context, transitions and separations are especially significant for testing attachment security. The presence of consistent, responsive carers helps build trust and reduces anxiety during this critical stage (Juul Darling et al., 2024). For Amira, this framework highlights the need for attachment-informed strategies.</a:t>
            </a:r>
            <a:endParaRPr lang="en-US" smtClean="0"/>
          </a:p>
        </p:txBody>
      </p:sp>
      <p:sp>
        <p:nvSpPr>
          <p:cNvPr id="1048668"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69"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79"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80"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81"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82"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Amira’s behaviour reflects several key signs of attachment-related difficulties. Her separation anxiety when left by carers is consistent with insecure attachment pathways. While some anxiety is expected, studies show around 4–5% of preschoolers experience separation anxiety disorder at clinically significant levels (Juul Darling et al., 2024). Amira also demonstrates limited verbal communication, which may not only be a developmental delay but also a consequence of emotional stress, since insecure attachment has been linked to difficulties in expressive language development (McIntosh et al., 2024). Her avoidance of group play further indicates low social confidence, an area where secure attachment normally facilitates peer interaction. Evidence suggests that children who develop peer play skills at age three show a 30–40% reduced risk of emotional and behavioural difficulties later on (Zhao &amp; Gibson, 2023). Finally, Amira’s reliance on familiar carers underscores Bowlby’s secure base principle, highlighting the importance of consistent, sensitive relationships in her nursery environment (Khadka, 2022).</a:t>
            </a:r>
            <a:endParaRPr lang="en-US" smtClean="0"/>
          </a:p>
        </p:txBody>
      </p:sp>
      <p:sp>
        <p:nvSpPr>
          <p:cNvPr id="1048683"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84"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9" name=""/>
        <p:cNvGrpSpPr/>
        <p:nvPr/>
      </p:nvGrpSpPr>
      <p:grpSpPr>
        <a:xfrm>
          <a:off x="0" y="0"/>
          <a:ext cx="0" cy="0"/>
          <a:chOff x="0" y="0"/>
          <a:chExt cx="0" cy="0"/>
        </a:xfrm>
      </p:grpSpPr>
      <p:sp>
        <p:nvSpPr>
          <p:cNvPr id="1048692"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93"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94"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95"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Amira’s developmental needs can be mapped across emotional, social, cognitive, and physical domains. Emotionally, she requires secure and trusting relationships with practitioners to reduce her separation anxiety. Studies confirm that consistent and sensitive caregiving predicts stronger attachment security and reduces later emotional distress (McIntosh et al., 2024). Socially, Amira would benefit from scaffolded peer interaction opportunities. Evidence shows that secure peer play at age 3 reduces the risk of emotional and behavioural issues by 30–40% by age 7 (Zhao &amp; Gibson, 2023). Cognitively, creating a safe and responsive environment will encourage her verbal communication. Insecure attachments have been shown to slow expressive language development, whereas attachment-based interventions improve parent-child communication (Anis et al., 2022). Finally, physically, opportunities for active play help reduce stress and support holistic well-being. Secure attachment is associated with improved stress regulation and resilience, highlighting the importance of physical activity alongside emotional support (Santaguida &amp; Bergamasco, 2024).</a:t>
            </a:r>
            <a:endParaRPr lang="en-US" smtClean="0"/>
          </a:p>
        </p:txBody>
      </p:sp>
      <p:sp>
        <p:nvSpPr>
          <p:cNvPr id="1048696"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97"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64" name=""/>
        <p:cNvGrpSpPr/>
        <p:nvPr/>
      </p:nvGrpSpPr>
      <p:grpSpPr>
        <a:xfrm>
          <a:off x="0" y="0"/>
          <a:ext cx="0" cy="0"/>
          <a:chOff x="0" y="0"/>
          <a:chExt cx="0" cy="0"/>
        </a:xfrm>
      </p:grpSpPr>
      <p:sp>
        <p:nvSpPr>
          <p:cNvPr id="1048708"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709"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710"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711"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Amira’s development can be supported through attachment-informed strategies embedded in daily nursery practice. The key person approach is crucial, ensuring Amira builds a secure relationship with a consistent practitioner, which research shows improves attachment outcomes (McIntosh et al., 2024). Predictable routines reduce anxiety, with structured settings linked to 25% fewer stress behaviours (Juul Darling et al., 2024). Use of transitional objects, such as a favourite toy, supports smoother separation and emotional regulation (Santaguida &amp; Bergamasco, 2024). Gradual separation strategies involving carers can reduce the likelihood of persistent separation anxiety disorder, which affects 4–5% of preschoolers (Juul Darling et al., 2024). Social development should be nurtured via small-group supported play, which predicts up to 40% lower risk of behavioural problems later (Zhao &amp; Gibson, 2023). Scaffolding verbal communication and interactive methods like songs, stories, and shared attention promote language growth and secure bonds (Anis et al., 2022; Khadka, 2022). Together, these strategies address Amira’s emotional, social, and cognitive needs holistically.</a:t>
            </a:r>
            <a:endParaRPr lang="en-US" smtClean="0"/>
          </a:p>
        </p:txBody>
      </p:sp>
      <p:sp>
        <p:nvSpPr>
          <p:cNvPr id="1048712"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713"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69" name=""/>
        <p:cNvGrpSpPr/>
        <p:nvPr/>
      </p:nvGrpSpPr>
      <p:grpSpPr>
        <a:xfrm>
          <a:off x="0" y="0"/>
          <a:ext cx="0" cy="0"/>
          <a:chOff x="0" y="0"/>
          <a:chExt cx="0" cy="0"/>
        </a:xfrm>
      </p:grpSpPr>
      <p:sp>
        <p:nvSpPr>
          <p:cNvPr id="1048724"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725"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726"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727"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Nature plays a significant role in shaping Amira’s developmental profile. Research shows that genetic predispositions influence temperament traits such as shyness, sociability, or sensitivity, which can affect how children respond to separation and new environments [(Kurbatfinski et al., 2024)]. Studies estimate that temperament contributes 20–60% of the variance in emotional reactivity, demonstrating a clear biological basis [(Santaguida &amp; Bergamasco, 2024)]. Additionally, early brain development, particularly in regions controlling stress responses, is highly sensitive to caregiving. Insecure attachment is associated with dysregulated cortisol secretion, which can manifest as heightened anxiety and difficulty in soothing [(Juul Darling et al., 2024)]. Amira’s presentation of separation anxiety and withdrawal may therefore be partly influenced by her innate biological sensitivity, highlighting the importance of integrating both nature and nurture perspectives when supporting her.</a:t>
            </a:r>
          </a:p>
          <a:p>
            <a:r>
              <a:rPr lang="en-US"/>
              <a:t>. Environmental influences play a crucial role in shaping Amira’s attachment and development. The quality of caregiving is one of the strongest predictors of attachment security. Sensitive and responsive caregiving significantly reduces the risk of insecure attachment pathways and later socio-emotional difficulties (McIntosh et al., 2024). Interventions such as the ATTACH™ parenting program have demonstrated improvements in parent–infant bonding, reflective function, and reductions in parental depression, all of which strengthen child outcomes (Anis et al., 2022). Cultural expectations also shape how children adapt to separation, with some cultures encouraging independence earlier than others (Khadka, 2022). Within the nursery context, the environment itself acts as a protective factor: consistency in caregiving, emotional warmth, and predictable routines can help reduce anxiety during transitions and foster resilience (Juul Darling et al., 2024). For Amira, a nurturing and structured nursery environment will be critical to meeting her emotional and social needs.</a:t>
            </a:r>
          </a:p>
        </p:txBody>
      </p:sp>
      <p:sp>
        <p:nvSpPr>
          <p:cNvPr id="1048728"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729"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8741"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742"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743"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744"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Bowlby’s attachment theory remains one of the most influential frameworks in early childhood development. Its strengths lie in its empirical foundation, with numerous longitudinal studies confirming links between secure attachment and positive socio-emotional outcomes (McIntosh et al., 2024). The theory has also been directly applied in practice, shaping nursery systems such as the key person approach and supporting smooth transitions, thereby enhancing children’s sense of security (Juul Darling et al., 2024). Furthermore, it aligns with wider safeguarding and wellbeing frameworks, providing a structured basis for supporting children like Amira (Anis et al., 2022). However, limitations must be acknowledged. Critics argue that Bowlby’s original emphasis on the mother–child dyad underestimates the importance of multiple attachment figures, such as fathers, siblings, or educators (Khadka, 2022). Moreover, attachment models can reflect Western cultural norms, making them less universally applicable (Santaguida &amp; Bergamasco, 2024). Finally, the theory may appear reductionist, overlooking socio-economic, cultural, and educational contexts. Combining Bowlby with sociocultural (Vygotsky) or cognitive (Piaget) perspectives can create a more balanced, holistic framework.</a:t>
            </a:r>
            <a:endParaRPr lang="en-US" smtClean="0"/>
          </a:p>
        </p:txBody>
      </p:sp>
      <p:sp>
        <p:nvSpPr>
          <p:cNvPr id="1048745"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746"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78" name=""/>
        <p:cNvGrpSpPr/>
        <p:nvPr/>
      </p:nvGrpSpPr>
      <p:grpSpPr>
        <a:xfrm>
          <a:off x="0" y="0"/>
          <a:ext cx="0" cy="0"/>
          <a:chOff x="0" y="0"/>
          <a:chExt cx="0" cy="0"/>
        </a:xfrm>
      </p:grpSpPr>
      <p:sp>
        <p:nvSpPr>
          <p:cNvPr id="1048754"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755"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756"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757"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In conclusion, Bowlby’s attachment theory provides a strong lens through which to interpret Amira’s presentation of separation anxiety, limited verbal engagement, and reluctance in group play. These behaviours align with features of insecure attachment, highlighting her need for secure base relationships within the nursery (Juul Darling et al., 2024). A practical support plan, including a consistent key person approach, structured routines, transitional support, and scaffolding for social and communicative development, offers evidence-based pathways for progress (Anis et al., 2022). Research demonstrates that secure attachments foster emotional resilience, peer competence, and long-term socio-emotional health, outcomes highly relevant for Amira (McIntosh et al., 2024). At the same time, it is essential to acknowledge limitations: attachment theory cannot fully account for the impact of cultural expectations, socio-economic factors, or cognitive learning processes. Therefore, integrating Bowlby’s insights with broader psychological frameworks (such as Vygotsky or Piaget) ensures a holistic, inclusive approach. Ultimately, attachment-informed practice empowers practitioners to support secure, confident learners like Amira.</a:t>
            </a:r>
            <a:endParaRPr lang="en-US" smtClean="0"/>
          </a:p>
        </p:txBody>
      </p:sp>
      <p:sp>
        <p:nvSpPr>
          <p:cNvPr id="1048758"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759"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83" name=""/>
        <p:cNvGrpSpPr/>
        <p:nvPr/>
      </p:nvGrpSpPr>
      <p:grpSpPr>
        <a:xfrm>
          <a:off x="0" y="0"/>
          <a:ext cx="0" cy="0"/>
          <a:chOff x="0" y="0"/>
          <a:chExt cx="0" cy="0"/>
        </a:xfrm>
      </p:grpSpPr>
      <p:sp>
        <p:nvSpPr>
          <p:cNvPr id="1048774" name="Title 1"/>
          <p:cNvSpPr>
            <a:spLocks noGrp="1"/>
          </p:cNvSpPr>
          <p:nvPr>
            <p:ph type="ctrTitle"/>
          </p:nvPr>
        </p:nvSpPr>
        <p:spPr>
          <a:xfrm>
            <a:off x="685800" y="2130425"/>
            <a:ext cx="7772400" cy="1470025"/>
          </a:xfrm>
        </p:spPr>
        <p:txBody>
          <a:bodyPr/>
          <a:p>
            <a:r>
              <a:rPr lang="en-US" smtClean="0"/>
              <a:t>Click to edit Master title style</a:t>
            </a:r>
            <a:endParaRPr lang="en-US"/>
          </a:p>
        </p:txBody>
      </p:sp>
      <p:sp>
        <p:nvSpPr>
          <p:cNvPr id="1048775"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lang="en-US"/>
          </a:p>
        </p:txBody>
      </p:sp>
      <p:sp>
        <p:nvSpPr>
          <p:cNvPr id="1048776"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77" name="Footer Placeholder 4"/>
          <p:cNvSpPr>
            <a:spLocks noGrp="1"/>
          </p:cNvSpPr>
          <p:nvPr>
            <p:ph type="ftr" sz="quarter" idx="11"/>
          </p:nvPr>
        </p:nvSpPr>
        <p:spPr/>
        <p:txBody>
          <a:bodyPr/>
          <a:p>
            <a:endParaRPr lang="en-US"/>
          </a:p>
        </p:txBody>
      </p:sp>
      <p:sp>
        <p:nvSpPr>
          <p:cNvPr id="104877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86" name=""/>
        <p:cNvGrpSpPr/>
        <p:nvPr/>
      </p:nvGrpSpPr>
      <p:grpSpPr>
        <a:xfrm>
          <a:off x="0" y="0"/>
          <a:ext cx="0" cy="0"/>
          <a:chOff x="0" y="0"/>
          <a:chExt cx="0" cy="0"/>
        </a:xfrm>
      </p:grpSpPr>
      <p:sp>
        <p:nvSpPr>
          <p:cNvPr id="1048788" name="Title 1"/>
          <p:cNvSpPr>
            <a:spLocks noGrp="1"/>
          </p:cNvSpPr>
          <p:nvPr>
            <p:ph type="title"/>
          </p:nvPr>
        </p:nvSpPr>
        <p:spPr/>
        <p:txBody>
          <a:bodyPr/>
          <a:p>
            <a:r>
              <a:rPr lang="en-US" smtClean="0"/>
              <a:t>Click to edit Master title style</a:t>
            </a:r>
            <a:endParaRPr lang="en-US"/>
          </a:p>
        </p:txBody>
      </p:sp>
      <p:sp>
        <p:nvSpPr>
          <p:cNvPr id="1048789" name="Content Placeholder 2"/>
          <p:cNvSpPr>
            <a:spLocks noGrp="1"/>
          </p:cNvSpPr>
          <p:nvPr>
            <p:ph idx="1"/>
          </p:nvPr>
        </p:nvSpPr>
        <p:spPr/>
        <p:txBody>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90"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91" name="Footer Placeholder 4"/>
          <p:cNvSpPr>
            <a:spLocks noGrp="1"/>
          </p:cNvSpPr>
          <p:nvPr>
            <p:ph type="ftr" sz="quarter" idx="11"/>
          </p:nvPr>
        </p:nvSpPr>
        <p:spPr/>
        <p:txBody>
          <a:bodyPr/>
          <a:p>
            <a:endParaRPr lang="en-US"/>
          </a:p>
        </p:txBody>
      </p:sp>
      <p:sp>
        <p:nvSpPr>
          <p:cNvPr id="1048792"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89" name=""/>
        <p:cNvGrpSpPr/>
        <p:nvPr/>
      </p:nvGrpSpPr>
      <p:grpSpPr>
        <a:xfrm>
          <a:off x="0" y="0"/>
          <a:ext cx="0" cy="0"/>
          <a:chOff x="0" y="0"/>
          <a:chExt cx="0" cy="0"/>
        </a:xfrm>
      </p:grpSpPr>
      <p:sp>
        <p:nvSpPr>
          <p:cNvPr id="1048804" name="Title 1"/>
          <p:cNvSpPr>
            <a:spLocks noGrp="1"/>
          </p:cNvSpPr>
          <p:nvPr>
            <p:ph type="title"/>
          </p:nvPr>
        </p:nvSpPr>
        <p:spPr>
          <a:xfrm>
            <a:off x="722313" y="4406900"/>
            <a:ext cx="7772400" cy="1362075"/>
          </a:xfrm>
        </p:spPr>
        <p:txBody>
          <a:bodyPr anchor="t"/>
          <a:lstStyle>
            <a:lvl1pPr algn="l">
              <a:defRPr b="1" cap="all" sz="4000"/>
            </a:lvl1pPr>
          </a:lstStyle>
          <a:p>
            <a:r>
              <a:rPr lang="en-US" smtClean="0"/>
              <a:t>Click to edit Master title style</a:t>
            </a:r>
            <a:endParaRPr lang="en-US"/>
          </a:p>
        </p:txBody>
      </p:sp>
      <p:sp>
        <p:nvSpPr>
          <p:cNvPr id="1048805"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Click to edit Master text styles</a:t>
            </a:r>
          </a:p>
        </p:txBody>
      </p:sp>
      <p:sp>
        <p:nvSpPr>
          <p:cNvPr id="1048806"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807" name="Footer Placeholder 4"/>
          <p:cNvSpPr>
            <a:spLocks noGrp="1"/>
          </p:cNvSpPr>
          <p:nvPr>
            <p:ph type="ftr" sz="quarter" idx="11"/>
          </p:nvPr>
        </p:nvSpPr>
        <p:spPr/>
        <p:txBody>
          <a:bodyPr/>
          <a:p>
            <a:endParaRPr lang="en-US"/>
          </a:p>
        </p:txBody>
      </p:sp>
      <p:sp>
        <p:nvSpPr>
          <p:cNvPr id="104880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0" name=""/>
        <p:cNvGrpSpPr/>
        <p:nvPr/>
      </p:nvGrpSpPr>
      <p:grpSpPr>
        <a:xfrm>
          <a:off x="0" y="0"/>
          <a:ext cx="0" cy="0"/>
          <a:chOff x="0" y="0"/>
          <a:chExt cx="0" cy="0"/>
        </a:xfrm>
      </p:grpSpPr>
      <p:sp>
        <p:nvSpPr>
          <p:cNvPr id="1048809" name="Title 1"/>
          <p:cNvSpPr>
            <a:spLocks noGrp="1"/>
          </p:cNvSpPr>
          <p:nvPr>
            <p:ph type="title"/>
          </p:nvPr>
        </p:nvSpPr>
        <p:spPr/>
        <p:txBody>
          <a:bodyPr/>
          <a:p>
            <a:r>
              <a:rPr lang="en-US" smtClean="0"/>
              <a:t>Click to edit Master title style</a:t>
            </a:r>
            <a:endParaRPr lang="en-US"/>
          </a:p>
        </p:txBody>
      </p:sp>
      <p:sp>
        <p:nvSpPr>
          <p:cNvPr id="1048810"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811"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812" name="Date Placeholder 4"/>
          <p:cNvSpPr>
            <a:spLocks noGrp="1"/>
          </p:cNvSpPr>
          <p:nvPr>
            <p:ph type="dt" sz="half" idx="10"/>
          </p:nvPr>
        </p:nvSpPr>
        <p:spPr/>
        <p:txBody>
          <a:bodyPr/>
          <a:p>
            <a:fld id="{1D8BD707-D9CF-40AE-B4C6-C98DA3205C09}" type="datetimeFigureOut">
              <a:rPr lang="en-US" smtClean="0"/>
              <a:t>8/1/2011</a:t>
            </a:fld>
            <a:endParaRPr lang="en-US"/>
          </a:p>
        </p:txBody>
      </p:sp>
      <p:sp>
        <p:nvSpPr>
          <p:cNvPr id="1048813" name="Footer Placeholder 5"/>
          <p:cNvSpPr>
            <a:spLocks noGrp="1"/>
          </p:cNvSpPr>
          <p:nvPr>
            <p:ph type="ftr" sz="quarter" idx="11"/>
          </p:nvPr>
        </p:nvSpPr>
        <p:spPr/>
        <p:txBody>
          <a:bodyPr/>
          <a:p>
            <a:endParaRPr lang="en-US"/>
          </a:p>
        </p:txBody>
      </p:sp>
      <p:sp>
        <p:nvSpPr>
          <p:cNvPr id="1048814"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91" name=""/>
        <p:cNvGrpSpPr/>
        <p:nvPr/>
      </p:nvGrpSpPr>
      <p:grpSpPr>
        <a:xfrm>
          <a:off x="0" y="0"/>
          <a:ext cx="0" cy="0"/>
          <a:chOff x="0" y="0"/>
          <a:chExt cx="0" cy="0"/>
        </a:xfrm>
      </p:grpSpPr>
      <p:sp>
        <p:nvSpPr>
          <p:cNvPr id="1048815" name="Title 1"/>
          <p:cNvSpPr>
            <a:spLocks noGrp="1"/>
          </p:cNvSpPr>
          <p:nvPr>
            <p:ph type="title"/>
          </p:nvPr>
        </p:nvSpPr>
        <p:spPr/>
        <p:txBody>
          <a:bodyPr/>
          <a:p>
            <a:r>
              <a:rPr lang="en-US" smtClean="0"/>
              <a:t>Click to edit Master title style</a:t>
            </a:r>
            <a:endParaRPr lang="en-US"/>
          </a:p>
        </p:txBody>
      </p:sp>
      <p:sp>
        <p:nvSpPr>
          <p:cNvPr id="1048816"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1048817"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818"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1048819"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820" name="Date Placeholder 6"/>
          <p:cNvSpPr>
            <a:spLocks noGrp="1"/>
          </p:cNvSpPr>
          <p:nvPr>
            <p:ph type="dt" sz="half" idx="10"/>
          </p:nvPr>
        </p:nvSpPr>
        <p:spPr/>
        <p:txBody>
          <a:bodyPr/>
          <a:p>
            <a:fld id="{1D8BD707-D9CF-40AE-B4C6-C98DA3205C09}" type="datetimeFigureOut">
              <a:rPr lang="en-US" smtClean="0"/>
              <a:t>8/1/2011</a:t>
            </a:fld>
            <a:endParaRPr lang="en-US"/>
          </a:p>
        </p:txBody>
      </p:sp>
      <p:sp>
        <p:nvSpPr>
          <p:cNvPr id="1048821" name="Footer Placeholder 7"/>
          <p:cNvSpPr>
            <a:spLocks noGrp="1"/>
          </p:cNvSpPr>
          <p:nvPr>
            <p:ph type="ftr" sz="quarter" idx="11"/>
          </p:nvPr>
        </p:nvSpPr>
        <p:spPr/>
        <p:txBody>
          <a:bodyPr/>
          <a:p>
            <a:endParaRPr lang="en-US"/>
          </a:p>
        </p:txBody>
      </p:sp>
      <p:sp>
        <p:nvSpPr>
          <p:cNvPr id="1048822"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84" name=""/>
        <p:cNvGrpSpPr/>
        <p:nvPr/>
      </p:nvGrpSpPr>
      <p:grpSpPr>
        <a:xfrm>
          <a:off x="0" y="0"/>
          <a:ext cx="0" cy="0"/>
          <a:chOff x="0" y="0"/>
          <a:chExt cx="0" cy="0"/>
        </a:xfrm>
      </p:grpSpPr>
      <p:sp>
        <p:nvSpPr>
          <p:cNvPr id="1048779" name="Title 1"/>
          <p:cNvSpPr>
            <a:spLocks noGrp="1"/>
          </p:cNvSpPr>
          <p:nvPr>
            <p:ph type="title"/>
          </p:nvPr>
        </p:nvSpPr>
        <p:spPr/>
        <p:txBody>
          <a:bodyPr/>
          <a:p>
            <a:r>
              <a:rPr lang="en-US" smtClean="0"/>
              <a:t>Click to edit Master title style</a:t>
            </a:r>
            <a:endParaRPr lang="en-US"/>
          </a:p>
        </p:txBody>
      </p:sp>
      <p:sp>
        <p:nvSpPr>
          <p:cNvPr id="1048780" name="Date Placeholder 2"/>
          <p:cNvSpPr>
            <a:spLocks noGrp="1"/>
          </p:cNvSpPr>
          <p:nvPr>
            <p:ph type="dt" sz="half" idx="10"/>
          </p:nvPr>
        </p:nvSpPr>
        <p:spPr/>
        <p:txBody>
          <a:bodyPr/>
          <a:p>
            <a:fld id="{1D8BD707-D9CF-40AE-B4C6-C98DA3205C09}" type="datetimeFigureOut">
              <a:rPr lang="en-US" smtClean="0"/>
              <a:t>8/1/2011</a:t>
            </a:fld>
            <a:endParaRPr lang="en-US"/>
          </a:p>
        </p:txBody>
      </p:sp>
      <p:sp>
        <p:nvSpPr>
          <p:cNvPr id="1048781" name="Footer Placeholder 3"/>
          <p:cNvSpPr>
            <a:spLocks noGrp="1"/>
          </p:cNvSpPr>
          <p:nvPr>
            <p:ph type="ftr" sz="quarter" idx="11"/>
          </p:nvPr>
        </p:nvSpPr>
        <p:spPr/>
        <p:txBody>
          <a:bodyPr/>
          <a:p>
            <a:endParaRPr lang="en-US"/>
          </a:p>
        </p:txBody>
      </p:sp>
      <p:sp>
        <p:nvSpPr>
          <p:cNvPr id="1048782"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4"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8/1/2011</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2" name=""/>
        <p:cNvGrpSpPr/>
        <p:nvPr/>
      </p:nvGrpSpPr>
      <p:grpSpPr>
        <a:xfrm>
          <a:off x="0" y="0"/>
          <a:ext cx="0" cy="0"/>
          <a:chOff x="0" y="0"/>
          <a:chExt cx="0" cy="0"/>
        </a:xfrm>
      </p:grpSpPr>
      <p:sp>
        <p:nvSpPr>
          <p:cNvPr id="1048823" name="Title 1"/>
          <p:cNvSpPr>
            <a:spLocks noGrp="1"/>
          </p:cNvSpPr>
          <p:nvPr>
            <p:ph type="title"/>
          </p:nvPr>
        </p:nvSpPr>
        <p:spPr>
          <a:xfrm>
            <a:off x="457200" y="273050"/>
            <a:ext cx="3008313" cy="1162050"/>
          </a:xfrm>
        </p:spPr>
        <p:txBody>
          <a:bodyPr anchor="b"/>
          <a:lstStyle>
            <a:lvl1pPr algn="l">
              <a:defRPr b="1" sz="2000"/>
            </a:lvl1pPr>
          </a:lstStyle>
          <a:p>
            <a:r>
              <a:rPr lang="en-US" smtClean="0"/>
              <a:t>Click to edit Master title style</a:t>
            </a:r>
            <a:endParaRPr lang="en-US"/>
          </a:p>
        </p:txBody>
      </p:sp>
      <p:sp>
        <p:nvSpPr>
          <p:cNvPr id="1048824"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825"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1048826" name="Date Placeholder 4"/>
          <p:cNvSpPr>
            <a:spLocks noGrp="1"/>
          </p:cNvSpPr>
          <p:nvPr>
            <p:ph type="dt" sz="half" idx="10"/>
          </p:nvPr>
        </p:nvSpPr>
        <p:spPr/>
        <p:txBody>
          <a:bodyPr/>
          <a:p>
            <a:fld id="{1D8BD707-D9CF-40AE-B4C6-C98DA3205C09}" type="datetimeFigureOut">
              <a:rPr lang="en-US" smtClean="0"/>
              <a:t>8/1/2011</a:t>
            </a:fld>
            <a:endParaRPr lang="en-US"/>
          </a:p>
        </p:txBody>
      </p:sp>
      <p:sp>
        <p:nvSpPr>
          <p:cNvPr id="1048827" name="Footer Placeholder 5"/>
          <p:cNvSpPr>
            <a:spLocks noGrp="1"/>
          </p:cNvSpPr>
          <p:nvPr>
            <p:ph type="ftr" sz="quarter" idx="11"/>
          </p:nvPr>
        </p:nvSpPr>
        <p:spPr/>
        <p:txBody>
          <a:bodyPr/>
          <a:p>
            <a:endParaRPr lang="en-US"/>
          </a:p>
        </p:txBody>
      </p:sp>
      <p:sp>
        <p:nvSpPr>
          <p:cNvPr id="1048828"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7" name=""/>
        <p:cNvGrpSpPr/>
        <p:nvPr/>
      </p:nvGrpSpPr>
      <p:grpSpPr>
        <a:xfrm>
          <a:off x="0" y="0"/>
          <a:ext cx="0" cy="0"/>
          <a:chOff x="0" y="0"/>
          <a:chExt cx="0" cy="0"/>
        </a:xfrm>
      </p:grpSpPr>
      <p:sp>
        <p:nvSpPr>
          <p:cNvPr id="1048793" name="Title 1"/>
          <p:cNvSpPr>
            <a:spLocks noGrp="1"/>
          </p:cNvSpPr>
          <p:nvPr>
            <p:ph type="title"/>
          </p:nvPr>
        </p:nvSpPr>
        <p:spPr>
          <a:xfrm>
            <a:off x="1792288" y="4800600"/>
            <a:ext cx="5486400" cy="566738"/>
          </a:xfrm>
        </p:spPr>
        <p:txBody>
          <a:bodyPr anchor="b"/>
          <a:lstStyle>
            <a:lvl1pPr algn="l">
              <a:defRPr b="1" sz="2000"/>
            </a:lvl1pPr>
          </a:lstStyle>
          <a:p>
            <a:r>
              <a:rPr lang="en-US" smtClean="0"/>
              <a:t>Click to edit Master title style</a:t>
            </a:r>
            <a:endParaRPr lang="en-US"/>
          </a:p>
        </p:txBody>
      </p:sp>
      <p:sp>
        <p:nvSpPr>
          <p:cNvPr id="1048794"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95"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1048796" name="Date Placeholder 4"/>
          <p:cNvSpPr>
            <a:spLocks noGrp="1"/>
          </p:cNvSpPr>
          <p:nvPr>
            <p:ph type="dt" sz="half" idx="10"/>
          </p:nvPr>
        </p:nvSpPr>
        <p:spPr/>
        <p:txBody>
          <a:bodyPr/>
          <a:p>
            <a:fld id="{1D8BD707-D9CF-40AE-B4C6-C98DA3205C09}" type="datetimeFigureOut">
              <a:rPr lang="en-US" smtClean="0"/>
              <a:t>8/1/2011</a:t>
            </a:fld>
            <a:endParaRPr lang="en-US"/>
          </a:p>
        </p:txBody>
      </p:sp>
      <p:sp>
        <p:nvSpPr>
          <p:cNvPr id="1048797" name="Footer Placeholder 5"/>
          <p:cNvSpPr>
            <a:spLocks noGrp="1"/>
          </p:cNvSpPr>
          <p:nvPr>
            <p:ph type="ftr" sz="quarter" idx="11"/>
          </p:nvPr>
        </p:nvSpPr>
        <p:spPr/>
        <p:txBody>
          <a:bodyPr/>
          <a:p>
            <a:endParaRPr lang="en-US"/>
          </a:p>
        </p:txBody>
      </p:sp>
      <p:sp>
        <p:nvSpPr>
          <p:cNvPr id="1048798"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88" name=""/>
        <p:cNvGrpSpPr/>
        <p:nvPr/>
      </p:nvGrpSpPr>
      <p:grpSpPr>
        <a:xfrm>
          <a:off x="0" y="0"/>
          <a:ext cx="0" cy="0"/>
          <a:chOff x="0" y="0"/>
          <a:chExt cx="0" cy="0"/>
        </a:xfrm>
      </p:grpSpPr>
      <p:sp>
        <p:nvSpPr>
          <p:cNvPr id="1048799" name="Title 1"/>
          <p:cNvSpPr>
            <a:spLocks noGrp="1"/>
          </p:cNvSpPr>
          <p:nvPr>
            <p:ph type="title"/>
          </p:nvPr>
        </p:nvSpPr>
        <p:spPr/>
        <p:txBody>
          <a:bodyPr/>
          <a:p>
            <a:r>
              <a:rPr lang="en-US" smtClean="0"/>
              <a:t>Click to edit Master title style</a:t>
            </a:r>
            <a:endParaRPr lang="en-US"/>
          </a:p>
        </p:txBody>
      </p:sp>
      <p:sp>
        <p:nvSpPr>
          <p:cNvPr id="1048800" name="Vertical Text Placeholder 2"/>
          <p:cNvSpPr>
            <a:spLocks noGrp="1"/>
          </p:cNvSpPr>
          <p:nvPr>
            <p:ph type="body" orient="vert" idx="1"/>
          </p:nvPr>
        </p:nvSpPr>
        <p:spPr/>
        <p:txBody>
          <a:bodyPr vert="eaVert"/>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801"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802" name="Footer Placeholder 4"/>
          <p:cNvSpPr>
            <a:spLocks noGrp="1"/>
          </p:cNvSpPr>
          <p:nvPr>
            <p:ph type="ftr" sz="quarter" idx="11"/>
          </p:nvPr>
        </p:nvSpPr>
        <p:spPr/>
        <p:txBody>
          <a:bodyPr/>
          <a:p>
            <a:endParaRPr lang="en-US"/>
          </a:p>
        </p:txBody>
      </p:sp>
      <p:sp>
        <p:nvSpPr>
          <p:cNvPr id="104880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85" name=""/>
        <p:cNvGrpSpPr/>
        <p:nvPr/>
      </p:nvGrpSpPr>
      <p:grpSpPr>
        <a:xfrm>
          <a:off x="0" y="0"/>
          <a:ext cx="0" cy="0"/>
          <a:chOff x="0" y="0"/>
          <a:chExt cx="0" cy="0"/>
        </a:xfrm>
      </p:grpSpPr>
      <p:sp>
        <p:nvSpPr>
          <p:cNvPr id="1048783" name="Vertical Title 1"/>
          <p:cNvSpPr>
            <a:spLocks noGrp="1"/>
          </p:cNvSpPr>
          <p:nvPr>
            <p:ph type="title" orient="vert"/>
          </p:nvPr>
        </p:nvSpPr>
        <p:spPr>
          <a:xfrm>
            <a:off x="6629400" y="274638"/>
            <a:ext cx="2057400" cy="5851525"/>
          </a:xfrm>
        </p:spPr>
        <p:txBody>
          <a:bodyPr vert="eaVert"/>
          <a:p>
            <a:r>
              <a:rPr lang="en-US" smtClean="0"/>
              <a:t>Click to edit Master title style</a:t>
            </a:r>
            <a:endParaRPr lang="en-US"/>
          </a:p>
        </p:txBody>
      </p:sp>
      <p:sp>
        <p:nvSpPr>
          <p:cNvPr id="1048784" name="Vertical Text Placeholder 2"/>
          <p:cNvSpPr>
            <a:spLocks noGrp="1"/>
          </p:cNvSpPr>
          <p:nvPr>
            <p:ph type="body" orient="vert" idx="1"/>
          </p:nvPr>
        </p:nvSpPr>
        <p:spPr>
          <a:xfrm>
            <a:off x="457200" y="274638"/>
            <a:ext cx="6019800" cy="5851525"/>
          </a:xfrm>
        </p:spPr>
        <p:txBody>
          <a:bodyPr vert="eaVert"/>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85"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86" name="Footer Placeholder 4"/>
          <p:cNvSpPr>
            <a:spLocks noGrp="1"/>
          </p:cNvSpPr>
          <p:nvPr>
            <p:ph type="ftr" sz="quarter" idx="11"/>
          </p:nvPr>
        </p:nvSpPr>
        <p:spPr/>
        <p:txBody>
          <a:bodyPr/>
          <a:p>
            <a:endParaRPr lang="en-US"/>
          </a:p>
        </p:txBody>
      </p:sp>
      <p:sp>
        <p:nvSpPr>
          <p:cNvPr id="1048787"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smtClean="0"/>
              <a:t>Click to edit Master title style</a:t>
            </a:r>
            <a:endParaRPr lang="en-US"/>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8/1/2011</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5.png"/><Relationship Id="rId3" Type="http://schemas.openxmlformats.org/officeDocument/2006/relationships/image" Target="../media/image3.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hyperlink" Target="https://acamh.onlinelibrary.wiley.com/doi/full/10.1111/jcpp.13865" TargetMode="External"/><Relationship Id="rId7" Type="http://schemas.openxmlformats.org/officeDocument/2006/relationships/hyperlink" Target="https://doi.org/10.1007/s10578-022-01368-x" TargetMode="External"/><Relationship Id="rId8" Type="http://schemas.openxmlformats.org/officeDocument/2006/relationships/hyperlink" Target="https://doi.org/10.2478/sjcapp-2024-0005" TargetMode="External"/><Relationship Id="rId9" Type="http://schemas.openxmlformats.org/officeDocument/2006/relationships/slideLayout" Target="../slideLayouts/slideLayout7.xml"/><Relationship Id="rId10"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5.png"/><Relationship Id="rId3" Type="http://schemas.openxmlformats.org/officeDocument/2006/relationships/image" Target="../media/image3.png"/><Relationship Id="rId4" Type="http://schemas.openxmlformats.org/officeDocument/2006/relationships/image" Target="../media/image6.png"/><Relationship Id="rId5" Type="http://schemas.openxmlformats.org/officeDocument/2006/relationships/image" Target="../media/image7.png"/><Relationship Id="rId6" Type="http://schemas.openxmlformats.org/officeDocument/2006/relationships/hyperlink" Target="https://nepjol.info/index.php/tutaj/article/view/74328/56979" TargetMode="External"/><Relationship Id="rId7" Type="http://schemas.openxmlformats.org/officeDocument/2006/relationships/hyperlink" Target="https://doi.org/10.2478/sjcapp-2024-0005" TargetMode="External"/><Relationship Id="rId8" Type="http://schemas.openxmlformats.org/officeDocument/2006/relationships/hyperlink" Target="https://acamh.onlinelibrary.wiley.com/doi/full/10.1111/jcpp.13865" TargetMode="External"/><Relationship Id="rId9" Type="http://schemas.openxmlformats.org/officeDocument/2006/relationships/hyperlink" Target="https://pmc.ncbi.nlm.nih.gov/articles/PMC11150629/" TargetMode="External"/><Relationship Id="rId10" Type="http://schemas.openxmlformats.org/officeDocument/2006/relationships/slideLayout" Target="../slideLayouts/slideLayout7.xml"/><Relationship Id="rId11"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image" Target="../media/image8.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hyperlink" Target="https://nepjol.info/index.php/tutaj/article/view/74328/56979" TargetMode="External"/><Relationship Id="rId7" Type="http://schemas.openxmlformats.org/officeDocument/2006/relationships/hyperlink" Target="https://pmc.ncbi.nlm.nih.gov/articles/PMC11150629/" TargetMode="External"/><Relationship Id="rId8" Type="http://schemas.openxmlformats.org/officeDocument/2006/relationships/hyperlink" Target="https://doi.org/10.2478/sjcapp-2024-0005" TargetMode="External"/><Relationship Id="rId9" Type="http://schemas.openxmlformats.org/officeDocument/2006/relationships/hyperlink" Target="https://acamh.onlinelibrary.wiley.com/doi/full/10.1111/jcpp.13865" TargetMode="External"/><Relationship Id="rId10" Type="http://schemas.openxmlformats.org/officeDocument/2006/relationships/slideLayout" Target="../slideLayouts/slideLayout7.xml"/><Relationship Id="rId11"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png"/><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hyperlink" Target="https://doi.org/10.2478/sjcapp-2024-0005" TargetMode="External"/><Relationship Id="rId6" Type="http://schemas.openxmlformats.org/officeDocument/2006/relationships/hyperlink" Target="https://nepjol.info/index.php/tutaj/article/view/74328/56979" TargetMode="External"/><Relationship Id="rId7" Type="http://schemas.openxmlformats.org/officeDocument/2006/relationships/hyperlink" Target="https://pmc.ncbi.nlm.nih.gov/articles/PMC11150629/" TargetMode="External"/><Relationship Id="rId8" Type="http://schemas.openxmlformats.org/officeDocument/2006/relationships/hyperlink" Target="https://acamh.onlinelibrary.wiley.com/doi/full/10.1111/jcpp.13865" TargetMode="External"/><Relationship Id="rId9" Type="http://schemas.openxmlformats.org/officeDocument/2006/relationships/hyperlink" Target="https://doi.org/10.3390/ijerph19148425" TargetMode="External"/><Relationship Id="rId10" Type="http://schemas.openxmlformats.org/officeDocument/2006/relationships/slideLayout" Target="../slideLayouts/slideLayout7.xml"/><Relationship Id="rId11"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png"/><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hyperlink" Target="https://acamh.onlinelibrary.wiley.com/doi/full/10.1111/jcpp.13865" TargetMode="External"/><Relationship Id="rId6" Type="http://schemas.openxmlformats.org/officeDocument/2006/relationships/hyperlink" Target="https://doi.org/10.1007/s10578-022-01368-x" TargetMode="External"/><Relationship Id="rId7" Type="http://schemas.openxmlformats.org/officeDocument/2006/relationships/hyperlink" Target="https://doi.org/10.2478/sjcapp-2024-0005" TargetMode="External"/><Relationship Id="rId8" Type="http://schemas.openxmlformats.org/officeDocument/2006/relationships/slideLayout" Target="../slideLayouts/slideLayout7.xml"/><Relationship Id="rId9"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image" Target="../media/image8.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hyperlink" Target="https://doi.org/10.2478/sjcapp-2024-0005" TargetMode="External"/><Relationship Id="rId7" Type="http://schemas.openxmlformats.org/officeDocument/2006/relationships/hyperlink" Target="https://acamh.onlinelibrary.wiley.com/doi/full/10.1111/jcpp.13865" TargetMode="External"/><Relationship Id="rId8" Type="http://schemas.openxmlformats.org/officeDocument/2006/relationships/hyperlink" Target="https://doi.org/10.1007/s10578-022-01368-x" TargetMode="External"/><Relationship Id="rId9" Type="http://schemas.openxmlformats.org/officeDocument/2006/relationships/hyperlink" Target="https://nepjol.info/index.php/tutaj/article/view/74328/56979" TargetMode="External"/><Relationship Id="rId10" Type="http://schemas.openxmlformats.org/officeDocument/2006/relationships/slideLayout" Target="../slideLayouts/slideLayout7.xml"/><Relationship Id="rId11"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png"/><Relationship Id="rId3" Type="http://schemas.openxmlformats.org/officeDocument/2006/relationships/image" Target="../media/image6.png"/><Relationship Id="rId4" Type="http://schemas.openxmlformats.org/officeDocument/2006/relationships/hyperlink" Target="https://acamh.onlinelibrary.wiley.com/doi/full/10.1111/jcpp.13865" TargetMode="External"/><Relationship Id="rId5" Type="http://schemas.openxmlformats.org/officeDocument/2006/relationships/hyperlink" Target="https://doi.org/10.1007/s10578-022-01368-x" TargetMode="External"/><Relationship Id="rId6" Type="http://schemas.openxmlformats.org/officeDocument/2006/relationships/hyperlink" Target="https://doi.org/10.3390/ijerph19148425" TargetMode="External"/><Relationship Id="rId7" Type="http://schemas.openxmlformats.org/officeDocument/2006/relationships/hyperlink" Target="https://pmc.ncbi.nlm.nih.gov/articles/PMC11150629/" TargetMode="External"/><Relationship Id="rId8" Type="http://schemas.openxmlformats.org/officeDocument/2006/relationships/slideLayout" Target="../slideLayouts/slideLayout7.xml"/><Relationship Id="rId9"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png"/><Relationship Id="rId3" Type="http://schemas.openxmlformats.org/officeDocument/2006/relationships/image" Target="../media/image6.png"/><Relationship Id="rId4" Type="http://schemas.openxmlformats.org/officeDocument/2006/relationships/hyperlink" Target="https://acamh.onlinelibrary.wiley.com/doi/full/10.1111/jcpp.13865" TargetMode="External"/><Relationship Id="rId5" Type="http://schemas.openxmlformats.org/officeDocument/2006/relationships/hyperlink" Target="https://doi.org/10.2478/sjcapp-2024-0005" TargetMode="External"/><Relationship Id="rId6" Type="http://schemas.openxmlformats.org/officeDocument/2006/relationships/hyperlink" Target="https://pmc.ncbi.nlm.nih.gov/articles/PMC11150629/" TargetMode="External"/><Relationship Id="rId7" Type="http://schemas.openxmlformats.org/officeDocument/2006/relationships/hyperlink" Target="https://doi.org/10.1007/s10578-022-01368-x" TargetMode="External"/><Relationship Id="rId8" Type="http://schemas.openxmlformats.org/officeDocument/2006/relationships/hyperlink" Target="https://doi.org/10.3390/ijerph19148425" TargetMode="External"/><Relationship Id="rId9" Type="http://schemas.openxmlformats.org/officeDocument/2006/relationships/hyperlink" Target="https://nepjol.info/index.php/tutaj/article/view/74328/56979" TargetMode="External"/><Relationship Id="rId10" Type="http://schemas.openxmlformats.org/officeDocument/2006/relationships/slideLayout" Target="../slideLayouts/slideLayout7.xml"/><Relationship Id="rId11"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1.png"/><Relationship Id="rId3" Type="http://schemas.openxmlformats.org/officeDocument/2006/relationships/image" Target="../media/image6.png"/><Relationship Id="rId4" Type="http://schemas.openxmlformats.org/officeDocument/2006/relationships/hyperlink" Target="https://www.mdpi.com/2227-9067/11/8/1022" TargetMode="External"/><Relationship Id="rId5" Type="http://schemas.openxmlformats.org/officeDocument/2006/relationships/hyperlink" Target="https://pmc.ncbi.nlm.nih.gov/articles/PMC11150629/" TargetMode="External"/><Relationship Id="rId6" Type="http://schemas.openxmlformats.org/officeDocument/2006/relationships/hyperlink" Target="https://doi.org/10.2478/sjcapp-2024-0005" TargetMode="External"/><Relationship Id="rId7" Type="http://schemas.openxmlformats.org/officeDocument/2006/relationships/hyperlink" Target="https://acamh.onlinelibrary.wiley.com/doi/full/10.1111/jcpp.13865" TargetMode="External"/><Relationship Id="rId8" Type="http://schemas.openxmlformats.org/officeDocument/2006/relationships/hyperlink" Target="https://doi.org/10.3390/ijerph19148425" TargetMode="External"/><Relationship Id="rId9" Type="http://schemas.openxmlformats.org/officeDocument/2006/relationships/hyperlink" Target="https://nepjol.info/index.php/tutaj/article/view/74328/56979" TargetMode="External"/><Relationship Id="rId10" Type="http://schemas.openxmlformats.org/officeDocument/2006/relationships/slideLayout" Target="../slideLayouts/slideLayout7.xml"/><Relationship Id="rId11"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image" Target="../media/image5.png"/><Relationship Id="rId2" Type="http://schemas.openxmlformats.org/officeDocument/2006/relationships/image" Target="../media/image3.png"/><Relationship Id="rId3" Type="http://schemas.openxmlformats.org/officeDocument/2006/relationships/image" Target="../media/image1.png"/><Relationship Id="rId4" Type="http://schemas.openxmlformats.org/officeDocument/2006/relationships/image" Target="../media/image11.png"/><Relationship Id="rId5" Type="http://schemas.openxmlformats.org/officeDocument/2006/relationships/hyperlink" Target="https://acamh.onlinelibrary.wiley.com/doi/full/10.1111/jcpp.13865" TargetMode="External"/><Relationship Id="rId6" Type="http://schemas.openxmlformats.org/officeDocument/2006/relationships/hyperlink" Target="https://doi.org/10.2478/sjcapp-2024-0005" TargetMode="External"/><Relationship Id="rId7" Type="http://schemas.openxmlformats.org/officeDocument/2006/relationships/hyperlink" Target="https://doi.org/10.3390/ijerph19148425" TargetMode="External"/><Relationship Id="rId8" Type="http://schemas.openxmlformats.org/officeDocument/2006/relationships/hyperlink" Target="https://nepjol.info/index.php/tutaj/article/view/74328/56979" TargetMode="External"/><Relationship Id="rId9" Type="http://schemas.openxmlformats.org/officeDocument/2006/relationships/hyperlink" Target="https://pmc.ncbi.nlm.nih.gov/articles/PMC11150629/" TargetMode="External"/><Relationship Id="rId10" Type="http://schemas.openxmlformats.org/officeDocument/2006/relationships/slideLayout" Target="../slideLayouts/slideLayout7.xml"/><Relationship Id="rId11"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3.png"/><Relationship Id="rId3" Type="http://schemas.openxmlformats.org/officeDocument/2006/relationships/hyperlink" Target="https://doi.org/10.2478/sjcapp-2024-0005" TargetMode="External"/><Relationship Id="rId4" Type="http://schemas.openxmlformats.org/officeDocument/2006/relationships/hyperlink" Target="https://doi.org/10.3390/ijerph19148425" TargetMode="External"/><Relationship Id="rId5" Type="http://schemas.openxmlformats.org/officeDocument/2006/relationships/hyperlink" Target="https://acamh.onlinelibrary.wiley.com/doi/full/10.1111/jcpp.13865" TargetMode="External"/><Relationship Id="rId6" Type="http://schemas.openxmlformats.org/officeDocument/2006/relationships/hyperlink" Target="https://nepjol.info/index.php/tutaj/article/view/74328/56979" TargetMode="External"/><Relationship Id="rId7" Type="http://schemas.openxmlformats.org/officeDocument/2006/relationships/slideLayout" Target="../slideLayouts/slideLayout7.xml"/><Relationship Id="rId8"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image" Target="../media/image12.png"/><Relationship Id="rId2" Type="http://schemas.openxmlformats.org/officeDocument/2006/relationships/image" Target="../media/image1.png"/><Relationship Id="rId3" Type="http://schemas.openxmlformats.org/officeDocument/2006/relationships/hyperlink" Target="https://nepjol.info/index.php/tutaj/article/view/74328/56979" TargetMode="External"/><Relationship Id="rId4"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5.png"/><Relationship Id="rId3" Type="http://schemas.openxmlformats.org/officeDocument/2006/relationships/image" Target="../media/image8.png"/><Relationship Id="rId4" Type="http://schemas.openxmlformats.org/officeDocument/2006/relationships/image" Target="../media/image1.png"/><Relationship Id="rId5" Type="http://schemas.openxmlformats.org/officeDocument/2006/relationships/image" Target="../media/image6.png"/><Relationship Id="rId6"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25" name=""/>
        <p:cNvGrpSpPr/>
        <p:nvPr/>
      </p:nvGrpSpPr>
      <p:grpSpPr>
        <a:xfrm>
          <a:off x="0" y="0"/>
          <a:ext cx="0" cy="0"/>
          <a:chOff x="0" y="0"/>
          <a:chExt cx="0" cy="0"/>
        </a:xfrm>
      </p:grpSpPr>
      <p:sp>
        <p:nvSpPr>
          <p:cNvPr id="1048584" name="Freeform 2"/>
          <p:cNvSpPr/>
          <p:nvPr/>
        </p:nvSpPr>
        <p:spPr>
          <a:xfrm rot="0" flipH="1" flipV="0">
            <a:off x="14944970" y="1959651"/>
            <a:ext cx="6686060" cy="6702817"/>
          </a:xfrm>
          <a:custGeom>
            <a:avLst/>
            <a:ahLst/>
            <a:rect l="l" t="t" r="r" b="b"/>
            <a:pathLst>
              <a:path w="6686060" h="6702817">
                <a:moveTo>
                  <a:pt x="6686060" y="0"/>
                </a:moveTo>
                <a:lnTo>
                  <a:pt x="0" y="0"/>
                </a:lnTo>
                <a:lnTo>
                  <a:pt x="0" y="6702817"/>
                </a:lnTo>
                <a:lnTo>
                  <a:pt x="6686060" y="6702817"/>
                </a:lnTo>
                <a:lnTo>
                  <a:pt x="6686060" y="0"/>
                </a:lnTo>
                <a:close/>
              </a:path>
            </a:pathLst>
          </a:custGeom>
          <a:blipFill>
            <a:blip xmlns:r="http://schemas.openxmlformats.org/officeDocument/2006/relationships" r:embed="rId1"/>
            <a:stretch>
              <a:fillRect l="0" t="0" r="0" b="0"/>
            </a:stretch>
          </a:blipFill>
        </p:spPr>
      </p:sp>
      <p:sp>
        <p:nvSpPr>
          <p:cNvPr id="1048585" name="Freeform 3"/>
          <p:cNvSpPr/>
          <p:nvPr/>
        </p:nvSpPr>
        <p:spPr>
          <a:xfrm rot="0" flipH="0" flipV="0">
            <a:off x="-2069597" y="2204292"/>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1"/>
            <a:stretch>
              <a:fillRect l="0" t="0" r="0" b="0"/>
            </a:stretch>
          </a:blipFill>
        </p:spPr>
      </p:sp>
      <p:sp>
        <p:nvSpPr>
          <p:cNvPr id="1048586" name="Freeform 4"/>
          <p:cNvSpPr/>
          <p:nvPr/>
        </p:nvSpPr>
        <p:spPr>
          <a:xfrm rot="0" flipH="0" flipV="0">
            <a:off x="678289" y="604448"/>
            <a:ext cx="16581011" cy="9078104"/>
          </a:xfrm>
          <a:custGeom>
            <a:avLst/>
            <a:ahLst/>
            <a:rect l="l" t="t" r="r" b="b"/>
            <a:pathLst>
              <a:path w="16581011" h="9078104">
                <a:moveTo>
                  <a:pt x="0" y="0"/>
                </a:moveTo>
                <a:lnTo>
                  <a:pt x="16581011" y="0"/>
                </a:lnTo>
                <a:lnTo>
                  <a:pt x="16581011" y="9078104"/>
                </a:lnTo>
                <a:lnTo>
                  <a:pt x="0" y="9078104"/>
                </a:lnTo>
                <a:lnTo>
                  <a:pt x="0" y="0"/>
                </a:lnTo>
                <a:close/>
              </a:path>
            </a:pathLst>
          </a:custGeom>
          <a:blipFill>
            <a:blip xmlns:r="http://schemas.openxmlformats.org/officeDocument/2006/relationships" r:embed="rId2"/>
            <a:stretch>
              <a:fillRect l="0" t="0" r="0" b="0"/>
            </a:stretch>
          </a:blipFill>
        </p:spPr>
      </p:sp>
      <p:sp>
        <p:nvSpPr>
          <p:cNvPr id="1048587" name="Freeform 5"/>
          <p:cNvSpPr/>
          <p:nvPr/>
        </p:nvSpPr>
        <p:spPr>
          <a:xfrm rot="0" flipH="1" flipV="0">
            <a:off x="-93638" y="6013873"/>
            <a:ext cx="4291006" cy="4273127"/>
          </a:xfrm>
          <a:custGeom>
            <a:avLst/>
            <a:ahLst/>
            <a:rect l="l" t="t" r="r" b="b"/>
            <a:pathLst>
              <a:path w="4291006" h="4273127">
                <a:moveTo>
                  <a:pt x="4291006" y="0"/>
                </a:moveTo>
                <a:lnTo>
                  <a:pt x="0" y="0"/>
                </a:lnTo>
                <a:lnTo>
                  <a:pt x="0" y="4273127"/>
                </a:lnTo>
                <a:lnTo>
                  <a:pt x="4291006" y="4273127"/>
                </a:lnTo>
                <a:lnTo>
                  <a:pt x="4291006" y="0"/>
                </a:lnTo>
                <a:close/>
              </a:path>
            </a:pathLst>
          </a:custGeom>
          <a:blipFill>
            <a:blip xmlns:r="http://schemas.openxmlformats.org/officeDocument/2006/relationships" r:embed="rId3"/>
            <a:stretch>
              <a:fillRect l="0" t="0" r="0" b="0"/>
            </a:stretch>
          </a:blipFill>
        </p:spPr>
      </p:sp>
      <p:sp>
        <p:nvSpPr>
          <p:cNvPr id="1048588" name="Freeform 6"/>
          <p:cNvSpPr/>
          <p:nvPr/>
        </p:nvSpPr>
        <p:spPr>
          <a:xfrm rot="0" flipH="0" flipV="0">
            <a:off x="14094688" y="6111160"/>
            <a:ext cx="4193312" cy="4175840"/>
          </a:xfrm>
          <a:custGeom>
            <a:avLst/>
            <a:ahLst/>
            <a:rect l="l" t="t" r="r" b="b"/>
            <a:pathLst>
              <a:path w="4193312" h="4175840">
                <a:moveTo>
                  <a:pt x="0" y="0"/>
                </a:moveTo>
                <a:lnTo>
                  <a:pt x="4193312" y="0"/>
                </a:lnTo>
                <a:lnTo>
                  <a:pt x="4193312" y="4175840"/>
                </a:lnTo>
                <a:lnTo>
                  <a:pt x="0" y="4175840"/>
                </a:lnTo>
                <a:lnTo>
                  <a:pt x="0" y="0"/>
                </a:lnTo>
                <a:close/>
              </a:path>
            </a:pathLst>
          </a:custGeom>
          <a:blipFill>
            <a:blip xmlns:r="http://schemas.openxmlformats.org/officeDocument/2006/relationships" r:embed="rId3"/>
            <a:stretch>
              <a:fillRect l="0" t="0" r="0" b="0"/>
            </a:stretch>
          </a:blipFill>
          <a:ln cap="sq">
            <a:noFill/>
            <a:prstDash val="solid"/>
            <a:miter/>
          </a:ln>
        </p:spPr>
      </p:sp>
      <p:sp>
        <p:nvSpPr>
          <p:cNvPr id="1048589" name="Freeform 7"/>
          <p:cNvSpPr/>
          <p:nvPr/>
        </p:nvSpPr>
        <p:spPr>
          <a:xfrm rot="0" flipH="0" flipV="0">
            <a:off x="5601361" y="4915909"/>
            <a:ext cx="5819379" cy="5371091"/>
          </a:xfrm>
          <a:custGeom>
            <a:avLst/>
            <a:ahLst/>
            <a:rect l="l" t="t" r="r" b="b"/>
            <a:pathLst>
              <a:path w="6001219" h="5371091">
                <a:moveTo>
                  <a:pt x="0" y="0"/>
                </a:moveTo>
                <a:lnTo>
                  <a:pt x="6001219" y="0"/>
                </a:lnTo>
                <a:lnTo>
                  <a:pt x="6001219" y="5371091"/>
                </a:lnTo>
                <a:lnTo>
                  <a:pt x="0" y="5371091"/>
                </a:lnTo>
                <a:lnTo>
                  <a:pt x="0" y="0"/>
                </a:lnTo>
                <a:close/>
              </a:path>
            </a:pathLst>
          </a:custGeom>
          <a:blipFill>
            <a:blip xmlns:r="http://schemas.openxmlformats.org/officeDocument/2006/relationships" r:embed="rId4"/>
            <a:stretch>
              <a:fillRect l="0" t="0" r="0" b="0"/>
            </a:stretch>
          </a:blipFill>
        </p:spPr>
      </p:sp>
      <p:sp>
        <p:nvSpPr>
          <p:cNvPr id="1048590" name="TextBox 8"/>
          <p:cNvSpPr txBox="1"/>
          <p:nvPr/>
        </p:nvSpPr>
        <p:spPr>
          <a:xfrm rot="0">
            <a:off x="2570544" y="1224231"/>
            <a:ext cx="13146912" cy="3556000"/>
          </a:xfrm>
          <a:prstGeom prst="rect"/>
        </p:spPr>
        <p:txBody>
          <a:bodyPr anchor="t" bIns="0" lIns="0" rIns="0" rtlCol="0" tIns="0">
            <a:spAutoFit/>
          </a:bodyPr>
          <a:p>
            <a:pPr algn="ctr">
              <a:lnSpc>
                <a:spcPts val="7000"/>
              </a:lnSpc>
            </a:pPr>
            <a:r>
              <a:rPr sz="5000" lang="en-US">
                <a:solidFill>
                  <a:srgbClr val="635B5A"/>
                </a:solidFill>
                <a:latin typeface="Bernoru Condensed"/>
                <a:ea typeface="Bernoru Condensed"/>
                <a:cs typeface="Bernoru Condensed"/>
                <a:sym typeface="Bernoru Condensed"/>
              </a:rPr>
              <a:t>APPLYING BOWLBY’S ATTACHMENT THEORY TO SUPPORT EMOTIONAL AND SOCIAL DEVELOPMENT IN EARLY CHILDHOOD: A CASE STUDY OF AMIRA”</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30" name=""/>
        <p:cNvGrpSpPr/>
        <p:nvPr/>
      </p:nvGrpSpPr>
      <p:grpSpPr>
        <a:xfrm>
          <a:off x="0" y="0"/>
          <a:ext cx="0" cy="0"/>
          <a:chOff x="0" y="0"/>
          <a:chExt cx="0" cy="0"/>
        </a:xfrm>
      </p:grpSpPr>
      <p:sp>
        <p:nvSpPr>
          <p:cNvPr id="1048591" name="Freeform 2"/>
          <p:cNvSpPr/>
          <p:nvPr/>
        </p:nvSpPr>
        <p:spPr>
          <a:xfrm rot="0" flipH="0" flipV="0">
            <a:off x="12268850" y="-3323434"/>
            <a:ext cx="6686060" cy="6702817"/>
          </a:xfrm>
          <a:custGeom>
            <a:avLst/>
            <a:ahLst/>
            <a:rect l="l" t="t" r="r" b="b"/>
            <a:pathLst>
              <a:path w="6686060" h="6702817">
                <a:moveTo>
                  <a:pt x="0" y="0"/>
                </a:moveTo>
                <a:lnTo>
                  <a:pt x="6686060" y="0"/>
                </a:lnTo>
                <a:lnTo>
                  <a:pt x="6686060" y="6702818"/>
                </a:lnTo>
                <a:lnTo>
                  <a:pt x="0" y="6702818"/>
                </a:lnTo>
                <a:lnTo>
                  <a:pt x="0" y="0"/>
                </a:lnTo>
                <a:close/>
              </a:path>
            </a:pathLst>
          </a:custGeom>
          <a:blipFill>
            <a:blip xmlns:r="http://schemas.openxmlformats.org/officeDocument/2006/relationships" r:embed="rId1"/>
            <a:stretch>
              <a:fillRect l="0" t="0" r="0" b="0"/>
            </a:stretch>
          </a:blipFill>
        </p:spPr>
      </p:sp>
      <p:sp>
        <p:nvSpPr>
          <p:cNvPr id="1048592" name="Freeform 3"/>
          <p:cNvSpPr/>
          <p:nvPr/>
        </p:nvSpPr>
        <p:spPr>
          <a:xfrm rot="0" flipH="0" flipV="0">
            <a:off x="14946752" y="7200900"/>
            <a:ext cx="3579876" cy="4114800"/>
          </a:xfrm>
          <a:custGeom>
            <a:avLst/>
            <a:ahLst/>
            <a:rect l="l" t="t" r="r" b="b"/>
            <a:pathLst>
              <a:path w="3579876" h="4114800">
                <a:moveTo>
                  <a:pt x="0" y="0"/>
                </a:moveTo>
                <a:lnTo>
                  <a:pt x="3579876" y="0"/>
                </a:lnTo>
                <a:lnTo>
                  <a:pt x="3579876" y="4114800"/>
                </a:lnTo>
                <a:lnTo>
                  <a:pt x="0" y="4114800"/>
                </a:lnTo>
                <a:lnTo>
                  <a:pt x="0" y="0"/>
                </a:lnTo>
                <a:close/>
              </a:path>
            </a:pathLst>
          </a:custGeom>
          <a:blipFill>
            <a:blip xmlns:r="http://schemas.openxmlformats.org/officeDocument/2006/relationships" r:embed="rId2"/>
            <a:stretch>
              <a:fillRect l="0" t="0" r="0" b="0"/>
            </a:stretch>
          </a:blipFill>
        </p:spPr>
      </p:sp>
      <p:sp>
        <p:nvSpPr>
          <p:cNvPr id="1048593" name="Freeform 4"/>
          <p:cNvSpPr/>
          <p:nvPr/>
        </p:nvSpPr>
        <p:spPr>
          <a:xfrm rot="0" flipH="0" flipV="0">
            <a:off x="-4146041" y="-3323434"/>
            <a:ext cx="6686060" cy="6702817"/>
          </a:xfrm>
          <a:custGeom>
            <a:avLst/>
            <a:ahLst/>
            <a:rect l="l" t="t" r="r" b="b"/>
            <a:pathLst>
              <a:path w="6686060" h="6702817">
                <a:moveTo>
                  <a:pt x="0" y="0"/>
                </a:moveTo>
                <a:lnTo>
                  <a:pt x="6686061" y="0"/>
                </a:lnTo>
                <a:lnTo>
                  <a:pt x="6686061" y="6702818"/>
                </a:lnTo>
                <a:lnTo>
                  <a:pt x="0" y="6702818"/>
                </a:lnTo>
                <a:lnTo>
                  <a:pt x="0" y="0"/>
                </a:lnTo>
                <a:close/>
              </a:path>
            </a:pathLst>
          </a:custGeom>
          <a:blipFill>
            <a:blip xmlns:r="http://schemas.openxmlformats.org/officeDocument/2006/relationships" r:embed="rId1"/>
            <a:stretch>
              <a:fillRect l="0" t="0" r="0" b="0"/>
            </a:stretch>
          </a:blipFill>
        </p:spPr>
      </p:sp>
      <p:sp>
        <p:nvSpPr>
          <p:cNvPr id="1048594" name="Freeform 5"/>
          <p:cNvSpPr/>
          <p:nvPr/>
        </p:nvSpPr>
        <p:spPr>
          <a:xfrm rot="0" flipH="1" flipV="0">
            <a:off x="-803010" y="6633037"/>
            <a:ext cx="4193312" cy="4175840"/>
          </a:xfrm>
          <a:custGeom>
            <a:avLst/>
            <a:ahLst/>
            <a:rect l="l" t="t" r="r" b="b"/>
            <a:pathLst>
              <a:path w="4193312" h="4175840">
                <a:moveTo>
                  <a:pt x="4193312" y="0"/>
                </a:moveTo>
                <a:lnTo>
                  <a:pt x="0" y="0"/>
                </a:lnTo>
                <a:lnTo>
                  <a:pt x="0" y="4175840"/>
                </a:lnTo>
                <a:lnTo>
                  <a:pt x="4193312" y="4175840"/>
                </a:lnTo>
                <a:lnTo>
                  <a:pt x="4193312" y="0"/>
                </a:lnTo>
                <a:close/>
              </a:path>
            </a:pathLst>
          </a:custGeom>
          <a:blipFill>
            <a:blip xmlns:r="http://schemas.openxmlformats.org/officeDocument/2006/relationships" r:embed="rId3"/>
            <a:stretch>
              <a:fillRect l="0" t="0" r="0" b="0"/>
            </a:stretch>
          </a:blipFill>
          <a:ln cap="sq">
            <a:noFill/>
            <a:prstDash val="solid"/>
            <a:miter/>
          </a:ln>
        </p:spPr>
      </p:sp>
      <p:grpSp>
        <p:nvGrpSpPr>
          <p:cNvPr id="31" name="Group 6"/>
          <p:cNvGrpSpPr/>
          <p:nvPr/>
        </p:nvGrpSpPr>
        <p:grpSpPr>
          <a:xfrm rot="0">
            <a:off x="1293646" y="3379384"/>
            <a:ext cx="15016750" cy="5878916"/>
            <a:chOff x="0" y="0"/>
            <a:chExt cx="3955029" cy="1548357"/>
          </a:xfrm>
        </p:grpSpPr>
        <p:sp>
          <p:nvSpPr>
            <p:cNvPr id="1048595" name="Freeform 7"/>
            <p:cNvSpPr/>
            <p:nvPr/>
          </p:nvSpPr>
          <p:spPr>
            <a:xfrm rot="0" flipH="0" flipV="0">
              <a:off x="0" y="0"/>
              <a:ext cx="3955029" cy="1548357"/>
            </a:xfrm>
            <a:custGeom>
              <a:avLst/>
              <a:ahLst/>
              <a:rect l="l" t="t" r="r" b="b"/>
              <a:pathLst>
                <a:path w="3955029" h="1548357">
                  <a:moveTo>
                    <a:pt x="30933" y="0"/>
                  </a:moveTo>
                  <a:lnTo>
                    <a:pt x="3924096" y="0"/>
                  </a:lnTo>
                  <a:cubicBezTo>
                    <a:pt x="3932300" y="0"/>
                    <a:pt x="3940168" y="3259"/>
                    <a:pt x="3945968" y="9060"/>
                  </a:cubicBezTo>
                  <a:cubicBezTo>
                    <a:pt x="3951770" y="14861"/>
                    <a:pt x="3955029" y="22729"/>
                    <a:pt x="3955029" y="30933"/>
                  </a:cubicBezTo>
                  <a:lnTo>
                    <a:pt x="3955029" y="1517424"/>
                  </a:lnTo>
                  <a:cubicBezTo>
                    <a:pt x="3955029" y="1525628"/>
                    <a:pt x="3951770" y="1533495"/>
                    <a:pt x="3945968" y="1539297"/>
                  </a:cubicBezTo>
                  <a:cubicBezTo>
                    <a:pt x="3940168" y="1545098"/>
                    <a:pt x="3932300" y="1548357"/>
                    <a:pt x="3924096" y="1548357"/>
                  </a:cubicBezTo>
                  <a:lnTo>
                    <a:pt x="30933" y="1548357"/>
                  </a:lnTo>
                  <a:cubicBezTo>
                    <a:pt x="22729" y="1548357"/>
                    <a:pt x="14861" y="1545098"/>
                    <a:pt x="9060" y="1539297"/>
                  </a:cubicBezTo>
                  <a:cubicBezTo>
                    <a:pt x="3259" y="1533495"/>
                    <a:pt x="0" y="1525628"/>
                    <a:pt x="0" y="1517424"/>
                  </a:cubicBezTo>
                  <a:lnTo>
                    <a:pt x="0" y="30933"/>
                  </a:lnTo>
                  <a:cubicBezTo>
                    <a:pt x="0" y="22729"/>
                    <a:pt x="3259" y="14861"/>
                    <a:pt x="9060" y="9060"/>
                  </a:cubicBezTo>
                  <a:cubicBezTo>
                    <a:pt x="14861" y="3259"/>
                    <a:pt x="22729" y="0"/>
                    <a:pt x="30933" y="0"/>
                  </a:cubicBezTo>
                  <a:close/>
                </a:path>
              </a:pathLst>
            </a:custGeom>
            <a:solidFill>
              <a:srgbClr val="FFFFFF"/>
            </a:solidFill>
            <a:ln w="38100" cap="rnd">
              <a:solidFill>
                <a:srgbClr val="635B5A"/>
              </a:solidFill>
              <a:prstDash val="solid"/>
              <a:round/>
            </a:ln>
          </p:spPr>
        </p:sp>
        <p:sp>
          <p:nvSpPr>
            <p:cNvPr id="1048596" name="TextBox 8"/>
            <p:cNvSpPr txBox="1"/>
            <p:nvPr/>
          </p:nvSpPr>
          <p:spPr>
            <a:xfrm>
              <a:off x="0" y="-9525"/>
              <a:ext cx="3955029" cy="1557882"/>
            </a:xfrm>
            <a:prstGeom prst="rect"/>
          </p:spPr>
          <p:txBody>
            <a:bodyPr anchor="ctr" bIns="50800" lIns="50800" rIns="50800" rtlCol="0" tIns="50800"/>
            <a:p>
              <a:pPr algn="ctr">
                <a:lnSpc>
                  <a:spcPts val="2999"/>
                </a:lnSpc>
              </a:pPr>
            </a:p>
          </p:txBody>
        </p:sp>
      </p:grpSp>
      <p:grpSp>
        <p:nvGrpSpPr>
          <p:cNvPr id="32" name="Group 9"/>
          <p:cNvGrpSpPr/>
          <p:nvPr/>
        </p:nvGrpSpPr>
        <p:grpSpPr>
          <a:xfrm rot="0">
            <a:off x="1293646" y="1028700"/>
            <a:ext cx="15700708" cy="1903352"/>
            <a:chOff x="0" y="0"/>
            <a:chExt cx="4135166" cy="501294"/>
          </a:xfrm>
        </p:grpSpPr>
        <p:sp>
          <p:nvSpPr>
            <p:cNvPr id="1048597" name="Freeform 10"/>
            <p:cNvSpPr/>
            <p:nvPr/>
          </p:nvSpPr>
          <p:spPr>
            <a:xfrm rot="0" flipH="0" flipV="0">
              <a:off x="0" y="0"/>
              <a:ext cx="4135166" cy="501294"/>
            </a:xfrm>
            <a:custGeom>
              <a:avLst/>
              <a:ahLst/>
              <a:rect l="l" t="t" r="r" b="b"/>
              <a:pathLst>
                <a:path w="4135166" h="501294">
                  <a:moveTo>
                    <a:pt x="29586" y="0"/>
                  </a:moveTo>
                  <a:lnTo>
                    <a:pt x="4105580" y="0"/>
                  </a:lnTo>
                  <a:cubicBezTo>
                    <a:pt x="4113427" y="0"/>
                    <a:pt x="4120952" y="3117"/>
                    <a:pt x="4126501" y="8665"/>
                  </a:cubicBezTo>
                  <a:cubicBezTo>
                    <a:pt x="4132049" y="14214"/>
                    <a:pt x="4135166" y="21739"/>
                    <a:pt x="4135166" y="29586"/>
                  </a:cubicBezTo>
                  <a:lnTo>
                    <a:pt x="4135166" y="471709"/>
                  </a:lnTo>
                  <a:cubicBezTo>
                    <a:pt x="4135166" y="479555"/>
                    <a:pt x="4132049" y="487080"/>
                    <a:pt x="4126501" y="492629"/>
                  </a:cubicBezTo>
                  <a:cubicBezTo>
                    <a:pt x="4120952" y="498177"/>
                    <a:pt x="4113427" y="501294"/>
                    <a:pt x="4105580" y="501294"/>
                  </a:cubicBezTo>
                  <a:lnTo>
                    <a:pt x="29586" y="501294"/>
                  </a:lnTo>
                  <a:cubicBezTo>
                    <a:pt x="13246" y="501294"/>
                    <a:pt x="0" y="488048"/>
                    <a:pt x="0" y="471709"/>
                  </a:cubicBezTo>
                  <a:lnTo>
                    <a:pt x="0" y="29586"/>
                  </a:lnTo>
                  <a:cubicBezTo>
                    <a:pt x="0" y="21739"/>
                    <a:pt x="3117" y="14214"/>
                    <a:pt x="8665" y="8665"/>
                  </a:cubicBezTo>
                  <a:cubicBezTo>
                    <a:pt x="14214" y="3117"/>
                    <a:pt x="21739" y="0"/>
                    <a:pt x="29586" y="0"/>
                  </a:cubicBezTo>
                  <a:close/>
                </a:path>
              </a:pathLst>
            </a:custGeom>
            <a:solidFill>
              <a:srgbClr val="FFFFFF"/>
            </a:solidFill>
            <a:ln w="38100" cap="rnd">
              <a:solidFill>
                <a:srgbClr val="635B5A"/>
              </a:solidFill>
              <a:prstDash val="solid"/>
              <a:round/>
            </a:ln>
          </p:spPr>
        </p:sp>
        <p:sp>
          <p:nvSpPr>
            <p:cNvPr id="1048598" name="TextBox 11"/>
            <p:cNvSpPr txBox="1"/>
            <p:nvPr/>
          </p:nvSpPr>
          <p:spPr>
            <a:xfrm>
              <a:off x="0" y="-9525"/>
              <a:ext cx="4135166" cy="510819"/>
            </a:xfrm>
            <a:prstGeom prst="rect"/>
          </p:spPr>
          <p:txBody>
            <a:bodyPr anchor="ctr" bIns="50800" lIns="50800" rIns="50800" rtlCol="0" tIns="50800"/>
            <a:p>
              <a:pPr algn="ctr">
                <a:lnSpc>
                  <a:spcPts val="2999"/>
                </a:lnSpc>
              </a:pPr>
            </a:p>
          </p:txBody>
        </p:sp>
      </p:grpSp>
      <p:sp>
        <p:nvSpPr>
          <p:cNvPr id="1048599" name="Freeform 12"/>
          <p:cNvSpPr/>
          <p:nvPr/>
        </p:nvSpPr>
        <p:spPr>
          <a:xfrm rot="0" flipH="0" flipV="0">
            <a:off x="822252" y="812431"/>
            <a:ext cx="2119620" cy="2119620"/>
          </a:xfrm>
          <a:custGeom>
            <a:avLst/>
            <a:ahLst/>
            <a:rect l="l" t="t" r="r" b="b"/>
            <a:pathLst>
              <a:path w="2119620" h="2119620">
                <a:moveTo>
                  <a:pt x="0" y="0"/>
                </a:moveTo>
                <a:lnTo>
                  <a:pt x="2119620" y="0"/>
                </a:lnTo>
                <a:lnTo>
                  <a:pt x="2119620" y="2119621"/>
                </a:lnTo>
                <a:lnTo>
                  <a:pt x="0" y="2119621"/>
                </a:lnTo>
                <a:lnTo>
                  <a:pt x="0" y="0"/>
                </a:lnTo>
                <a:close/>
              </a:path>
            </a:pathLst>
          </a:custGeom>
          <a:blipFill>
            <a:blip xmlns:r="http://schemas.openxmlformats.org/officeDocument/2006/relationships" r:embed="rId4"/>
            <a:stretch>
              <a:fillRect l="0" t="0" r="0" b="0"/>
            </a:stretch>
          </a:blipFill>
          <a:ln cap="sq">
            <a:noFill/>
            <a:prstDash val="solid"/>
            <a:miter/>
          </a:ln>
        </p:spPr>
      </p:sp>
      <p:sp>
        <p:nvSpPr>
          <p:cNvPr id="1048600" name="Freeform 13"/>
          <p:cNvSpPr/>
          <p:nvPr/>
        </p:nvSpPr>
        <p:spPr>
          <a:xfrm rot="0" flipH="0" flipV="0">
            <a:off x="14727373" y="642675"/>
            <a:ext cx="1769014" cy="2533548"/>
          </a:xfrm>
          <a:custGeom>
            <a:avLst/>
            <a:ahLst/>
            <a:rect l="l" t="t" r="r" b="b"/>
            <a:pathLst>
              <a:path w="1769014" h="2533548">
                <a:moveTo>
                  <a:pt x="0" y="0"/>
                </a:moveTo>
                <a:lnTo>
                  <a:pt x="1769014" y="0"/>
                </a:lnTo>
                <a:lnTo>
                  <a:pt x="1769014" y="2533547"/>
                </a:lnTo>
                <a:lnTo>
                  <a:pt x="0" y="2533547"/>
                </a:lnTo>
                <a:lnTo>
                  <a:pt x="0" y="0"/>
                </a:lnTo>
                <a:close/>
              </a:path>
            </a:pathLst>
          </a:custGeom>
          <a:blipFill>
            <a:blip xmlns:r="http://schemas.openxmlformats.org/officeDocument/2006/relationships" r:embed="rId5"/>
            <a:stretch>
              <a:fillRect l="0" t="0" r="0" b="0"/>
            </a:stretch>
          </a:blipFill>
        </p:spPr>
      </p:sp>
      <p:sp>
        <p:nvSpPr>
          <p:cNvPr id="1048601" name="TextBox 14"/>
          <p:cNvSpPr txBox="1"/>
          <p:nvPr/>
        </p:nvSpPr>
        <p:spPr>
          <a:xfrm rot="0">
            <a:off x="2570544" y="1175883"/>
            <a:ext cx="13146912" cy="1369060"/>
          </a:xfrm>
          <a:prstGeom prst="rect"/>
        </p:spPr>
        <p:txBody>
          <a:bodyPr anchor="t" bIns="0" lIns="0" rIns="0" rtlCol="0" tIns="0">
            <a:spAutoFit/>
          </a:bodyPr>
          <a:p>
            <a:pPr algn="ctr">
              <a:lnSpc>
                <a:spcPts val="10780"/>
              </a:lnSpc>
            </a:pPr>
            <a:r>
              <a:rPr sz="7700" lang="en-US">
                <a:solidFill>
                  <a:srgbClr val="635B5A"/>
                </a:solidFill>
                <a:latin typeface="Bernoru Condensed"/>
                <a:ea typeface="Bernoru Condensed"/>
                <a:cs typeface="Bernoru Condensed"/>
                <a:sym typeface="Bernoru Condensed"/>
              </a:rPr>
              <a:t>INTRODUCTION &amp; SCENARIO</a:t>
            </a:r>
          </a:p>
        </p:txBody>
      </p:sp>
      <p:sp>
        <p:nvSpPr>
          <p:cNvPr id="1048602" name="TextBox 15"/>
          <p:cNvSpPr txBox="1"/>
          <p:nvPr/>
        </p:nvSpPr>
        <p:spPr>
          <a:xfrm rot="0">
            <a:off x="1293646" y="3381544"/>
            <a:ext cx="14318235" cy="5876756"/>
          </a:xfrm>
          <a:prstGeom prst="rect"/>
        </p:spPr>
        <p:txBody>
          <a:bodyPr anchor="t" bIns="0" lIns="0" rIns="0" rtlCol="0" tIns="0">
            <a:spAutoFit/>
          </a:bodyPr>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Amira, age 3, recently joined the nursery and displays separation anxiety, consistent with insecure attachment risk factors </a:t>
            </a:r>
            <a:r>
              <a:rPr sz="3000" lang="en-US" u="sng">
                <a:solidFill>
                  <a:srgbClr val="635B5A"/>
                </a:solidFill>
                <a:latin typeface="Times New Roman"/>
                <a:ea typeface="Times New Roman"/>
                <a:cs typeface="Times New Roman"/>
                <a:sym typeface="Times New Roman"/>
                <a:hlinkClick r:id="rId6" tooltip="https://acamh.onlinelibrary.wiley.com/doi/full/10.1111/jcpp.13865"/>
              </a:rPr>
              <a:t>(McIntosh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Shows limited verbal communication, which can be linked to stress in early peer interactions </a:t>
            </a:r>
            <a:r>
              <a:rPr sz="3000" lang="en-US" u="sng">
                <a:solidFill>
                  <a:srgbClr val="635B5A"/>
                </a:solidFill>
                <a:latin typeface="Times New Roman"/>
                <a:ea typeface="Times New Roman"/>
                <a:cs typeface="Times New Roman"/>
                <a:sym typeface="Times New Roman"/>
                <a:hlinkClick r:id="rId7" tooltip="https://doi.org/10.1007/s10578-022-01368-x"/>
              </a:rPr>
              <a:t>(Zhao &amp; Gibson, 2023)</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Difficulty in group play, reflecting challenges in early socialisation and peer play development.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Globally, 7–9% of preschoolers experience anxiety disorders affecting peer integration </a:t>
            </a:r>
            <a:r>
              <a:rPr sz="3000" lang="en-US" u="sng">
                <a:solidFill>
                  <a:srgbClr val="635B5A"/>
                </a:solidFill>
                <a:latin typeface="Times New Roman"/>
                <a:ea typeface="Times New Roman"/>
                <a:cs typeface="Times New Roman"/>
                <a:sym typeface="Times New Roman"/>
                <a:hlinkClick r:id="rId8" tooltip="https://doi.org/10.2478/sjcapp-2024-0005"/>
              </a:rPr>
              <a:t>(Juul Darling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Purpose: apply Bowlby’s attachment theory to understand and address Amira’s emotional, social, cognitive, and physical developmental needs.</a:t>
            </a:r>
          </a:p>
          <a:p>
            <a:pPr algn="just">
              <a:lnSpc>
                <a:spcPts val="4200"/>
              </a:lnSpc>
            </a:p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35" name=""/>
        <p:cNvGrpSpPr/>
        <p:nvPr/>
      </p:nvGrpSpPr>
      <p:grpSpPr>
        <a:xfrm>
          <a:off x="0" y="0"/>
          <a:ext cx="0" cy="0"/>
          <a:chOff x="0" y="0"/>
          <a:chExt cx="0" cy="0"/>
        </a:xfrm>
      </p:grpSpPr>
      <p:sp>
        <p:nvSpPr>
          <p:cNvPr id="1048609" name="Freeform 2"/>
          <p:cNvSpPr/>
          <p:nvPr/>
        </p:nvSpPr>
        <p:spPr>
          <a:xfrm rot="0" flipH="0" flipV="0">
            <a:off x="12268850" y="-3323434"/>
            <a:ext cx="6686060" cy="6702817"/>
          </a:xfrm>
          <a:custGeom>
            <a:avLst/>
            <a:ahLst/>
            <a:rect l="l" t="t" r="r" b="b"/>
            <a:pathLst>
              <a:path w="6686060" h="6702817">
                <a:moveTo>
                  <a:pt x="0" y="0"/>
                </a:moveTo>
                <a:lnTo>
                  <a:pt x="6686060" y="0"/>
                </a:lnTo>
                <a:lnTo>
                  <a:pt x="6686060" y="6702818"/>
                </a:lnTo>
                <a:lnTo>
                  <a:pt x="0" y="6702818"/>
                </a:lnTo>
                <a:lnTo>
                  <a:pt x="0" y="0"/>
                </a:lnTo>
                <a:close/>
              </a:path>
            </a:pathLst>
          </a:custGeom>
          <a:blipFill>
            <a:blip xmlns:r="http://schemas.openxmlformats.org/officeDocument/2006/relationships" r:embed="rId1"/>
            <a:stretch>
              <a:fillRect l="0" t="0" r="0" b="0"/>
            </a:stretch>
          </a:blipFill>
        </p:spPr>
      </p:sp>
      <p:sp>
        <p:nvSpPr>
          <p:cNvPr id="1048610" name="Freeform 3"/>
          <p:cNvSpPr/>
          <p:nvPr/>
        </p:nvSpPr>
        <p:spPr>
          <a:xfrm rot="0" flipH="0" flipV="0">
            <a:off x="14946752" y="7200900"/>
            <a:ext cx="3579876" cy="4114800"/>
          </a:xfrm>
          <a:custGeom>
            <a:avLst/>
            <a:ahLst/>
            <a:rect l="l" t="t" r="r" b="b"/>
            <a:pathLst>
              <a:path w="3579876" h="4114800">
                <a:moveTo>
                  <a:pt x="0" y="0"/>
                </a:moveTo>
                <a:lnTo>
                  <a:pt x="3579876" y="0"/>
                </a:lnTo>
                <a:lnTo>
                  <a:pt x="3579876" y="4114800"/>
                </a:lnTo>
                <a:lnTo>
                  <a:pt x="0" y="4114800"/>
                </a:lnTo>
                <a:lnTo>
                  <a:pt x="0" y="0"/>
                </a:lnTo>
                <a:close/>
              </a:path>
            </a:pathLst>
          </a:custGeom>
          <a:blipFill>
            <a:blip xmlns:r="http://schemas.openxmlformats.org/officeDocument/2006/relationships" r:embed="rId2"/>
            <a:stretch>
              <a:fillRect l="0" t="0" r="0" b="0"/>
            </a:stretch>
          </a:blipFill>
        </p:spPr>
      </p:sp>
      <p:sp>
        <p:nvSpPr>
          <p:cNvPr id="1048611" name="Freeform 4"/>
          <p:cNvSpPr/>
          <p:nvPr/>
        </p:nvSpPr>
        <p:spPr>
          <a:xfrm rot="0" flipH="0" flipV="0">
            <a:off x="-4146041" y="-3323434"/>
            <a:ext cx="6686060" cy="6702817"/>
          </a:xfrm>
          <a:custGeom>
            <a:avLst/>
            <a:ahLst/>
            <a:rect l="l" t="t" r="r" b="b"/>
            <a:pathLst>
              <a:path w="6686060" h="6702817">
                <a:moveTo>
                  <a:pt x="0" y="0"/>
                </a:moveTo>
                <a:lnTo>
                  <a:pt x="6686061" y="0"/>
                </a:lnTo>
                <a:lnTo>
                  <a:pt x="6686061" y="6702818"/>
                </a:lnTo>
                <a:lnTo>
                  <a:pt x="0" y="6702818"/>
                </a:lnTo>
                <a:lnTo>
                  <a:pt x="0" y="0"/>
                </a:lnTo>
                <a:close/>
              </a:path>
            </a:pathLst>
          </a:custGeom>
          <a:blipFill>
            <a:blip xmlns:r="http://schemas.openxmlformats.org/officeDocument/2006/relationships" r:embed="rId1"/>
            <a:stretch>
              <a:fillRect l="0" t="0" r="0" b="0"/>
            </a:stretch>
          </a:blipFill>
        </p:spPr>
      </p:sp>
      <p:sp>
        <p:nvSpPr>
          <p:cNvPr id="1048612" name="Freeform 5"/>
          <p:cNvSpPr/>
          <p:nvPr/>
        </p:nvSpPr>
        <p:spPr>
          <a:xfrm rot="0" flipH="1" flipV="0">
            <a:off x="-803010" y="6633037"/>
            <a:ext cx="4193312" cy="4175840"/>
          </a:xfrm>
          <a:custGeom>
            <a:avLst/>
            <a:ahLst/>
            <a:rect l="l" t="t" r="r" b="b"/>
            <a:pathLst>
              <a:path w="4193312" h="4175840">
                <a:moveTo>
                  <a:pt x="4193312" y="0"/>
                </a:moveTo>
                <a:lnTo>
                  <a:pt x="0" y="0"/>
                </a:lnTo>
                <a:lnTo>
                  <a:pt x="0" y="4175840"/>
                </a:lnTo>
                <a:lnTo>
                  <a:pt x="4193312" y="4175840"/>
                </a:lnTo>
                <a:lnTo>
                  <a:pt x="4193312" y="0"/>
                </a:lnTo>
                <a:close/>
              </a:path>
            </a:pathLst>
          </a:custGeom>
          <a:blipFill>
            <a:blip xmlns:r="http://schemas.openxmlformats.org/officeDocument/2006/relationships" r:embed="rId3"/>
            <a:stretch>
              <a:fillRect l="0" t="0" r="0" b="0"/>
            </a:stretch>
          </a:blipFill>
          <a:ln cap="sq">
            <a:noFill/>
            <a:prstDash val="solid"/>
            <a:miter/>
          </a:ln>
        </p:spPr>
      </p:sp>
      <p:grpSp>
        <p:nvGrpSpPr>
          <p:cNvPr id="36" name="Group 6"/>
          <p:cNvGrpSpPr/>
          <p:nvPr/>
        </p:nvGrpSpPr>
        <p:grpSpPr>
          <a:xfrm rot="0">
            <a:off x="1293646" y="3379384"/>
            <a:ext cx="15016750" cy="5878916"/>
            <a:chOff x="0" y="0"/>
            <a:chExt cx="3955029" cy="1548357"/>
          </a:xfrm>
        </p:grpSpPr>
        <p:sp>
          <p:nvSpPr>
            <p:cNvPr id="1048613" name="Freeform 7"/>
            <p:cNvSpPr/>
            <p:nvPr/>
          </p:nvSpPr>
          <p:spPr>
            <a:xfrm rot="0" flipH="0" flipV="0">
              <a:off x="0" y="0"/>
              <a:ext cx="3955029" cy="1548357"/>
            </a:xfrm>
            <a:custGeom>
              <a:avLst/>
              <a:ahLst/>
              <a:rect l="l" t="t" r="r" b="b"/>
              <a:pathLst>
                <a:path w="3955029" h="1548357">
                  <a:moveTo>
                    <a:pt x="30933" y="0"/>
                  </a:moveTo>
                  <a:lnTo>
                    <a:pt x="3924096" y="0"/>
                  </a:lnTo>
                  <a:cubicBezTo>
                    <a:pt x="3932300" y="0"/>
                    <a:pt x="3940168" y="3259"/>
                    <a:pt x="3945968" y="9060"/>
                  </a:cubicBezTo>
                  <a:cubicBezTo>
                    <a:pt x="3951770" y="14861"/>
                    <a:pt x="3955029" y="22729"/>
                    <a:pt x="3955029" y="30933"/>
                  </a:cubicBezTo>
                  <a:lnTo>
                    <a:pt x="3955029" y="1517424"/>
                  </a:lnTo>
                  <a:cubicBezTo>
                    <a:pt x="3955029" y="1525628"/>
                    <a:pt x="3951770" y="1533495"/>
                    <a:pt x="3945968" y="1539297"/>
                  </a:cubicBezTo>
                  <a:cubicBezTo>
                    <a:pt x="3940168" y="1545098"/>
                    <a:pt x="3932300" y="1548357"/>
                    <a:pt x="3924096" y="1548357"/>
                  </a:cubicBezTo>
                  <a:lnTo>
                    <a:pt x="30933" y="1548357"/>
                  </a:lnTo>
                  <a:cubicBezTo>
                    <a:pt x="22729" y="1548357"/>
                    <a:pt x="14861" y="1545098"/>
                    <a:pt x="9060" y="1539297"/>
                  </a:cubicBezTo>
                  <a:cubicBezTo>
                    <a:pt x="3259" y="1533495"/>
                    <a:pt x="0" y="1525628"/>
                    <a:pt x="0" y="1517424"/>
                  </a:cubicBezTo>
                  <a:lnTo>
                    <a:pt x="0" y="30933"/>
                  </a:lnTo>
                  <a:cubicBezTo>
                    <a:pt x="0" y="22729"/>
                    <a:pt x="3259" y="14861"/>
                    <a:pt x="9060" y="9060"/>
                  </a:cubicBezTo>
                  <a:cubicBezTo>
                    <a:pt x="14861" y="3259"/>
                    <a:pt x="22729" y="0"/>
                    <a:pt x="30933" y="0"/>
                  </a:cubicBezTo>
                  <a:close/>
                </a:path>
              </a:pathLst>
            </a:custGeom>
            <a:solidFill>
              <a:srgbClr val="FFFFFF"/>
            </a:solidFill>
            <a:ln w="38100" cap="rnd">
              <a:solidFill>
                <a:srgbClr val="635B5A"/>
              </a:solidFill>
              <a:prstDash val="solid"/>
              <a:round/>
            </a:ln>
          </p:spPr>
        </p:sp>
        <p:sp>
          <p:nvSpPr>
            <p:cNvPr id="1048614" name="TextBox 8"/>
            <p:cNvSpPr txBox="1"/>
            <p:nvPr/>
          </p:nvSpPr>
          <p:spPr>
            <a:xfrm>
              <a:off x="0" y="-9525"/>
              <a:ext cx="3955029" cy="1557882"/>
            </a:xfrm>
            <a:prstGeom prst="rect"/>
          </p:spPr>
          <p:txBody>
            <a:bodyPr anchor="ctr" bIns="50800" lIns="50800" rIns="50800" rtlCol="0" tIns="50800"/>
            <a:p>
              <a:pPr algn="ctr">
                <a:lnSpc>
                  <a:spcPts val="2999"/>
                </a:lnSpc>
              </a:pPr>
            </a:p>
          </p:txBody>
        </p:sp>
      </p:grpSp>
      <p:grpSp>
        <p:nvGrpSpPr>
          <p:cNvPr id="37" name="Group 9"/>
          <p:cNvGrpSpPr/>
          <p:nvPr/>
        </p:nvGrpSpPr>
        <p:grpSpPr>
          <a:xfrm rot="0">
            <a:off x="1293646" y="1028700"/>
            <a:ext cx="15700708" cy="1903352"/>
            <a:chOff x="0" y="0"/>
            <a:chExt cx="4135166" cy="501294"/>
          </a:xfrm>
        </p:grpSpPr>
        <p:sp>
          <p:nvSpPr>
            <p:cNvPr id="1048615" name="Freeform 10"/>
            <p:cNvSpPr/>
            <p:nvPr/>
          </p:nvSpPr>
          <p:spPr>
            <a:xfrm rot="0" flipH="0" flipV="0">
              <a:off x="0" y="0"/>
              <a:ext cx="4135166" cy="501294"/>
            </a:xfrm>
            <a:custGeom>
              <a:avLst/>
              <a:ahLst/>
              <a:rect l="l" t="t" r="r" b="b"/>
              <a:pathLst>
                <a:path w="4135166" h="501294">
                  <a:moveTo>
                    <a:pt x="29586" y="0"/>
                  </a:moveTo>
                  <a:lnTo>
                    <a:pt x="4105580" y="0"/>
                  </a:lnTo>
                  <a:cubicBezTo>
                    <a:pt x="4113427" y="0"/>
                    <a:pt x="4120952" y="3117"/>
                    <a:pt x="4126501" y="8665"/>
                  </a:cubicBezTo>
                  <a:cubicBezTo>
                    <a:pt x="4132049" y="14214"/>
                    <a:pt x="4135166" y="21739"/>
                    <a:pt x="4135166" y="29586"/>
                  </a:cubicBezTo>
                  <a:lnTo>
                    <a:pt x="4135166" y="471709"/>
                  </a:lnTo>
                  <a:cubicBezTo>
                    <a:pt x="4135166" y="479555"/>
                    <a:pt x="4132049" y="487080"/>
                    <a:pt x="4126501" y="492629"/>
                  </a:cubicBezTo>
                  <a:cubicBezTo>
                    <a:pt x="4120952" y="498177"/>
                    <a:pt x="4113427" y="501294"/>
                    <a:pt x="4105580" y="501294"/>
                  </a:cubicBezTo>
                  <a:lnTo>
                    <a:pt x="29586" y="501294"/>
                  </a:lnTo>
                  <a:cubicBezTo>
                    <a:pt x="13246" y="501294"/>
                    <a:pt x="0" y="488048"/>
                    <a:pt x="0" y="471709"/>
                  </a:cubicBezTo>
                  <a:lnTo>
                    <a:pt x="0" y="29586"/>
                  </a:lnTo>
                  <a:cubicBezTo>
                    <a:pt x="0" y="21739"/>
                    <a:pt x="3117" y="14214"/>
                    <a:pt x="8665" y="8665"/>
                  </a:cubicBezTo>
                  <a:cubicBezTo>
                    <a:pt x="14214" y="3117"/>
                    <a:pt x="21739" y="0"/>
                    <a:pt x="29586" y="0"/>
                  </a:cubicBezTo>
                  <a:close/>
                </a:path>
              </a:pathLst>
            </a:custGeom>
            <a:solidFill>
              <a:srgbClr val="FFFFFF"/>
            </a:solidFill>
            <a:ln w="38100" cap="rnd">
              <a:solidFill>
                <a:srgbClr val="635B5A"/>
              </a:solidFill>
              <a:prstDash val="solid"/>
              <a:round/>
            </a:ln>
          </p:spPr>
        </p:sp>
        <p:sp>
          <p:nvSpPr>
            <p:cNvPr id="1048616" name="TextBox 11"/>
            <p:cNvSpPr txBox="1"/>
            <p:nvPr/>
          </p:nvSpPr>
          <p:spPr>
            <a:xfrm>
              <a:off x="0" y="-9525"/>
              <a:ext cx="4135166" cy="510819"/>
            </a:xfrm>
            <a:prstGeom prst="rect"/>
          </p:spPr>
          <p:txBody>
            <a:bodyPr anchor="ctr" bIns="50800" lIns="50800" rIns="50800" rtlCol="0" tIns="50800"/>
            <a:p>
              <a:pPr algn="ctr">
                <a:lnSpc>
                  <a:spcPts val="2999"/>
                </a:lnSpc>
              </a:pPr>
            </a:p>
          </p:txBody>
        </p:sp>
      </p:grpSp>
      <p:sp>
        <p:nvSpPr>
          <p:cNvPr id="1048617" name="Freeform 12"/>
          <p:cNvSpPr/>
          <p:nvPr/>
        </p:nvSpPr>
        <p:spPr>
          <a:xfrm rot="0" flipH="0" flipV="0">
            <a:off x="822252" y="812431"/>
            <a:ext cx="2119620" cy="2119620"/>
          </a:xfrm>
          <a:custGeom>
            <a:avLst/>
            <a:ahLst/>
            <a:rect l="l" t="t" r="r" b="b"/>
            <a:pathLst>
              <a:path w="2119620" h="2119620">
                <a:moveTo>
                  <a:pt x="0" y="0"/>
                </a:moveTo>
                <a:lnTo>
                  <a:pt x="2119620" y="0"/>
                </a:lnTo>
                <a:lnTo>
                  <a:pt x="2119620" y="2119621"/>
                </a:lnTo>
                <a:lnTo>
                  <a:pt x="0" y="2119621"/>
                </a:lnTo>
                <a:lnTo>
                  <a:pt x="0" y="0"/>
                </a:lnTo>
                <a:close/>
              </a:path>
            </a:pathLst>
          </a:custGeom>
          <a:blipFill>
            <a:blip xmlns:r="http://schemas.openxmlformats.org/officeDocument/2006/relationships" r:embed="rId4"/>
            <a:stretch>
              <a:fillRect l="0" t="0" r="0" b="0"/>
            </a:stretch>
          </a:blipFill>
          <a:ln cap="sq">
            <a:noFill/>
            <a:prstDash val="solid"/>
            <a:miter/>
          </a:ln>
        </p:spPr>
      </p:sp>
      <p:sp>
        <p:nvSpPr>
          <p:cNvPr id="1048618" name="Freeform 13"/>
          <p:cNvSpPr/>
          <p:nvPr/>
        </p:nvSpPr>
        <p:spPr>
          <a:xfrm rot="0" flipH="0" flipV="0">
            <a:off x="14727373" y="642675"/>
            <a:ext cx="1769014" cy="2533548"/>
          </a:xfrm>
          <a:custGeom>
            <a:avLst/>
            <a:ahLst/>
            <a:rect l="l" t="t" r="r" b="b"/>
            <a:pathLst>
              <a:path w="1769014" h="2533548">
                <a:moveTo>
                  <a:pt x="0" y="0"/>
                </a:moveTo>
                <a:lnTo>
                  <a:pt x="1769014" y="0"/>
                </a:lnTo>
                <a:lnTo>
                  <a:pt x="1769014" y="2533547"/>
                </a:lnTo>
                <a:lnTo>
                  <a:pt x="0" y="2533547"/>
                </a:lnTo>
                <a:lnTo>
                  <a:pt x="0" y="0"/>
                </a:lnTo>
                <a:close/>
              </a:path>
            </a:pathLst>
          </a:custGeom>
          <a:blipFill>
            <a:blip xmlns:r="http://schemas.openxmlformats.org/officeDocument/2006/relationships" r:embed="rId5"/>
            <a:stretch>
              <a:fillRect l="0" t="0" r="0" b="0"/>
            </a:stretch>
          </a:blipFill>
        </p:spPr>
      </p:sp>
      <p:sp>
        <p:nvSpPr>
          <p:cNvPr id="1048619" name="TextBox 14"/>
          <p:cNvSpPr txBox="1"/>
          <p:nvPr/>
        </p:nvSpPr>
        <p:spPr>
          <a:xfrm rot="0">
            <a:off x="2726409" y="1127067"/>
            <a:ext cx="13146912" cy="1369060"/>
          </a:xfrm>
          <a:prstGeom prst="rect"/>
        </p:spPr>
        <p:txBody>
          <a:bodyPr anchor="t" bIns="0" lIns="0" rIns="0" rtlCol="0" tIns="0">
            <a:spAutoFit/>
          </a:bodyPr>
          <a:p>
            <a:pPr algn="ctr">
              <a:lnSpc>
                <a:spcPts val="10780"/>
              </a:lnSpc>
            </a:pPr>
            <a:r>
              <a:rPr sz="7700" lang="en-US">
                <a:solidFill>
                  <a:srgbClr val="635B5A"/>
                </a:solidFill>
                <a:latin typeface="Bernoru Condensed"/>
                <a:ea typeface="Bernoru Condensed"/>
                <a:cs typeface="Bernoru Condensed"/>
                <a:sym typeface="Bernoru Condensed"/>
              </a:rPr>
              <a:t>CHOICE OF THEORY</a:t>
            </a:r>
          </a:p>
        </p:txBody>
      </p:sp>
      <p:sp>
        <p:nvSpPr>
          <p:cNvPr id="1048620" name="TextBox 15"/>
          <p:cNvSpPr txBox="1"/>
          <p:nvPr/>
        </p:nvSpPr>
        <p:spPr>
          <a:xfrm rot="0">
            <a:off x="1293646" y="3381544"/>
            <a:ext cx="14318235" cy="5876756"/>
          </a:xfrm>
          <a:prstGeom prst="rect"/>
        </p:spPr>
        <p:txBody>
          <a:bodyPr anchor="t" bIns="0" lIns="0" rIns="0" rtlCol="0" tIns="0">
            <a:spAutoFit/>
          </a:bodyPr>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Selected theory</a:t>
            </a:r>
            <a:r>
              <a:rPr sz="3000" lang="en-US">
                <a:solidFill>
                  <a:srgbClr val="635B5A"/>
                </a:solidFill>
                <a:latin typeface="Times New Roman"/>
                <a:ea typeface="Times New Roman"/>
                <a:cs typeface="Times New Roman"/>
                <a:sym typeface="Times New Roman"/>
              </a:rPr>
              <a:t>: Bowlby’s Attachment Theory, emphasising the biological need for proximity to caregivers </a:t>
            </a:r>
            <a:r>
              <a:rPr sz="3000" lang="en-US" u="sng">
                <a:solidFill>
                  <a:srgbClr val="635B5A"/>
                </a:solidFill>
                <a:latin typeface="Times New Roman"/>
                <a:ea typeface="Times New Roman"/>
                <a:cs typeface="Times New Roman"/>
                <a:sym typeface="Times New Roman"/>
                <a:hlinkClick r:id="rId6" tooltip="https://nepjol.info/index.php/tutaj/article/view/74328/56979"/>
              </a:rPr>
              <a:t>(Khadka, 2022)</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Attac</a:t>
            </a:r>
            <a:r>
              <a:rPr sz="3000" lang="en-US">
                <a:solidFill>
                  <a:srgbClr val="635B5A"/>
                </a:solidFill>
                <a:latin typeface="Times New Roman"/>
                <a:ea typeface="Times New Roman"/>
                <a:cs typeface="Times New Roman"/>
                <a:sym typeface="Times New Roman"/>
              </a:rPr>
              <a:t>hment provides a secure base for exploration and learning in early years </a:t>
            </a:r>
            <a:r>
              <a:rPr sz="3000" lang="en-US" u="sng">
                <a:solidFill>
                  <a:srgbClr val="635B5A"/>
                </a:solidFill>
                <a:latin typeface="Times New Roman"/>
                <a:ea typeface="Times New Roman"/>
                <a:cs typeface="Times New Roman"/>
                <a:sym typeface="Times New Roman"/>
                <a:hlinkClick r:id="rId7" tooltip="https://doi.org/10.2478/sjcapp-2024-0005"/>
              </a:rPr>
              <a:t>(Juul Darling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a:t>
            </a:r>
            <a:r>
              <a:rPr sz="3000" lang="en-US">
                <a:solidFill>
                  <a:srgbClr val="635B5A"/>
                </a:solidFill>
                <a:latin typeface="Times New Roman"/>
                <a:ea typeface="Times New Roman"/>
                <a:cs typeface="Times New Roman"/>
                <a:sym typeface="Times New Roman"/>
              </a:rPr>
              <a:t>trong early attachments predict better emotional regulation and peer relationships </a:t>
            </a:r>
            <a:r>
              <a:rPr sz="3000" lang="en-US" u="sng">
                <a:solidFill>
                  <a:srgbClr val="635B5A"/>
                </a:solidFill>
                <a:latin typeface="Times New Roman"/>
                <a:ea typeface="Times New Roman"/>
                <a:cs typeface="Times New Roman"/>
                <a:sym typeface="Times New Roman"/>
                <a:hlinkClick r:id="rId8" tooltip="https://acamh.onlinelibrary.wiley.com/doi/full/10.1111/jcpp.13865"/>
              </a:rPr>
              <a:t>(McIntosh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Globally, research shows 62% of infants form secure attachments, while 38% display varying insecure patterns </a:t>
            </a:r>
            <a:r>
              <a:rPr sz="3000" lang="en-US" u="sng">
                <a:solidFill>
                  <a:srgbClr val="635B5A"/>
                </a:solidFill>
                <a:latin typeface="Times New Roman"/>
                <a:ea typeface="Times New Roman"/>
                <a:cs typeface="Times New Roman"/>
                <a:sym typeface="Times New Roman"/>
                <a:hlinkClick r:id="rId9" tooltip="https://pmc.ncbi.nlm.nih.gov/articles/PMC11150629/"/>
              </a:rPr>
              <a:t>(Santaguida &amp; Bergamasco,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Rel</a:t>
            </a:r>
            <a:r>
              <a:rPr sz="3000" lang="en-US">
                <a:solidFill>
                  <a:srgbClr val="635B5A"/>
                </a:solidFill>
                <a:latin typeface="Times New Roman"/>
                <a:ea typeface="Times New Roman"/>
                <a:cs typeface="Times New Roman"/>
                <a:sym typeface="Times New Roman"/>
              </a:rPr>
              <a:t>evance: Understanding attachment helps explain Amira’s anxiety, limited communication, and difficulty in social play.</a:t>
            </a:r>
          </a:p>
          <a:p>
            <a:pPr algn="just">
              <a:lnSpc>
                <a:spcPts val="4200"/>
              </a:lnSpc>
            </a:p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40" name=""/>
        <p:cNvGrpSpPr/>
        <p:nvPr/>
      </p:nvGrpSpPr>
      <p:grpSpPr>
        <a:xfrm>
          <a:off x="0" y="0"/>
          <a:ext cx="0" cy="0"/>
          <a:chOff x="0" y="0"/>
          <a:chExt cx="0" cy="0"/>
        </a:xfrm>
      </p:grpSpPr>
      <p:sp>
        <p:nvSpPr>
          <p:cNvPr id="1048627" name="Freeform 2"/>
          <p:cNvSpPr/>
          <p:nvPr/>
        </p:nvSpPr>
        <p:spPr>
          <a:xfrm rot="0" flipH="0" flipV="0">
            <a:off x="11601940" y="7995051"/>
            <a:ext cx="6686060" cy="6702817"/>
          </a:xfrm>
          <a:custGeom>
            <a:avLst/>
            <a:ahLst/>
            <a:rect l="l" t="t" r="r" b="b"/>
            <a:pathLst>
              <a:path w="6686060" h="6702817">
                <a:moveTo>
                  <a:pt x="0" y="0"/>
                </a:moveTo>
                <a:lnTo>
                  <a:pt x="6686060" y="0"/>
                </a:lnTo>
                <a:lnTo>
                  <a:pt x="6686060" y="6702818"/>
                </a:lnTo>
                <a:lnTo>
                  <a:pt x="0" y="6702818"/>
                </a:lnTo>
                <a:lnTo>
                  <a:pt x="0" y="0"/>
                </a:lnTo>
                <a:close/>
              </a:path>
            </a:pathLst>
          </a:custGeom>
          <a:blipFill>
            <a:blip xmlns:r="http://schemas.openxmlformats.org/officeDocument/2006/relationships" r:embed="rId1"/>
            <a:stretch>
              <a:fillRect l="0" t="0" r="0" b="0"/>
            </a:stretch>
          </a:blipFill>
        </p:spPr>
      </p:sp>
      <p:sp>
        <p:nvSpPr>
          <p:cNvPr id="1048628" name="Freeform 3"/>
          <p:cNvSpPr/>
          <p:nvPr/>
        </p:nvSpPr>
        <p:spPr>
          <a:xfrm rot="0" flipH="0" flipV="0">
            <a:off x="14094688" y="6111160"/>
            <a:ext cx="4193312" cy="4175840"/>
          </a:xfrm>
          <a:custGeom>
            <a:avLst/>
            <a:ahLst/>
            <a:rect l="l" t="t" r="r" b="b"/>
            <a:pathLst>
              <a:path w="4193312" h="4175840">
                <a:moveTo>
                  <a:pt x="0" y="0"/>
                </a:moveTo>
                <a:lnTo>
                  <a:pt x="4193312" y="0"/>
                </a:lnTo>
                <a:lnTo>
                  <a:pt x="4193312" y="4175840"/>
                </a:lnTo>
                <a:lnTo>
                  <a:pt x="0" y="4175840"/>
                </a:lnTo>
                <a:lnTo>
                  <a:pt x="0" y="0"/>
                </a:lnTo>
                <a:close/>
              </a:path>
            </a:pathLst>
          </a:custGeom>
          <a:blipFill>
            <a:blip xmlns:r="http://schemas.openxmlformats.org/officeDocument/2006/relationships" r:embed="rId2"/>
            <a:stretch>
              <a:fillRect l="0" t="0" r="0" b="0"/>
            </a:stretch>
          </a:blipFill>
          <a:ln cap="sq">
            <a:noFill/>
            <a:prstDash val="solid"/>
            <a:miter/>
          </a:ln>
        </p:spPr>
      </p:sp>
      <p:grpSp>
        <p:nvGrpSpPr>
          <p:cNvPr id="41" name="Group 4"/>
          <p:cNvGrpSpPr/>
          <p:nvPr/>
        </p:nvGrpSpPr>
        <p:grpSpPr>
          <a:xfrm rot="0">
            <a:off x="1293646" y="2697985"/>
            <a:ext cx="16263582" cy="7150709"/>
            <a:chOff x="0" y="0"/>
            <a:chExt cx="4283413" cy="1883314"/>
          </a:xfrm>
        </p:grpSpPr>
        <p:sp>
          <p:nvSpPr>
            <p:cNvPr id="1048629" name="Freeform 5"/>
            <p:cNvSpPr/>
            <p:nvPr/>
          </p:nvSpPr>
          <p:spPr>
            <a:xfrm rot="0" flipH="0" flipV="0">
              <a:off x="0" y="0"/>
              <a:ext cx="4283413" cy="1883314"/>
            </a:xfrm>
            <a:custGeom>
              <a:avLst/>
              <a:ahLst/>
              <a:rect l="l" t="t" r="r" b="b"/>
              <a:pathLst>
                <a:path w="4283413" h="1883314">
                  <a:moveTo>
                    <a:pt x="28562" y="0"/>
                  </a:moveTo>
                  <a:lnTo>
                    <a:pt x="4254851" y="0"/>
                  </a:lnTo>
                  <a:cubicBezTo>
                    <a:pt x="4270625" y="0"/>
                    <a:pt x="4283413" y="12787"/>
                    <a:pt x="4283413" y="28562"/>
                  </a:cubicBezTo>
                  <a:lnTo>
                    <a:pt x="4283413" y="1854753"/>
                  </a:lnTo>
                  <a:cubicBezTo>
                    <a:pt x="4283413" y="1870527"/>
                    <a:pt x="4270625" y="1883314"/>
                    <a:pt x="4254851" y="1883314"/>
                  </a:cubicBezTo>
                  <a:lnTo>
                    <a:pt x="28562" y="1883314"/>
                  </a:lnTo>
                  <a:cubicBezTo>
                    <a:pt x="12787" y="1883314"/>
                    <a:pt x="0" y="1870527"/>
                    <a:pt x="0" y="1854753"/>
                  </a:cubicBezTo>
                  <a:lnTo>
                    <a:pt x="0" y="28562"/>
                  </a:lnTo>
                  <a:cubicBezTo>
                    <a:pt x="0" y="12787"/>
                    <a:pt x="12787" y="0"/>
                    <a:pt x="28562" y="0"/>
                  </a:cubicBezTo>
                  <a:close/>
                </a:path>
              </a:pathLst>
            </a:custGeom>
            <a:solidFill>
              <a:srgbClr val="FFFFFF"/>
            </a:solidFill>
            <a:ln w="38100" cap="rnd">
              <a:solidFill>
                <a:srgbClr val="635B5A"/>
              </a:solidFill>
              <a:prstDash val="solid"/>
              <a:round/>
            </a:ln>
          </p:spPr>
        </p:sp>
        <p:sp>
          <p:nvSpPr>
            <p:cNvPr id="1048630" name="TextBox 6"/>
            <p:cNvSpPr txBox="1"/>
            <p:nvPr/>
          </p:nvSpPr>
          <p:spPr>
            <a:xfrm>
              <a:off x="0" y="-9525"/>
              <a:ext cx="4283413" cy="1892839"/>
            </a:xfrm>
            <a:prstGeom prst="rect"/>
          </p:spPr>
          <p:txBody>
            <a:bodyPr anchor="ctr" bIns="50800" lIns="50800" rIns="50800" rtlCol="0" tIns="50800"/>
            <a:p>
              <a:pPr algn="ctr">
                <a:lnSpc>
                  <a:spcPts val="2999"/>
                </a:lnSpc>
              </a:pPr>
            </a:p>
          </p:txBody>
        </p:sp>
      </p:grpSp>
      <p:sp>
        <p:nvSpPr>
          <p:cNvPr id="1048631" name="Freeform 7"/>
          <p:cNvSpPr/>
          <p:nvPr/>
        </p:nvSpPr>
        <p:spPr>
          <a:xfrm rot="0" flipH="0" flipV="0">
            <a:off x="-1146006" y="863665"/>
            <a:ext cx="7929288" cy="8985029"/>
          </a:xfrm>
          <a:custGeom>
            <a:avLst/>
            <a:ahLst/>
            <a:rect l="l" t="t" r="r" b="b"/>
            <a:pathLst>
              <a:path w="7929288" h="8985029">
                <a:moveTo>
                  <a:pt x="0" y="0"/>
                </a:moveTo>
                <a:lnTo>
                  <a:pt x="7929288" y="0"/>
                </a:lnTo>
                <a:lnTo>
                  <a:pt x="7929288" y="8985029"/>
                </a:lnTo>
                <a:lnTo>
                  <a:pt x="0" y="8985029"/>
                </a:lnTo>
                <a:lnTo>
                  <a:pt x="0" y="0"/>
                </a:lnTo>
                <a:close/>
              </a:path>
            </a:pathLst>
          </a:custGeom>
          <a:blipFill>
            <a:blip xmlns:r="http://schemas.openxmlformats.org/officeDocument/2006/relationships" r:embed="rId3"/>
            <a:stretch>
              <a:fillRect l="0" t="0" r="0" b="0"/>
            </a:stretch>
          </a:blipFill>
        </p:spPr>
      </p:sp>
      <p:sp>
        <p:nvSpPr>
          <p:cNvPr id="1048632" name="Freeform 8"/>
          <p:cNvSpPr/>
          <p:nvPr/>
        </p:nvSpPr>
        <p:spPr>
          <a:xfrm rot="-10800000" flipH="0" flipV="0">
            <a:off x="-761238" y="-1193735"/>
            <a:ext cx="3579876" cy="4114800"/>
          </a:xfrm>
          <a:custGeom>
            <a:avLst/>
            <a:ahLst/>
            <a:rect l="l" t="t" r="r" b="b"/>
            <a:pathLst>
              <a:path w="3579876" h="4114800">
                <a:moveTo>
                  <a:pt x="0" y="0"/>
                </a:moveTo>
                <a:lnTo>
                  <a:pt x="3579876" y="0"/>
                </a:lnTo>
                <a:lnTo>
                  <a:pt x="3579876" y="4114800"/>
                </a:lnTo>
                <a:lnTo>
                  <a:pt x="0" y="4114800"/>
                </a:lnTo>
                <a:lnTo>
                  <a:pt x="0" y="0"/>
                </a:lnTo>
                <a:close/>
              </a:path>
            </a:pathLst>
          </a:custGeom>
          <a:blipFill>
            <a:blip xmlns:r="http://schemas.openxmlformats.org/officeDocument/2006/relationships" r:embed="rId4"/>
            <a:stretch>
              <a:fillRect l="0" t="0" r="0" b="0"/>
            </a:stretch>
          </a:blipFill>
        </p:spPr>
      </p:sp>
      <p:sp>
        <p:nvSpPr>
          <p:cNvPr id="1048633" name="TextBox 9"/>
          <p:cNvSpPr txBox="1"/>
          <p:nvPr/>
        </p:nvSpPr>
        <p:spPr>
          <a:xfrm rot="0">
            <a:off x="5952029" y="-19050"/>
            <a:ext cx="11088894" cy="2362255"/>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OVERVIEW OF BOWLBY’S ATTACHMENT THEORY</a:t>
            </a:r>
          </a:p>
        </p:txBody>
      </p:sp>
      <p:sp>
        <p:nvSpPr>
          <p:cNvPr id="1048634" name="Freeform 10"/>
          <p:cNvSpPr/>
          <p:nvPr/>
        </p:nvSpPr>
        <p:spPr>
          <a:xfrm rot="-3208221" flipH="0" flipV="0">
            <a:off x="16401942" y="1165206"/>
            <a:ext cx="1277961" cy="1277961"/>
          </a:xfrm>
          <a:custGeom>
            <a:avLst/>
            <a:ahLst/>
            <a:rect l="l" t="t" r="r" b="b"/>
            <a:pathLst>
              <a:path w="1277961" h="1277961">
                <a:moveTo>
                  <a:pt x="0" y="0"/>
                </a:moveTo>
                <a:lnTo>
                  <a:pt x="1277961" y="0"/>
                </a:lnTo>
                <a:lnTo>
                  <a:pt x="1277961" y="1277962"/>
                </a:lnTo>
                <a:lnTo>
                  <a:pt x="0" y="1277962"/>
                </a:lnTo>
                <a:lnTo>
                  <a:pt x="0" y="0"/>
                </a:lnTo>
                <a:close/>
              </a:path>
            </a:pathLst>
          </a:custGeom>
          <a:blipFill>
            <a:blip xmlns:r="http://schemas.openxmlformats.org/officeDocument/2006/relationships" r:embed="rId5"/>
            <a:stretch>
              <a:fillRect l="0" t="0" r="0" b="0"/>
            </a:stretch>
          </a:blipFill>
          <a:ln cap="sq">
            <a:noFill/>
            <a:prstDash val="solid"/>
            <a:miter/>
          </a:ln>
        </p:spPr>
      </p:sp>
      <p:sp>
        <p:nvSpPr>
          <p:cNvPr id="1048635" name="TextBox 11"/>
          <p:cNvSpPr txBox="1"/>
          <p:nvPr/>
        </p:nvSpPr>
        <p:spPr>
          <a:xfrm rot="0">
            <a:off x="6517487" y="2758715"/>
            <a:ext cx="10741813" cy="7467600"/>
          </a:xfrm>
          <a:prstGeom prst="rect"/>
        </p:spPr>
        <p:txBody>
          <a:bodyPr anchor="t" bIns="0" lIns="0" rIns="0" rtlCol="0" tIns="0">
            <a:spAutoFit/>
          </a:bodyPr>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Attachment: </a:t>
            </a:r>
            <a:r>
              <a:rPr sz="3000" lang="en-US">
                <a:solidFill>
                  <a:srgbClr val="635B5A"/>
                </a:solidFill>
                <a:latin typeface="Times New Roman"/>
                <a:ea typeface="Times New Roman"/>
                <a:cs typeface="Times New Roman"/>
                <a:sym typeface="Times New Roman"/>
              </a:rPr>
              <a:t>an innate biological system ensuring survival through caregiver proximity </a:t>
            </a:r>
            <a:r>
              <a:rPr sz="3000" lang="en-US" u="sng">
                <a:solidFill>
                  <a:srgbClr val="635B5A"/>
                </a:solidFill>
                <a:latin typeface="Times New Roman"/>
                <a:ea typeface="Times New Roman"/>
                <a:cs typeface="Times New Roman"/>
                <a:sym typeface="Times New Roman"/>
                <a:hlinkClick r:id="rId6" tooltip="https://nepjol.info/index.php/tutaj/article/view/74328/56979"/>
              </a:rPr>
              <a:t>(Khadka, 2022)</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Monotropy: </a:t>
            </a:r>
            <a:r>
              <a:rPr sz="3000" lang="en-US">
                <a:solidFill>
                  <a:srgbClr val="635B5A"/>
                </a:solidFill>
                <a:latin typeface="Times New Roman"/>
                <a:ea typeface="Times New Roman"/>
                <a:cs typeface="Times New Roman"/>
                <a:sym typeface="Times New Roman"/>
              </a:rPr>
              <a:t>preference for one primary attachment figure, providing emotional security </a:t>
            </a:r>
            <a:r>
              <a:rPr sz="3000" lang="en-US" u="sng">
                <a:solidFill>
                  <a:srgbClr val="635B5A"/>
                </a:solidFill>
                <a:latin typeface="Times New Roman"/>
                <a:ea typeface="Times New Roman"/>
                <a:cs typeface="Times New Roman"/>
                <a:sym typeface="Times New Roman"/>
                <a:hlinkClick r:id="rId7" tooltip="https://pmc.ncbi.nlm.nih.gov/articles/PMC11150629/"/>
              </a:rPr>
              <a:t>(Santaguida &amp; Bergamasco,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Internal Working Models:</a:t>
            </a:r>
            <a:r>
              <a:rPr sz="3000" lang="en-US">
                <a:solidFill>
                  <a:srgbClr val="635B5A"/>
                </a:solidFill>
                <a:latin typeface="Times New Roman"/>
                <a:ea typeface="Times New Roman"/>
                <a:cs typeface="Times New Roman"/>
                <a:sym typeface="Times New Roman"/>
              </a:rPr>
              <a:t> mental representations shaping future relationships and trust </a:t>
            </a:r>
            <a:r>
              <a:rPr sz="3000" lang="en-US" u="sng">
                <a:solidFill>
                  <a:srgbClr val="635B5A"/>
                </a:solidFill>
                <a:latin typeface="Times New Roman"/>
                <a:ea typeface="Times New Roman"/>
                <a:cs typeface="Times New Roman"/>
                <a:sym typeface="Times New Roman"/>
                <a:hlinkClick r:id="rId8" tooltip="https://doi.org/10.2478/sjcapp-2024-0005"/>
              </a:rPr>
              <a:t>(Juul Darling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Attachment classifications:</a:t>
            </a:r>
            <a:r>
              <a:rPr sz="3000" lang="en-US">
                <a:solidFill>
                  <a:srgbClr val="635B5A"/>
                </a:solidFill>
                <a:latin typeface="Times New Roman"/>
                <a:ea typeface="Times New Roman"/>
                <a:cs typeface="Times New Roman"/>
                <a:sym typeface="Times New Roman"/>
              </a:rPr>
              <a:t> secure (~62%), avoidant, ambivalent, disorganised (~38% combined) [(Santaguida &amp; Bergamasco, 2024)].</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Secure attachment promotes exploration, resilience, and social competence, while insecure styles increase risks of emotional and behavioural issues </a:t>
            </a:r>
            <a:r>
              <a:rPr sz="3000" lang="en-US" u="sng">
                <a:solidFill>
                  <a:srgbClr val="635B5A"/>
                </a:solidFill>
                <a:latin typeface="Times New Roman"/>
                <a:ea typeface="Times New Roman"/>
                <a:cs typeface="Times New Roman"/>
                <a:sym typeface="Times New Roman"/>
                <a:hlinkClick r:id="rId9" tooltip="https://acamh.onlinelibrary.wiley.com/doi/full/10.1111/jcpp.13865"/>
              </a:rPr>
              <a:t>(McIntosh et al., 2024</a:t>
            </a:r>
          </a:p>
          <a:p>
            <a:pPr algn="just">
              <a:lnSpc>
                <a:spcPts val="4200"/>
              </a:lnSpc>
            </a:p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44" name=""/>
        <p:cNvGrpSpPr/>
        <p:nvPr/>
      </p:nvGrpSpPr>
      <p:grpSpPr>
        <a:xfrm>
          <a:off x="0" y="0"/>
          <a:ext cx="0" cy="0"/>
          <a:chOff x="0" y="0"/>
          <a:chExt cx="0" cy="0"/>
        </a:xfrm>
      </p:grpSpPr>
      <p:sp>
        <p:nvSpPr>
          <p:cNvPr id="1048642" name="Freeform 2"/>
          <p:cNvSpPr/>
          <p:nvPr/>
        </p:nvSpPr>
        <p:spPr>
          <a:xfrm rot="0" flipH="1" flipV="0">
            <a:off x="0" y="6111160"/>
            <a:ext cx="4193312" cy="4175840"/>
          </a:xfrm>
          <a:custGeom>
            <a:avLst/>
            <a:ahLst/>
            <a:rect l="l" t="t" r="r" b="b"/>
            <a:pathLst>
              <a:path w="4193312" h="4175840">
                <a:moveTo>
                  <a:pt x="4193312" y="0"/>
                </a:moveTo>
                <a:lnTo>
                  <a:pt x="0" y="0"/>
                </a:lnTo>
                <a:lnTo>
                  <a:pt x="0" y="4175840"/>
                </a:lnTo>
                <a:lnTo>
                  <a:pt x="4193312" y="4175840"/>
                </a:lnTo>
                <a:lnTo>
                  <a:pt x="4193312" y="0"/>
                </a:lnTo>
                <a:close/>
              </a:path>
            </a:pathLst>
          </a:custGeom>
          <a:blipFill>
            <a:blip xmlns:r="http://schemas.openxmlformats.org/officeDocument/2006/relationships" r:embed="rId1"/>
            <a:stretch>
              <a:fillRect l="0" t="0" r="0" b="0"/>
            </a:stretch>
          </a:blipFill>
          <a:ln cap="sq">
            <a:noFill/>
            <a:prstDash val="solid"/>
            <a:miter/>
          </a:ln>
        </p:spPr>
      </p:sp>
      <p:grpSp>
        <p:nvGrpSpPr>
          <p:cNvPr id="45" name="Group 3"/>
          <p:cNvGrpSpPr/>
          <p:nvPr/>
        </p:nvGrpSpPr>
        <p:grpSpPr>
          <a:xfrm rot="0">
            <a:off x="0" y="3038607"/>
            <a:ext cx="16375608" cy="6498810"/>
            <a:chOff x="0" y="0"/>
            <a:chExt cx="4312917" cy="1711621"/>
          </a:xfrm>
        </p:grpSpPr>
        <p:sp>
          <p:nvSpPr>
            <p:cNvPr id="1048643" name="Freeform 4"/>
            <p:cNvSpPr/>
            <p:nvPr/>
          </p:nvSpPr>
          <p:spPr>
            <a:xfrm rot="0" flipH="0" flipV="0">
              <a:off x="0" y="0"/>
              <a:ext cx="4312917" cy="1711621"/>
            </a:xfrm>
            <a:custGeom>
              <a:avLst/>
              <a:ahLst/>
              <a:rect l="l" t="t" r="r" b="b"/>
              <a:pathLst>
                <a:path w="4312917" h="1711621">
                  <a:moveTo>
                    <a:pt x="28366" y="0"/>
                  </a:moveTo>
                  <a:lnTo>
                    <a:pt x="4284551" y="0"/>
                  </a:lnTo>
                  <a:cubicBezTo>
                    <a:pt x="4292074" y="0"/>
                    <a:pt x="4299290" y="2989"/>
                    <a:pt x="4304609" y="8308"/>
                  </a:cubicBezTo>
                  <a:cubicBezTo>
                    <a:pt x="4309929" y="13628"/>
                    <a:pt x="4312917" y="20843"/>
                    <a:pt x="4312917" y="28366"/>
                  </a:cubicBezTo>
                  <a:lnTo>
                    <a:pt x="4312917" y="1683255"/>
                  </a:lnTo>
                  <a:cubicBezTo>
                    <a:pt x="4312917" y="1690778"/>
                    <a:pt x="4309929" y="1697993"/>
                    <a:pt x="4304609" y="1703313"/>
                  </a:cubicBezTo>
                  <a:cubicBezTo>
                    <a:pt x="4299290" y="1708632"/>
                    <a:pt x="4292074" y="1711621"/>
                    <a:pt x="4284551" y="1711621"/>
                  </a:cubicBezTo>
                  <a:lnTo>
                    <a:pt x="28366" y="1711621"/>
                  </a:lnTo>
                  <a:cubicBezTo>
                    <a:pt x="20843" y="1711621"/>
                    <a:pt x="13628" y="1708632"/>
                    <a:pt x="8308" y="1703313"/>
                  </a:cubicBezTo>
                  <a:cubicBezTo>
                    <a:pt x="2989" y="1697993"/>
                    <a:pt x="0" y="1690778"/>
                    <a:pt x="0" y="1683255"/>
                  </a:cubicBezTo>
                  <a:lnTo>
                    <a:pt x="0" y="28366"/>
                  </a:lnTo>
                  <a:cubicBezTo>
                    <a:pt x="0" y="20843"/>
                    <a:pt x="2989" y="13628"/>
                    <a:pt x="8308" y="8308"/>
                  </a:cubicBezTo>
                  <a:cubicBezTo>
                    <a:pt x="13628" y="2989"/>
                    <a:pt x="20843" y="0"/>
                    <a:pt x="28366" y="0"/>
                  </a:cubicBezTo>
                  <a:close/>
                </a:path>
              </a:pathLst>
            </a:custGeom>
            <a:solidFill>
              <a:srgbClr val="FFFFFF"/>
            </a:solidFill>
            <a:ln w="38100" cap="rnd">
              <a:solidFill>
                <a:srgbClr val="635B5A"/>
              </a:solidFill>
              <a:prstDash val="solid"/>
              <a:round/>
            </a:ln>
          </p:spPr>
        </p:sp>
        <p:sp>
          <p:nvSpPr>
            <p:cNvPr id="1048644" name="TextBox 5"/>
            <p:cNvSpPr txBox="1"/>
            <p:nvPr/>
          </p:nvSpPr>
          <p:spPr>
            <a:xfrm>
              <a:off x="0" y="-9525"/>
              <a:ext cx="4312917" cy="1721146"/>
            </a:xfrm>
            <a:prstGeom prst="rect"/>
          </p:spPr>
          <p:txBody>
            <a:bodyPr anchor="ctr" bIns="50800" lIns="50800" rIns="50800" rtlCol="0" tIns="50800"/>
            <a:p>
              <a:pPr algn="ctr">
                <a:lnSpc>
                  <a:spcPts val="2999"/>
                </a:lnSpc>
              </a:pPr>
            </a:p>
          </p:txBody>
        </p:sp>
      </p:grpSp>
      <p:sp>
        <p:nvSpPr>
          <p:cNvPr id="1048645" name="TextBox 6"/>
          <p:cNvSpPr txBox="1"/>
          <p:nvPr/>
        </p:nvSpPr>
        <p:spPr>
          <a:xfrm rot="0">
            <a:off x="1293646" y="1009650"/>
            <a:ext cx="14219841" cy="1190653"/>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KEY CONCEPTS</a:t>
            </a:r>
          </a:p>
        </p:txBody>
      </p:sp>
      <p:sp>
        <p:nvSpPr>
          <p:cNvPr id="1048646" name="Freeform 7"/>
          <p:cNvSpPr/>
          <p:nvPr/>
        </p:nvSpPr>
        <p:spPr>
          <a:xfrm rot="0" flipH="0" flipV="0">
            <a:off x="14221760" y="-3351409"/>
            <a:ext cx="6686060" cy="6702817"/>
          </a:xfrm>
          <a:custGeom>
            <a:avLst/>
            <a:ahLst/>
            <a:rect l="l" t="t" r="r" b="b"/>
            <a:pathLst>
              <a:path w="6686060" h="6702817">
                <a:moveTo>
                  <a:pt x="0" y="0"/>
                </a:moveTo>
                <a:lnTo>
                  <a:pt x="6686061" y="0"/>
                </a:lnTo>
                <a:lnTo>
                  <a:pt x="6686061" y="6702818"/>
                </a:lnTo>
                <a:lnTo>
                  <a:pt x="0" y="6702818"/>
                </a:lnTo>
                <a:lnTo>
                  <a:pt x="0" y="0"/>
                </a:lnTo>
                <a:close/>
              </a:path>
            </a:pathLst>
          </a:custGeom>
          <a:blipFill>
            <a:blip xmlns:r="http://schemas.openxmlformats.org/officeDocument/2006/relationships" r:embed="rId2"/>
            <a:stretch>
              <a:fillRect l="0" t="0" r="0" b="0"/>
            </a:stretch>
          </a:blipFill>
        </p:spPr>
      </p:sp>
      <p:sp>
        <p:nvSpPr>
          <p:cNvPr id="1048647" name="Freeform 8"/>
          <p:cNvSpPr/>
          <p:nvPr/>
        </p:nvSpPr>
        <p:spPr>
          <a:xfrm rot="0" flipH="0" flipV="0">
            <a:off x="12490074" y="3984907"/>
            <a:ext cx="5797926" cy="6302093"/>
          </a:xfrm>
          <a:custGeom>
            <a:avLst/>
            <a:ahLst/>
            <a:rect l="l" t="t" r="r" b="b"/>
            <a:pathLst>
              <a:path w="5797926" h="6302093">
                <a:moveTo>
                  <a:pt x="0" y="0"/>
                </a:moveTo>
                <a:lnTo>
                  <a:pt x="5797926" y="0"/>
                </a:lnTo>
                <a:lnTo>
                  <a:pt x="5797926" y="6302093"/>
                </a:lnTo>
                <a:lnTo>
                  <a:pt x="0" y="6302093"/>
                </a:lnTo>
                <a:lnTo>
                  <a:pt x="0" y="0"/>
                </a:lnTo>
                <a:close/>
              </a:path>
            </a:pathLst>
          </a:custGeom>
          <a:blipFill>
            <a:blip xmlns:r="http://schemas.openxmlformats.org/officeDocument/2006/relationships" r:embed="rId3"/>
            <a:stretch>
              <a:fillRect l="0" t="0" r="0" b="0"/>
            </a:stretch>
          </a:blipFill>
        </p:spPr>
      </p:sp>
      <p:sp>
        <p:nvSpPr>
          <p:cNvPr id="1048648" name="Freeform 9"/>
          <p:cNvSpPr/>
          <p:nvPr/>
        </p:nvSpPr>
        <p:spPr>
          <a:xfrm rot="-3731159" flipH="0" flipV="0">
            <a:off x="529844" y="378828"/>
            <a:ext cx="3505457" cy="2471347"/>
          </a:xfrm>
          <a:custGeom>
            <a:avLst/>
            <a:ahLst/>
            <a:rect l="l" t="t" r="r" b="b"/>
            <a:pathLst>
              <a:path w="3505457" h="2471347">
                <a:moveTo>
                  <a:pt x="0" y="0"/>
                </a:moveTo>
                <a:lnTo>
                  <a:pt x="3505456" y="0"/>
                </a:lnTo>
                <a:lnTo>
                  <a:pt x="3505456" y="2471347"/>
                </a:lnTo>
                <a:lnTo>
                  <a:pt x="0" y="2471347"/>
                </a:lnTo>
                <a:lnTo>
                  <a:pt x="0" y="0"/>
                </a:lnTo>
                <a:close/>
              </a:path>
            </a:pathLst>
          </a:custGeom>
          <a:blipFill>
            <a:blip xmlns:r="http://schemas.openxmlformats.org/officeDocument/2006/relationships" r:embed="rId4"/>
            <a:stretch>
              <a:fillRect l="0" t="0" r="0" b="0"/>
            </a:stretch>
          </a:blipFill>
        </p:spPr>
      </p:sp>
      <p:sp>
        <p:nvSpPr>
          <p:cNvPr id="1048649" name="TextBox 10"/>
          <p:cNvSpPr txBox="1"/>
          <p:nvPr/>
        </p:nvSpPr>
        <p:spPr>
          <a:xfrm rot="0">
            <a:off x="764483" y="3655575"/>
            <a:ext cx="11725591" cy="8000999"/>
          </a:xfrm>
          <a:prstGeom prst="rect"/>
        </p:spPr>
        <p:txBody>
          <a:bodyPr anchor="t" bIns="0" lIns="0" rIns="0" rtlCol="0" tIns="0">
            <a:spAutoFit/>
          </a:bodyPr>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Secure base: caregiver provides safety, enabling exploration; essential for Amira’s confidence in group play </a:t>
            </a:r>
            <a:r>
              <a:rPr sz="3000" lang="en-US" u="sng">
                <a:solidFill>
                  <a:srgbClr val="635B5A"/>
                </a:solidFill>
                <a:latin typeface="Times New Roman"/>
                <a:ea typeface="Times New Roman"/>
                <a:cs typeface="Times New Roman"/>
                <a:sym typeface="Times New Roman"/>
                <a:hlinkClick r:id="rId5" tooltip="https://doi.org/10.2478/sjcapp-2024-0005"/>
              </a:rPr>
              <a:t>(Juul Darling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Internal working model: mental templates from early caregiving influence trust, self-worth, and social expectations </a:t>
            </a:r>
            <a:r>
              <a:rPr sz="3000" lang="en-US" u="sng">
                <a:solidFill>
                  <a:srgbClr val="635B5A"/>
                </a:solidFill>
                <a:latin typeface="Times New Roman"/>
                <a:ea typeface="Times New Roman"/>
                <a:cs typeface="Times New Roman"/>
                <a:sym typeface="Times New Roman"/>
                <a:hlinkClick r:id="rId6" tooltip="https://nepjol.info/index.php/tutaj/article/view/74328/56979"/>
              </a:rPr>
              <a:t>(Khadka, 2022)</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Critical period: first 2–3 years are vital for forming stable attachments; disruptions can heighten anxiety </a:t>
            </a:r>
            <a:r>
              <a:rPr sz="3000" lang="en-US" u="sng">
                <a:solidFill>
                  <a:srgbClr val="635B5A"/>
                </a:solidFill>
                <a:latin typeface="Times New Roman"/>
                <a:ea typeface="Times New Roman"/>
                <a:cs typeface="Times New Roman"/>
                <a:sym typeface="Times New Roman"/>
                <a:hlinkClick r:id="rId7" tooltip="https://pmc.ncbi.nlm.nih.gov/articles/PMC11150629/"/>
              </a:rPr>
              <a:t>(Santaguida &amp; Bergamasco,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Impact of early relationships: secure attachment predicts stronger emotional regulation and social competence </a:t>
            </a:r>
            <a:r>
              <a:rPr sz="3000" lang="en-US" u="sng">
                <a:solidFill>
                  <a:srgbClr val="635B5A"/>
                </a:solidFill>
                <a:latin typeface="Times New Roman"/>
                <a:ea typeface="Times New Roman"/>
                <a:cs typeface="Times New Roman"/>
                <a:sym typeface="Times New Roman"/>
                <a:hlinkClick r:id="rId8" tooltip="https://acamh.onlinelibrary.wiley.com/doi/full/10.1111/jcpp.13865"/>
              </a:rPr>
              <a:t>(McIntosh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Evidence: secure attachment reduces risk of later mental health problems by up to 50% </a:t>
            </a:r>
            <a:r>
              <a:rPr sz="3000" lang="en-US" u="sng">
                <a:solidFill>
                  <a:srgbClr val="635B5A"/>
                </a:solidFill>
                <a:latin typeface="Times New Roman"/>
                <a:ea typeface="Times New Roman"/>
                <a:cs typeface="Times New Roman"/>
                <a:sym typeface="Times New Roman"/>
                <a:hlinkClick r:id="rId9" tooltip="https://doi.org/10.3390/ijerph19148425"/>
              </a:rPr>
              <a:t>(Anis et al., 2022)</a:t>
            </a:r>
            <a:r>
              <a:rPr sz="3000" lang="en-US">
                <a:solidFill>
                  <a:srgbClr val="635B5A"/>
                </a:solidFill>
                <a:latin typeface="Times New Roman"/>
                <a:ea typeface="Times New Roman"/>
                <a:cs typeface="Times New Roman"/>
                <a:sym typeface="Times New Roman"/>
              </a:rPr>
              <a:t>.</a:t>
            </a:r>
          </a:p>
          <a:p>
            <a:pPr algn="just">
              <a:lnSpc>
                <a:spcPts val="4200"/>
              </a:lnSpc>
            </a:p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48" name=""/>
        <p:cNvGrpSpPr/>
        <p:nvPr/>
      </p:nvGrpSpPr>
      <p:grpSpPr>
        <a:xfrm>
          <a:off x="0" y="0"/>
          <a:ext cx="0" cy="0"/>
          <a:chOff x="0" y="0"/>
          <a:chExt cx="0" cy="0"/>
        </a:xfrm>
      </p:grpSpPr>
      <p:sp>
        <p:nvSpPr>
          <p:cNvPr id="1048656" name="Freeform 2"/>
          <p:cNvSpPr/>
          <p:nvPr/>
        </p:nvSpPr>
        <p:spPr>
          <a:xfrm rot="0" flipH="1" flipV="0">
            <a:off x="0" y="6111160"/>
            <a:ext cx="4193312" cy="4175840"/>
          </a:xfrm>
          <a:custGeom>
            <a:avLst/>
            <a:ahLst/>
            <a:rect l="l" t="t" r="r" b="b"/>
            <a:pathLst>
              <a:path w="4193312" h="4175840">
                <a:moveTo>
                  <a:pt x="4193312" y="0"/>
                </a:moveTo>
                <a:lnTo>
                  <a:pt x="0" y="0"/>
                </a:lnTo>
                <a:lnTo>
                  <a:pt x="0" y="4175840"/>
                </a:lnTo>
                <a:lnTo>
                  <a:pt x="4193312" y="4175840"/>
                </a:lnTo>
                <a:lnTo>
                  <a:pt x="4193312" y="0"/>
                </a:lnTo>
                <a:close/>
              </a:path>
            </a:pathLst>
          </a:custGeom>
          <a:blipFill>
            <a:blip xmlns:r="http://schemas.openxmlformats.org/officeDocument/2006/relationships" r:embed="rId1"/>
            <a:stretch>
              <a:fillRect l="0" t="0" r="0" b="0"/>
            </a:stretch>
          </a:blipFill>
          <a:ln cap="sq">
            <a:noFill/>
            <a:prstDash val="solid"/>
            <a:miter/>
          </a:ln>
        </p:spPr>
      </p:sp>
      <p:grpSp>
        <p:nvGrpSpPr>
          <p:cNvPr id="49" name="Group 3"/>
          <p:cNvGrpSpPr/>
          <p:nvPr/>
        </p:nvGrpSpPr>
        <p:grpSpPr>
          <a:xfrm rot="0">
            <a:off x="0" y="3038607"/>
            <a:ext cx="16375608" cy="6498810"/>
            <a:chOff x="0" y="0"/>
            <a:chExt cx="4312917" cy="1711621"/>
          </a:xfrm>
        </p:grpSpPr>
        <p:sp>
          <p:nvSpPr>
            <p:cNvPr id="1048657" name="Freeform 4"/>
            <p:cNvSpPr/>
            <p:nvPr/>
          </p:nvSpPr>
          <p:spPr>
            <a:xfrm rot="0" flipH="0" flipV="0">
              <a:off x="0" y="0"/>
              <a:ext cx="4312917" cy="1711621"/>
            </a:xfrm>
            <a:custGeom>
              <a:avLst/>
              <a:ahLst/>
              <a:rect l="l" t="t" r="r" b="b"/>
              <a:pathLst>
                <a:path w="4312917" h="1711621">
                  <a:moveTo>
                    <a:pt x="28366" y="0"/>
                  </a:moveTo>
                  <a:lnTo>
                    <a:pt x="4284551" y="0"/>
                  </a:lnTo>
                  <a:cubicBezTo>
                    <a:pt x="4292074" y="0"/>
                    <a:pt x="4299290" y="2989"/>
                    <a:pt x="4304609" y="8308"/>
                  </a:cubicBezTo>
                  <a:cubicBezTo>
                    <a:pt x="4309929" y="13628"/>
                    <a:pt x="4312917" y="20843"/>
                    <a:pt x="4312917" y="28366"/>
                  </a:cubicBezTo>
                  <a:lnTo>
                    <a:pt x="4312917" y="1683255"/>
                  </a:lnTo>
                  <a:cubicBezTo>
                    <a:pt x="4312917" y="1690778"/>
                    <a:pt x="4309929" y="1697993"/>
                    <a:pt x="4304609" y="1703313"/>
                  </a:cubicBezTo>
                  <a:cubicBezTo>
                    <a:pt x="4299290" y="1708632"/>
                    <a:pt x="4292074" y="1711621"/>
                    <a:pt x="4284551" y="1711621"/>
                  </a:cubicBezTo>
                  <a:lnTo>
                    <a:pt x="28366" y="1711621"/>
                  </a:lnTo>
                  <a:cubicBezTo>
                    <a:pt x="20843" y="1711621"/>
                    <a:pt x="13628" y="1708632"/>
                    <a:pt x="8308" y="1703313"/>
                  </a:cubicBezTo>
                  <a:cubicBezTo>
                    <a:pt x="2989" y="1697993"/>
                    <a:pt x="0" y="1690778"/>
                    <a:pt x="0" y="1683255"/>
                  </a:cubicBezTo>
                  <a:lnTo>
                    <a:pt x="0" y="28366"/>
                  </a:lnTo>
                  <a:cubicBezTo>
                    <a:pt x="0" y="20843"/>
                    <a:pt x="2989" y="13628"/>
                    <a:pt x="8308" y="8308"/>
                  </a:cubicBezTo>
                  <a:cubicBezTo>
                    <a:pt x="13628" y="2989"/>
                    <a:pt x="20843" y="0"/>
                    <a:pt x="28366" y="0"/>
                  </a:cubicBezTo>
                  <a:close/>
                </a:path>
              </a:pathLst>
            </a:custGeom>
            <a:solidFill>
              <a:srgbClr val="FFFFFF"/>
            </a:solidFill>
            <a:ln w="38100" cap="rnd">
              <a:solidFill>
                <a:srgbClr val="635B5A"/>
              </a:solidFill>
              <a:prstDash val="solid"/>
              <a:round/>
            </a:ln>
          </p:spPr>
        </p:sp>
        <p:sp>
          <p:nvSpPr>
            <p:cNvPr id="1048658" name="TextBox 5"/>
            <p:cNvSpPr txBox="1"/>
            <p:nvPr/>
          </p:nvSpPr>
          <p:spPr>
            <a:xfrm>
              <a:off x="0" y="-9525"/>
              <a:ext cx="4312917" cy="1721146"/>
            </a:xfrm>
            <a:prstGeom prst="rect"/>
          </p:spPr>
          <p:txBody>
            <a:bodyPr anchor="ctr" bIns="50800" lIns="50800" rIns="50800" rtlCol="0" tIns="50800"/>
            <a:p>
              <a:pPr algn="ctr">
                <a:lnSpc>
                  <a:spcPts val="2999"/>
                </a:lnSpc>
              </a:pPr>
            </a:p>
          </p:txBody>
        </p:sp>
      </p:grpSp>
      <p:sp>
        <p:nvSpPr>
          <p:cNvPr id="1048659" name="TextBox 6"/>
          <p:cNvSpPr txBox="1"/>
          <p:nvPr/>
        </p:nvSpPr>
        <p:spPr>
          <a:xfrm rot="0">
            <a:off x="2096656" y="423849"/>
            <a:ext cx="14219841" cy="2362255"/>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RELEVANCE TO EARLY CHILDHOOD DEVELOPMENT</a:t>
            </a:r>
          </a:p>
        </p:txBody>
      </p:sp>
      <p:sp>
        <p:nvSpPr>
          <p:cNvPr id="1048660" name="Freeform 7"/>
          <p:cNvSpPr/>
          <p:nvPr/>
        </p:nvSpPr>
        <p:spPr>
          <a:xfrm rot="0" flipH="0" flipV="0">
            <a:off x="14221760" y="-3351409"/>
            <a:ext cx="6686060" cy="6702817"/>
          </a:xfrm>
          <a:custGeom>
            <a:avLst/>
            <a:ahLst/>
            <a:rect l="l" t="t" r="r" b="b"/>
            <a:pathLst>
              <a:path w="6686060" h="6702817">
                <a:moveTo>
                  <a:pt x="0" y="0"/>
                </a:moveTo>
                <a:lnTo>
                  <a:pt x="6686061" y="0"/>
                </a:lnTo>
                <a:lnTo>
                  <a:pt x="6686061" y="6702818"/>
                </a:lnTo>
                <a:lnTo>
                  <a:pt x="0" y="6702818"/>
                </a:lnTo>
                <a:lnTo>
                  <a:pt x="0" y="0"/>
                </a:lnTo>
                <a:close/>
              </a:path>
            </a:pathLst>
          </a:custGeom>
          <a:blipFill>
            <a:blip xmlns:r="http://schemas.openxmlformats.org/officeDocument/2006/relationships" r:embed="rId2"/>
            <a:stretch>
              <a:fillRect l="0" t="0" r="0" b="0"/>
            </a:stretch>
          </a:blipFill>
        </p:spPr>
      </p:sp>
      <p:sp>
        <p:nvSpPr>
          <p:cNvPr id="1048661" name="Freeform 8"/>
          <p:cNvSpPr/>
          <p:nvPr/>
        </p:nvSpPr>
        <p:spPr>
          <a:xfrm rot="0" flipH="0" flipV="0">
            <a:off x="12490074" y="3984907"/>
            <a:ext cx="5797926" cy="6302093"/>
          </a:xfrm>
          <a:custGeom>
            <a:avLst/>
            <a:ahLst/>
            <a:rect l="l" t="t" r="r" b="b"/>
            <a:pathLst>
              <a:path w="5797926" h="6302093">
                <a:moveTo>
                  <a:pt x="0" y="0"/>
                </a:moveTo>
                <a:lnTo>
                  <a:pt x="5797926" y="0"/>
                </a:lnTo>
                <a:lnTo>
                  <a:pt x="5797926" y="6302093"/>
                </a:lnTo>
                <a:lnTo>
                  <a:pt x="0" y="6302093"/>
                </a:lnTo>
                <a:lnTo>
                  <a:pt x="0" y="0"/>
                </a:lnTo>
                <a:close/>
              </a:path>
            </a:pathLst>
          </a:custGeom>
          <a:blipFill>
            <a:blip xmlns:r="http://schemas.openxmlformats.org/officeDocument/2006/relationships" r:embed="rId3"/>
            <a:stretch>
              <a:fillRect l="0" t="0" r="0" b="0"/>
            </a:stretch>
          </a:blipFill>
        </p:spPr>
      </p:sp>
      <p:sp>
        <p:nvSpPr>
          <p:cNvPr id="1048662" name="Freeform 9"/>
          <p:cNvSpPr/>
          <p:nvPr/>
        </p:nvSpPr>
        <p:spPr>
          <a:xfrm rot="-3731159" flipH="0" flipV="0">
            <a:off x="-67637" y="-11064"/>
            <a:ext cx="3505457" cy="2471347"/>
          </a:xfrm>
          <a:custGeom>
            <a:avLst/>
            <a:ahLst/>
            <a:rect l="l" t="t" r="r" b="b"/>
            <a:pathLst>
              <a:path w="3505457" h="2471347">
                <a:moveTo>
                  <a:pt x="0" y="0"/>
                </a:moveTo>
                <a:lnTo>
                  <a:pt x="3505457" y="0"/>
                </a:lnTo>
                <a:lnTo>
                  <a:pt x="3505457" y="2471347"/>
                </a:lnTo>
                <a:lnTo>
                  <a:pt x="0" y="2471347"/>
                </a:lnTo>
                <a:lnTo>
                  <a:pt x="0" y="0"/>
                </a:lnTo>
                <a:close/>
              </a:path>
            </a:pathLst>
          </a:custGeom>
          <a:blipFill>
            <a:blip xmlns:r="http://schemas.openxmlformats.org/officeDocument/2006/relationships" r:embed="rId4"/>
            <a:stretch>
              <a:fillRect l="0" t="0" r="0" b="0"/>
            </a:stretch>
          </a:blipFill>
        </p:spPr>
      </p:sp>
      <p:sp>
        <p:nvSpPr>
          <p:cNvPr id="1048663" name="TextBox 10"/>
          <p:cNvSpPr txBox="1"/>
          <p:nvPr/>
        </p:nvSpPr>
        <p:spPr>
          <a:xfrm rot="0">
            <a:off x="764483" y="3655575"/>
            <a:ext cx="11725591" cy="6400799"/>
          </a:xfrm>
          <a:prstGeom prst="rect"/>
        </p:spPr>
        <p:txBody>
          <a:bodyPr anchor="t" bIns="0" lIns="0" rIns="0" rtlCol="0" tIns="0">
            <a:spAutoFit/>
          </a:bodyPr>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Secure attachment supports resilience, confidence in exploration, and stronger learning outcomes </a:t>
            </a:r>
            <a:r>
              <a:rPr sz="3000" lang="en-US" u="sng">
                <a:solidFill>
                  <a:srgbClr val="635B5A"/>
                </a:solidFill>
                <a:latin typeface="Times New Roman"/>
                <a:ea typeface="Times New Roman"/>
                <a:cs typeface="Times New Roman"/>
                <a:sym typeface="Times New Roman"/>
                <a:hlinkClick r:id="rId5" tooltip="https://acamh.onlinelibrary.wiley.com/doi/full/10.1111/jcpp.13865"/>
              </a:rPr>
              <a:t>(McIntosh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Insecure attachment is linked with higher risks of anxiety, withdrawal, and delayed peer play </a:t>
            </a:r>
            <a:r>
              <a:rPr sz="3000" lang="en-US" u="sng">
                <a:solidFill>
                  <a:srgbClr val="635B5A"/>
                </a:solidFill>
                <a:latin typeface="Times New Roman"/>
                <a:ea typeface="Times New Roman"/>
                <a:cs typeface="Times New Roman"/>
                <a:sym typeface="Times New Roman"/>
                <a:hlinkClick r:id="rId6" tooltip="https://doi.org/10.1007/s10578-022-01368-x"/>
              </a:rPr>
              <a:t>(Zhao &amp; Gibson, 2023)</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By </a:t>
            </a:r>
            <a:r>
              <a:rPr sz="3000" lang="en-US">
                <a:solidFill>
                  <a:srgbClr val="635B5A"/>
                </a:solidFill>
                <a:latin typeface="Times New Roman"/>
                <a:ea typeface="Times New Roman"/>
                <a:cs typeface="Times New Roman"/>
                <a:sym typeface="Times New Roman"/>
              </a:rPr>
              <a:t>age 3, secure peer play skills predict a 30–40% lower risk of later emotional/behavioural difficulties [</a:t>
            </a:r>
            <a:r>
              <a:rPr sz="3000" lang="en-US" u="none">
                <a:solidFill>
                  <a:srgbClr val="635B5A"/>
                </a:solidFill>
                <a:latin typeface="Times New Roman"/>
                <a:ea typeface="Times New Roman"/>
                <a:cs typeface="Times New Roman"/>
                <a:sym typeface="Times New Roman"/>
              </a:rPr>
              <a:t>(</a:t>
            </a:r>
            <a:r>
              <a:rPr sz="3000" lang="en-US">
                <a:solidFill>
                  <a:srgbClr val="635B5A"/>
                </a:solidFill>
                <a:latin typeface="Times New Roman"/>
                <a:ea typeface="Times New Roman"/>
                <a:cs typeface="Times New Roman"/>
                <a:sym typeface="Times New Roman"/>
              </a:rPr>
              <a:t>Zh</a:t>
            </a:r>
            <a:r>
              <a:rPr sz="3000" lang="en-US" u="none">
                <a:solidFill>
                  <a:srgbClr val="635B5A"/>
                </a:solidFill>
                <a:latin typeface="Times New Roman"/>
                <a:ea typeface="Times New Roman"/>
                <a:cs typeface="Times New Roman"/>
                <a:sym typeface="Times New Roman"/>
              </a:rPr>
              <a:t>a</a:t>
            </a:r>
            <a:r>
              <a:rPr sz="3000" lang="en-US">
                <a:solidFill>
                  <a:srgbClr val="635B5A"/>
                </a:solidFill>
                <a:latin typeface="Times New Roman"/>
                <a:ea typeface="Times New Roman"/>
                <a:cs typeface="Times New Roman"/>
                <a:sym typeface="Times New Roman"/>
              </a:rPr>
              <a:t>o</a:t>
            </a:r>
            <a:r>
              <a:rPr sz="3000" lang="en-US" u="none">
                <a:solidFill>
                  <a:srgbClr val="635B5A"/>
                </a:solidFill>
                <a:latin typeface="Times New Roman"/>
                <a:ea typeface="Times New Roman"/>
                <a:cs typeface="Times New Roman"/>
                <a:sym typeface="Times New Roman"/>
              </a:rPr>
              <a:t> &amp; </a:t>
            </a:r>
            <a:r>
              <a:rPr sz="3000" lang="en-US">
                <a:solidFill>
                  <a:srgbClr val="635B5A"/>
                </a:solidFill>
                <a:latin typeface="Times New Roman"/>
                <a:ea typeface="Times New Roman"/>
                <a:cs typeface="Times New Roman"/>
                <a:sym typeface="Times New Roman"/>
              </a:rPr>
              <a:t>Gib</a:t>
            </a:r>
            <a:r>
              <a:rPr sz="3000" lang="en-US" u="none">
                <a:solidFill>
                  <a:srgbClr val="635B5A"/>
                </a:solidFill>
                <a:latin typeface="Times New Roman"/>
                <a:ea typeface="Times New Roman"/>
                <a:cs typeface="Times New Roman"/>
                <a:sym typeface="Times New Roman"/>
              </a:rPr>
              <a:t>so</a:t>
            </a:r>
            <a:r>
              <a:rPr sz="3000" lang="en-US">
                <a:solidFill>
                  <a:srgbClr val="635B5A"/>
                </a:solidFill>
                <a:latin typeface="Times New Roman"/>
                <a:ea typeface="Times New Roman"/>
                <a:cs typeface="Times New Roman"/>
                <a:sym typeface="Times New Roman"/>
              </a:rPr>
              <a:t>n</a:t>
            </a:r>
            <a:r>
              <a:rPr sz="3000" lang="en-US" u="none">
                <a:solidFill>
                  <a:srgbClr val="635B5A"/>
                </a:solidFill>
                <a:latin typeface="Times New Roman"/>
                <a:ea typeface="Times New Roman"/>
                <a:cs typeface="Times New Roman"/>
                <a:sym typeface="Times New Roman"/>
              </a:rPr>
              <a:t>, 202</a:t>
            </a:r>
            <a:r>
              <a:rPr sz="3000" lang="en-US">
                <a:solidFill>
                  <a:srgbClr val="635B5A"/>
                </a:solidFill>
                <a:latin typeface="Times New Roman"/>
                <a:ea typeface="Times New Roman"/>
                <a:cs typeface="Times New Roman"/>
                <a:sym typeface="Times New Roman"/>
              </a:rPr>
              <a:t>3</a:t>
            </a:r>
            <a:r>
              <a:rPr sz="3000" lang="en-US" u="none">
                <a:solidFill>
                  <a:srgbClr val="635B5A"/>
                </a:solidFill>
                <a:latin typeface="Times New Roman"/>
                <a:ea typeface="Times New Roman"/>
                <a:cs typeface="Times New Roman"/>
                <a:sym typeface="Times New Roman"/>
              </a:rPr>
              <a:t>)</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In nursery, transitions and separations test attachment security; consistent carers aid trust-building </a:t>
            </a:r>
            <a:r>
              <a:rPr sz="3000" lang="en-US" u="sng">
                <a:solidFill>
                  <a:srgbClr val="635B5A"/>
                </a:solidFill>
                <a:latin typeface="Times New Roman"/>
                <a:ea typeface="Times New Roman"/>
                <a:cs typeface="Times New Roman"/>
                <a:sym typeface="Times New Roman"/>
                <a:hlinkClick r:id="rId7" tooltip="https://doi.org/10.2478/sjcapp-2024-0005"/>
              </a:rPr>
              <a:t>(Juul Darling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Scenario link: Amira’s separation a</a:t>
            </a:r>
            <a:r>
              <a:rPr sz="3000" lang="en-US" u="none">
                <a:solidFill>
                  <a:srgbClr val="635B5A"/>
                </a:solidFill>
                <a:latin typeface="Times New Roman"/>
                <a:ea typeface="Times New Roman"/>
                <a:cs typeface="Times New Roman"/>
                <a:sym typeface="Times New Roman"/>
              </a:rPr>
              <a:t>n</a:t>
            </a:r>
            <a:r>
              <a:rPr sz="3000" lang="en-US">
                <a:solidFill>
                  <a:srgbClr val="635B5A"/>
                </a:solidFill>
                <a:latin typeface="Times New Roman"/>
                <a:ea typeface="Times New Roman"/>
                <a:cs typeface="Times New Roman"/>
                <a:sym typeface="Times New Roman"/>
              </a:rPr>
              <a:t>xi</a:t>
            </a:r>
            <a:r>
              <a:rPr sz="3000" lang="en-US" u="none">
                <a:solidFill>
                  <a:srgbClr val="635B5A"/>
                </a:solidFill>
                <a:latin typeface="Times New Roman"/>
                <a:ea typeface="Times New Roman"/>
                <a:cs typeface="Times New Roman"/>
                <a:sym typeface="Times New Roman"/>
              </a:rPr>
              <a:t>et</a:t>
            </a:r>
            <a:r>
              <a:rPr sz="3000" lang="en-US">
                <a:solidFill>
                  <a:srgbClr val="635B5A"/>
                </a:solidFill>
                <a:latin typeface="Times New Roman"/>
                <a:ea typeface="Times New Roman"/>
                <a:cs typeface="Times New Roman"/>
                <a:sym typeface="Times New Roman"/>
              </a:rPr>
              <a:t>y</a:t>
            </a:r>
            <a:r>
              <a:rPr sz="3000" lang="en-US" u="none">
                <a:solidFill>
                  <a:srgbClr val="635B5A"/>
                </a:solidFill>
                <a:latin typeface="Times New Roman"/>
                <a:ea typeface="Times New Roman"/>
                <a:cs typeface="Times New Roman"/>
                <a:sym typeface="Times New Roman"/>
              </a:rPr>
              <a:t> a</a:t>
            </a:r>
            <a:r>
              <a:rPr sz="3000" lang="en-US">
                <a:solidFill>
                  <a:srgbClr val="635B5A"/>
                </a:solidFill>
                <a:latin typeface="Times New Roman"/>
                <a:ea typeface="Times New Roman"/>
                <a:cs typeface="Times New Roman"/>
                <a:sym typeface="Times New Roman"/>
              </a:rPr>
              <a:t>nd group p</a:t>
            </a:r>
            <a:r>
              <a:rPr sz="3000" lang="en-US" u="none">
                <a:solidFill>
                  <a:srgbClr val="635B5A"/>
                </a:solidFill>
                <a:latin typeface="Times New Roman"/>
                <a:ea typeface="Times New Roman"/>
                <a:cs typeface="Times New Roman"/>
                <a:sym typeface="Times New Roman"/>
              </a:rPr>
              <a:t>l</a:t>
            </a:r>
            <a:r>
              <a:rPr sz="3000" lang="en-US">
                <a:solidFill>
                  <a:srgbClr val="635B5A"/>
                </a:solidFill>
                <a:latin typeface="Times New Roman"/>
                <a:ea typeface="Times New Roman"/>
                <a:cs typeface="Times New Roman"/>
                <a:sym typeface="Times New Roman"/>
              </a:rPr>
              <a:t>ay</a:t>
            </a:r>
            <a:r>
              <a:rPr sz="3000" lang="en-US" u="none">
                <a:solidFill>
                  <a:srgbClr val="635B5A"/>
                </a:solidFill>
                <a:latin typeface="Times New Roman"/>
                <a:ea typeface="Times New Roman"/>
                <a:cs typeface="Times New Roman"/>
                <a:sym typeface="Times New Roman"/>
              </a:rPr>
              <a:t> </a:t>
            </a:r>
            <a:r>
              <a:rPr sz="3000" lang="en-US">
                <a:solidFill>
                  <a:srgbClr val="635B5A"/>
                </a:solidFill>
                <a:latin typeface="Times New Roman"/>
                <a:ea typeface="Times New Roman"/>
                <a:cs typeface="Times New Roman"/>
                <a:sym typeface="Times New Roman"/>
              </a:rPr>
              <a:t>avoidance suggest insecure attachment pathways requiring supportive interventio</a:t>
            </a:r>
            <a:r>
              <a:rPr sz="3000" lang="en-US" u="none">
                <a:solidFill>
                  <a:srgbClr val="635B5A"/>
                </a:solidFill>
                <a:latin typeface="Times New Roman"/>
                <a:ea typeface="Times New Roman"/>
                <a:cs typeface="Times New Roman"/>
                <a:sym typeface="Times New Roman"/>
              </a:rPr>
              <a:t>n</a:t>
            </a:r>
            <a:r>
              <a:rPr sz="3000" lang="en-US">
                <a:solidFill>
                  <a:srgbClr val="635B5A"/>
                </a:solidFill>
                <a:latin typeface="Times New Roman"/>
                <a:ea typeface="Times New Roman"/>
                <a:cs typeface="Times New Roman"/>
                <a:sym typeface="Times New Roman"/>
              </a:rPr>
              <a:t>.</a:t>
            </a:r>
          </a:p>
          <a:p>
            <a:pPr algn="just">
              <a:lnSpc>
                <a:spcPts val="4200"/>
              </a:lnSpc>
            </a:p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52" name=""/>
        <p:cNvGrpSpPr/>
        <p:nvPr/>
      </p:nvGrpSpPr>
      <p:grpSpPr>
        <a:xfrm>
          <a:off x="0" y="0"/>
          <a:ext cx="0" cy="0"/>
          <a:chOff x="0" y="0"/>
          <a:chExt cx="0" cy="0"/>
        </a:xfrm>
      </p:grpSpPr>
      <p:sp>
        <p:nvSpPr>
          <p:cNvPr id="1048670" name="Freeform 2"/>
          <p:cNvSpPr/>
          <p:nvPr/>
        </p:nvSpPr>
        <p:spPr>
          <a:xfrm rot="0" flipH="0" flipV="0">
            <a:off x="11601940" y="7995051"/>
            <a:ext cx="6686060" cy="6702817"/>
          </a:xfrm>
          <a:custGeom>
            <a:avLst/>
            <a:ahLst/>
            <a:rect l="l" t="t" r="r" b="b"/>
            <a:pathLst>
              <a:path w="6686060" h="6702817">
                <a:moveTo>
                  <a:pt x="0" y="0"/>
                </a:moveTo>
                <a:lnTo>
                  <a:pt x="6686060" y="0"/>
                </a:lnTo>
                <a:lnTo>
                  <a:pt x="6686060" y="6702818"/>
                </a:lnTo>
                <a:lnTo>
                  <a:pt x="0" y="6702818"/>
                </a:lnTo>
                <a:lnTo>
                  <a:pt x="0" y="0"/>
                </a:lnTo>
                <a:close/>
              </a:path>
            </a:pathLst>
          </a:custGeom>
          <a:blipFill>
            <a:blip xmlns:r="http://schemas.openxmlformats.org/officeDocument/2006/relationships" r:embed="rId1"/>
            <a:stretch>
              <a:fillRect l="0" t="0" r="0" b="0"/>
            </a:stretch>
          </a:blipFill>
        </p:spPr>
      </p:sp>
      <p:sp>
        <p:nvSpPr>
          <p:cNvPr id="1048671" name="Freeform 3"/>
          <p:cNvSpPr/>
          <p:nvPr/>
        </p:nvSpPr>
        <p:spPr>
          <a:xfrm rot="0" flipH="0" flipV="0">
            <a:off x="14094688" y="6111160"/>
            <a:ext cx="4193312" cy="4175840"/>
          </a:xfrm>
          <a:custGeom>
            <a:avLst/>
            <a:ahLst/>
            <a:rect l="l" t="t" r="r" b="b"/>
            <a:pathLst>
              <a:path w="4193312" h="4175840">
                <a:moveTo>
                  <a:pt x="0" y="0"/>
                </a:moveTo>
                <a:lnTo>
                  <a:pt x="4193312" y="0"/>
                </a:lnTo>
                <a:lnTo>
                  <a:pt x="4193312" y="4175840"/>
                </a:lnTo>
                <a:lnTo>
                  <a:pt x="0" y="4175840"/>
                </a:lnTo>
                <a:lnTo>
                  <a:pt x="0" y="0"/>
                </a:lnTo>
                <a:close/>
              </a:path>
            </a:pathLst>
          </a:custGeom>
          <a:blipFill>
            <a:blip xmlns:r="http://schemas.openxmlformats.org/officeDocument/2006/relationships" r:embed="rId2"/>
            <a:stretch>
              <a:fillRect l="0" t="0" r="0" b="0"/>
            </a:stretch>
          </a:blipFill>
          <a:ln cap="sq">
            <a:noFill/>
            <a:prstDash val="solid"/>
            <a:miter/>
          </a:ln>
        </p:spPr>
      </p:sp>
      <p:grpSp>
        <p:nvGrpSpPr>
          <p:cNvPr id="53" name="Group 4"/>
          <p:cNvGrpSpPr/>
          <p:nvPr/>
        </p:nvGrpSpPr>
        <p:grpSpPr>
          <a:xfrm rot="0">
            <a:off x="1293646" y="2697985"/>
            <a:ext cx="16263582" cy="7150709"/>
            <a:chOff x="0" y="0"/>
            <a:chExt cx="4283413" cy="1883314"/>
          </a:xfrm>
        </p:grpSpPr>
        <p:sp>
          <p:nvSpPr>
            <p:cNvPr id="1048672" name="Freeform 5"/>
            <p:cNvSpPr/>
            <p:nvPr/>
          </p:nvSpPr>
          <p:spPr>
            <a:xfrm rot="0" flipH="0" flipV="0">
              <a:off x="0" y="0"/>
              <a:ext cx="4283413" cy="1883314"/>
            </a:xfrm>
            <a:custGeom>
              <a:avLst/>
              <a:ahLst/>
              <a:rect l="l" t="t" r="r" b="b"/>
              <a:pathLst>
                <a:path w="4283413" h="1883314">
                  <a:moveTo>
                    <a:pt x="28562" y="0"/>
                  </a:moveTo>
                  <a:lnTo>
                    <a:pt x="4254851" y="0"/>
                  </a:lnTo>
                  <a:cubicBezTo>
                    <a:pt x="4270625" y="0"/>
                    <a:pt x="4283413" y="12787"/>
                    <a:pt x="4283413" y="28562"/>
                  </a:cubicBezTo>
                  <a:lnTo>
                    <a:pt x="4283413" y="1854753"/>
                  </a:lnTo>
                  <a:cubicBezTo>
                    <a:pt x="4283413" y="1870527"/>
                    <a:pt x="4270625" y="1883314"/>
                    <a:pt x="4254851" y="1883314"/>
                  </a:cubicBezTo>
                  <a:lnTo>
                    <a:pt x="28562" y="1883314"/>
                  </a:lnTo>
                  <a:cubicBezTo>
                    <a:pt x="12787" y="1883314"/>
                    <a:pt x="0" y="1870527"/>
                    <a:pt x="0" y="1854753"/>
                  </a:cubicBezTo>
                  <a:lnTo>
                    <a:pt x="0" y="28562"/>
                  </a:lnTo>
                  <a:cubicBezTo>
                    <a:pt x="0" y="12787"/>
                    <a:pt x="12787" y="0"/>
                    <a:pt x="28562" y="0"/>
                  </a:cubicBezTo>
                  <a:close/>
                </a:path>
              </a:pathLst>
            </a:custGeom>
            <a:solidFill>
              <a:srgbClr val="FFFFFF"/>
            </a:solidFill>
            <a:ln w="38100" cap="rnd">
              <a:solidFill>
                <a:srgbClr val="635B5A"/>
              </a:solidFill>
              <a:prstDash val="solid"/>
              <a:round/>
            </a:ln>
          </p:spPr>
        </p:sp>
        <p:sp>
          <p:nvSpPr>
            <p:cNvPr id="1048673" name="TextBox 6"/>
            <p:cNvSpPr txBox="1"/>
            <p:nvPr/>
          </p:nvSpPr>
          <p:spPr>
            <a:xfrm>
              <a:off x="0" y="-9525"/>
              <a:ext cx="4283413" cy="1892839"/>
            </a:xfrm>
            <a:prstGeom prst="rect"/>
          </p:spPr>
          <p:txBody>
            <a:bodyPr anchor="ctr" bIns="50800" lIns="50800" rIns="50800" rtlCol="0" tIns="50800"/>
            <a:p>
              <a:pPr algn="ctr">
                <a:lnSpc>
                  <a:spcPts val="2999"/>
                </a:lnSpc>
              </a:pPr>
            </a:p>
          </p:txBody>
        </p:sp>
      </p:grpSp>
      <p:sp>
        <p:nvSpPr>
          <p:cNvPr id="1048674" name="Freeform 7"/>
          <p:cNvSpPr/>
          <p:nvPr/>
        </p:nvSpPr>
        <p:spPr>
          <a:xfrm rot="0" flipH="0" flipV="0">
            <a:off x="-1146006" y="863665"/>
            <a:ext cx="7929288" cy="8985029"/>
          </a:xfrm>
          <a:custGeom>
            <a:avLst/>
            <a:ahLst/>
            <a:rect l="l" t="t" r="r" b="b"/>
            <a:pathLst>
              <a:path w="7929288" h="8985029">
                <a:moveTo>
                  <a:pt x="0" y="0"/>
                </a:moveTo>
                <a:lnTo>
                  <a:pt x="7929288" y="0"/>
                </a:lnTo>
                <a:lnTo>
                  <a:pt x="7929288" y="8985029"/>
                </a:lnTo>
                <a:lnTo>
                  <a:pt x="0" y="8985029"/>
                </a:lnTo>
                <a:lnTo>
                  <a:pt x="0" y="0"/>
                </a:lnTo>
                <a:close/>
              </a:path>
            </a:pathLst>
          </a:custGeom>
          <a:blipFill>
            <a:blip xmlns:r="http://schemas.openxmlformats.org/officeDocument/2006/relationships" r:embed="rId3"/>
            <a:stretch>
              <a:fillRect l="0" t="0" r="0" b="0"/>
            </a:stretch>
          </a:blipFill>
        </p:spPr>
      </p:sp>
      <p:sp>
        <p:nvSpPr>
          <p:cNvPr id="1048675" name="Freeform 8"/>
          <p:cNvSpPr/>
          <p:nvPr/>
        </p:nvSpPr>
        <p:spPr>
          <a:xfrm rot="-10800000" flipH="0" flipV="0">
            <a:off x="-761238" y="-1193735"/>
            <a:ext cx="3579876" cy="4114800"/>
          </a:xfrm>
          <a:custGeom>
            <a:avLst/>
            <a:ahLst/>
            <a:rect l="l" t="t" r="r" b="b"/>
            <a:pathLst>
              <a:path w="3579876" h="4114800">
                <a:moveTo>
                  <a:pt x="0" y="0"/>
                </a:moveTo>
                <a:lnTo>
                  <a:pt x="3579876" y="0"/>
                </a:lnTo>
                <a:lnTo>
                  <a:pt x="3579876" y="4114800"/>
                </a:lnTo>
                <a:lnTo>
                  <a:pt x="0" y="4114800"/>
                </a:lnTo>
                <a:lnTo>
                  <a:pt x="0" y="0"/>
                </a:lnTo>
                <a:close/>
              </a:path>
            </a:pathLst>
          </a:custGeom>
          <a:blipFill>
            <a:blip xmlns:r="http://schemas.openxmlformats.org/officeDocument/2006/relationships" r:embed="rId4"/>
            <a:stretch>
              <a:fillRect l="0" t="0" r="0" b="0"/>
            </a:stretch>
          </a:blipFill>
        </p:spPr>
      </p:sp>
      <p:sp>
        <p:nvSpPr>
          <p:cNvPr id="1048676" name="TextBox 9"/>
          <p:cNvSpPr txBox="1"/>
          <p:nvPr/>
        </p:nvSpPr>
        <p:spPr>
          <a:xfrm rot="0">
            <a:off x="5952029" y="-19050"/>
            <a:ext cx="11088894" cy="2362255"/>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APPLICATION TO AMIRA’S BEHAVIOUR</a:t>
            </a:r>
          </a:p>
        </p:txBody>
      </p:sp>
      <p:sp>
        <p:nvSpPr>
          <p:cNvPr id="1048677" name="Freeform 10"/>
          <p:cNvSpPr/>
          <p:nvPr/>
        </p:nvSpPr>
        <p:spPr>
          <a:xfrm rot="-3208221" flipH="0" flipV="0">
            <a:off x="16401942" y="1165206"/>
            <a:ext cx="1277961" cy="1277961"/>
          </a:xfrm>
          <a:custGeom>
            <a:avLst/>
            <a:ahLst/>
            <a:rect l="l" t="t" r="r" b="b"/>
            <a:pathLst>
              <a:path w="1277961" h="1277961">
                <a:moveTo>
                  <a:pt x="0" y="0"/>
                </a:moveTo>
                <a:lnTo>
                  <a:pt x="1277961" y="0"/>
                </a:lnTo>
                <a:lnTo>
                  <a:pt x="1277961" y="1277962"/>
                </a:lnTo>
                <a:lnTo>
                  <a:pt x="0" y="1277962"/>
                </a:lnTo>
                <a:lnTo>
                  <a:pt x="0" y="0"/>
                </a:lnTo>
                <a:close/>
              </a:path>
            </a:pathLst>
          </a:custGeom>
          <a:blipFill>
            <a:blip xmlns:r="http://schemas.openxmlformats.org/officeDocument/2006/relationships" r:embed="rId5"/>
            <a:stretch>
              <a:fillRect l="0" t="0" r="0" b="0"/>
            </a:stretch>
          </a:blipFill>
          <a:ln cap="sq">
            <a:noFill/>
            <a:prstDash val="solid"/>
            <a:miter/>
          </a:ln>
        </p:spPr>
      </p:sp>
      <p:sp>
        <p:nvSpPr>
          <p:cNvPr id="1048678" name="TextBox 11"/>
          <p:cNvSpPr txBox="1"/>
          <p:nvPr/>
        </p:nvSpPr>
        <p:spPr>
          <a:xfrm rot="0">
            <a:off x="6517487" y="2758715"/>
            <a:ext cx="10741813" cy="6410140"/>
          </a:xfrm>
          <a:prstGeom prst="rect"/>
        </p:spPr>
        <p:txBody>
          <a:bodyPr anchor="t" bIns="0" lIns="0" rIns="0" rtlCol="0" tIns="0">
            <a:spAutoFit/>
          </a:bodyPr>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Separation anxiety indicates insecure attachment; around 4–5% of preschoolers mee</a:t>
            </a:r>
            <a:r>
              <a:rPr b="1" sz="3000" lang="en-US" u="none">
                <a:solidFill>
                  <a:srgbClr val="635B5A"/>
                </a:solidFill>
                <a:latin typeface="Times New Roman Bold"/>
                <a:ea typeface="Times New Roman Bold"/>
                <a:cs typeface="Times New Roman Bold"/>
                <a:sym typeface="Times New Roman Bold"/>
              </a:rPr>
              <a:t>t c</a:t>
            </a:r>
            <a:r>
              <a:rPr b="1" sz="3000" lang="en-US">
                <a:solidFill>
                  <a:srgbClr val="635B5A"/>
                </a:solidFill>
                <a:latin typeface="Times New Roman Bold"/>
                <a:ea typeface="Times New Roman Bold"/>
                <a:cs typeface="Times New Roman Bold"/>
                <a:sym typeface="Times New Roman Bold"/>
              </a:rPr>
              <a:t>riteria for separation anxiety disorder </a:t>
            </a:r>
            <a:r>
              <a:rPr sz="3000" lang="en-US" u="sng">
                <a:solidFill>
                  <a:srgbClr val="635B5A"/>
                </a:solidFill>
                <a:latin typeface="Times New Roman"/>
                <a:ea typeface="Times New Roman"/>
                <a:cs typeface="Times New Roman"/>
                <a:sym typeface="Times New Roman"/>
                <a:hlinkClick r:id="rId6" tooltip="https://doi.org/10.2478/sjcapp-2024-0005"/>
              </a:rPr>
              <a:t>(Juul Darling et al., 2024)</a:t>
            </a:r>
            <a:r>
              <a:rPr b="1" sz="3000" lang="en-US">
                <a:solidFill>
                  <a:srgbClr val="635B5A"/>
                </a:solidFill>
                <a:latin typeface="Times New Roman Bold"/>
                <a:ea typeface="Times New Roman Bold"/>
                <a:cs typeface="Times New Roman Bold"/>
                <a:sym typeface="Times New Roman Bold"/>
              </a:rPr>
              <a:t>.</a:t>
            </a:r>
          </a:p>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Limi</a:t>
            </a:r>
            <a:r>
              <a:rPr b="1" sz="3000" lang="en-US">
                <a:solidFill>
                  <a:srgbClr val="635B5A"/>
                </a:solidFill>
                <a:latin typeface="Times New Roman Bold"/>
                <a:ea typeface="Times New Roman Bold"/>
                <a:cs typeface="Times New Roman Bold"/>
                <a:sym typeface="Times New Roman Bold"/>
              </a:rPr>
              <a:t>ted verbal communication may reflect emotional stress; insecure attachment is linked with delayed expressive language </a:t>
            </a:r>
            <a:r>
              <a:rPr sz="3000" lang="en-US" u="sng">
                <a:solidFill>
                  <a:srgbClr val="635B5A"/>
                </a:solidFill>
                <a:latin typeface="Times New Roman"/>
                <a:ea typeface="Times New Roman"/>
                <a:cs typeface="Times New Roman"/>
                <a:sym typeface="Times New Roman"/>
                <a:hlinkClick r:id="rId7" tooltip="https://acamh.onlinelibrary.wiley.com/doi/full/10.1111/jcpp.13865"/>
              </a:rPr>
              <a:t>(McIntosh et al., 2024)</a:t>
            </a:r>
            <a:r>
              <a:rPr b="1" sz="3000" lang="en-US">
                <a:solidFill>
                  <a:srgbClr val="635B5A"/>
                </a:solidFill>
                <a:latin typeface="Times New Roman Bold"/>
                <a:ea typeface="Times New Roman Bold"/>
                <a:cs typeface="Times New Roman Bold"/>
                <a:sym typeface="Times New Roman Bold"/>
              </a:rPr>
              <a:t>.</a:t>
            </a:r>
          </a:p>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G</a:t>
            </a:r>
            <a:r>
              <a:rPr b="1" sz="3000" lang="en-US">
                <a:solidFill>
                  <a:srgbClr val="635B5A"/>
                </a:solidFill>
                <a:latin typeface="Times New Roman Bold"/>
                <a:ea typeface="Times New Roman Bold"/>
                <a:cs typeface="Times New Roman Bold"/>
                <a:sym typeface="Times New Roman Bold"/>
              </a:rPr>
              <a:t>roup play avoidance suggests reduced social confidence; peer play at age 3 predicts lower behavioural risks by age 7 </a:t>
            </a:r>
            <a:r>
              <a:rPr b="1" sz="3000" lang="en-US" u="sng">
                <a:solidFill>
                  <a:srgbClr val="635B5A"/>
                </a:solidFill>
                <a:latin typeface="Times New Roman Bold"/>
                <a:ea typeface="Times New Roman Bold"/>
                <a:cs typeface="Times New Roman Bold"/>
                <a:sym typeface="Times New Roman Bold"/>
                <a:hlinkClick r:id="rId8" tooltip="https://doi.org/10.1007/s10578-022-01368-x"/>
              </a:rPr>
              <a:t>(Zhao &amp; Gibson, 2023)</a:t>
            </a:r>
            <a:r>
              <a:rPr b="1" sz="3000" lang="en-US">
                <a:solidFill>
                  <a:srgbClr val="635B5A"/>
                </a:solidFill>
                <a:latin typeface="Times New Roman Bold"/>
                <a:ea typeface="Times New Roman Bold"/>
                <a:cs typeface="Times New Roman Bold"/>
                <a:sym typeface="Times New Roman Bold"/>
              </a:rPr>
              <a:t>.</a:t>
            </a:r>
          </a:p>
          <a:p>
            <a:pPr algn="just" indent="-323850" lvl="1" marL="647700">
              <a:lnSpc>
                <a:spcPts val="4200"/>
              </a:lnSpc>
              <a:buFont typeface="Arial"/>
              <a:buChar char="•"/>
            </a:pPr>
            <a:r>
              <a:rPr b="1" sz="3000" lang="en-US">
                <a:solidFill>
                  <a:srgbClr val="635B5A"/>
                </a:solidFill>
                <a:latin typeface="Times New Roman Bold"/>
                <a:ea typeface="Times New Roman Bold"/>
                <a:cs typeface="Times New Roman Bold"/>
                <a:sym typeface="Times New Roman Bold"/>
              </a:rPr>
              <a:t>Amira’s reliance on familiar carers highlights the need for a consistent secure base i</a:t>
            </a:r>
            <a:r>
              <a:rPr b="1" sz="3000" lang="en-US" u="none">
                <a:solidFill>
                  <a:srgbClr val="635B5A"/>
                </a:solidFill>
                <a:latin typeface="Times New Roman Bold"/>
                <a:ea typeface="Times New Roman Bold"/>
                <a:cs typeface="Times New Roman Bold"/>
                <a:sym typeface="Times New Roman Bold"/>
              </a:rPr>
              <a:t>n</a:t>
            </a:r>
            <a:r>
              <a:rPr b="1" sz="3000" lang="en-US">
                <a:solidFill>
                  <a:srgbClr val="635B5A"/>
                </a:solidFill>
                <a:latin typeface="Times New Roman Bold"/>
                <a:ea typeface="Times New Roman Bold"/>
                <a:cs typeface="Times New Roman Bold"/>
                <a:sym typeface="Times New Roman Bold"/>
              </a:rPr>
              <a:t> </a:t>
            </a:r>
            <a:r>
              <a:rPr b="1" sz="3000" lang="en-US" u="none">
                <a:solidFill>
                  <a:srgbClr val="635B5A"/>
                </a:solidFill>
                <a:latin typeface="Times New Roman Bold"/>
                <a:ea typeface="Times New Roman Bold"/>
                <a:cs typeface="Times New Roman Bold"/>
                <a:sym typeface="Times New Roman Bold"/>
              </a:rPr>
              <a:t>th</a:t>
            </a:r>
            <a:r>
              <a:rPr b="1" sz="3000" lang="en-US">
                <a:solidFill>
                  <a:srgbClr val="635B5A"/>
                </a:solidFill>
                <a:latin typeface="Times New Roman Bold"/>
                <a:ea typeface="Times New Roman Bold"/>
                <a:cs typeface="Times New Roman Bold"/>
                <a:sym typeface="Times New Roman Bold"/>
              </a:rPr>
              <a:t>e</a:t>
            </a:r>
            <a:r>
              <a:rPr b="1" sz="3000" lang="en-US" u="none">
                <a:solidFill>
                  <a:srgbClr val="635B5A"/>
                </a:solidFill>
                <a:latin typeface="Times New Roman Bold"/>
                <a:ea typeface="Times New Roman Bold"/>
                <a:cs typeface="Times New Roman Bold"/>
                <a:sym typeface="Times New Roman Bold"/>
              </a:rPr>
              <a:t> </a:t>
            </a:r>
            <a:r>
              <a:rPr b="1" sz="3000" lang="en-US">
                <a:solidFill>
                  <a:srgbClr val="635B5A"/>
                </a:solidFill>
                <a:latin typeface="Times New Roman Bold"/>
                <a:ea typeface="Times New Roman Bold"/>
                <a:cs typeface="Times New Roman Bold"/>
                <a:sym typeface="Times New Roman Bold"/>
              </a:rPr>
              <a:t>nurs</a:t>
            </a:r>
            <a:r>
              <a:rPr b="1" sz="3000" lang="en-US" u="none">
                <a:solidFill>
                  <a:srgbClr val="635B5A"/>
                </a:solidFill>
                <a:latin typeface="Times New Roman Bold"/>
                <a:ea typeface="Times New Roman Bold"/>
                <a:cs typeface="Times New Roman Bold"/>
                <a:sym typeface="Times New Roman Bold"/>
              </a:rPr>
              <a:t>e</a:t>
            </a:r>
            <a:r>
              <a:rPr b="1" sz="3000" lang="en-US">
                <a:solidFill>
                  <a:srgbClr val="635B5A"/>
                </a:solidFill>
                <a:latin typeface="Times New Roman Bold"/>
                <a:ea typeface="Times New Roman Bold"/>
                <a:cs typeface="Times New Roman Bold"/>
                <a:sym typeface="Times New Roman Bold"/>
              </a:rPr>
              <a:t>ry</a:t>
            </a:r>
            <a:r>
              <a:rPr b="1" sz="3000" lang="en-US" u="none">
                <a:solidFill>
                  <a:srgbClr val="635B5A"/>
                </a:solidFill>
                <a:latin typeface="Times New Roman Bold"/>
                <a:ea typeface="Times New Roman Bold"/>
                <a:cs typeface="Times New Roman Bold"/>
                <a:sym typeface="Times New Roman Bold"/>
              </a:rPr>
              <a:t> </a:t>
            </a:r>
            <a:r>
              <a:rPr sz="3000" lang="en-US" u="sng">
                <a:solidFill>
                  <a:srgbClr val="635B5A"/>
                </a:solidFill>
                <a:latin typeface="Times New Roman"/>
                <a:ea typeface="Times New Roman"/>
                <a:cs typeface="Times New Roman"/>
                <a:sym typeface="Times New Roman"/>
                <a:hlinkClick r:id="rId9" tooltip="https://nepjol.info/index.php/tutaj/article/view/74328/56979"/>
              </a:rPr>
              <a:t>(Khadka, 2022)</a:t>
            </a:r>
            <a:r>
              <a:rPr b="1" sz="3000" lang="en-US">
                <a:solidFill>
                  <a:srgbClr val="635B5A"/>
                </a:solidFill>
                <a:latin typeface="Times New Roman Bold"/>
                <a:ea typeface="Times New Roman Bold"/>
                <a:cs typeface="Times New Roman Bold"/>
                <a:sym typeface="Times New Roman Bold"/>
              </a:rPr>
              <a:t>.</a:t>
            </a:r>
          </a:p>
          <a:p>
            <a:pPr algn="just">
              <a:lnSpc>
                <a:spcPts val="4200"/>
              </a:lnSpc>
            </a:p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56" name=""/>
        <p:cNvGrpSpPr/>
        <p:nvPr/>
      </p:nvGrpSpPr>
      <p:grpSpPr>
        <a:xfrm>
          <a:off x="0" y="0"/>
          <a:ext cx="0" cy="0"/>
          <a:chOff x="0" y="0"/>
          <a:chExt cx="0" cy="0"/>
        </a:xfrm>
      </p:grpSpPr>
      <p:sp>
        <p:nvSpPr>
          <p:cNvPr id="1048685" name="Freeform 2"/>
          <p:cNvSpPr/>
          <p:nvPr/>
        </p:nvSpPr>
        <p:spPr>
          <a:xfrm rot="0" flipH="1" flipV="0">
            <a:off x="0" y="5144947"/>
            <a:ext cx="5163568" cy="5142053"/>
          </a:xfrm>
          <a:custGeom>
            <a:avLst/>
            <a:ahLst/>
            <a:rect l="l" t="t" r="r" b="b"/>
            <a:pathLst>
              <a:path w="5163568" h="5142053">
                <a:moveTo>
                  <a:pt x="5163568" y="0"/>
                </a:moveTo>
                <a:lnTo>
                  <a:pt x="0" y="0"/>
                </a:lnTo>
                <a:lnTo>
                  <a:pt x="0" y="5142053"/>
                </a:lnTo>
                <a:lnTo>
                  <a:pt x="5163568" y="5142053"/>
                </a:lnTo>
                <a:lnTo>
                  <a:pt x="5163568" y="0"/>
                </a:lnTo>
                <a:close/>
              </a:path>
            </a:pathLst>
          </a:custGeom>
          <a:blipFill>
            <a:blip xmlns:r="http://schemas.openxmlformats.org/officeDocument/2006/relationships" r:embed="rId1"/>
            <a:stretch>
              <a:fillRect l="0" t="0" r="0" b="0"/>
            </a:stretch>
          </a:blipFill>
          <a:ln cap="sq">
            <a:noFill/>
            <a:prstDash val="solid"/>
            <a:miter/>
          </a:ln>
        </p:spPr>
      </p:sp>
      <p:grpSp>
        <p:nvGrpSpPr>
          <p:cNvPr id="57" name="Group 3"/>
          <p:cNvGrpSpPr/>
          <p:nvPr/>
        </p:nvGrpSpPr>
        <p:grpSpPr>
          <a:xfrm rot="0">
            <a:off x="1436778" y="3768099"/>
            <a:ext cx="14954922" cy="5490201"/>
            <a:chOff x="0" y="0"/>
            <a:chExt cx="3938745" cy="1445979"/>
          </a:xfrm>
        </p:grpSpPr>
        <p:sp>
          <p:nvSpPr>
            <p:cNvPr id="1048686" name="Freeform 4"/>
            <p:cNvSpPr/>
            <p:nvPr/>
          </p:nvSpPr>
          <p:spPr>
            <a:xfrm rot="0" flipH="0" flipV="0">
              <a:off x="0" y="0"/>
              <a:ext cx="3938745" cy="1445979"/>
            </a:xfrm>
            <a:custGeom>
              <a:avLst/>
              <a:ahLst/>
              <a:rect l="l" t="t" r="r" b="b"/>
              <a:pathLst>
                <a:path w="3938745" h="1445979">
                  <a:moveTo>
                    <a:pt x="31061" y="0"/>
                  </a:moveTo>
                  <a:lnTo>
                    <a:pt x="3907684" y="0"/>
                  </a:lnTo>
                  <a:cubicBezTo>
                    <a:pt x="3915922" y="0"/>
                    <a:pt x="3923822" y="3272"/>
                    <a:pt x="3929647" y="9098"/>
                  </a:cubicBezTo>
                  <a:cubicBezTo>
                    <a:pt x="3935472" y="14923"/>
                    <a:pt x="3938745" y="22823"/>
                    <a:pt x="3938745" y="31061"/>
                  </a:cubicBezTo>
                  <a:lnTo>
                    <a:pt x="3938745" y="1414918"/>
                  </a:lnTo>
                  <a:cubicBezTo>
                    <a:pt x="3938745" y="1432072"/>
                    <a:pt x="3924838" y="1445979"/>
                    <a:pt x="3907684" y="1445979"/>
                  </a:cubicBezTo>
                  <a:lnTo>
                    <a:pt x="31061" y="1445979"/>
                  </a:lnTo>
                  <a:cubicBezTo>
                    <a:pt x="13906" y="1445979"/>
                    <a:pt x="0" y="1432072"/>
                    <a:pt x="0" y="1414918"/>
                  </a:cubicBezTo>
                  <a:lnTo>
                    <a:pt x="0" y="31061"/>
                  </a:lnTo>
                  <a:cubicBezTo>
                    <a:pt x="0" y="13906"/>
                    <a:pt x="13906" y="0"/>
                    <a:pt x="31061" y="0"/>
                  </a:cubicBezTo>
                  <a:close/>
                </a:path>
              </a:pathLst>
            </a:custGeom>
            <a:solidFill>
              <a:srgbClr val="FFFFFF"/>
            </a:solidFill>
            <a:ln w="38100" cap="rnd">
              <a:solidFill>
                <a:srgbClr val="635B5A"/>
              </a:solidFill>
              <a:prstDash val="solid"/>
              <a:round/>
            </a:ln>
          </p:spPr>
        </p:sp>
        <p:sp>
          <p:nvSpPr>
            <p:cNvPr id="1048687" name="TextBox 5"/>
            <p:cNvSpPr txBox="1"/>
            <p:nvPr/>
          </p:nvSpPr>
          <p:spPr>
            <a:xfrm>
              <a:off x="0" y="-9525"/>
              <a:ext cx="3938745" cy="1455504"/>
            </a:xfrm>
            <a:prstGeom prst="rect"/>
          </p:spPr>
          <p:txBody>
            <a:bodyPr anchor="ctr" bIns="50800" lIns="50800" rIns="50800" rtlCol="0" tIns="50800"/>
            <a:p>
              <a:pPr algn="ctr">
                <a:lnSpc>
                  <a:spcPts val="2999"/>
                </a:lnSpc>
              </a:pPr>
            </a:p>
          </p:txBody>
        </p:sp>
      </p:grpSp>
      <p:sp>
        <p:nvSpPr>
          <p:cNvPr id="1048688" name="Freeform 6"/>
          <p:cNvSpPr/>
          <p:nvPr/>
        </p:nvSpPr>
        <p:spPr>
          <a:xfrm rot="0" flipH="0" flipV="0">
            <a:off x="12154842" y="-2515633"/>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2"/>
            <a:stretch>
              <a:fillRect l="0" t="0" r="0" b="0"/>
            </a:stretch>
          </a:blipFill>
        </p:spPr>
      </p:sp>
      <p:sp>
        <p:nvSpPr>
          <p:cNvPr id="1048689" name="TextBox 7"/>
          <p:cNvSpPr txBox="1"/>
          <p:nvPr/>
        </p:nvSpPr>
        <p:spPr>
          <a:xfrm rot="0">
            <a:off x="1436778" y="1009650"/>
            <a:ext cx="7453579" cy="3520440"/>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DEVELOPMENTAL NEEDS IDENTIFIED</a:t>
            </a:r>
          </a:p>
        </p:txBody>
      </p:sp>
      <p:sp>
        <p:nvSpPr>
          <p:cNvPr id="1048690" name="Freeform 8"/>
          <p:cNvSpPr/>
          <p:nvPr/>
        </p:nvSpPr>
        <p:spPr>
          <a:xfrm rot="-3208221" flipH="0" flipV="0">
            <a:off x="8492795" y="1520360"/>
            <a:ext cx="1277961" cy="1277961"/>
          </a:xfrm>
          <a:custGeom>
            <a:avLst/>
            <a:ahLst/>
            <a:rect l="l" t="t" r="r" b="b"/>
            <a:pathLst>
              <a:path w="1277961" h="1277961">
                <a:moveTo>
                  <a:pt x="0" y="0"/>
                </a:moveTo>
                <a:lnTo>
                  <a:pt x="1277961" y="0"/>
                </a:lnTo>
                <a:lnTo>
                  <a:pt x="1277961" y="1277961"/>
                </a:lnTo>
                <a:lnTo>
                  <a:pt x="0" y="1277961"/>
                </a:lnTo>
                <a:lnTo>
                  <a:pt x="0" y="0"/>
                </a:lnTo>
                <a:close/>
              </a:path>
            </a:pathLst>
          </a:custGeom>
          <a:blipFill>
            <a:blip xmlns:r="http://schemas.openxmlformats.org/officeDocument/2006/relationships" r:embed="rId3"/>
            <a:stretch>
              <a:fillRect l="0" t="0" r="0" b="0"/>
            </a:stretch>
          </a:blipFill>
          <a:ln cap="sq">
            <a:noFill/>
            <a:prstDash val="solid"/>
            <a:miter/>
          </a:ln>
        </p:spPr>
      </p:sp>
      <p:sp>
        <p:nvSpPr>
          <p:cNvPr id="1048691" name="TextBox 9"/>
          <p:cNvSpPr txBox="1"/>
          <p:nvPr/>
        </p:nvSpPr>
        <p:spPr>
          <a:xfrm rot="0">
            <a:off x="1829557" y="4034129"/>
            <a:ext cx="13668315" cy="5334000"/>
          </a:xfrm>
          <a:prstGeom prst="rect"/>
        </p:spPr>
        <p:txBody>
          <a:bodyPr anchor="t" bIns="0" lIns="0" rIns="0" rtlCol="0" tIns="0">
            <a:spAutoFit/>
          </a:bodyPr>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Emotional: secure, trusting practitioner relationships reduce anxiety; consistent caregiving predicts stronger attachment security </a:t>
            </a:r>
            <a:r>
              <a:rPr sz="3000" lang="en-US" u="sng">
                <a:solidFill>
                  <a:srgbClr val="635B5A"/>
                </a:solidFill>
                <a:latin typeface="Times New Roman"/>
                <a:ea typeface="Times New Roman"/>
                <a:cs typeface="Times New Roman"/>
                <a:sym typeface="Times New Roman"/>
                <a:hlinkClick r:id="rId4" tooltip="https://acamh.onlinelibrary.wiley.com/doi/full/10.1111/jcpp.13865"/>
              </a:rPr>
              <a:t>(McIntosh et al., 2024)</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Social: scaffolded peer interactions enhance group play; peer play at age 3 lowers risk of later behavioural issues by 30–40% </a:t>
            </a:r>
            <a:r>
              <a:rPr sz="3000" lang="en-US" u="sng">
                <a:solidFill>
                  <a:srgbClr val="635B5A"/>
                </a:solidFill>
                <a:latin typeface="Times New Roman"/>
                <a:ea typeface="Times New Roman"/>
                <a:cs typeface="Times New Roman"/>
                <a:sym typeface="Times New Roman"/>
                <a:hlinkClick r:id="rId5" tooltip="https://doi.org/10.1007/s10578-022-01368-x"/>
              </a:rPr>
              <a:t>(Zhao &amp; Gibson, 2023)</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Cognitive: safe, responsive environments encourage speech; insecure attachment linked with slower language acquisition </a:t>
            </a:r>
            <a:r>
              <a:rPr sz="3000" lang="en-US" u="sng">
                <a:solidFill>
                  <a:srgbClr val="635B5A"/>
                </a:solidFill>
                <a:latin typeface="Times New Roman"/>
                <a:ea typeface="Times New Roman"/>
                <a:cs typeface="Times New Roman"/>
                <a:sym typeface="Times New Roman"/>
                <a:hlinkClick r:id="rId6" tooltip="https://doi.org/10.3390/ijerph19148425"/>
              </a:rPr>
              <a:t>(Anis et al., 2022)</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Physical: active play supports stress regulation; secure attachment improves physiological resilience to stress </a:t>
            </a:r>
            <a:r>
              <a:rPr sz="3000" lang="en-US" u="sng">
                <a:solidFill>
                  <a:srgbClr val="635B5A"/>
                </a:solidFill>
                <a:latin typeface="Times New Roman"/>
                <a:ea typeface="Times New Roman"/>
                <a:cs typeface="Times New Roman"/>
                <a:sym typeface="Times New Roman"/>
                <a:hlinkClick r:id="rId7" tooltip="https://pmc.ncbi.nlm.nih.gov/articles/PMC11150629/"/>
              </a:rPr>
              <a:t>(Santaguida &amp; Bergamasco, 2024</a:t>
            </a:r>
          </a:p>
          <a:p>
            <a:pPr algn="just">
              <a:lnSpc>
                <a:spcPts val="4200"/>
              </a:lnSpc>
            </a:p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60" name=""/>
        <p:cNvGrpSpPr/>
        <p:nvPr/>
      </p:nvGrpSpPr>
      <p:grpSpPr>
        <a:xfrm>
          <a:off x="0" y="0"/>
          <a:ext cx="0" cy="0"/>
          <a:chOff x="0" y="0"/>
          <a:chExt cx="0" cy="0"/>
        </a:xfrm>
      </p:grpSpPr>
      <p:sp>
        <p:nvSpPr>
          <p:cNvPr id="1048698" name="Freeform 2"/>
          <p:cNvSpPr/>
          <p:nvPr/>
        </p:nvSpPr>
        <p:spPr>
          <a:xfrm rot="0" flipH="1" flipV="0">
            <a:off x="0" y="5144947"/>
            <a:ext cx="5163568" cy="5142053"/>
          </a:xfrm>
          <a:custGeom>
            <a:avLst/>
            <a:ahLst/>
            <a:rect l="l" t="t" r="r" b="b"/>
            <a:pathLst>
              <a:path w="5163568" h="5142053">
                <a:moveTo>
                  <a:pt x="5163568" y="0"/>
                </a:moveTo>
                <a:lnTo>
                  <a:pt x="0" y="0"/>
                </a:lnTo>
                <a:lnTo>
                  <a:pt x="0" y="5142053"/>
                </a:lnTo>
                <a:lnTo>
                  <a:pt x="5163568" y="5142053"/>
                </a:lnTo>
                <a:lnTo>
                  <a:pt x="5163568" y="0"/>
                </a:lnTo>
                <a:close/>
              </a:path>
            </a:pathLst>
          </a:custGeom>
          <a:blipFill>
            <a:blip xmlns:r="http://schemas.openxmlformats.org/officeDocument/2006/relationships" r:embed="rId1"/>
            <a:stretch>
              <a:fillRect l="0" t="0" r="0" b="0"/>
            </a:stretch>
          </a:blipFill>
          <a:ln cap="sq">
            <a:noFill/>
            <a:prstDash val="solid"/>
            <a:miter/>
          </a:ln>
        </p:spPr>
      </p:sp>
      <p:grpSp>
        <p:nvGrpSpPr>
          <p:cNvPr id="61" name="Group 3"/>
          <p:cNvGrpSpPr/>
          <p:nvPr/>
        </p:nvGrpSpPr>
        <p:grpSpPr>
          <a:xfrm rot="0">
            <a:off x="657456" y="3768099"/>
            <a:ext cx="8635207" cy="6518901"/>
            <a:chOff x="0" y="0"/>
            <a:chExt cx="2274293" cy="1716912"/>
          </a:xfrm>
        </p:grpSpPr>
        <p:sp>
          <p:nvSpPr>
            <p:cNvPr id="1048699" name="Freeform 4"/>
            <p:cNvSpPr/>
            <p:nvPr/>
          </p:nvSpPr>
          <p:spPr>
            <a:xfrm rot="0" flipH="0" flipV="0">
              <a:off x="0" y="0"/>
              <a:ext cx="2274293" cy="1716912"/>
            </a:xfrm>
            <a:custGeom>
              <a:avLst/>
              <a:ahLst/>
              <a:rect l="l" t="t" r="r" b="b"/>
              <a:pathLst>
                <a:path w="2274293" h="1716912">
                  <a:moveTo>
                    <a:pt x="53793" y="0"/>
                  </a:moveTo>
                  <a:lnTo>
                    <a:pt x="2220500" y="0"/>
                  </a:lnTo>
                  <a:cubicBezTo>
                    <a:pt x="2250209" y="0"/>
                    <a:pt x="2274293" y="24084"/>
                    <a:pt x="2274293" y="53793"/>
                  </a:cubicBezTo>
                  <a:lnTo>
                    <a:pt x="2274293" y="1663119"/>
                  </a:lnTo>
                  <a:cubicBezTo>
                    <a:pt x="2274293" y="1677386"/>
                    <a:pt x="2268626" y="1691068"/>
                    <a:pt x="2258538" y="1701157"/>
                  </a:cubicBezTo>
                  <a:cubicBezTo>
                    <a:pt x="2248450" y="1711245"/>
                    <a:pt x="2234767" y="1716912"/>
                    <a:pt x="2220500" y="1716912"/>
                  </a:cubicBezTo>
                  <a:lnTo>
                    <a:pt x="53793" y="1716912"/>
                  </a:lnTo>
                  <a:cubicBezTo>
                    <a:pt x="24084" y="1716912"/>
                    <a:pt x="0" y="1692828"/>
                    <a:pt x="0" y="1663119"/>
                  </a:cubicBezTo>
                  <a:lnTo>
                    <a:pt x="0" y="53793"/>
                  </a:lnTo>
                  <a:cubicBezTo>
                    <a:pt x="0" y="39526"/>
                    <a:pt x="5667" y="25844"/>
                    <a:pt x="15756" y="15756"/>
                  </a:cubicBezTo>
                  <a:cubicBezTo>
                    <a:pt x="25844" y="5667"/>
                    <a:pt x="39526" y="0"/>
                    <a:pt x="53793" y="0"/>
                  </a:cubicBezTo>
                  <a:close/>
                </a:path>
              </a:pathLst>
            </a:custGeom>
            <a:solidFill>
              <a:srgbClr val="FFFFFF"/>
            </a:solidFill>
            <a:ln w="38100" cap="rnd">
              <a:solidFill>
                <a:srgbClr val="635B5A"/>
              </a:solidFill>
              <a:prstDash val="solid"/>
              <a:round/>
            </a:ln>
          </p:spPr>
        </p:sp>
        <p:sp>
          <p:nvSpPr>
            <p:cNvPr id="1048700" name="TextBox 5"/>
            <p:cNvSpPr txBox="1"/>
            <p:nvPr/>
          </p:nvSpPr>
          <p:spPr>
            <a:xfrm>
              <a:off x="0" y="-9525"/>
              <a:ext cx="2274293" cy="1726437"/>
            </a:xfrm>
            <a:prstGeom prst="rect"/>
          </p:spPr>
          <p:txBody>
            <a:bodyPr anchor="ctr" bIns="50800" lIns="50800" rIns="50800" rtlCol="0" tIns="50800"/>
            <a:p>
              <a:pPr algn="ctr">
                <a:lnSpc>
                  <a:spcPts val="2999"/>
                </a:lnSpc>
              </a:pPr>
            </a:p>
          </p:txBody>
        </p:sp>
      </p:grpSp>
      <p:sp>
        <p:nvSpPr>
          <p:cNvPr id="1048701" name="Freeform 6"/>
          <p:cNvSpPr/>
          <p:nvPr/>
        </p:nvSpPr>
        <p:spPr>
          <a:xfrm rot="0" flipH="0" flipV="0">
            <a:off x="12154842" y="-2515633"/>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2"/>
            <a:stretch>
              <a:fillRect l="0" t="0" r="0" b="0"/>
            </a:stretch>
          </a:blipFill>
        </p:spPr>
      </p:sp>
      <p:grpSp>
        <p:nvGrpSpPr>
          <p:cNvPr id="62" name="Group 7"/>
          <p:cNvGrpSpPr/>
          <p:nvPr/>
        </p:nvGrpSpPr>
        <p:grpSpPr>
          <a:xfrm rot="0">
            <a:off x="9552078" y="1028700"/>
            <a:ext cx="8556527" cy="6457390"/>
            <a:chOff x="0" y="0"/>
            <a:chExt cx="2253571" cy="1700712"/>
          </a:xfrm>
        </p:grpSpPr>
        <p:sp>
          <p:nvSpPr>
            <p:cNvPr id="1048702" name="Freeform 8"/>
            <p:cNvSpPr/>
            <p:nvPr/>
          </p:nvSpPr>
          <p:spPr>
            <a:xfrm rot="0" flipH="0" flipV="0">
              <a:off x="0" y="0"/>
              <a:ext cx="2253571" cy="1700712"/>
            </a:xfrm>
            <a:custGeom>
              <a:avLst/>
              <a:ahLst/>
              <a:rect l="l" t="t" r="r" b="b"/>
              <a:pathLst>
                <a:path w="2253571" h="1700712">
                  <a:moveTo>
                    <a:pt x="54288" y="0"/>
                  </a:moveTo>
                  <a:lnTo>
                    <a:pt x="2199283" y="0"/>
                  </a:lnTo>
                  <a:cubicBezTo>
                    <a:pt x="2229265" y="0"/>
                    <a:pt x="2253571" y="24305"/>
                    <a:pt x="2253571" y="54288"/>
                  </a:cubicBezTo>
                  <a:lnTo>
                    <a:pt x="2253571" y="1646424"/>
                  </a:lnTo>
                  <a:cubicBezTo>
                    <a:pt x="2253571" y="1676406"/>
                    <a:pt x="2229265" y="1700712"/>
                    <a:pt x="2199283" y="1700712"/>
                  </a:cubicBezTo>
                  <a:lnTo>
                    <a:pt x="54288" y="1700712"/>
                  </a:lnTo>
                  <a:cubicBezTo>
                    <a:pt x="24305" y="1700712"/>
                    <a:pt x="0" y="1676406"/>
                    <a:pt x="0" y="1646424"/>
                  </a:cubicBezTo>
                  <a:lnTo>
                    <a:pt x="0" y="54288"/>
                  </a:lnTo>
                  <a:cubicBezTo>
                    <a:pt x="0" y="24305"/>
                    <a:pt x="24305" y="0"/>
                    <a:pt x="54288" y="0"/>
                  </a:cubicBezTo>
                  <a:close/>
                </a:path>
              </a:pathLst>
            </a:custGeom>
            <a:solidFill>
              <a:srgbClr val="FFFFFF"/>
            </a:solidFill>
            <a:ln w="38100" cap="rnd">
              <a:solidFill>
                <a:srgbClr val="635B5A"/>
              </a:solidFill>
              <a:prstDash val="solid"/>
              <a:round/>
            </a:ln>
          </p:spPr>
        </p:sp>
        <p:sp>
          <p:nvSpPr>
            <p:cNvPr id="1048703" name="TextBox 9"/>
            <p:cNvSpPr txBox="1"/>
            <p:nvPr/>
          </p:nvSpPr>
          <p:spPr>
            <a:xfrm>
              <a:off x="0" y="-9525"/>
              <a:ext cx="2253571" cy="1710237"/>
            </a:xfrm>
            <a:prstGeom prst="rect"/>
          </p:spPr>
          <p:txBody>
            <a:bodyPr anchor="ctr" bIns="50800" lIns="50800" rIns="50800" rtlCol="0" tIns="50800"/>
            <a:p>
              <a:pPr algn="ctr">
                <a:lnSpc>
                  <a:spcPts val="2999"/>
                </a:lnSpc>
              </a:pPr>
            </a:p>
          </p:txBody>
        </p:sp>
      </p:grpSp>
      <p:sp>
        <p:nvSpPr>
          <p:cNvPr id="1048704" name="TextBox 10"/>
          <p:cNvSpPr txBox="1"/>
          <p:nvPr/>
        </p:nvSpPr>
        <p:spPr>
          <a:xfrm rot="0">
            <a:off x="0" y="-54387"/>
            <a:ext cx="9144000" cy="3533858"/>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STRATEGIES BASED ON ATTACHMENT THEORY &amp; DEVELOPMENTAL SUPPORT</a:t>
            </a:r>
          </a:p>
        </p:txBody>
      </p:sp>
      <p:sp>
        <p:nvSpPr>
          <p:cNvPr id="1048705" name="Freeform 11"/>
          <p:cNvSpPr/>
          <p:nvPr/>
        </p:nvSpPr>
        <p:spPr>
          <a:xfrm rot="-3208221" flipH="0" flipV="0">
            <a:off x="10470534" y="-362486"/>
            <a:ext cx="1277961" cy="1277961"/>
          </a:xfrm>
          <a:custGeom>
            <a:avLst/>
            <a:ahLst/>
            <a:rect l="l" t="t" r="r" b="b"/>
            <a:pathLst>
              <a:path w="1277961" h="1277961">
                <a:moveTo>
                  <a:pt x="0" y="0"/>
                </a:moveTo>
                <a:lnTo>
                  <a:pt x="1277961" y="0"/>
                </a:lnTo>
                <a:lnTo>
                  <a:pt x="1277961" y="1277961"/>
                </a:lnTo>
                <a:lnTo>
                  <a:pt x="0" y="1277961"/>
                </a:lnTo>
                <a:lnTo>
                  <a:pt x="0" y="0"/>
                </a:lnTo>
                <a:close/>
              </a:path>
            </a:pathLst>
          </a:custGeom>
          <a:blipFill>
            <a:blip xmlns:r="http://schemas.openxmlformats.org/officeDocument/2006/relationships" r:embed="rId3"/>
            <a:stretch>
              <a:fillRect l="0" t="0" r="0" b="0"/>
            </a:stretch>
          </a:blipFill>
          <a:ln cap="sq">
            <a:noFill/>
            <a:prstDash val="solid"/>
            <a:miter/>
          </a:ln>
        </p:spPr>
      </p:sp>
      <p:sp>
        <p:nvSpPr>
          <p:cNvPr id="1048706" name="TextBox 12"/>
          <p:cNvSpPr txBox="1"/>
          <p:nvPr/>
        </p:nvSpPr>
        <p:spPr>
          <a:xfrm rot="0">
            <a:off x="657456" y="4053179"/>
            <a:ext cx="8486544" cy="6189127"/>
          </a:xfrm>
          <a:prstGeom prst="rect"/>
        </p:spPr>
        <p:txBody>
          <a:bodyPr anchor="t" bIns="0" lIns="0" rIns="0" rtlCol="0" tIns="0">
            <a:spAutoFit/>
          </a:bodyPr>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Key person approach: consistent practitioner strengthens secure base; continuity of care predicts higher attachment security </a:t>
            </a:r>
            <a:r>
              <a:rPr sz="2700" lang="en-US" u="sng">
                <a:solidFill>
                  <a:srgbClr val="635B5A"/>
                </a:solidFill>
                <a:latin typeface="Times New Roman"/>
                <a:ea typeface="Times New Roman"/>
                <a:cs typeface="Times New Roman"/>
                <a:sym typeface="Times New Roman"/>
                <a:hlinkClick r:id="rId4" tooltip="https://acamh.onlinelibrary.wiley.com/doi/full/10.1111/jcpp.13865"/>
              </a:rPr>
              <a:t>(McIntosh et al., 2024)</a:t>
            </a:r>
            <a:r>
              <a:rPr sz="2700" lang="en-US">
                <a:solidFill>
                  <a:srgbClr val="635B5A"/>
                </a:solidFill>
                <a:latin typeface="Times New Roman"/>
                <a:ea typeface="Times New Roman"/>
                <a:cs typeface="Times New Roman"/>
                <a:sym typeface="Times New Roman"/>
              </a:rPr>
              <a:t>.</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Predictable routines: reduce uncertainty; children in structured environments show 25% fewer stress behaviours </a:t>
            </a:r>
            <a:r>
              <a:rPr sz="2700" lang="en-US" u="sng">
                <a:solidFill>
                  <a:srgbClr val="635B5A"/>
                </a:solidFill>
                <a:latin typeface="Times New Roman"/>
                <a:ea typeface="Times New Roman"/>
                <a:cs typeface="Times New Roman"/>
                <a:sym typeface="Times New Roman"/>
                <a:hlinkClick r:id="rId5" tooltip="https://doi.org/10.2478/sjcapp-2024-0005"/>
              </a:rPr>
              <a:t>(Juul Darling et al., 2024)</a:t>
            </a:r>
            <a:r>
              <a:rPr sz="2700" lang="en-US">
                <a:solidFill>
                  <a:srgbClr val="635B5A"/>
                </a:solidFill>
                <a:latin typeface="Times New Roman"/>
                <a:ea typeface="Times New Roman"/>
                <a:cs typeface="Times New Roman"/>
                <a:sym typeface="Times New Roman"/>
              </a:rPr>
              <a:t>.</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Transitional objects: comfort items support smoother separations and emotional regulation </a:t>
            </a:r>
            <a:r>
              <a:rPr sz="2700" lang="en-US" u="sng">
                <a:solidFill>
                  <a:srgbClr val="635B5A"/>
                </a:solidFill>
                <a:latin typeface="Times New Roman"/>
                <a:ea typeface="Times New Roman"/>
                <a:cs typeface="Times New Roman"/>
                <a:sym typeface="Times New Roman"/>
                <a:hlinkClick r:id="rId6" tooltip="https://pmc.ncbi.nlm.nih.gov/articles/PMC11150629/"/>
              </a:rPr>
              <a:t>(Santaguida &amp; Bergamasco, 2024)</a:t>
            </a:r>
            <a:r>
              <a:rPr sz="2700" lang="en-US">
                <a:solidFill>
                  <a:srgbClr val="635B5A"/>
                </a:solidFill>
                <a:latin typeface="Times New Roman"/>
                <a:ea typeface="Times New Roman"/>
                <a:cs typeface="Times New Roman"/>
                <a:sym typeface="Times New Roman"/>
              </a:rPr>
              <a:t>.</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Gradual separation: phased parental withdrawal reduces risk of persistent separation anxiety disorder, affecting 4–5% of preschoolers (Juul Darling et al., 2024).</a:t>
            </a:r>
          </a:p>
          <a:p>
            <a:pPr algn="just">
              <a:lnSpc>
                <a:spcPts val="3780"/>
              </a:lnSpc>
            </a:pPr>
          </a:p>
        </p:txBody>
      </p:sp>
      <p:sp>
        <p:nvSpPr>
          <p:cNvPr id="1048707" name="TextBox 13"/>
          <p:cNvSpPr txBox="1"/>
          <p:nvPr/>
        </p:nvSpPr>
        <p:spPr>
          <a:xfrm rot="0">
            <a:off x="9552078" y="1205944"/>
            <a:ext cx="8213044" cy="5876756"/>
          </a:xfrm>
          <a:prstGeom prst="rect"/>
        </p:spPr>
        <p:txBody>
          <a:bodyPr anchor="t" bIns="0" lIns="0" rIns="0" rtlCol="0" tIns="0">
            <a:spAutoFit/>
          </a:bodyPr>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Small-group supported play: improves peer interaction; peer play predicts 30–40% lower behavioural risk at age 7 </a:t>
            </a:r>
            <a:r>
              <a:rPr sz="3000" lang="en-US" u="sng">
                <a:solidFill>
                  <a:srgbClr val="635B5A"/>
                </a:solidFill>
                <a:latin typeface="Times New Roman"/>
                <a:ea typeface="Times New Roman"/>
                <a:cs typeface="Times New Roman"/>
                <a:sym typeface="Times New Roman"/>
                <a:hlinkClick r:id="rId7" tooltip="https://doi.org/10.1007/s10578-022-01368-x"/>
              </a:rPr>
              <a:t>(Zhao &amp; Gibson, 2023)</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Practitioner scaffolding: responsive dialogue enhances expressive language; attachment-based programs improve parent–child communication and reduce parental stress </a:t>
            </a:r>
            <a:r>
              <a:rPr sz="3000" lang="en-US" u="sng">
                <a:solidFill>
                  <a:srgbClr val="635B5A"/>
                </a:solidFill>
                <a:latin typeface="Times New Roman"/>
                <a:ea typeface="Times New Roman"/>
                <a:cs typeface="Times New Roman"/>
                <a:sym typeface="Times New Roman"/>
                <a:hlinkClick r:id="rId8" tooltip="https://doi.org/10.3390/ijerph19148425"/>
              </a:rPr>
              <a:t>(Anis et al., 2022)</a:t>
            </a:r>
            <a:r>
              <a:rPr sz="3000" lang="en-US">
                <a:solidFill>
                  <a:srgbClr val="635B5A"/>
                </a:solidFill>
                <a:latin typeface="Times New Roman"/>
                <a:ea typeface="Times New Roman"/>
                <a:cs typeface="Times New Roman"/>
                <a:sym typeface="Times New Roman"/>
              </a:rPr>
              <a:t>.</a:t>
            </a:r>
          </a:p>
          <a:p>
            <a:pPr algn="just" indent="-323850" lvl="1" marL="647700">
              <a:lnSpc>
                <a:spcPts val="4200"/>
              </a:lnSpc>
              <a:buFont typeface="Arial"/>
              <a:buChar char="•"/>
            </a:pPr>
            <a:r>
              <a:rPr sz="3000" lang="en-US">
                <a:solidFill>
                  <a:srgbClr val="635B5A"/>
                </a:solidFill>
                <a:latin typeface="Times New Roman"/>
                <a:ea typeface="Times New Roman"/>
                <a:cs typeface="Times New Roman"/>
                <a:sym typeface="Times New Roman"/>
              </a:rPr>
              <a:t>Interactive methods: songs, storytelling, and joint attention foster secure connections and boost early learning </a:t>
            </a:r>
            <a:r>
              <a:rPr sz="3000" lang="en-US" u="sng">
                <a:solidFill>
                  <a:srgbClr val="635B5A"/>
                </a:solidFill>
                <a:latin typeface="Times New Roman"/>
                <a:ea typeface="Times New Roman"/>
                <a:cs typeface="Times New Roman"/>
                <a:sym typeface="Times New Roman"/>
                <a:hlinkClick r:id="rId9" tooltip="https://nepjol.info/index.php/tutaj/article/view/74328/56979"/>
              </a:rPr>
              <a:t>(Khadka, 2022)</a:t>
            </a:r>
          </a:p>
          <a:p>
            <a:pPr algn="just">
              <a:lnSpc>
                <a:spcPts val="4200"/>
              </a:lnSpc>
            </a:p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65" name=""/>
        <p:cNvGrpSpPr/>
        <p:nvPr/>
      </p:nvGrpSpPr>
      <p:grpSpPr>
        <a:xfrm>
          <a:off x="0" y="0"/>
          <a:ext cx="0" cy="0"/>
          <a:chOff x="0" y="0"/>
          <a:chExt cx="0" cy="0"/>
        </a:xfrm>
      </p:grpSpPr>
      <p:sp>
        <p:nvSpPr>
          <p:cNvPr id="1048714" name="Freeform 2"/>
          <p:cNvSpPr/>
          <p:nvPr/>
        </p:nvSpPr>
        <p:spPr>
          <a:xfrm rot="0" flipH="1" flipV="0">
            <a:off x="0" y="5144947"/>
            <a:ext cx="5163568" cy="5142053"/>
          </a:xfrm>
          <a:custGeom>
            <a:avLst/>
            <a:ahLst/>
            <a:rect l="l" t="t" r="r" b="b"/>
            <a:pathLst>
              <a:path w="5163568" h="5142053">
                <a:moveTo>
                  <a:pt x="5163568" y="0"/>
                </a:moveTo>
                <a:lnTo>
                  <a:pt x="0" y="0"/>
                </a:lnTo>
                <a:lnTo>
                  <a:pt x="0" y="5142053"/>
                </a:lnTo>
                <a:lnTo>
                  <a:pt x="5163568" y="5142053"/>
                </a:lnTo>
                <a:lnTo>
                  <a:pt x="5163568" y="0"/>
                </a:lnTo>
                <a:close/>
              </a:path>
            </a:pathLst>
          </a:custGeom>
          <a:blipFill>
            <a:blip xmlns:r="http://schemas.openxmlformats.org/officeDocument/2006/relationships" r:embed="rId1"/>
            <a:stretch>
              <a:fillRect l="0" t="0" r="0" b="0"/>
            </a:stretch>
          </a:blipFill>
          <a:ln cap="sq">
            <a:noFill/>
            <a:prstDash val="solid"/>
            <a:miter/>
          </a:ln>
        </p:spPr>
      </p:sp>
      <p:grpSp>
        <p:nvGrpSpPr>
          <p:cNvPr id="66" name="Group 3"/>
          <p:cNvGrpSpPr/>
          <p:nvPr/>
        </p:nvGrpSpPr>
        <p:grpSpPr>
          <a:xfrm rot="0">
            <a:off x="657456" y="3768099"/>
            <a:ext cx="8635207" cy="6518901"/>
            <a:chOff x="0" y="0"/>
            <a:chExt cx="2274293" cy="1716912"/>
          </a:xfrm>
        </p:grpSpPr>
        <p:sp>
          <p:nvSpPr>
            <p:cNvPr id="1048715" name="Freeform 4"/>
            <p:cNvSpPr/>
            <p:nvPr/>
          </p:nvSpPr>
          <p:spPr>
            <a:xfrm rot="0" flipH="0" flipV="0">
              <a:off x="0" y="0"/>
              <a:ext cx="2274293" cy="1716912"/>
            </a:xfrm>
            <a:custGeom>
              <a:avLst/>
              <a:ahLst/>
              <a:rect l="l" t="t" r="r" b="b"/>
              <a:pathLst>
                <a:path w="2274293" h="1716912">
                  <a:moveTo>
                    <a:pt x="53793" y="0"/>
                  </a:moveTo>
                  <a:lnTo>
                    <a:pt x="2220500" y="0"/>
                  </a:lnTo>
                  <a:cubicBezTo>
                    <a:pt x="2250209" y="0"/>
                    <a:pt x="2274293" y="24084"/>
                    <a:pt x="2274293" y="53793"/>
                  </a:cubicBezTo>
                  <a:lnTo>
                    <a:pt x="2274293" y="1663119"/>
                  </a:lnTo>
                  <a:cubicBezTo>
                    <a:pt x="2274293" y="1677386"/>
                    <a:pt x="2268626" y="1691068"/>
                    <a:pt x="2258538" y="1701157"/>
                  </a:cubicBezTo>
                  <a:cubicBezTo>
                    <a:pt x="2248450" y="1711245"/>
                    <a:pt x="2234767" y="1716912"/>
                    <a:pt x="2220500" y="1716912"/>
                  </a:cubicBezTo>
                  <a:lnTo>
                    <a:pt x="53793" y="1716912"/>
                  </a:lnTo>
                  <a:cubicBezTo>
                    <a:pt x="24084" y="1716912"/>
                    <a:pt x="0" y="1692828"/>
                    <a:pt x="0" y="1663119"/>
                  </a:cubicBezTo>
                  <a:lnTo>
                    <a:pt x="0" y="53793"/>
                  </a:lnTo>
                  <a:cubicBezTo>
                    <a:pt x="0" y="39526"/>
                    <a:pt x="5667" y="25844"/>
                    <a:pt x="15756" y="15756"/>
                  </a:cubicBezTo>
                  <a:cubicBezTo>
                    <a:pt x="25844" y="5667"/>
                    <a:pt x="39526" y="0"/>
                    <a:pt x="53793" y="0"/>
                  </a:cubicBezTo>
                  <a:close/>
                </a:path>
              </a:pathLst>
            </a:custGeom>
            <a:solidFill>
              <a:srgbClr val="FFFFFF"/>
            </a:solidFill>
            <a:ln w="38100" cap="rnd">
              <a:solidFill>
                <a:srgbClr val="635B5A"/>
              </a:solidFill>
              <a:prstDash val="solid"/>
              <a:round/>
            </a:ln>
          </p:spPr>
        </p:sp>
        <p:sp>
          <p:nvSpPr>
            <p:cNvPr id="1048716" name="TextBox 5"/>
            <p:cNvSpPr txBox="1"/>
            <p:nvPr/>
          </p:nvSpPr>
          <p:spPr>
            <a:xfrm>
              <a:off x="0" y="-9525"/>
              <a:ext cx="2274293" cy="1726437"/>
            </a:xfrm>
            <a:prstGeom prst="rect"/>
          </p:spPr>
          <p:txBody>
            <a:bodyPr anchor="ctr" bIns="50800" lIns="50800" rIns="50800" rtlCol="0" tIns="50800"/>
            <a:p>
              <a:pPr algn="ctr">
                <a:lnSpc>
                  <a:spcPts val="2999"/>
                </a:lnSpc>
              </a:pPr>
            </a:p>
          </p:txBody>
        </p:sp>
      </p:grpSp>
      <p:sp>
        <p:nvSpPr>
          <p:cNvPr id="1048717" name="Freeform 6"/>
          <p:cNvSpPr/>
          <p:nvPr/>
        </p:nvSpPr>
        <p:spPr>
          <a:xfrm rot="0" flipH="0" flipV="0">
            <a:off x="12154842" y="-2515633"/>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2"/>
            <a:stretch>
              <a:fillRect l="0" t="0" r="0" b="0"/>
            </a:stretch>
          </a:blipFill>
        </p:spPr>
      </p:sp>
      <p:grpSp>
        <p:nvGrpSpPr>
          <p:cNvPr id="67" name="Group 7"/>
          <p:cNvGrpSpPr/>
          <p:nvPr/>
        </p:nvGrpSpPr>
        <p:grpSpPr>
          <a:xfrm rot="0">
            <a:off x="9552078" y="1028700"/>
            <a:ext cx="8556527" cy="6457390"/>
            <a:chOff x="0" y="0"/>
            <a:chExt cx="2253571" cy="1700712"/>
          </a:xfrm>
        </p:grpSpPr>
        <p:sp>
          <p:nvSpPr>
            <p:cNvPr id="1048718" name="Freeform 8"/>
            <p:cNvSpPr/>
            <p:nvPr/>
          </p:nvSpPr>
          <p:spPr>
            <a:xfrm rot="0" flipH="0" flipV="0">
              <a:off x="0" y="0"/>
              <a:ext cx="2253571" cy="1700712"/>
            </a:xfrm>
            <a:custGeom>
              <a:avLst/>
              <a:ahLst/>
              <a:rect l="l" t="t" r="r" b="b"/>
              <a:pathLst>
                <a:path w="2253571" h="1700712">
                  <a:moveTo>
                    <a:pt x="54288" y="0"/>
                  </a:moveTo>
                  <a:lnTo>
                    <a:pt x="2199283" y="0"/>
                  </a:lnTo>
                  <a:cubicBezTo>
                    <a:pt x="2229265" y="0"/>
                    <a:pt x="2253571" y="24305"/>
                    <a:pt x="2253571" y="54288"/>
                  </a:cubicBezTo>
                  <a:lnTo>
                    <a:pt x="2253571" y="1646424"/>
                  </a:lnTo>
                  <a:cubicBezTo>
                    <a:pt x="2253571" y="1676406"/>
                    <a:pt x="2229265" y="1700712"/>
                    <a:pt x="2199283" y="1700712"/>
                  </a:cubicBezTo>
                  <a:lnTo>
                    <a:pt x="54288" y="1700712"/>
                  </a:lnTo>
                  <a:cubicBezTo>
                    <a:pt x="24305" y="1700712"/>
                    <a:pt x="0" y="1676406"/>
                    <a:pt x="0" y="1646424"/>
                  </a:cubicBezTo>
                  <a:lnTo>
                    <a:pt x="0" y="54288"/>
                  </a:lnTo>
                  <a:cubicBezTo>
                    <a:pt x="0" y="24305"/>
                    <a:pt x="24305" y="0"/>
                    <a:pt x="54288" y="0"/>
                  </a:cubicBezTo>
                  <a:close/>
                </a:path>
              </a:pathLst>
            </a:custGeom>
            <a:solidFill>
              <a:srgbClr val="FFFFFF"/>
            </a:solidFill>
            <a:ln w="38100" cap="rnd">
              <a:solidFill>
                <a:srgbClr val="635B5A"/>
              </a:solidFill>
              <a:prstDash val="solid"/>
              <a:round/>
            </a:ln>
          </p:spPr>
        </p:sp>
        <p:sp>
          <p:nvSpPr>
            <p:cNvPr id="1048719" name="TextBox 9"/>
            <p:cNvSpPr txBox="1"/>
            <p:nvPr/>
          </p:nvSpPr>
          <p:spPr>
            <a:xfrm>
              <a:off x="0" y="-9525"/>
              <a:ext cx="2253571" cy="1710237"/>
            </a:xfrm>
            <a:prstGeom prst="rect"/>
          </p:spPr>
          <p:txBody>
            <a:bodyPr anchor="ctr" bIns="50800" lIns="50800" rIns="50800" rtlCol="0" tIns="50800"/>
            <a:p>
              <a:pPr algn="ctr">
                <a:lnSpc>
                  <a:spcPts val="2999"/>
                </a:lnSpc>
              </a:pPr>
            </a:p>
          </p:txBody>
        </p:sp>
      </p:grpSp>
      <p:sp>
        <p:nvSpPr>
          <p:cNvPr id="1048720" name="TextBox 10"/>
          <p:cNvSpPr txBox="1"/>
          <p:nvPr/>
        </p:nvSpPr>
        <p:spPr>
          <a:xfrm rot="0">
            <a:off x="0" y="-54387"/>
            <a:ext cx="9144000" cy="2362255"/>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NATURE (BIOLOGICAL FACTORS)</a:t>
            </a:r>
          </a:p>
        </p:txBody>
      </p:sp>
      <p:sp>
        <p:nvSpPr>
          <p:cNvPr id="1048721" name="Freeform 11"/>
          <p:cNvSpPr/>
          <p:nvPr/>
        </p:nvSpPr>
        <p:spPr>
          <a:xfrm rot="-3208221" flipH="0" flipV="0">
            <a:off x="10470534" y="-362486"/>
            <a:ext cx="1277961" cy="1277961"/>
          </a:xfrm>
          <a:custGeom>
            <a:avLst/>
            <a:ahLst/>
            <a:rect l="l" t="t" r="r" b="b"/>
            <a:pathLst>
              <a:path w="1277961" h="1277961">
                <a:moveTo>
                  <a:pt x="0" y="0"/>
                </a:moveTo>
                <a:lnTo>
                  <a:pt x="1277961" y="0"/>
                </a:lnTo>
                <a:lnTo>
                  <a:pt x="1277961" y="1277961"/>
                </a:lnTo>
                <a:lnTo>
                  <a:pt x="0" y="1277961"/>
                </a:lnTo>
                <a:lnTo>
                  <a:pt x="0" y="0"/>
                </a:lnTo>
                <a:close/>
              </a:path>
            </a:pathLst>
          </a:custGeom>
          <a:blipFill>
            <a:blip xmlns:r="http://schemas.openxmlformats.org/officeDocument/2006/relationships" r:embed="rId3"/>
            <a:stretch>
              <a:fillRect l="0" t="0" r="0" b="0"/>
            </a:stretch>
          </a:blipFill>
          <a:ln cap="sq">
            <a:noFill/>
            <a:prstDash val="solid"/>
            <a:miter/>
          </a:ln>
        </p:spPr>
      </p:sp>
      <p:sp>
        <p:nvSpPr>
          <p:cNvPr id="1048722" name="TextBox 12"/>
          <p:cNvSpPr txBox="1"/>
          <p:nvPr/>
        </p:nvSpPr>
        <p:spPr>
          <a:xfrm rot="0">
            <a:off x="657456" y="4043654"/>
            <a:ext cx="8486544" cy="5949155"/>
          </a:xfrm>
          <a:prstGeom prst="rect"/>
        </p:spPr>
        <p:txBody>
          <a:bodyPr anchor="t" bIns="0" lIns="0" rIns="0" rtlCol="0" tIns="0">
            <a:spAutoFit/>
          </a:bodyPr>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Genetic predispositions influence temperament </a:t>
            </a:r>
            <a:r>
              <a:rPr sz="2800" lang="en-US" u="none">
                <a:solidFill>
                  <a:srgbClr val="635B5A"/>
                </a:solidFill>
                <a:latin typeface="Times New Roman"/>
                <a:ea typeface="Times New Roman"/>
                <a:cs typeface="Times New Roman"/>
                <a:sym typeface="Times New Roman"/>
              </a:rPr>
              <a:t>(e.</a:t>
            </a:r>
            <a:r>
              <a:rPr sz="2800" lang="en-US">
                <a:solidFill>
                  <a:srgbClr val="635B5A"/>
                </a:solidFill>
                <a:latin typeface="Times New Roman"/>
                <a:ea typeface="Times New Roman"/>
                <a:cs typeface="Times New Roman"/>
                <a:sym typeface="Times New Roman"/>
              </a:rPr>
              <a:t>g., shyness, sensitivity), shaping attachment responses </a:t>
            </a:r>
            <a:r>
              <a:rPr sz="2800" lang="en-US" u="sng">
                <a:solidFill>
                  <a:srgbClr val="635B5A"/>
                </a:solidFill>
                <a:latin typeface="Times New Roman"/>
                <a:ea typeface="Times New Roman"/>
                <a:cs typeface="Times New Roman"/>
                <a:sym typeface="Times New Roman"/>
                <a:hlinkClick r:id="rId4" tooltip="https://www.mdpi.com/2227-9067/11/8/1022"/>
              </a:rPr>
              <a:t>(Kurbatfinski et al., 2024)</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Temperament accounts for 20–60% of variance in child emotional reactivity </a:t>
            </a:r>
            <a:r>
              <a:rPr sz="2800" lang="en-US" u="sng">
                <a:solidFill>
                  <a:srgbClr val="635B5A"/>
                </a:solidFill>
                <a:latin typeface="Times New Roman"/>
                <a:ea typeface="Times New Roman"/>
                <a:cs typeface="Times New Roman"/>
                <a:sym typeface="Times New Roman"/>
                <a:hlinkClick r:id="rId5" tooltip="https://pmc.ncbi.nlm.nih.gov/articles/PMC11150629/"/>
              </a:rPr>
              <a:t>(Santaguida &amp; Bergamasco, 2024)</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B</a:t>
            </a:r>
            <a:r>
              <a:rPr sz="2800" lang="en-US">
                <a:solidFill>
                  <a:srgbClr val="635B5A"/>
                </a:solidFill>
                <a:latin typeface="Times New Roman"/>
                <a:ea typeface="Times New Roman"/>
                <a:cs typeface="Times New Roman"/>
                <a:sym typeface="Times New Roman"/>
              </a:rPr>
              <a:t>rain development in early years is crucial for stress regulation; insecure attachment linked with altered cortisol patterns </a:t>
            </a:r>
            <a:r>
              <a:rPr sz="2800" lang="en-US" u="sng">
                <a:solidFill>
                  <a:srgbClr val="635B5A"/>
                </a:solidFill>
                <a:latin typeface="Times New Roman"/>
                <a:ea typeface="Times New Roman"/>
                <a:cs typeface="Times New Roman"/>
                <a:sym typeface="Times New Roman"/>
                <a:hlinkClick r:id="rId6" tooltip="https://doi.org/10.2478/sjcapp-2024-0005"/>
              </a:rPr>
              <a:t>(Juul Darling et al., 2024)</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Amira’s anxiety may partly reflect biological sensitivity interacting with environmental stressors.</a:t>
            </a:r>
          </a:p>
          <a:p>
            <a:pPr algn="just">
              <a:lnSpc>
                <a:spcPts val="3920"/>
              </a:lnSpc>
            </a:pPr>
          </a:p>
        </p:txBody>
      </p:sp>
      <p:sp>
        <p:nvSpPr>
          <p:cNvPr id="1048723" name="TextBox 13"/>
          <p:cNvSpPr txBox="1"/>
          <p:nvPr/>
        </p:nvSpPr>
        <p:spPr>
          <a:xfrm rot="0">
            <a:off x="9292663" y="1296963"/>
            <a:ext cx="8654660" cy="6189127"/>
          </a:xfrm>
          <a:prstGeom prst="rect"/>
        </p:spPr>
        <p:txBody>
          <a:bodyPr anchor="t" bIns="0" lIns="0" rIns="0" rtlCol="0" tIns="0">
            <a:spAutoFit/>
          </a:bodyPr>
          <a:p>
            <a:pPr algn="ctr">
              <a:lnSpc>
                <a:spcPts val="3780"/>
              </a:lnSpc>
            </a:pPr>
            <a:r>
              <a:rPr b="1" sz="2700" lang="en-US">
                <a:solidFill>
                  <a:srgbClr val="635B5A"/>
                </a:solidFill>
                <a:latin typeface="Times New Roman Bold"/>
                <a:ea typeface="Times New Roman Bold"/>
                <a:cs typeface="Times New Roman Bold"/>
                <a:sym typeface="Times New Roman Bold"/>
              </a:rPr>
              <a:t>Nurture (Environmental Factors)</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Quality of caregiving strongly predicts attachment security; sensitive caregiving reduces risk of insecure patterns </a:t>
            </a:r>
            <a:r>
              <a:rPr sz="2700" lang="en-US" u="sng">
                <a:solidFill>
                  <a:srgbClr val="635B5A"/>
                </a:solidFill>
                <a:latin typeface="Times New Roman"/>
                <a:ea typeface="Times New Roman"/>
                <a:cs typeface="Times New Roman"/>
                <a:sym typeface="Times New Roman"/>
                <a:hlinkClick r:id="rId7" tooltip="https://acamh.onlinelibrary.wiley.com/doi/full/10.1111/jcpp.13865"/>
              </a:rPr>
              <a:t>(McIntosh et al., 2024)</a:t>
            </a:r>
            <a:r>
              <a:rPr sz="2700" lang="en-US">
                <a:solidFill>
                  <a:srgbClr val="635B5A"/>
                </a:solidFill>
                <a:latin typeface="Times New Roman"/>
                <a:ea typeface="Times New Roman"/>
                <a:cs typeface="Times New Roman"/>
                <a:sym typeface="Times New Roman"/>
              </a:rPr>
              <a:t>.</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Parenting interventions (e.g., ATTACH™ program) improve parent–child bonding and reduce parental depression </a:t>
            </a:r>
            <a:r>
              <a:rPr sz="2700" lang="en-US" u="sng">
                <a:solidFill>
                  <a:srgbClr val="635B5A"/>
                </a:solidFill>
                <a:latin typeface="Times New Roman"/>
                <a:ea typeface="Times New Roman"/>
                <a:cs typeface="Times New Roman"/>
                <a:sym typeface="Times New Roman"/>
                <a:hlinkClick r:id="rId8" tooltip="https://doi.org/10.3390/ijerph19148425"/>
              </a:rPr>
              <a:t>(Anis et al., 2022)</a:t>
            </a:r>
            <a:r>
              <a:rPr sz="2700" lang="en-US">
                <a:solidFill>
                  <a:srgbClr val="635B5A"/>
                </a:solidFill>
                <a:latin typeface="Times New Roman"/>
                <a:ea typeface="Times New Roman"/>
                <a:cs typeface="Times New Roman"/>
                <a:sym typeface="Times New Roman"/>
              </a:rPr>
              <a:t>.</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Cul</a:t>
            </a:r>
            <a:r>
              <a:rPr sz="2700" lang="en-US">
                <a:solidFill>
                  <a:srgbClr val="635B5A"/>
                </a:solidFill>
                <a:latin typeface="Times New Roman"/>
                <a:ea typeface="Times New Roman"/>
                <a:cs typeface="Times New Roman"/>
                <a:sym typeface="Times New Roman"/>
              </a:rPr>
              <a:t>tural norms shape expectations around independence and separation behaviours </a:t>
            </a:r>
            <a:r>
              <a:rPr sz="2700" lang="en-US" u="sng">
                <a:solidFill>
                  <a:srgbClr val="635B5A"/>
                </a:solidFill>
                <a:latin typeface="Times New Roman"/>
                <a:ea typeface="Times New Roman"/>
                <a:cs typeface="Times New Roman"/>
                <a:sym typeface="Times New Roman"/>
                <a:hlinkClick r:id="rId9" tooltip="https://nepjol.info/index.php/tutaj/article/view/74328/56979"/>
              </a:rPr>
              <a:t>(Khadka, 2022)</a:t>
            </a:r>
            <a:r>
              <a:rPr sz="2700" lang="en-US">
                <a:solidFill>
                  <a:srgbClr val="635B5A"/>
                </a:solidFill>
                <a:latin typeface="Times New Roman"/>
                <a:ea typeface="Times New Roman"/>
                <a:cs typeface="Times New Roman"/>
                <a:sym typeface="Times New Roman"/>
              </a:rPr>
              <a:t>.</a:t>
            </a:r>
          </a:p>
          <a:p>
            <a:pPr algn="just" indent="-291466" lvl="1" marL="582932">
              <a:lnSpc>
                <a:spcPts val="3780"/>
              </a:lnSpc>
              <a:buFont typeface="Arial"/>
              <a:buChar char="•"/>
            </a:pPr>
            <a:r>
              <a:rPr sz="2700" lang="en-US">
                <a:solidFill>
                  <a:srgbClr val="635B5A"/>
                </a:solidFill>
                <a:latin typeface="Times New Roman"/>
                <a:ea typeface="Times New Roman"/>
                <a:cs typeface="Times New Roman"/>
                <a:sym typeface="Times New Roman"/>
              </a:rPr>
              <a:t>Nursery factors—warmth, responsiveness, and consistency—buffer risks of anxiety during transitions </a:t>
            </a:r>
            <a:r>
              <a:rPr sz="2700" lang="en-US" u="sng">
                <a:solidFill>
                  <a:srgbClr val="635B5A"/>
                </a:solidFill>
                <a:latin typeface="Times New Roman"/>
                <a:ea typeface="Times New Roman"/>
                <a:cs typeface="Times New Roman"/>
                <a:sym typeface="Times New Roman"/>
                <a:hlinkClick r:id="rId6" tooltip="https://doi.org/10.2478/sjcapp-2024-0005"/>
              </a:rPr>
              <a:t>(Juul Darling et al., 2024)</a:t>
            </a:r>
          </a:p>
          <a:p>
            <a:pPr algn="just">
              <a:lnSpc>
                <a:spcPts val="3780"/>
              </a:lnSpc>
            </a:p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70" name=""/>
        <p:cNvGrpSpPr/>
        <p:nvPr/>
      </p:nvGrpSpPr>
      <p:grpSpPr>
        <a:xfrm>
          <a:off x="0" y="0"/>
          <a:ext cx="0" cy="0"/>
          <a:chOff x="0" y="0"/>
          <a:chExt cx="0" cy="0"/>
        </a:xfrm>
      </p:grpSpPr>
      <p:sp>
        <p:nvSpPr>
          <p:cNvPr id="1048730" name="Freeform 2"/>
          <p:cNvSpPr/>
          <p:nvPr/>
        </p:nvSpPr>
        <p:spPr>
          <a:xfrm rot="0" flipH="0" flipV="0">
            <a:off x="14946752" y="7200900"/>
            <a:ext cx="3579876" cy="4114800"/>
          </a:xfrm>
          <a:custGeom>
            <a:avLst/>
            <a:ahLst/>
            <a:rect l="l" t="t" r="r" b="b"/>
            <a:pathLst>
              <a:path w="3579876" h="4114800">
                <a:moveTo>
                  <a:pt x="0" y="0"/>
                </a:moveTo>
                <a:lnTo>
                  <a:pt x="3579876" y="0"/>
                </a:lnTo>
                <a:lnTo>
                  <a:pt x="3579876" y="4114800"/>
                </a:lnTo>
                <a:lnTo>
                  <a:pt x="0" y="4114800"/>
                </a:lnTo>
                <a:lnTo>
                  <a:pt x="0" y="0"/>
                </a:lnTo>
                <a:close/>
              </a:path>
            </a:pathLst>
          </a:custGeom>
          <a:blipFill>
            <a:blip xmlns:r="http://schemas.openxmlformats.org/officeDocument/2006/relationships" r:embed="rId1"/>
            <a:stretch>
              <a:fillRect l="0" t="0" r="0" b="0"/>
            </a:stretch>
          </a:blipFill>
        </p:spPr>
      </p:sp>
      <p:sp>
        <p:nvSpPr>
          <p:cNvPr id="1048731" name="Freeform 3"/>
          <p:cNvSpPr/>
          <p:nvPr/>
        </p:nvSpPr>
        <p:spPr>
          <a:xfrm rot="0" flipH="1" flipV="0">
            <a:off x="-803010" y="6633037"/>
            <a:ext cx="4193312" cy="4175840"/>
          </a:xfrm>
          <a:custGeom>
            <a:avLst/>
            <a:ahLst/>
            <a:rect l="l" t="t" r="r" b="b"/>
            <a:pathLst>
              <a:path w="4193312" h="4175840">
                <a:moveTo>
                  <a:pt x="4193312" y="0"/>
                </a:moveTo>
                <a:lnTo>
                  <a:pt x="0" y="0"/>
                </a:lnTo>
                <a:lnTo>
                  <a:pt x="0" y="4175840"/>
                </a:lnTo>
                <a:lnTo>
                  <a:pt x="4193312" y="4175840"/>
                </a:lnTo>
                <a:lnTo>
                  <a:pt x="4193312" y="0"/>
                </a:lnTo>
                <a:close/>
              </a:path>
            </a:pathLst>
          </a:custGeom>
          <a:blipFill>
            <a:blip xmlns:r="http://schemas.openxmlformats.org/officeDocument/2006/relationships" r:embed="rId2"/>
            <a:stretch>
              <a:fillRect l="0" t="0" r="0" b="0"/>
            </a:stretch>
          </a:blipFill>
          <a:ln cap="sq">
            <a:noFill/>
            <a:prstDash val="solid"/>
            <a:miter/>
          </a:ln>
        </p:spPr>
      </p:sp>
      <p:sp>
        <p:nvSpPr>
          <p:cNvPr id="1048732" name="Freeform 4"/>
          <p:cNvSpPr/>
          <p:nvPr/>
        </p:nvSpPr>
        <p:spPr>
          <a:xfrm rot="-10676298" flipH="1" flipV="0">
            <a:off x="14259559" y="-1317866"/>
            <a:ext cx="4193312" cy="4175840"/>
          </a:xfrm>
          <a:custGeom>
            <a:avLst/>
            <a:ahLst/>
            <a:rect l="l" t="t" r="r" b="b"/>
            <a:pathLst>
              <a:path w="4193312" h="4175840">
                <a:moveTo>
                  <a:pt x="4193312" y="0"/>
                </a:moveTo>
                <a:lnTo>
                  <a:pt x="0" y="0"/>
                </a:lnTo>
                <a:lnTo>
                  <a:pt x="0" y="4175841"/>
                </a:lnTo>
                <a:lnTo>
                  <a:pt x="4193312" y="4175841"/>
                </a:lnTo>
                <a:lnTo>
                  <a:pt x="4193312" y="0"/>
                </a:lnTo>
                <a:close/>
              </a:path>
            </a:pathLst>
          </a:custGeom>
          <a:blipFill>
            <a:blip xmlns:r="http://schemas.openxmlformats.org/officeDocument/2006/relationships" r:embed="rId2"/>
            <a:stretch>
              <a:fillRect l="0" t="0" r="0" b="0"/>
            </a:stretch>
          </a:blipFill>
          <a:ln cap="sq">
            <a:noFill/>
            <a:prstDash val="solid"/>
            <a:miter/>
          </a:ln>
        </p:spPr>
      </p:sp>
      <p:grpSp>
        <p:nvGrpSpPr>
          <p:cNvPr id="71" name="Group 5"/>
          <p:cNvGrpSpPr/>
          <p:nvPr/>
        </p:nvGrpSpPr>
        <p:grpSpPr>
          <a:xfrm rot="0">
            <a:off x="1293646" y="2110231"/>
            <a:ext cx="15700708" cy="6913290"/>
            <a:chOff x="0" y="0"/>
            <a:chExt cx="4135166" cy="1820784"/>
          </a:xfrm>
        </p:grpSpPr>
        <p:sp>
          <p:nvSpPr>
            <p:cNvPr id="1048733" name="Freeform 6"/>
            <p:cNvSpPr/>
            <p:nvPr/>
          </p:nvSpPr>
          <p:spPr>
            <a:xfrm rot="0" flipH="0" flipV="0">
              <a:off x="0" y="0"/>
              <a:ext cx="4135166" cy="1820784"/>
            </a:xfrm>
            <a:custGeom>
              <a:avLst/>
              <a:ahLst/>
              <a:rect l="l" t="t" r="r" b="b"/>
              <a:pathLst>
                <a:path w="4135166" h="1820784">
                  <a:moveTo>
                    <a:pt x="29586" y="0"/>
                  </a:moveTo>
                  <a:lnTo>
                    <a:pt x="4105580" y="0"/>
                  </a:lnTo>
                  <a:cubicBezTo>
                    <a:pt x="4113427" y="0"/>
                    <a:pt x="4120952" y="3117"/>
                    <a:pt x="4126501" y="8665"/>
                  </a:cubicBezTo>
                  <a:cubicBezTo>
                    <a:pt x="4132049" y="14214"/>
                    <a:pt x="4135166" y="21739"/>
                    <a:pt x="4135166" y="29586"/>
                  </a:cubicBezTo>
                  <a:lnTo>
                    <a:pt x="4135166" y="1791199"/>
                  </a:lnTo>
                  <a:cubicBezTo>
                    <a:pt x="4135166" y="1799045"/>
                    <a:pt x="4132049" y="1806570"/>
                    <a:pt x="4126501" y="1812119"/>
                  </a:cubicBezTo>
                  <a:cubicBezTo>
                    <a:pt x="4120952" y="1817667"/>
                    <a:pt x="4113427" y="1820784"/>
                    <a:pt x="4105580" y="1820784"/>
                  </a:cubicBezTo>
                  <a:lnTo>
                    <a:pt x="29586" y="1820784"/>
                  </a:lnTo>
                  <a:cubicBezTo>
                    <a:pt x="21739" y="1820784"/>
                    <a:pt x="14214" y="1817667"/>
                    <a:pt x="8665" y="1812119"/>
                  </a:cubicBezTo>
                  <a:cubicBezTo>
                    <a:pt x="3117" y="1806570"/>
                    <a:pt x="0" y="1799045"/>
                    <a:pt x="0" y="1791199"/>
                  </a:cubicBezTo>
                  <a:lnTo>
                    <a:pt x="0" y="29586"/>
                  </a:lnTo>
                  <a:cubicBezTo>
                    <a:pt x="0" y="21739"/>
                    <a:pt x="3117" y="14214"/>
                    <a:pt x="8665" y="8665"/>
                  </a:cubicBezTo>
                  <a:cubicBezTo>
                    <a:pt x="14214" y="3117"/>
                    <a:pt x="21739" y="0"/>
                    <a:pt x="29586" y="0"/>
                  </a:cubicBezTo>
                  <a:close/>
                </a:path>
              </a:pathLst>
            </a:custGeom>
            <a:solidFill>
              <a:srgbClr val="FFFFFF"/>
            </a:solidFill>
            <a:ln w="38100" cap="rnd">
              <a:solidFill>
                <a:srgbClr val="635B5A"/>
              </a:solidFill>
              <a:prstDash val="solid"/>
              <a:round/>
            </a:ln>
          </p:spPr>
        </p:sp>
        <p:sp>
          <p:nvSpPr>
            <p:cNvPr id="1048734" name="TextBox 7"/>
            <p:cNvSpPr txBox="1"/>
            <p:nvPr/>
          </p:nvSpPr>
          <p:spPr>
            <a:xfrm>
              <a:off x="0" y="-9525"/>
              <a:ext cx="4135166" cy="1830309"/>
            </a:xfrm>
            <a:prstGeom prst="rect"/>
          </p:spPr>
          <p:txBody>
            <a:bodyPr anchor="ctr" bIns="50800" lIns="50800" rIns="50800" rtlCol="0" tIns="50800"/>
            <a:p>
              <a:pPr algn="ctr">
                <a:lnSpc>
                  <a:spcPts val="2999"/>
                </a:lnSpc>
              </a:pPr>
            </a:p>
          </p:txBody>
        </p:sp>
      </p:grpSp>
      <p:sp>
        <p:nvSpPr>
          <p:cNvPr id="1048735" name="Freeform 8"/>
          <p:cNvSpPr/>
          <p:nvPr/>
        </p:nvSpPr>
        <p:spPr>
          <a:xfrm rot="0" flipH="0" flipV="0">
            <a:off x="-4146041" y="-3323434"/>
            <a:ext cx="5881964" cy="5896706"/>
          </a:xfrm>
          <a:custGeom>
            <a:avLst/>
            <a:ahLst/>
            <a:rect l="l" t="t" r="r" b="b"/>
            <a:pathLst>
              <a:path w="5881964" h="5896706">
                <a:moveTo>
                  <a:pt x="0" y="0"/>
                </a:moveTo>
                <a:lnTo>
                  <a:pt x="5881965" y="0"/>
                </a:lnTo>
                <a:lnTo>
                  <a:pt x="5881965" y="5896706"/>
                </a:lnTo>
                <a:lnTo>
                  <a:pt x="0" y="5896706"/>
                </a:lnTo>
                <a:lnTo>
                  <a:pt x="0" y="0"/>
                </a:lnTo>
                <a:close/>
              </a:path>
            </a:pathLst>
          </a:custGeom>
          <a:blipFill>
            <a:blip xmlns:r="http://schemas.openxmlformats.org/officeDocument/2006/relationships" r:embed="rId3"/>
            <a:stretch>
              <a:fillRect l="0" t="0" r="0" b="0"/>
            </a:stretch>
          </a:blipFill>
        </p:spPr>
      </p:sp>
      <p:grpSp>
        <p:nvGrpSpPr>
          <p:cNvPr id="72" name="Group 9"/>
          <p:cNvGrpSpPr/>
          <p:nvPr/>
        </p:nvGrpSpPr>
        <p:grpSpPr>
          <a:xfrm rot="0">
            <a:off x="1234966" y="141952"/>
            <a:ext cx="15700708" cy="1903352"/>
            <a:chOff x="0" y="0"/>
            <a:chExt cx="4135166" cy="501294"/>
          </a:xfrm>
        </p:grpSpPr>
        <p:sp>
          <p:nvSpPr>
            <p:cNvPr id="1048736" name="Freeform 10"/>
            <p:cNvSpPr/>
            <p:nvPr/>
          </p:nvSpPr>
          <p:spPr>
            <a:xfrm rot="0" flipH="0" flipV="0">
              <a:off x="0" y="0"/>
              <a:ext cx="4135166" cy="501294"/>
            </a:xfrm>
            <a:custGeom>
              <a:avLst/>
              <a:ahLst/>
              <a:rect l="l" t="t" r="r" b="b"/>
              <a:pathLst>
                <a:path w="4135166" h="501294">
                  <a:moveTo>
                    <a:pt x="29586" y="0"/>
                  </a:moveTo>
                  <a:lnTo>
                    <a:pt x="4105580" y="0"/>
                  </a:lnTo>
                  <a:cubicBezTo>
                    <a:pt x="4113427" y="0"/>
                    <a:pt x="4120952" y="3117"/>
                    <a:pt x="4126501" y="8665"/>
                  </a:cubicBezTo>
                  <a:cubicBezTo>
                    <a:pt x="4132049" y="14214"/>
                    <a:pt x="4135166" y="21739"/>
                    <a:pt x="4135166" y="29586"/>
                  </a:cubicBezTo>
                  <a:lnTo>
                    <a:pt x="4135166" y="471709"/>
                  </a:lnTo>
                  <a:cubicBezTo>
                    <a:pt x="4135166" y="479555"/>
                    <a:pt x="4132049" y="487080"/>
                    <a:pt x="4126501" y="492629"/>
                  </a:cubicBezTo>
                  <a:cubicBezTo>
                    <a:pt x="4120952" y="498177"/>
                    <a:pt x="4113427" y="501294"/>
                    <a:pt x="4105580" y="501294"/>
                  </a:cubicBezTo>
                  <a:lnTo>
                    <a:pt x="29586" y="501294"/>
                  </a:lnTo>
                  <a:cubicBezTo>
                    <a:pt x="13246" y="501294"/>
                    <a:pt x="0" y="488048"/>
                    <a:pt x="0" y="471709"/>
                  </a:cubicBezTo>
                  <a:lnTo>
                    <a:pt x="0" y="29586"/>
                  </a:lnTo>
                  <a:cubicBezTo>
                    <a:pt x="0" y="21739"/>
                    <a:pt x="3117" y="14214"/>
                    <a:pt x="8665" y="8665"/>
                  </a:cubicBezTo>
                  <a:cubicBezTo>
                    <a:pt x="14214" y="3117"/>
                    <a:pt x="21739" y="0"/>
                    <a:pt x="29586" y="0"/>
                  </a:cubicBezTo>
                  <a:close/>
                </a:path>
              </a:pathLst>
            </a:custGeom>
            <a:solidFill>
              <a:srgbClr val="FFFFFF"/>
            </a:solidFill>
            <a:ln w="38100" cap="rnd">
              <a:solidFill>
                <a:srgbClr val="635B5A"/>
              </a:solidFill>
              <a:prstDash val="solid"/>
              <a:round/>
            </a:ln>
          </p:spPr>
        </p:sp>
        <p:sp>
          <p:nvSpPr>
            <p:cNvPr id="1048737" name="TextBox 11"/>
            <p:cNvSpPr txBox="1"/>
            <p:nvPr/>
          </p:nvSpPr>
          <p:spPr>
            <a:xfrm>
              <a:off x="0" y="-9525"/>
              <a:ext cx="4135166" cy="510819"/>
            </a:xfrm>
            <a:prstGeom prst="rect"/>
          </p:spPr>
          <p:txBody>
            <a:bodyPr anchor="ctr" bIns="50800" lIns="50800" rIns="50800" rtlCol="0" tIns="50800"/>
            <a:p>
              <a:pPr algn="ctr">
                <a:lnSpc>
                  <a:spcPts val="2999"/>
                </a:lnSpc>
              </a:pPr>
            </a:p>
          </p:txBody>
        </p:sp>
      </p:grpSp>
      <p:sp>
        <p:nvSpPr>
          <p:cNvPr id="1048738" name="Freeform 12"/>
          <p:cNvSpPr/>
          <p:nvPr/>
        </p:nvSpPr>
        <p:spPr>
          <a:xfrm rot="0" flipH="0" flipV="0">
            <a:off x="7730502" y="8344644"/>
            <a:ext cx="3799274" cy="2265749"/>
          </a:xfrm>
          <a:custGeom>
            <a:avLst/>
            <a:ahLst/>
            <a:rect l="l" t="t" r="r" b="b"/>
            <a:pathLst>
              <a:path w="3799274" h="2265749">
                <a:moveTo>
                  <a:pt x="0" y="0"/>
                </a:moveTo>
                <a:lnTo>
                  <a:pt x="3799274" y="0"/>
                </a:lnTo>
                <a:lnTo>
                  <a:pt x="3799274" y="2265749"/>
                </a:lnTo>
                <a:lnTo>
                  <a:pt x="0" y="2265749"/>
                </a:lnTo>
                <a:lnTo>
                  <a:pt x="0" y="0"/>
                </a:lnTo>
                <a:close/>
              </a:path>
            </a:pathLst>
          </a:custGeom>
          <a:blipFill>
            <a:blip xmlns:r="http://schemas.openxmlformats.org/officeDocument/2006/relationships" r:embed="rId4"/>
            <a:stretch>
              <a:fillRect l="0" t="0" r="0" b="0"/>
            </a:stretch>
          </a:blipFill>
        </p:spPr>
      </p:sp>
      <p:sp>
        <p:nvSpPr>
          <p:cNvPr id="1048739" name="TextBox 13"/>
          <p:cNvSpPr txBox="1"/>
          <p:nvPr/>
        </p:nvSpPr>
        <p:spPr>
          <a:xfrm rot="0">
            <a:off x="2025018" y="-56326"/>
            <a:ext cx="13146912" cy="2166557"/>
          </a:xfrm>
          <a:prstGeom prst="rect"/>
        </p:spPr>
        <p:txBody>
          <a:bodyPr anchor="t" bIns="0" lIns="0" rIns="0" rtlCol="0" tIns="0">
            <a:spAutoFit/>
          </a:bodyPr>
          <a:p>
            <a:pPr algn="ctr">
              <a:lnSpc>
                <a:spcPts val="8680"/>
              </a:lnSpc>
            </a:pPr>
            <a:r>
              <a:rPr sz="6200" lang="en-US">
                <a:solidFill>
                  <a:srgbClr val="635B5A"/>
                </a:solidFill>
                <a:latin typeface="Bernoru Condensed"/>
                <a:ea typeface="Bernoru Condensed"/>
                <a:cs typeface="Bernoru Condensed"/>
                <a:sym typeface="Bernoru Condensed"/>
              </a:rPr>
              <a:t>CRITICAL EVALUATION – USEFULNESS AND LIMITATIONS</a:t>
            </a:r>
          </a:p>
        </p:txBody>
      </p:sp>
      <p:sp>
        <p:nvSpPr>
          <p:cNvPr id="1048740" name="TextBox 14"/>
          <p:cNvSpPr txBox="1"/>
          <p:nvPr/>
        </p:nvSpPr>
        <p:spPr>
          <a:xfrm rot="0">
            <a:off x="1447682" y="2318466"/>
            <a:ext cx="14908533" cy="6939834"/>
          </a:xfrm>
          <a:prstGeom prst="rect"/>
        </p:spPr>
        <p:txBody>
          <a:bodyPr anchor="t" bIns="0" lIns="0" rIns="0" rtlCol="0" tIns="0">
            <a:spAutoFit/>
          </a:bodyPr>
          <a:p>
            <a:pPr algn="just">
              <a:lnSpc>
                <a:spcPts val="3920"/>
              </a:lnSpc>
            </a:pPr>
            <a:r>
              <a:rPr b="1" sz="2800" lang="en-US">
                <a:solidFill>
                  <a:srgbClr val="635B5A"/>
                </a:solidFill>
                <a:latin typeface="Times New Roman Bold"/>
                <a:ea typeface="Times New Roman Bold"/>
                <a:cs typeface="Times New Roman Bold"/>
                <a:sym typeface="Times New Roman Bold"/>
              </a:rPr>
              <a:t>Usefulness</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Strong empirical evidence: secure attachment predicts better socio-emotional outcomes </a:t>
            </a:r>
            <a:r>
              <a:rPr sz="2800" lang="en-US" u="sng">
                <a:solidFill>
                  <a:srgbClr val="635B5A"/>
                </a:solidFill>
                <a:latin typeface="Times New Roman"/>
                <a:ea typeface="Times New Roman"/>
                <a:cs typeface="Times New Roman"/>
                <a:sym typeface="Times New Roman"/>
                <a:hlinkClick r:id="rId5" tooltip="https://acamh.onlinelibrary.wiley.com/doi/full/10.1111/jcpp.13865"/>
              </a:rPr>
              <a:t>(McIntosh et al., 2024)</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Practical application: informs key person systems and transition support in nurseries </a:t>
            </a:r>
            <a:r>
              <a:rPr sz="2800" lang="en-US" u="sng">
                <a:solidFill>
                  <a:srgbClr val="635B5A"/>
                </a:solidFill>
                <a:latin typeface="Times New Roman"/>
                <a:ea typeface="Times New Roman"/>
                <a:cs typeface="Times New Roman"/>
                <a:sym typeface="Times New Roman"/>
                <a:hlinkClick r:id="rId6" tooltip="https://doi.org/10.2478/sjcapp-2024-0005"/>
              </a:rPr>
              <a:t>(Juul Darling et al., 2024)</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Aligns with safeguarding and wellbeing policies, supporting holistic child development </a:t>
            </a:r>
            <a:r>
              <a:rPr sz="2800" lang="en-US" u="sng">
                <a:solidFill>
                  <a:srgbClr val="635B5A"/>
                </a:solidFill>
                <a:latin typeface="Times New Roman"/>
                <a:ea typeface="Times New Roman"/>
                <a:cs typeface="Times New Roman"/>
                <a:sym typeface="Times New Roman"/>
                <a:hlinkClick r:id="rId7" tooltip="https://doi.org/10.3390/ijerph19148425"/>
              </a:rPr>
              <a:t>(Anis et al., 2022)</a:t>
            </a:r>
            <a:r>
              <a:rPr sz="2800" lang="en-US">
                <a:solidFill>
                  <a:srgbClr val="635B5A"/>
                </a:solidFill>
                <a:latin typeface="Times New Roman"/>
                <a:ea typeface="Times New Roman"/>
                <a:cs typeface="Times New Roman"/>
                <a:sym typeface="Times New Roman"/>
              </a:rPr>
              <a:t>.</a:t>
            </a:r>
          </a:p>
          <a:p>
            <a:pPr algn="just">
              <a:lnSpc>
                <a:spcPts val="3920"/>
              </a:lnSpc>
            </a:pPr>
            <a:r>
              <a:rPr b="1" sz="2800" lang="en-US">
                <a:solidFill>
                  <a:srgbClr val="635B5A"/>
                </a:solidFill>
                <a:latin typeface="Times New Roman Bold"/>
                <a:ea typeface="Times New Roman Bold"/>
                <a:cs typeface="Times New Roman Bold"/>
                <a:sym typeface="Times New Roman Bold"/>
              </a:rPr>
              <a:t>Limitations</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Criticised for overemphasis on mother/primary carer, less inclusive of multiple attachments </a:t>
            </a:r>
            <a:r>
              <a:rPr sz="2800" lang="en-US" u="sng">
                <a:solidFill>
                  <a:srgbClr val="635B5A"/>
                </a:solidFill>
                <a:latin typeface="Times New Roman"/>
                <a:ea typeface="Times New Roman"/>
                <a:cs typeface="Times New Roman"/>
                <a:sym typeface="Times New Roman"/>
                <a:hlinkClick r:id="rId8" tooltip="https://nepjol.info/index.php/tutaj/article/view/74328/56979"/>
              </a:rPr>
              <a:t>(Khadka, 2022)</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Cultural bias: caregiving norms vary globally </a:t>
            </a:r>
            <a:r>
              <a:rPr sz="2800" lang="en-US" u="sng">
                <a:solidFill>
                  <a:srgbClr val="635B5A"/>
                </a:solidFill>
                <a:latin typeface="Times New Roman"/>
                <a:ea typeface="Times New Roman"/>
                <a:cs typeface="Times New Roman"/>
                <a:sym typeface="Times New Roman"/>
                <a:hlinkClick r:id="rId9" tooltip="https://pmc.ncbi.nlm.nih.gov/articles/PMC11150629/"/>
              </a:rPr>
              <a:t>(Santaguida &amp; Bergamasco, 2024)</a:t>
            </a:r>
            <a:r>
              <a:rPr sz="2800" lang="en-US">
                <a:solidFill>
                  <a:srgbClr val="635B5A"/>
                </a:solidFill>
                <a:latin typeface="Times New Roman"/>
                <a:ea typeface="Times New Roman"/>
                <a:cs typeface="Times New Roman"/>
                <a:sym typeface="Times New Roman"/>
              </a:rPr>
              <a:t>.</a:t>
            </a:r>
          </a:p>
          <a:p>
            <a:pPr algn="just" indent="-302261" lvl="1" marL="604521">
              <a:lnSpc>
                <a:spcPts val="3920"/>
              </a:lnSpc>
              <a:buFont typeface="Arial"/>
              <a:buChar char="•"/>
            </a:pPr>
            <a:r>
              <a:rPr sz="2800" lang="en-US">
                <a:solidFill>
                  <a:srgbClr val="635B5A"/>
                </a:solidFill>
                <a:latin typeface="Times New Roman"/>
                <a:ea typeface="Times New Roman"/>
                <a:cs typeface="Times New Roman"/>
                <a:sym typeface="Times New Roman"/>
              </a:rPr>
              <a:t>Reductionist: underplays socio-economic and educational influences; integration with Vygotsky or Piaget offers a more holistic view.</a:t>
            </a:r>
          </a:p>
          <a:p>
            <a:pPr algn="just">
              <a:lnSpc>
                <a:spcPts val="3920"/>
              </a:lnSpc>
            </a:p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75" name=""/>
        <p:cNvGrpSpPr/>
        <p:nvPr/>
      </p:nvGrpSpPr>
      <p:grpSpPr>
        <a:xfrm>
          <a:off x="0" y="0"/>
          <a:ext cx="0" cy="0"/>
          <a:chOff x="0" y="0"/>
          <a:chExt cx="0" cy="0"/>
        </a:xfrm>
      </p:grpSpPr>
      <p:grpSp>
        <p:nvGrpSpPr>
          <p:cNvPr id="76" name="Group 2"/>
          <p:cNvGrpSpPr/>
          <p:nvPr/>
        </p:nvGrpSpPr>
        <p:grpSpPr>
          <a:xfrm rot="0">
            <a:off x="1293646" y="3846706"/>
            <a:ext cx="13989037" cy="5288268"/>
            <a:chOff x="0" y="0"/>
            <a:chExt cx="3684355" cy="1392795"/>
          </a:xfrm>
        </p:grpSpPr>
        <p:sp>
          <p:nvSpPr>
            <p:cNvPr id="1048747" name="Freeform 3"/>
            <p:cNvSpPr/>
            <p:nvPr/>
          </p:nvSpPr>
          <p:spPr>
            <a:xfrm rot="0" flipH="0" flipV="0">
              <a:off x="0" y="0"/>
              <a:ext cx="3684355" cy="1392795"/>
            </a:xfrm>
            <a:custGeom>
              <a:avLst/>
              <a:ahLst/>
              <a:rect l="l" t="t" r="r" b="b"/>
              <a:pathLst>
                <a:path w="3684355" h="1392795">
                  <a:moveTo>
                    <a:pt x="33206" y="0"/>
                  </a:moveTo>
                  <a:lnTo>
                    <a:pt x="3651150" y="0"/>
                  </a:lnTo>
                  <a:cubicBezTo>
                    <a:pt x="3659956" y="0"/>
                    <a:pt x="3668402" y="3498"/>
                    <a:pt x="3674630" y="9726"/>
                  </a:cubicBezTo>
                  <a:cubicBezTo>
                    <a:pt x="3680857" y="15953"/>
                    <a:pt x="3684355" y="24399"/>
                    <a:pt x="3684355" y="33206"/>
                  </a:cubicBezTo>
                  <a:lnTo>
                    <a:pt x="3684355" y="1359589"/>
                  </a:lnTo>
                  <a:cubicBezTo>
                    <a:pt x="3684355" y="1368396"/>
                    <a:pt x="3680857" y="1376842"/>
                    <a:pt x="3674630" y="1383069"/>
                  </a:cubicBezTo>
                  <a:cubicBezTo>
                    <a:pt x="3668402" y="1389297"/>
                    <a:pt x="3659956" y="1392795"/>
                    <a:pt x="3651150" y="1392795"/>
                  </a:cubicBezTo>
                  <a:lnTo>
                    <a:pt x="33206" y="1392795"/>
                  </a:lnTo>
                  <a:cubicBezTo>
                    <a:pt x="24399" y="1392795"/>
                    <a:pt x="15953" y="1389297"/>
                    <a:pt x="9726" y="1383069"/>
                  </a:cubicBezTo>
                  <a:cubicBezTo>
                    <a:pt x="3498" y="1376842"/>
                    <a:pt x="0" y="1368396"/>
                    <a:pt x="0" y="1359589"/>
                  </a:cubicBezTo>
                  <a:lnTo>
                    <a:pt x="0" y="33206"/>
                  </a:lnTo>
                  <a:cubicBezTo>
                    <a:pt x="0" y="24399"/>
                    <a:pt x="3498" y="15953"/>
                    <a:pt x="9726" y="9726"/>
                  </a:cubicBezTo>
                  <a:cubicBezTo>
                    <a:pt x="15953" y="3498"/>
                    <a:pt x="24399" y="0"/>
                    <a:pt x="33206" y="0"/>
                  </a:cubicBezTo>
                  <a:close/>
                </a:path>
              </a:pathLst>
            </a:custGeom>
            <a:solidFill>
              <a:srgbClr val="FFFFFF"/>
            </a:solidFill>
            <a:ln w="38100" cap="rnd">
              <a:solidFill>
                <a:srgbClr val="635B5A"/>
              </a:solidFill>
              <a:prstDash val="solid"/>
              <a:round/>
            </a:ln>
          </p:spPr>
        </p:sp>
        <p:sp>
          <p:nvSpPr>
            <p:cNvPr id="1048748" name="TextBox 4"/>
            <p:cNvSpPr txBox="1"/>
            <p:nvPr/>
          </p:nvSpPr>
          <p:spPr>
            <a:xfrm>
              <a:off x="0" y="-9525"/>
              <a:ext cx="3684355" cy="1402320"/>
            </a:xfrm>
            <a:prstGeom prst="rect"/>
          </p:spPr>
          <p:txBody>
            <a:bodyPr anchor="ctr" bIns="50800" lIns="50800" rIns="50800" rtlCol="0" tIns="50800"/>
            <a:p>
              <a:pPr algn="ctr">
                <a:lnSpc>
                  <a:spcPts val="2999"/>
                </a:lnSpc>
              </a:pPr>
            </a:p>
          </p:txBody>
        </p:sp>
      </p:grpSp>
      <p:sp>
        <p:nvSpPr>
          <p:cNvPr id="1048749" name="TextBox 5"/>
          <p:cNvSpPr txBox="1"/>
          <p:nvPr/>
        </p:nvSpPr>
        <p:spPr>
          <a:xfrm rot="0">
            <a:off x="1293646" y="1009650"/>
            <a:ext cx="8060573" cy="1190653"/>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CONCLUSION</a:t>
            </a:r>
          </a:p>
        </p:txBody>
      </p:sp>
      <p:sp>
        <p:nvSpPr>
          <p:cNvPr id="1048750" name="Freeform 6"/>
          <p:cNvSpPr/>
          <p:nvPr/>
        </p:nvSpPr>
        <p:spPr>
          <a:xfrm rot="0" flipH="0" flipV="0">
            <a:off x="14944970" y="-1977542"/>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1"/>
            <a:stretch>
              <a:fillRect l="0" t="0" r="0" b="0"/>
            </a:stretch>
          </a:blipFill>
        </p:spPr>
      </p:sp>
      <p:sp>
        <p:nvSpPr>
          <p:cNvPr id="1048751" name="Freeform 7"/>
          <p:cNvSpPr/>
          <p:nvPr/>
        </p:nvSpPr>
        <p:spPr>
          <a:xfrm rot="-5761012" flipH="1" flipV="0">
            <a:off x="13624413" y="6953326"/>
            <a:ext cx="4994360" cy="4973550"/>
          </a:xfrm>
          <a:custGeom>
            <a:avLst/>
            <a:ahLst/>
            <a:rect l="l" t="t" r="r" b="b"/>
            <a:pathLst>
              <a:path w="4994360" h="4973550">
                <a:moveTo>
                  <a:pt x="4994360" y="0"/>
                </a:moveTo>
                <a:lnTo>
                  <a:pt x="0" y="0"/>
                </a:lnTo>
                <a:lnTo>
                  <a:pt x="0" y="4973550"/>
                </a:lnTo>
                <a:lnTo>
                  <a:pt x="4994360" y="4973550"/>
                </a:lnTo>
                <a:lnTo>
                  <a:pt x="4994360" y="0"/>
                </a:lnTo>
                <a:close/>
              </a:path>
            </a:pathLst>
          </a:custGeom>
          <a:blipFill>
            <a:blip xmlns:r="http://schemas.openxmlformats.org/officeDocument/2006/relationships" r:embed="rId2"/>
            <a:stretch>
              <a:fillRect l="0" t="0" r="0" b="0"/>
            </a:stretch>
          </a:blipFill>
          <a:ln cap="sq">
            <a:noFill/>
            <a:prstDash val="solid"/>
            <a:miter/>
          </a:ln>
        </p:spPr>
      </p:sp>
      <p:sp>
        <p:nvSpPr>
          <p:cNvPr id="1048752" name="TextBox 8"/>
          <p:cNvSpPr txBox="1"/>
          <p:nvPr/>
        </p:nvSpPr>
        <p:spPr>
          <a:xfrm rot="0">
            <a:off x="1685642" y="4052142"/>
            <a:ext cx="11853518" cy="5253241"/>
          </a:xfrm>
          <a:prstGeom prst="rect"/>
        </p:spPr>
        <p:txBody>
          <a:bodyPr anchor="t" bIns="0" lIns="0" rIns="0" rtlCol="0" tIns="0">
            <a:spAutoFit/>
          </a:bodyPr>
          <a:p>
            <a:pPr algn="just" indent="-289514" lvl="1" marL="579028">
              <a:lnSpc>
                <a:spcPts val="3754"/>
              </a:lnSpc>
              <a:buFont typeface="Arial"/>
              <a:buChar char="•"/>
            </a:pPr>
            <a:r>
              <a:rPr sz="2681" lang="en-US">
                <a:solidFill>
                  <a:srgbClr val="635B5A"/>
                </a:solidFill>
                <a:latin typeface="Times New Roman"/>
                <a:ea typeface="Times New Roman"/>
                <a:cs typeface="Times New Roman"/>
                <a:sym typeface="Times New Roman"/>
              </a:rPr>
              <a:t>Bowlby’s theory explains Amira’s anxiety and withdrawal through insecure attachment processes </a:t>
            </a:r>
            <a:r>
              <a:rPr sz="2681" lang="en-US" u="sng">
                <a:solidFill>
                  <a:srgbClr val="635B5A"/>
                </a:solidFill>
                <a:latin typeface="Times New Roman"/>
                <a:ea typeface="Times New Roman"/>
                <a:cs typeface="Times New Roman"/>
                <a:sym typeface="Times New Roman"/>
                <a:hlinkClick r:id="rId3" tooltip="https://doi.org/10.2478/sjcapp-2024-0005"/>
              </a:rPr>
              <a:t>(Juul Darling et al., 2024)</a:t>
            </a:r>
            <a:r>
              <a:rPr sz="2681" lang="en-US">
                <a:solidFill>
                  <a:srgbClr val="635B5A"/>
                </a:solidFill>
                <a:latin typeface="Times New Roman"/>
                <a:ea typeface="Times New Roman"/>
                <a:cs typeface="Times New Roman"/>
                <a:sym typeface="Times New Roman"/>
              </a:rPr>
              <a:t>.</a:t>
            </a:r>
          </a:p>
          <a:p>
            <a:pPr algn="just" indent="-289514" lvl="1" marL="579028">
              <a:lnSpc>
                <a:spcPts val="3754"/>
              </a:lnSpc>
              <a:buFont typeface="Arial"/>
              <a:buChar char="•"/>
            </a:pPr>
            <a:r>
              <a:rPr sz="2681" lang="en-US">
                <a:solidFill>
                  <a:srgbClr val="635B5A"/>
                </a:solidFill>
                <a:latin typeface="Times New Roman"/>
                <a:ea typeface="Times New Roman"/>
                <a:cs typeface="Times New Roman"/>
                <a:sym typeface="Times New Roman"/>
              </a:rPr>
              <a:t>Strategies: key person approach, gradual separations, supported peer play, and communication scaffolding </a:t>
            </a:r>
            <a:r>
              <a:rPr sz="2681" lang="en-US" u="sng">
                <a:solidFill>
                  <a:srgbClr val="635B5A"/>
                </a:solidFill>
                <a:latin typeface="Times New Roman"/>
                <a:ea typeface="Times New Roman"/>
                <a:cs typeface="Times New Roman"/>
                <a:sym typeface="Times New Roman"/>
                <a:hlinkClick r:id="rId4" tooltip="https://doi.org/10.3390/ijerph19148425"/>
              </a:rPr>
              <a:t>(Anis et al., 2022)</a:t>
            </a:r>
            <a:r>
              <a:rPr sz="2681" lang="en-US">
                <a:solidFill>
                  <a:srgbClr val="635B5A"/>
                </a:solidFill>
                <a:latin typeface="Times New Roman"/>
                <a:ea typeface="Times New Roman"/>
                <a:cs typeface="Times New Roman"/>
                <a:sym typeface="Times New Roman"/>
              </a:rPr>
              <a:t>.</a:t>
            </a:r>
          </a:p>
          <a:p>
            <a:pPr algn="just" indent="-289514" lvl="1" marL="579028">
              <a:lnSpc>
                <a:spcPts val="3754"/>
              </a:lnSpc>
              <a:buFont typeface="Arial"/>
              <a:buChar char="•"/>
            </a:pPr>
            <a:r>
              <a:rPr sz="2681" lang="en-US">
                <a:solidFill>
                  <a:srgbClr val="635B5A"/>
                </a:solidFill>
                <a:latin typeface="Times New Roman"/>
                <a:ea typeface="Times New Roman"/>
                <a:cs typeface="Times New Roman"/>
                <a:sym typeface="Times New Roman"/>
              </a:rPr>
              <a:t>Attachment-informed practice enhances emotional resilience and social competence </a:t>
            </a:r>
            <a:r>
              <a:rPr sz="2681" lang="en-US" u="sng">
                <a:solidFill>
                  <a:srgbClr val="635B5A"/>
                </a:solidFill>
                <a:latin typeface="Times New Roman"/>
                <a:ea typeface="Times New Roman"/>
                <a:cs typeface="Times New Roman"/>
                <a:sym typeface="Times New Roman"/>
                <a:hlinkClick r:id="rId5" tooltip="https://acamh.onlinelibrary.wiley.com/doi/full/10.1111/jcpp.13865"/>
              </a:rPr>
              <a:t>(McIntosh et al., 2024)</a:t>
            </a:r>
            <a:r>
              <a:rPr sz="2681" lang="en-US">
                <a:solidFill>
                  <a:srgbClr val="635B5A"/>
                </a:solidFill>
                <a:latin typeface="Times New Roman"/>
                <a:ea typeface="Times New Roman"/>
                <a:cs typeface="Times New Roman"/>
                <a:sym typeface="Times New Roman"/>
              </a:rPr>
              <a:t>.</a:t>
            </a:r>
          </a:p>
          <a:p>
            <a:pPr algn="just" indent="-289514" lvl="1" marL="579028">
              <a:lnSpc>
                <a:spcPts val="3754"/>
              </a:lnSpc>
              <a:buFont typeface="Arial"/>
              <a:buChar char="•"/>
            </a:pPr>
            <a:r>
              <a:rPr sz="2681" lang="en-US">
                <a:solidFill>
                  <a:srgbClr val="635B5A"/>
                </a:solidFill>
                <a:latin typeface="Times New Roman"/>
                <a:ea typeface="Times New Roman"/>
                <a:cs typeface="Times New Roman"/>
                <a:sym typeface="Times New Roman"/>
              </a:rPr>
              <a:t>Theory is valuable but must be complemented by other perspectives (e.g., Vygotsky, Piaget) for holistic support </a:t>
            </a:r>
            <a:r>
              <a:rPr sz="2681" lang="en-US" u="sng">
                <a:solidFill>
                  <a:srgbClr val="635B5A"/>
                </a:solidFill>
                <a:latin typeface="Times New Roman"/>
                <a:ea typeface="Times New Roman"/>
                <a:cs typeface="Times New Roman"/>
                <a:sym typeface="Times New Roman"/>
                <a:hlinkClick r:id="rId6" tooltip="https://nepjol.info/index.php/tutaj/article/view/74328/56979"/>
              </a:rPr>
              <a:t>(Khadka, 2022)</a:t>
            </a:r>
            <a:r>
              <a:rPr sz="2681" lang="en-US">
                <a:solidFill>
                  <a:srgbClr val="635B5A"/>
                </a:solidFill>
                <a:latin typeface="Times New Roman"/>
                <a:ea typeface="Times New Roman"/>
                <a:cs typeface="Times New Roman"/>
                <a:sym typeface="Times New Roman"/>
              </a:rPr>
              <a:t>.</a:t>
            </a:r>
          </a:p>
          <a:p>
            <a:pPr algn="just" indent="-289514" lvl="1" marL="579028">
              <a:lnSpc>
                <a:spcPts val="3754"/>
              </a:lnSpc>
              <a:buFont typeface="Arial"/>
              <a:buChar char="•"/>
            </a:pPr>
            <a:r>
              <a:rPr sz="2681" lang="en-US">
                <a:solidFill>
                  <a:srgbClr val="635B5A"/>
                </a:solidFill>
                <a:latin typeface="Times New Roman"/>
                <a:ea typeface="Times New Roman"/>
                <a:cs typeface="Times New Roman"/>
                <a:sym typeface="Times New Roman"/>
              </a:rPr>
              <a:t>Closing statement: By integrating theory with evidence-based practice, practitioners can nurture secure, confident learners like Amira.</a:t>
            </a:r>
          </a:p>
          <a:p>
            <a:pPr algn="just">
              <a:lnSpc>
                <a:spcPts val="3754"/>
              </a:lnSpc>
            </a:pPr>
          </a:p>
        </p:txBody>
      </p:sp>
      <p:sp>
        <p:nvSpPr>
          <p:cNvPr id="1048753" name="Freeform 9"/>
          <p:cNvSpPr/>
          <p:nvPr/>
        </p:nvSpPr>
        <p:spPr>
          <a:xfrm rot="-5761012" flipH="1" flipV="0">
            <a:off x="13776813" y="7105726"/>
            <a:ext cx="4994360" cy="4973550"/>
          </a:xfrm>
          <a:custGeom>
            <a:avLst/>
            <a:ahLst/>
            <a:rect l="l" t="t" r="r" b="b"/>
            <a:pathLst>
              <a:path w="4994360" h="4973550">
                <a:moveTo>
                  <a:pt x="4994360" y="0"/>
                </a:moveTo>
                <a:lnTo>
                  <a:pt x="0" y="0"/>
                </a:lnTo>
                <a:lnTo>
                  <a:pt x="0" y="4973550"/>
                </a:lnTo>
                <a:lnTo>
                  <a:pt x="4994360" y="4973550"/>
                </a:lnTo>
                <a:lnTo>
                  <a:pt x="4994360" y="0"/>
                </a:lnTo>
                <a:close/>
              </a:path>
            </a:pathLst>
          </a:custGeom>
          <a:blipFill>
            <a:blip xmlns:r="http://schemas.openxmlformats.org/officeDocument/2006/relationships" r:embed="rId2"/>
            <a:stretch>
              <a:fillRect l="0" t="0" r="0" b="0"/>
            </a:stretch>
          </a:blipFill>
          <a:ln cap="sq">
            <a:noFill/>
            <a:prstDash val="solid"/>
            <a:miter/>
          </a:ln>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79" name=""/>
        <p:cNvGrpSpPr/>
        <p:nvPr/>
      </p:nvGrpSpPr>
      <p:grpSpPr>
        <a:xfrm>
          <a:off x="0" y="0"/>
          <a:ext cx="0" cy="0"/>
          <a:chOff x="0" y="0"/>
          <a:chExt cx="0" cy="0"/>
        </a:xfrm>
      </p:grpSpPr>
      <p:grpSp>
        <p:nvGrpSpPr>
          <p:cNvPr id="80" name="Group 2"/>
          <p:cNvGrpSpPr/>
          <p:nvPr/>
        </p:nvGrpSpPr>
        <p:grpSpPr>
          <a:xfrm rot="0">
            <a:off x="1293646" y="3846706"/>
            <a:ext cx="13989037" cy="5288268"/>
            <a:chOff x="0" y="0"/>
            <a:chExt cx="3684355" cy="1392795"/>
          </a:xfrm>
        </p:grpSpPr>
        <p:sp>
          <p:nvSpPr>
            <p:cNvPr id="1048760" name="Freeform 3"/>
            <p:cNvSpPr/>
            <p:nvPr/>
          </p:nvSpPr>
          <p:spPr>
            <a:xfrm rot="0" flipH="0" flipV="0">
              <a:off x="0" y="0"/>
              <a:ext cx="3684355" cy="1392795"/>
            </a:xfrm>
            <a:custGeom>
              <a:avLst/>
              <a:ahLst/>
              <a:rect l="l" t="t" r="r" b="b"/>
              <a:pathLst>
                <a:path w="3684355" h="1392795">
                  <a:moveTo>
                    <a:pt x="33206" y="0"/>
                  </a:moveTo>
                  <a:lnTo>
                    <a:pt x="3651150" y="0"/>
                  </a:lnTo>
                  <a:cubicBezTo>
                    <a:pt x="3659956" y="0"/>
                    <a:pt x="3668402" y="3498"/>
                    <a:pt x="3674630" y="9726"/>
                  </a:cubicBezTo>
                  <a:cubicBezTo>
                    <a:pt x="3680857" y="15953"/>
                    <a:pt x="3684355" y="24399"/>
                    <a:pt x="3684355" y="33206"/>
                  </a:cubicBezTo>
                  <a:lnTo>
                    <a:pt x="3684355" y="1359589"/>
                  </a:lnTo>
                  <a:cubicBezTo>
                    <a:pt x="3684355" y="1368396"/>
                    <a:pt x="3680857" y="1376842"/>
                    <a:pt x="3674630" y="1383069"/>
                  </a:cubicBezTo>
                  <a:cubicBezTo>
                    <a:pt x="3668402" y="1389297"/>
                    <a:pt x="3659956" y="1392795"/>
                    <a:pt x="3651150" y="1392795"/>
                  </a:cubicBezTo>
                  <a:lnTo>
                    <a:pt x="33206" y="1392795"/>
                  </a:lnTo>
                  <a:cubicBezTo>
                    <a:pt x="24399" y="1392795"/>
                    <a:pt x="15953" y="1389297"/>
                    <a:pt x="9726" y="1383069"/>
                  </a:cubicBezTo>
                  <a:cubicBezTo>
                    <a:pt x="3498" y="1376842"/>
                    <a:pt x="0" y="1368396"/>
                    <a:pt x="0" y="1359589"/>
                  </a:cubicBezTo>
                  <a:lnTo>
                    <a:pt x="0" y="33206"/>
                  </a:lnTo>
                  <a:cubicBezTo>
                    <a:pt x="0" y="24399"/>
                    <a:pt x="3498" y="15953"/>
                    <a:pt x="9726" y="9726"/>
                  </a:cubicBezTo>
                  <a:cubicBezTo>
                    <a:pt x="15953" y="3498"/>
                    <a:pt x="24399" y="0"/>
                    <a:pt x="33206" y="0"/>
                  </a:cubicBezTo>
                  <a:close/>
                </a:path>
              </a:pathLst>
            </a:custGeom>
            <a:solidFill>
              <a:srgbClr val="FFFFFF"/>
            </a:solidFill>
            <a:ln w="38100" cap="rnd">
              <a:solidFill>
                <a:srgbClr val="635B5A"/>
              </a:solidFill>
              <a:prstDash val="solid"/>
              <a:round/>
            </a:ln>
          </p:spPr>
        </p:sp>
        <p:sp>
          <p:nvSpPr>
            <p:cNvPr id="1048761" name="TextBox 4"/>
            <p:cNvSpPr txBox="1"/>
            <p:nvPr/>
          </p:nvSpPr>
          <p:spPr>
            <a:xfrm>
              <a:off x="0" y="-9525"/>
              <a:ext cx="3684355" cy="1402320"/>
            </a:xfrm>
            <a:prstGeom prst="rect"/>
          </p:spPr>
          <p:txBody>
            <a:bodyPr anchor="ctr" bIns="50800" lIns="50800" rIns="50800" rtlCol="0" tIns="50800"/>
            <a:p>
              <a:pPr algn="ctr">
                <a:lnSpc>
                  <a:spcPts val="2999"/>
                </a:lnSpc>
              </a:pPr>
            </a:p>
          </p:txBody>
        </p:sp>
      </p:grpSp>
      <p:sp>
        <p:nvSpPr>
          <p:cNvPr id="1048762" name="Freeform 5"/>
          <p:cNvSpPr/>
          <p:nvPr/>
        </p:nvSpPr>
        <p:spPr>
          <a:xfrm rot="0" flipH="0" flipV="0">
            <a:off x="11043815" y="361183"/>
            <a:ext cx="3485523" cy="3485523"/>
          </a:xfrm>
          <a:custGeom>
            <a:avLst/>
            <a:ahLst/>
            <a:rect l="l" t="t" r="r" b="b"/>
            <a:pathLst>
              <a:path w="3485523" h="3485523">
                <a:moveTo>
                  <a:pt x="0" y="0"/>
                </a:moveTo>
                <a:lnTo>
                  <a:pt x="3485523" y="0"/>
                </a:lnTo>
                <a:lnTo>
                  <a:pt x="3485523" y="3485523"/>
                </a:lnTo>
                <a:lnTo>
                  <a:pt x="0" y="3485523"/>
                </a:lnTo>
                <a:lnTo>
                  <a:pt x="0" y="0"/>
                </a:lnTo>
                <a:close/>
              </a:path>
            </a:pathLst>
          </a:custGeom>
          <a:blipFill>
            <a:blip xmlns:r="http://schemas.openxmlformats.org/officeDocument/2006/relationships" r:embed="rId1"/>
            <a:stretch>
              <a:fillRect l="0" t="0" r="0" b="0"/>
            </a:stretch>
          </a:blipFill>
        </p:spPr>
      </p:sp>
      <p:sp>
        <p:nvSpPr>
          <p:cNvPr id="1048763" name="TextBox 6"/>
          <p:cNvSpPr txBox="1"/>
          <p:nvPr/>
        </p:nvSpPr>
        <p:spPr>
          <a:xfrm rot="0">
            <a:off x="1293646" y="1009650"/>
            <a:ext cx="8060573" cy="1190653"/>
          </a:xfrm>
          <a:prstGeom prst="rect"/>
        </p:spPr>
        <p:txBody>
          <a:bodyPr anchor="t" bIns="0" lIns="0" rIns="0" rtlCol="0" tIns="0">
            <a:spAutoFit/>
          </a:bodyPr>
          <a:p>
            <a:pPr algn="ctr">
              <a:lnSpc>
                <a:spcPts val="9240"/>
              </a:lnSpc>
            </a:pPr>
            <a:r>
              <a:rPr sz="7700" lang="en-US">
                <a:solidFill>
                  <a:srgbClr val="635B5A"/>
                </a:solidFill>
                <a:latin typeface="Bernoru Condensed"/>
                <a:ea typeface="Bernoru Condensed"/>
                <a:cs typeface="Bernoru Condensed"/>
                <a:sym typeface="Bernoru Condensed"/>
              </a:rPr>
              <a:t>REFERENCES</a:t>
            </a:r>
          </a:p>
        </p:txBody>
      </p:sp>
      <p:sp>
        <p:nvSpPr>
          <p:cNvPr id="1048764" name="Freeform 7"/>
          <p:cNvSpPr/>
          <p:nvPr/>
        </p:nvSpPr>
        <p:spPr>
          <a:xfrm rot="0" flipH="0" flipV="0">
            <a:off x="14944970" y="-1977542"/>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2"/>
            <a:stretch>
              <a:fillRect l="0" t="0" r="0" b="0"/>
            </a:stretch>
          </a:blipFill>
        </p:spPr>
      </p:sp>
      <p:sp>
        <p:nvSpPr>
          <p:cNvPr id="1048765" name="TextBox 8"/>
          <p:cNvSpPr txBox="1"/>
          <p:nvPr/>
        </p:nvSpPr>
        <p:spPr>
          <a:xfrm rot="0">
            <a:off x="1477822" y="3965032"/>
            <a:ext cx="13467148" cy="7055574"/>
          </a:xfrm>
          <a:prstGeom prst="rect"/>
        </p:spPr>
        <p:txBody>
          <a:bodyPr anchor="t" bIns="0" lIns="0" rIns="0" rtlCol="0" tIns="0">
            <a:spAutoFit/>
          </a:bodyPr>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Zhao, Y.V. and Gibson, J.L. (2023) ‘Evidence for protective effects of peer play in the early years: Better peer play ability at age 3 years predicts lower risks of externalising and internalising problems at age 7 years in a longitudinal cohort analysis’, Child Psychiatry &amp; Human Development, 54, pp. 1807–1822. doi:10.1007/s10578-022-01368-x</a:t>
            </a:r>
          </a:p>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Kurbatfinski, S., Woo, J., Ntanda, H., Giesbrecht, G. and Letourneau, N. (2024) ‘Perinatal predictors and mediators of attachment patterns in preschool children: Exploration of children’s contributions in interactions with mothers’, Children, 11(8), p. 1022. doi:10.3390/children11081022</a:t>
            </a:r>
          </a:p>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Anis, L., Ross, K., Ntanda, H., Hart, M. and Letourneau, N. (2022) ‘Effect of attachment and child health (ATTACH™) parenting program on parent-infant attachment, parental reflective function, and parental depression’, International Journal of Environmental Research and Public Health, 19(14), p. 8425. doi:10.3390/ijerph19148425</a:t>
            </a:r>
          </a:p>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McIntosh, J., O’Connor, E., Bakes, K. et al. (2024) ‘Infant and preschool attachment, continuity and relationship to caregiving sensitivity: findings from a new population-based Australian cohort’, Journal of Child Psychology and Psychiatry. doi:10.1111/jcpp.13865</a:t>
            </a:r>
          </a:p>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Juul Darling, P., Bové Illum, D. and Storebø, O.J. (2024) ‘The critical role of attachment theory in child and adolescent mental health care’, Scandinavian Journal of Child and Adolescent Psychiatry and Psychology, 12(1), pp. 47–49. doi:10.2478/sjcapp-2024-0005</a:t>
            </a:r>
          </a:p>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Santaguida, E. and Bergamasco, M. (2024) ‘A perspective-based analysis of attachment from prenatal period to second year postnatal life’, Frontiers in Psychology, 15, p. 1296242. doi:10.3389/fpsyg.2024.1296242</a:t>
            </a:r>
          </a:p>
          <a:p>
            <a:pPr algn="just" indent="-215900" lvl="1" marL="431801">
              <a:lnSpc>
                <a:spcPts val="2800"/>
              </a:lnSpc>
              <a:buFont typeface="Arial"/>
              <a:buChar char="•"/>
            </a:pPr>
            <a:r>
              <a:rPr sz="2000" lang="en-US">
                <a:solidFill>
                  <a:srgbClr val="635B5A"/>
                </a:solidFill>
                <a:latin typeface="Times New Roman"/>
                <a:ea typeface="Times New Roman"/>
                <a:cs typeface="Times New Roman"/>
                <a:sym typeface="Times New Roman"/>
              </a:rPr>
              <a:t>Khadka, C. (2022) ‘The evolution of attachment theory: From Bowlby to modern perspectives’, TUTA Journal, 10(1), pp. 125–140. Available at: </a:t>
            </a:r>
            <a:r>
              <a:rPr sz="2000" lang="en-US" u="sng">
                <a:solidFill>
                  <a:srgbClr val="635B5A"/>
                </a:solidFill>
                <a:latin typeface="Times New Roman"/>
                <a:ea typeface="Times New Roman"/>
                <a:cs typeface="Times New Roman"/>
                <a:sym typeface="Times New Roman"/>
                <a:hlinkClick r:id="rId3" tooltip="https://nepjol.info/index.php/tutaj/article/view/74328/56979"/>
              </a:rPr>
              <a:t>https://nepjol.info/index.php/tutaj/article/view/74328/56979</a:t>
            </a:r>
            <a:r>
              <a:rPr sz="2000" lang="en-US">
                <a:solidFill>
                  <a:srgbClr val="635B5A"/>
                </a:solidFill>
                <a:latin typeface="Times New Roman"/>
                <a:ea typeface="Times New Roman"/>
                <a:cs typeface="Times New Roman"/>
                <a:sym typeface="Times New Roman"/>
              </a:rPr>
              <a:t> (Accessed: 26 September 2025).</a:t>
            </a:r>
          </a:p>
          <a:p>
            <a:pPr algn="just">
              <a:lnSpc>
                <a:spcPts val="2800"/>
              </a:lnSpc>
            </a:p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3E1E6"/>
        </a:solidFill>
      </p:bgPr>
    </p:bg>
    <p:spTree>
      <p:nvGrpSpPr>
        <p:cNvPr id="81" name=""/>
        <p:cNvGrpSpPr/>
        <p:nvPr/>
      </p:nvGrpSpPr>
      <p:grpSpPr>
        <a:xfrm>
          <a:off x="0" y="0"/>
          <a:ext cx="0" cy="0"/>
          <a:chOff x="0" y="0"/>
          <a:chExt cx="0" cy="0"/>
        </a:xfrm>
      </p:grpSpPr>
      <p:sp>
        <p:nvSpPr>
          <p:cNvPr id="1048766" name="Freeform 2"/>
          <p:cNvSpPr/>
          <p:nvPr/>
        </p:nvSpPr>
        <p:spPr>
          <a:xfrm rot="-5761012" flipH="1" flipV="0">
            <a:off x="14543743" y="6084424"/>
            <a:ext cx="4994360" cy="4973550"/>
          </a:xfrm>
          <a:custGeom>
            <a:avLst/>
            <a:ahLst/>
            <a:rect l="l" t="t" r="r" b="b"/>
            <a:pathLst>
              <a:path w="4994360" h="4973550">
                <a:moveTo>
                  <a:pt x="4994360" y="0"/>
                </a:moveTo>
                <a:lnTo>
                  <a:pt x="0" y="0"/>
                </a:lnTo>
                <a:lnTo>
                  <a:pt x="0" y="4973550"/>
                </a:lnTo>
                <a:lnTo>
                  <a:pt x="4994360" y="4973550"/>
                </a:lnTo>
                <a:lnTo>
                  <a:pt x="4994360" y="0"/>
                </a:lnTo>
                <a:close/>
              </a:path>
            </a:pathLst>
          </a:custGeom>
          <a:blipFill>
            <a:blip xmlns:r="http://schemas.openxmlformats.org/officeDocument/2006/relationships" r:embed="rId1"/>
            <a:stretch>
              <a:fillRect l="0" t="0" r="0" b="0"/>
            </a:stretch>
          </a:blipFill>
          <a:ln cap="sq">
            <a:noFill/>
            <a:prstDash val="solid"/>
            <a:miter/>
          </a:ln>
        </p:spPr>
      </p:sp>
      <p:sp>
        <p:nvSpPr>
          <p:cNvPr id="1048767" name="Freeform 3"/>
          <p:cNvSpPr/>
          <p:nvPr/>
        </p:nvSpPr>
        <p:spPr>
          <a:xfrm rot="4174791" flipH="0" flipV="0">
            <a:off x="-314121" y="7200900"/>
            <a:ext cx="3579876" cy="4114800"/>
          </a:xfrm>
          <a:custGeom>
            <a:avLst/>
            <a:ahLst/>
            <a:rect l="l" t="t" r="r" b="b"/>
            <a:pathLst>
              <a:path w="3579876" h="4114800">
                <a:moveTo>
                  <a:pt x="0" y="0"/>
                </a:moveTo>
                <a:lnTo>
                  <a:pt x="3579876" y="0"/>
                </a:lnTo>
                <a:lnTo>
                  <a:pt x="3579876" y="4114800"/>
                </a:lnTo>
                <a:lnTo>
                  <a:pt x="0" y="4114800"/>
                </a:lnTo>
                <a:lnTo>
                  <a:pt x="0" y="0"/>
                </a:lnTo>
                <a:close/>
              </a:path>
            </a:pathLst>
          </a:custGeom>
          <a:blipFill>
            <a:blip xmlns:r="http://schemas.openxmlformats.org/officeDocument/2006/relationships" r:embed="rId2"/>
            <a:stretch>
              <a:fillRect l="0" t="0" r="0" b="0"/>
            </a:stretch>
          </a:blipFill>
        </p:spPr>
      </p:sp>
      <p:grpSp>
        <p:nvGrpSpPr>
          <p:cNvPr id="82" name="Group 4"/>
          <p:cNvGrpSpPr/>
          <p:nvPr/>
        </p:nvGrpSpPr>
        <p:grpSpPr>
          <a:xfrm rot="0">
            <a:off x="1293646" y="6115890"/>
            <a:ext cx="15747277" cy="2907631"/>
            <a:chOff x="0" y="0"/>
            <a:chExt cx="4147431" cy="765796"/>
          </a:xfrm>
        </p:grpSpPr>
        <p:sp>
          <p:nvSpPr>
            <p:cNvPr id="1048768" name="Freeform 5"/>
            <p:cNvSpPr/>
            <p:nvPr/>
          </p:nvSpPr>
          <p:spPr>
            <a:xfrm rot="0" flipH="0" flipV="0">
              <a:off x="0" y="0"/>
              <a:ext cx="4147431" cy="765796"/>
            </a:xfrm>
            <a:custGeom>
              <a:avLst/>
              <a:ahLst/>
              <a:rect l="l" t="t" r="r" b="b"/>
              <a:pathLst>
                <a:path w="4147431" h="765796">
                  <a:moveTo>
                    <a:pt x="29498" y="0"/>
                  </a:moveTo>
                  <a:lnTo>
                    <a:pt x="4117933" y="0"/>
                  </a:lnTo>
                  <a:cubicBezTo>
                    <a:pt x="4125756" y="0"/>
                    <a:pt x="4133259" y="3108"/>
                    <a:pt x="4138791" y="8640"/>
                  </a:cubicBezTo>
                  <a:cubicBezTo>
                    <a:pt x="4144323" y="14172"/>
                    <a:pt x="4147431" y="21675"/>
                    <a:pt x="4147431" y="29498"/>
                  </a:cubicBezTo>
                  <a:lnTo>
                    <a:pt x="4147431" y="736298"/>
                  </a:lnTo>
                  <a:cubicBezTo>
                    <a:pt x="4147431" y="744121"/>
                    <a:pt x="4144323" y="751624"/>
                    <a:pt x="4138791" y="757156"/>
                  </a:cubicBezTo>
                  <a:cubicBezTo>
                    <a:pt x="4133259" y="762688"/>
                    <a:pt x="4125756" y="765796"/>
                    <a:pt x="4117933" y="765796"/>
                  </a:cubicBezTo>
                  <a:lnTo>
                    <a:pt x="29498" y="765796"/>
                  </a:lnTo>
                  <a:cubicBezTo>
                    <a:pt x="21675" y="765796"/>
                    <a:pt x="14172" y="762688"/>
                    <a:pt x="8640" y="757156"/>
                  </a:cubicBezTo>
                  <a:cubicBezTo>
                    <a:pt x="3108" y="751624"/>
                    <a:pt x="0" y="744121"/>
                    <a:pt x="0" y="736298"/>
                  </a:cubicBezTo>
                  <a:lnTo>
                    <a:pt x="0" y="29498"/>
                  </a:lnTo>
                  <a:cubicBezTo>
                    <a:pt x="0" y="21675"/>
                    <a:pt x="3108" y="14172"/>
                    <a:pt x="8640" y="8640"/>
                  </a:cubicBezTo>
                  <a:cubicBezTo>
                    <a:pt x="14172" y="3108"/>
                    <a:pt x="21675" y="0"/>
                    <a:pt x="29498" y="0"/>
                  </a:cubicBezTo>
                  <a:close/>
                </a:path>
              </a:pathLst>
            </a:custGeom>
            <a:solidFill>
              <a:srgbClr val="FFFFFF"/>
            </a:solidFill>
            <a:ln w="38100" cap="rnd">
              <a:solidFill>
                <a:srgbClr val="635B5A"/>
              </a:solidFill>
              <a:prstDash val="solid"/>
              <a:round/>
            </a:ln>
          </p:spPr>
        </p:sp>
        <p:sp>
          <p:nvSpPr>
            <p:cNvPr id="1048769" name="TextBox 6"/>
            <p:cNvSpPr txBox="1"/>
            <p:nvPr/>
          </p:nvSpPr>
          <p:spPr>
            <a:xfrm>
              <a:off x="0" y="-9525"/>
              <a:ext cx="4147431" cy="775321"/>
            </a:xfrm>
            <a:prstGeom prst="rect"/>
          </p:spPr>
          <p:txBody>
            <a:bodyPr anchor="ctr" bIns="50800" lIns="50800" rIns="50800" rtlCol="0" tIns="50800"/>
            <a:p>
              <a:pPr algn="ctr">
                <a:lnSpc>
                  <a:spcPts val="2999"/>
                </a:lnSpc>
              </a:pPr>
            </a:p>
          </p:txBody>
        </p:sp>
      </p:grpSp>
      <p:sp>
        <p:nvSpPr>
          <p:cNvPr id="1048770" name="Freeform 7"/>
          <p:cNvSpPr/>
          <p:nvPr/>
        </p:nvSpPr>
        <p:spPr>
          <a:xfrm rot="0" flipH="0" flipV="0">
            <a:off x="5323840" y="1973513"/>
            <a:ext cx="7686888" cy="8710354"/>
          </a:xfrm>
          <a:custGeom>
            <a:avLst/>
            <a:ahLst/>
            <a:rect l="l" t="t" r="r" b="b"/>
            <a:pathLst>
              <a:path w="7686888" h="8710354">
                <a:moveTo>
                  <a:pt x="0" y="0"/>
                </a:moveTo>
                <a:lnTo>
                  <a:pt x="7686888" y="0"/>
                </a:lnTo>
                <a:lnTo>
                  <a:pt x="7686888" y="8710355"/>
                </a:lnTo>
                <a:lnTo>
                  <a:pt x="0" y="8710355"/>
                </a:lnTo>
                <a:lnTo>
                  <a:pt x="0" y="0"/>
                </a:lnTo>
                <a:close/>
              </a:path>
            </a:pathLst>
          </a:custGeom>
          <a:blipFill>
            <a:blip xmlns:r="http://schemas.openxmlformats.org/officeDocument/2006/relationships" r:embed="rId3"/>
            <a:stretch>
              <a:fillRect l="0" t="0" r="0" b="0"/>
            </a:stretch>
          </a:blipFill>
        </p:spPr>
      </p:sp>
      <p:sp>
        <p:nvSpPr>
          <p:cNvPr id="1048771" name="TextBox 8"/>
          <p:cNvSpPr txBox="1"/>
          <p:nvPr/>
        </p:nvSpPr>
        <p:spPr>
          <a:xfrm rot="0">
            <a:off x="1293646" y="1354667"/>
            <a:ext cx="6350616" cy="4104881"/>
          </a:xfrm>
          <a:prstGeom prst="rect"/>
        </p:spPr>
        <p:txBody>
          <a:bodyPr anchor="t" bIns="0" lIns="0" rIns="0" rtlCol="0" tIns="0">
            <a:spAutoFit/>
          </a:bodyPr>
          <a:p>
            <a:pPr algn="l">
              <a:lnSpc>
                <a:spcPts val="16161"/>
              </a:lnSpc>
            </a:pPr>
            <a:r>
              <a:rPr sz="13468" lang="en-US">
                <a:solidFill>
                  <a:srgbClr val="635B5A"/>
                </a:solidFill>
                <a:latin typeface="Bernoru Condensed"/>
                <a:ea typeface="Bernoru Condensed"/>
                <a:cs typeface="Bernoru Condensed"/>
                <a:sym typeface="Bernoru Condensed"/>
              </a:rPr>
              <a:t>THANK YOU</a:t>
            </a:r>
          </a:p>
        </p:txBody>
      </p:sp>
      <p:sp>
        <p:nvSpPr>
          <p:cNvPr id="1048772" name="Freeform 9"/>
          <p:cNvSpPr/>
          <p:nvPr/>
        </p:nvSpPr>
        <p:spPr>
          <a:xfrm rot="-2772355" flipH="0" flipV="0">
            <a:off x="10963059" y="-4290731"/>
            <a:ext cx="6686060" cy="6702817"/>
          </a:xfrm>
          <a:custGeom>
            <a:avLst/>
            <a:ahLst/>
            <a:rect l="l" t="t" r="r" b="b"/>
            <a:pathLst>
              <a:path w="6686060" h="6702817">
                <a:moveTo>
                  <a:pt x="0" y="0"/>
                </a:moveTo>
                <a:lnTo>
                  <a:pt x="6686060" y="0"/>
                </a:lnTo>
                <a:lnTo>
                  <a:pt x="6686060" y="6702817"/>
                </a:lnTo>
                <a:lnTo>
                  <a:pt x="0" y="6702817"/>
                </a:lnTo>
                <a:lnTo>
                  <a:pt x="0" y="0"/>
                </a:lnTo>
                <a:close/>
              </a:path>
            </a:pathLst>
          </a:custGeom>
          <a:blipFill>
            <a:blip xmlns:r="http://schemas.openxmlformats.org/officeDocument/2006/relationships" r:embed="rId4"/>
            <a:stretch>
              <a:fillRect l="0" t="0" r="0" b="0"/>
            </a:stretch>
          </a:blipFill>
        </p:spPr>
      </p:sp>
      <p:sp>
        <p:nvSpPr>
          <p:cNvPr id="1048773" name="Freeform 10"/>
          <p:cNvSpPr/>
          <p:nvPr/>
        </p:nvSpPr>
        <p:spPr>
          <a:xfrm rot="-3208221" flipH="0" flipV="0">
            <a:off x="6818406" y="1147658"/>
            <a:ext cx="1651710" cy="1651710"/>
          </a:xfrm>
          <a:custGeom>
            <a:avLst/>
            <a:ahLst/>
            <a:rect l="l" t="t" r="r" b="b"/>
            <a:pathLst>
              <a:path w="1651710" h="1651710">
                <a:moveTo>
                  <a:pt x="0" y="0"/>
                </a:moveTo>
                <a:lnTo>
                  <a:pt x="1651711" y="0"/>
                </a:lnTo>
                <a:lnTo>
                  <a:pt x="1651711" y="1651711"/>
                </a:lnTo>
                <a:lnTo>
                  <a:pt x="0" y="1651711"/>
                </a:lnTo>
                <a:lnTo>
                  <a:pt x="0" y="0"/>
                </a:lnTo>
                <a:close/>
              </a:path>
            </a:pathLst>
          </a:custGeom>
          <a:blipFill>
            <a:blip xmlns:r="http://schemas.openxmlformats.org/officeDocument/2006/relationships" r:embed="rId5"/>
            <a:stretch>
              <a:fillRect l="0" t="0" r="0" b="0"/>
            </a:stretch>
          </a:blipFill>
          <a:ln cap="sq">
            <a:noFill/>
            <a:prstDash val="solid"/>
            <a:miter/>
          </a:ln>
        </p:spPr>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itle>AMIRA</dc:title>
  <dc:creator>xyz</dc:creator>
  <dcterms:created xsi:type="dcterms:W3CDTF">2006-08-15T14:00:00Z</dcterms:created>
  <dcterms:modified xsi:type="dcterms:W3CDTF">2025-09-26T07:37:58Z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a10c7a615b1541c4a4e12d325fb35881</vt:lpwstr>
  </property>
</Properties>
</file>