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8" r:id="rId4"/>
    <p:sldMasterId id="2147483680" r:id="rId5"/>
  </p:sldMasterIdLst>
  <p:notesMasterIdLst>
    <p:notesMasterId r:id="rId11"/>
  </p:notesMasterIdLst>
  <p:handoutMasterIdLst>
    <p:handoutMasterId r:id="rId12"/>
  </p:handoutMasterIdLst>
  <p:sldIdLst>
    <p:sldId id="256" r:id="rId6"/>
    <p:sldId id="257" r:id="rId7"/>
    <p:sldId id="258" r:id="rId8"/>
    <p:sldId id="259" r:id="rId9"/>
    <p:sldId id="260" r:id="rId10"/>
  </p:sldIdLst>
  <p:sldSz cx="20159663" cy="15263813"/>
  <p:notesSz cx="9144000" cy="6858000"/>
  <p:defaultTextStyle>
    <a:defPPr>
      <a:defRPr lang="en-US"/>
    </a:defPPr>
    <a:lvl1pPr marL="0" algn="l" defTabSz="1752082" rtl="0" eaLnBrk="1" latinLnBrk="0" hangingPunct="1">
      <a:defRPr sz="3449" kern="1200">
        <a:solidFill>
          <a:schemeClr val="tx1"/>
        </a:solidFill>
        <a:latin typeface="+mn-lt"/>
        <a:ea typeface="+mn-ea"/>
        <a:cs typeface="+mn-cs"/>
      </a:defRPr>
    </a:lvl1pPr>
    <a:lvl2pPr marL="876041" algn="l" defTabSz="1752082" rtl="0" eaLnBrk="1" latinLnBrk="0" hangingPunct="1">
      <a:defRPr sz="3449" kern="1200">
        <a:solidFill>
          <a:schemeClr val="tx1"/>
        </a:solidFill>
        <a:latin typeface="+mn-lt"/>
        <a:ea typeface="+mn-ea"/>
        <a:cs typeface="+mn-cs"/>
      </a:defRPr>
    </a:lvl2pPr>
    <a:lvl3pPr marL="1752082" algn="l" defTabSz="1752082" rtl="0" eaLnBrk="1" latinLnBrk="0" hangingPunct="1">
      <a:defRPr sz="3449" kern="1200">
        <a:solidFill>
          <a:schemeClr val="tx1"/>
        </a:solidFill>
        <a:latin typeface="+mn-lt"/>
        <a:ea typeface="+mn-ea"/>
        <a:cs typeface="+mn-cs"/>
      </a:defRPr>
    </a:lvl3pPr>
    <a:lvl4pPr marL="2628123" algn="l" defTabSz="1752082" rtl="0" eaLnBrk="1" latinLnBrk="0" hangingPunct="1">
      <a:defRPr sz="3449" kern="1200">
        <a:solidFill>
          <a:schemeClr val="tx1"/>
        </a:solidFill>
        <a:latin typeface="+mn-lt"/>
        <a:ea typeface="+mn-ea"/>
        <a:cs typeface="+mn-cs"/>
      </a:defRPr>
    </a:lvl4pPr>
    <a:lvl5pPr marL="3504164" algn="l" defTabSz="1752082" rtl="0" eaLnBrk="1" latinLnBrk="0" hangingPunct="1">
      <a:defRPr sz="3449" kern="1200">
        <a:solidFill>
          <a:schemeClr val="tx1"/>
        </a:solidFill>
        <a:latin typeface="+mn-lt"/>
        <a:ea typeface="+mn-ea"/>
        <a:cs typeface="+mn-cs"/>
      </a:defRPr>
    </a:lvl5pPr>
    <a:lvl6pPr marL="4380205" algn="l" defTabSz="1752082" rtl="0" eaLnBrk="1" latinLnBrk="0" hangingPunct="1">
      <a:defRPr sz="3449" kern="1200">
        <a:solidFill>
          <a:schemeClr val="tx1"/>
        </a:solidFill>
        <a:latin typeface="+mn-lt"/>
        <a:ea typeface="+mn-ea"/>
        <a:cs typeface="+mn-cs"/>
      </a:defRPr>
    </a:lvl6pPr>
    <a:lvl7pPr marL="5256246" algn="l" defTabSz="1752082" rtl="0" eaLnBrk="1" latinLnBrk="0" hangingPunct="1">
      <a:defRPr sz="3449" kern="1200">
        <a:solidFill>
          <a:schemeClr val="tx1"/>
        </a:solidFill>
        <a:latin typeface="+mn-lt"/>
        <a:ea typeface="+mn-ea"/>
        <a:cs typeface="+mn-cs"/>
      </a:defRPr>
    </a:lvl7pPr>
    <a:lvl8pPr marL="6132286" algn="l" defTabSz="1752082" rtl="0" eaLnBrk="1" latinLnBrk="0" hangingPunct="1">
      <a:defRPr sz="3449" kern="1200">
        <a:solidFill>
          <a:schemeClr val="tx1"/>
        </a:solidFill>
        <a:latin typeface="+mn-lt"/>
        <a:ea typeface="+mn-ea"/>
        <a:cs typeface="+mn-cs"/>
      </a:defRPr>
    </a:lvl8pPr>
    <a:lvl9pPr marL="7008327" algn="l" defTabSz="1752082" rtl="0" eaLnBrk="1" latinLnBrk="0" hangingPunct="1">
      <a:defRPr sz="3449"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98B8C"/>
    <a:srgbClr val="99CBB8"/>
    <a:srgbClr val="99CBBA"/>
    <a:srgbClr val="19434D"/>
    <a:srgbClr val="FF545F"/>
    <a:srgbClr val="E96B77"/>
    <a:srgbClr val="EDC313"/>
    <a:srgbClr val="FF3300"/>
    <a:srgbClr val="DEDED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121" autoAdjust="0"/>
    <p:restoredTop sz="94687" autoAdjust="0"/>
  </p:normalViewPr>
  <p:slideViewPr>
    <p:cSldViewPr snapToGrid="0" snapToObjects="1">
      <p:cViewPr varScale="1">
        <p:scale>
          <a:sx n="49" d="100"/>
          <a:sy n="49" d="100"/>
        </p:scale>
        <p:origin x="1890" y="42"/>
      </p:cViewPr>
      <p:guideLst/>
    </p:cSldViewPr>
  </p:slideViewPr>
  <p:notesTextViewPr>
    <p:cViewPr>
      <p:scale>
        <a:sx n="3" d="2"/>
        <a:sy n="3" d="2"/>
      </p:scale>
      <p:origin x="0" y="0"/>
    </p:cViewPr>
  </p:notesTextViewPr>
  <p:notesViewPr>
    <p:cSldViewPr snapToGrid="0" snapToObjects="1">
      <p:cViewPr varScale="1">
        <p:scale>
          <a:sx n="84" d="100"/>
          <a:sy n="84" d="100"/>
        </p:scale>
        <p:origin x="382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2.xml"/><Relationship Id="rId12"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theme" Target="theme/theme1.xml"/><Relationship Id="rId10" Type="http://schemas.openxmlformats.org/officeDocument/2006/relationships/slide" Target="slides/slide5.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33B7AF7-3F20-440A-9DB8-CE5457A3DB1F}"/>
              </a:ext>
            </a:extLst>
          </p:cNvPr>
          <p:cNvSpPr>
            <a:spLocks noGrp="1"/>
          </p:cNvSpPr>
          <p:nvPr>
            <p:ph type="hdr" sz="quarter"/>
          </p:nvPr>
        </p:nvSpPr>
        <p:spPr>
          <a:xfrm>
            <a:off x="0" y="0"/>
            <a:ext cx="3962400" cy="344091"/>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5D08001D-9E80-428B-BF1A-C6DF9072EE3D}"/>
              </a:ext>
            </a:extLst>
          </p:cNvPr>
          <p:cNvSpPr>
            <a:spLocks noGrp="1"/>
          </p:cNvSpPr>
          <p:nvPr>
            <p:ph type="dt" sz="quarter" idx="1"/>
          </p:nvPr>
        </p:nvSpPr>
        <p:spPr>
          <a:xfrm>
            <a:off x="5179484" y="0"/>
            <a:ext cx="3962400" cy="344091"/>
          </a:xfrm>
          <a:prstGeom prst="rect">
            <a:avLst/>
          </a:prstGeom>
        </p:spPr>
        <p:txBody>
          <a:bodyPr vert="horz" lIns="91440" tIns="45720" rIns="91440" bIns="45720" rtlCol="0"/>
          <a:lstStyle>
            <a:lvl1pPr algn="r">
              <a:defRPr sz="1200"/>
            </a:lvl1pPr>
          </a:lstStyle>
          <a:p>
            <a:fld id="{1D39F207-C97A-4EA1-A08F-66CD1E453A17}" type="datetimeFigureOut">
              <a:rPr lang="en-US" smtClean="0"/>
              <a:t>12/9/2022</a:t>
            </a:fld>
            <a:endParaRPr lang="en-US" dirty="0"/>
          </a:p>
        </p:txBody>
      </p:sp>
      <p:sp>
        <p:nvSpPr>
          <p:cNvPr id="4" name="Footer Placeholder 3">
            <a:extLst>
              <a:ext uri="{FF2B5EF4-FFF2-40B4-BE49-F238E27FC236}">
                <a16:creationId xmlns:a16="http://schemas.microsoft.com/office/drawing/2014/main" id="{99A128FC-CA1A-4273-A3B9-0009719A0150}"/>
              </a:ext>
            </a:extLst>
          </p:cNvPr>
          <p:cNvSpPr>
            <a:spLocks noGrp="1"/>
          </p:cNvSpPr>
          <p:nvPr>
            <p:ph type="ftr" sz="quarter" idx="2"/>
          </p:nvPr>
        </p:nvSpPr>
        <p:spPr>
          <a:xfrm>
            <a:off x="0" y="6513910"/>
            <a:ext cx="3962400" cy="344090"/>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954A8DAB-893B-4368-95EB-2B96062B2D96}"/>
              </a:ext>
            </a:extLst>
          </p:cNvPr>
          <p:cNvSpPr>
            <a:spLocks noGrp="1"/>
          </p:cNvSpPr>
          <p:nvPr>
            <p:ph type="sldNum" sz="quarter" idx="3"/>
          </p:nvPr>
        </p:nvSpPr>
        <p:spPr>
          <a:xfrm>
            <a:off x="5179484" y="6513910"/>
            <a:ext cx="3962400" cy="344090"/>
          </a:xfrm>
          <a:prstGeom prst="rect">
            <a:avLst/>
          </a:prstGeom>
        </p:spPr>
        <p:txBody>
          <a:bodyPr vert="horz" lIns="91440" tIns="45720" rIns="91440" bIns="45720" rtlCol="0" anchor="b"/>
          <a:lstStyle>
            <a:lvl1pPr algn="r">
              <a:defRPr sz="1200"/>
            </a:lvl1pPr>
          </a:lstStyle>
          <a:p>
            <a:fld id="{19762142-A34E-4CCB-A594-04245D3FD088}" type="slidenum">
              <a:rPr lang="en-US" smtClean="0"/>
              <a:t>‹#›</a:t>
            </a:fld>
            <a:endParaRPr lang="en-US" dirty="0"/>
          </a:p>
        </p:txBody>
      </p:sp>
    </p:spTree>
    <p:extLst>
      <p:ext uri="{BB962C8B-B14F-4D97-AF65-F5344CB8AC3E}">
        <p14:creationId xmlns:p14="http://schemas.microsoft.com/office/powerpoint/2010/main" val="247398076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091"/>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5179484" y="0"/>
            <a:ext cx="3962400" cy="344091"/>
          </a:xfrm>
          <a:prstGeom prst="rect">
            <a:avLst/>
          </a:prstGeom>
        </p:spPr>
        <p:txBody>
          <a:bodyPr vert="horz" lIns="91440" tIns="45720" rIns="91440" bIns="45720" rtlCol="0"/>
          <a:lstStyle>
            <a:lvl1pPr algn="r">
              <a:defRPr sz="1200"/>
            </a:lvl1pPr>
          </a:lstStyle>
          <a:p>
            <a:fld id="{C8E4AE7B-B26D-48DA-8124-00F7561B408E}" type="datetimeFigureOut">
              <a:rPr lang="en-US" smtClean="0"/>
              <a:t>12/9/2022</a:t>
            </a:fld>
            <a:endParaRPr lang="en-US" dirty="0"/>
          </a:p>
        </p:txBody>
      </p:sp>
      <p:sp>
        <p:nvSpPr>
          <p:cNvPr id="4" name="Slide Image Placeholder 3"/>
          <p:cNvSpPr>
            <a:spLocks noGrp="1" noRot="1" noChangeAspect="1"/>
          </p:cNvSpPr>
          <p:nvPr>
            <p:ph type="sldImg" idx="2"/>
          </p:nvPr>
        </p:nvSpPr>
        <p:spPr>
          <a:xfrm>
            <a:off x="3043238" y="857250"/>
            <a:ext cx="3057525" cy="2314575"/>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914400" y="3300412"/>
            <a:ext cx="7315200" cy="2700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6513910"/>
            <a:ext cx="3962400" cy="34409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5179484" y="6513910"/>
            <a:ext cx="3962400" cy="344090"/>
          </a:xfrm>
          <a:prstGeom prst="rect">
            <a:avLst/>
          </a:prstGeom>
        </p:spPr>
        <p:txBody>
          <a:bodyPr vert="horz" lIns="91440" tIns="45720" rIns="91440" bIns="45720" rtlCol="0" anchor="b"/>
          <a:lstStyle>
            <a:lvl1pPr algn="r">
              <a:defRPr sz="1200"/>
            </a:lvl1pPr>
          </a:lstStyle>
          <a:p>
            <a:fld id="{3189A1E1-F3D9-4C6B-B613-CBAB7C47E26C}" type="slidenum">
              <a:rPr lang="en-US" smtClean="0"/>
              <a:t>‹#›</a:t>
            </a:fld>
            <a:endParaRPr lang="en-US" dirty="0"/>
          </a:p>
        </p:txBody>
      </p:sp>
    </p:spTree>
    <p:extLst>
      <p:ext uri="{BB962C8B-B14F-4D97-AF65-F5344CB8AC3E}">
        <p14:creationId xmlns:p14="http://schemas.microsoft.com/office/powerpoint/2010/main" val="78069751"/>
      </p:ext>
    </p:extLst>
  </p:cSld>
  <p:clrMap bg1="lt1" tx1="dk1" bg2="lt2" tx2="dk2" accent1="accent1" accent2="accent2" accent3="accent3" accent4="accent4" accent5="accent5" accent6="accent6" hlink="hlink" folHlink="folHlink"/>
  <p:notesStyle>
    <a:lvl1pPr marL="0" algn="l" defTabSz="1752082" rtl="0" eaLnBrk="1" latinLnBrk="0" hangingPunct="1">
      <a:defRPr sz="2299" kern="1200">
        <a:solidFill>
          <a:schemeClr val="tx1"/>
        </a:solidFill>
        <a:latin typeface="+mn-lt"/>
        <a:ea typeface="+mn-ea"/>
        <a:cs typeface="+mn-cs"/>
      </a:defRPr>
    </a:lvl1pPr>
    <a:lvl2pPr marL="876041" algn="l" defTabSz="1752082" rtl="0" eaLnBrk="1" latinLnBrk="0" hangingPunct="1">
      <a:defRPr sz="2299" kern="1200">
        <a:solidFill>
          <a:schemeClr val="tx1"/>
        </a:solidFill>
        <a:latin typeface="+mn-lt"/>
        <a:ea typeface="+mn-ea"/>
        <a:cs typeface="+mn-cs"/>
      </a:defRPr>
    </a:lvl2pPr>
    <a:lvl3pPr marL="1752082" algn="l" defTabSz="1752082" rtl="0" eaLnBrk="1" latinLnBrk="0" hangingPunct="1">
      <a:defRPr sz="2299" kern="1200">
        <a:solidFill>
          <a:schemeClr val="tx1"/>
        </a:solidFill>
        <a:latin typeface="+mn-lt"/>
        <a:ea typeface="+mn-ea"/>
        <a:cs typeface="+mn-cs"/>
      </a:defRPr>
    </a:lvl3pPr>
    <a:lvl4pPr marL="2628123" algn="l" defTabSz="1752082" rtl="0" eaLnBrk="1" latinLnBrk="0" hangingPunct="1">
      <a:defRPr sz="2299" kern="1200">
        <a:solidFill>
          <a:schemeClr val="tx1"/>
        </a:solidFill>
        <a:latin typeface="+mn-lt"/>
        <a:ea typeface="+mn-ea"/>
        <a:cs typeface="+mn-cs"/>
      </a:defRPr>
    </a:lvl4pPr>
    <a:lvl5pPr marL="3504164" algn="l" defTabSz="1752082" rtl="0" eaLnBrk="1" latinLnBrk="0" hangingPunct="1">
      <a:defRPr sz="2299" kern="1200">
        <a:solidFill>
          <a:schemeClr val="tx1"/>
        </a:solidFill>
        <a:latin typeface="+mn-lt"/>
        <a:ea typeface="+mn-ea"/>
        <a:cs typeface="+mn-cs"/>
      </a:defRPr>
    </a:lvl5pPr>
    <a:lvl6pPr marL="4380205" algn="l" defTabSz="1752082" rtl="0" eaLnBrk="1" latinLnBrk="0" hangingPunct="1">
      <a:defRPr sz="2299" kern="1200">
        <a:solidFill>
          <a:schemeClr val="tx1"/>
        </a:solidFill>
        <a:latin typeface="+mn-lt"/>
        <a:ea typeface="+mn-ea"/>
        <a:cs typeface="+mn-cs"/>
      </a:defRPr>
    </a:lvl6pPr>
    <a:lvl7pPr marL="5256246" algn="l" defTabSz="1752082" rtl="0" eaLnBrk="1" latinLnBrk="0" hangingPunct="1">
      <a:defRPr sz="2299" kern="1200">
        <a:solidFill>
          <a:schemeClr val="tx1"/>
        </a:solidFill>
        <a:latin typeface="+mn-lt"/>
        <a:ea typeface="+mn-ea"/>
        <a:cs typeface="+mn-cs"/>
      </a:defRPr>
    </a:lvl7pPr>
    <a:lvl8pPr marL="6132286" algn="l" defTabSz="1752082" rtl="0" eaLnBrk="1" latinLnBrk="0" hangingPunct="1">
      <a:defRPr sz="2299" kern="1200">
        <a:solidFill>
          <a:schemeClr val="tx1"/>
        </a:solidFill>
        <a:latin typeface="+mn-lt"/>
        <a:ea typeface="+mn-ea"/>
        <a:cs typeface="+mn-cs"/>
      </a:defRPr>
    </a:lvl8pPr>
    <a:lvl9pPr marL="7008327" algn="l" defTabSz="1752082" rtl="0" eaLnBrk="1" latinLnBrk="0" hangingPunct="1">
      <a:defRPr sz="2299"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svg"/><Relationship Id="rId3" Type="http://schemas.openxmlformats.org/officeDocument/2006/relationships/image" Target="../media/image2.svg"/><Relationship Id="rId7" Type="http://schemas.openxmlformats.org/officeDocument/2006/relationships/image" Target="../media/image6.svg"/><Relationship Id="rId12" Type="http://schemas.openxmlformats.org/officeDocument/2006/relationships/image" Target="../media/image11.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5.png"/><Relationship Id="rId11" Type="http://schemas.openxmlformats.org/officeDocument/2006/relationships/image" Target="../media/image10.svg"/><Relationship Id="rId5" Type="http://schemas.openxmlformats.org/officeDocument/2006/relationships/image" Target="../media/image4.svg"/><Relationship Id="rId15" Type="http://schemas.openxmlformats.org/officeDocument/2006/relationships/image" Target="../media/image14.sv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svg"/><Relationship Id="rId14" Type="http://schemas.openxmlformats.org/officeDocument/2006/relationships/image" Target="../media/image13.png"/></Relationships>
</file>

<file path=ppt/slideLayouts/slideLayout1.xml><?xml version="1.0" encoding="utf-8"?>
<p:sldLayout xmlns:a="http://schemas.openxmlformats.org/drawingml/2006/main" xmlns:r="http://schemas.openxmlformats.org/officeDocument/2006/relationships" xmlns:p="http://schemas.openxmlformats.org/presentationml/2006/main" userDrawn="1">
  <p:cSld name="Title Slide">
    <p:bg>
      <p:bgPr>
        <a:gradFill>
          <a:gsLst>
            <a:gs pos="0">
              <a:schemeClr val="accent3">
                <a:lumMod val="0"/>
                <a:lumOff val="100000"/>
              </a:schemeClr>
            </a:gs>
            <a:gs pos="77020">
              <a:schemeClr val="bg2">
                <a:lumMod val="85000"/>
              </a:schemeClr>
            </a:gs>
            <a:gs pos="40000">
              <a:schemeClr val="accent3">
                <a:lumMod val="0"/>
                <a:lumOff val="100000"/>
              </a:schemeClr>
            </a:gs>
            <a:gs pos="100000">
              <a:schemeClr val="bg1">
                <a:lumMod val="65000"/>
              </a:schemeClr>
            </a:gs>
          </a:gsLst>
          <a:path path="circle">
            <a:fillToRect l="50000" t="-80000" r="50000" b="180000"/>
          </a:path>
        </a:grad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DAC52417-594B-7D46-8593-5D84D1F08848}"/>
              </a:ext>
            </a:extLst>
          </p:cNvPr>
          <p:cNvSpPr>
            <a:spLocks noGrp="1"/>
          </p:cNvSpPr>
          <p:nvPr>
            <p:ph type="title" hasCustomPrompt="1"/>
          </p:nvPr>
        </p:nvSpPr>
        <p:spPr>
          <a:xfrm>
            <a:off x="42844" y="319567"/>
            <a:ext cx="20149361" cy="781316"/>
          </a:xfrm>
          <a:prstGeom prst="rect">
            <a:avLst/>
          </a:prstGeom>
          <a:noFill/>
        </p:spPr>
        <p:txBody>
          <a:bodyPr>
            <a:noAutofit/>
          </a:bodyPr>
          <a:lstStyle>
            <a:lvl1pPr algn="ctr">
              <a:defRPr sz="4442">
                <a:ln>
                  <a:noFill/>
                </a:ln>
                <a:solidFill>
                  <a:schemeClr val="tx1"/>
                </a:solidFill>
                <a:effectLst/>
                <a:latin typeface="Arial Rounded MT Bold" panose="020F0704030504030204" pitchFamily="34" charset="0"/>
              </a:defRPr>
            </a:lvl1pPr>
          </a:lstStyle>
          <a:p>
            <a:r>
              <a:rPr lang="en-US" dirty="0"/>
              <a:t>PESTLE analysis – A useful tool for organisations</a:t>
            </a:r>
          </a:p>
        </p:txBody>
      </p:sp>
      <p:sp>
        <p:nvSpPr>
          <p:cNvPr id="22" name="Rectangle 21">
            <a:extLst>
              <a:ext uri="{FF2B5EF4-FFF2-40B4-BE49-F238E27FC236}">
                <a16:creationId xmlns:a16="http://schemas.microsoft.com/office/drawing/2014/main" id="{6D3A7595-EB2B-C648-A493-178FB31AA325}"/>
              </a:ext>
            </a:extLst>
          </p:cNvPr>
          <p:cNvSpPr/>
          <p:nvPr userDrawn="1"/>
        </p:nvSpPr>
        <p:spPr>
          <a:xfrm>
            <a:off x="7257" y="5040883"/>
            <a:ext cx="3366000" cy="129920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82" dirty="0"/>
          </a:p>
        </p:txBody>
      </p:sp>
      <p:sp>
        <p:nvSpPr>
          <p:cNvPr id="23" name="Rectangle 22">
            <a:extLst>
              <a:ext uri="{FF2B5EF4-FFF2-40B4-BE49-F238E27FC236}">
                <a16:creationId xmlns:a16="http://schemas.microsoft.com/office/drawing/2014/main" id="{DDDEA580-11AC-B148-BB37-7B865F0A8E8F}"/>
              </a:ext>
            </a:extLst>
          </p:cNvPr>
          <p:cNvSpPr/>
          <p:nvPr userDrawn="1"/>
        </p:nvSpPr>
        <p:spPr>
          <a:xfrm rot="5400000">
            <a:off x="970257" y="5277045"/>
            <a:ext cx="1440000" cy="216639"/>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82" dirty="0"/>
          </a:p>
        </p:txBody>
      </p:sp>
      <p:sp>
        <p:nvSpPr>
          <p:cNvPr id="34" name="Oval 33">
            <a:extLst>
              <a:ext uri="{FF2B5EF4-FFF2-40B4-BE49-F238E27FC236}">
                <a16:creationId xmlns:a16="http://schemas.microsoft.com/office/drawing/2014/main" id="{C52B9B47-1C71-3444-907E-AE695F961FAF}"/>
              </a:ext>
            </a:extLst>
          </p:cNvPr>
          <p:cNvSpPr/>
          <p:nvPr userDrawn="1"/>
        </p:nvSpPr>
        <p:spPr>
          <a:xfrm>
            <a:off x="790257" y="3116602"/>
            <a:ext cx="1800000" cy="1800000"/>
          </a:xfrm>
          <a:prstGeom prst="ellips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82" dirty="0"/>
          </a:p>
        </p:txBody>
      </p:sp>
      <p:pic>
        <p:nvPicPr>
          <p:cNvPr id="55" name="Graphic 54" descr="Lecturer">
            <a:extLst>
              <a:ext uri="{FF2B5EF4-FFF2-40B4-BE49-F238E27FC236}">
                <a16:creationId xmlns:a16="http://schemas.microsoft.com/office/drawing/2014/main" id="{AF1B80B9-21B3-1E66-27A6-4479723413BE}"/>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141396" y="3425724"/>
            <a:ext cx="1097722" cy="1181757"/>
          </a:xfrm>
          <a:prstGeom prst="rect">
            <a:avLst/>
          </a:prstGeom>
          <a:effectLst>
            <a:outerShdw blurRad="50800" dist="50800" dir="5400000" algn="ctr" rotWithShape="0">
              <a:schemeClr val="tx1"/>
            </a:outerShdw>
          </a:effectLst>
        </p:spPr>
      </p:pic>
      <p:sp>
        <p:nvSpPr>
          <p:cNvPr id="57" name="TextBox 56">
            <a:extLst>
              <a:ext uri="{FF2B5EF4-FFF2-40B4-BE49-F238E27FC236}">
                <a16:creationId xmlns:a16="http://schemas.microsoft.com/office/drawing/2014/main" id="{924CBDCE-77A3-7BE7-12C1-A270FA8CC42D}"/>
              </a:ext>
            </a:extLst>
          </p:cNvPr>
          <p:cNvSpPr txBox="1"/>
          <p:nvPr userDrawn="1"/>
        </p:nvSpPr>
        <p:spPr>
          <a:xfrm>
            <a:off x="10857" y="5290193"/>
            <a:ext cx="3358800" cy="800586"/>
          </a:xfrm>
          <a:prstGeom prst="rect">
            <a:avLst/>
          </a:prstGeom>
          <a:noFill/>
          <a:effectLst>
            <a:glow rad="127000">
              <a:schemeClr val="tx1"/>
            </a:glow>
            <a:outerShdw blurRad="50800" dist="50800" dir="5400000" algn="ctr" rotWithShape="0">
              <a:schemeClr val="tx2"/>
            </a:outerShdw>
          </a:effectLst>
        </p:spPr>
        <p:txBody>
          <a:bodyPr wrap="square" rtlCol="0">
            <a:spAutoFit/>
          </a:bodyPr>
          <a:lstStyle/>
          <a:p>
            <a:pPr algn="ctr"/>
            <a:r>
              <a:rPr lang="en-GB" sz="4569" dirty="0">
                <a:solidFill>
                  <a:schemeClr val="bg1"/>
                </a:solidFill>
                <a:latin typeface="Arial Rounded MT Bold" panose="020F0704030504030204" pitchFamily="34" charset="0"/>
              </a:rPr>
              <a:t>P</a:t>
            </a:r>
            <a:r>
              <a:rPr lang="en-GB" sz="3046" dirty="0">
                <a:solidFill>
                  <a:schemeClr val="bg1"/>
                </a:solidFill>
                <a:latin typeface="Arial Rounded MT Bold" panose="020F0704030504030204" pitchFamily="34" charset="0"/>
              </a:rPr>
              <a:t>olitical</a:t>
            </a:r>
          </a:p>
        </p:txBody>
      </p:sp>
      <p:sp>
        <p:nvSpPr>
          <p:cNvPr id="63" name="TextBox 62">
            <a:extLst>
              <a:ext uri="{FF2B5EF4-FFF2-40B4-BE49-F238E27FC236}">
                <a16:creationId xmlns:a16="http://schemas.microsoft.com/office/drawing/2014/main" id="{7DA3F2D6-C678-71AA-7FFC-C2CA0F50E47C}"/>
              </a:ext>
            </a:extLst>
          </p:cNvPr>
          <p:cNvSpPr txBox="1"/>
          <p:nvPr userDrawn="1"/>
        </p:nvSpPr>
        <p:spPr>
          <a:xfrm>
            <a:off x="10857" y="6338990"/>
            <a:ext cx="3345728" cy="8928000"/>
          </a:xfrm>
          <a:prstGeom prst="rect">
            <a:avLst/>
          </a:prstGeom>
          <a:solidFill>
            <a:srgbClr val="FF545F">
              <a:alpha val="34000"/>
            </a:srgbClr>
          </a:solidFill>
          <a:ln>
            <a:solidFill>
              <a:srgbClr val="FF545F"/>
            </a:solidFill>
          </a:ln>
        </p:spPr>
        <p:txBody>
          <a:bodyPr wrap="square" rtlCol="0">
            <a:spAutoFit/>
          </a:bodyPr>
          <a:lstStyle/>
          <a:p>
            <a:pPr algn="ctr"/>
            <a:r>
              <a:rPr lang="en-GB" sz="1868"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An example of how political factors can influence organisations is the decision that Government make on Public Sector Pay which impacts organisations such as the NHS. In 22/23 the pay rise will be under the current rate of inflation (</a:t>
            </a:r>
            <a:r>
              <a:rPr lang="en-GB" sz="1868" kern="120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Brione,P</a:t>
            </a:r>
            <a:r>
              <a:rPr lang="en-GB" sz="1868"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Francis-</a:t>
            </a:r>
            <a:r>
              <a:rPr lang="en-GB" sz="1868" kern="120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Devine,B</a:t>
            </a:r>
            <a:r>
              <a:rPr lang="en-GB" sz="1868"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2022). This decision has led to nurses across the UK deciding to strike in the coming months (</a:t>
            </a:r>
            <a:r>
              <a:rPr lang="en-GB" sz="1868" kern="120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Triggle</a:t>
            </a:r>
            <a:r>
              <a:rPr lang="en-GB" sz="1868"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2022) therefore, NHS Trusts will need to make policy decisions to try and minimise disruption to patients during the strikes, however this also presents a potential long term issue which may require changes to strategy. Research suggests that 1.8 million (pubic sector) workers are considering leaving their jobs due to pay. (TUC, 2022). Failure to try and prevent employees leaving would leave organisations such as the NHS with an even larger vacancy rate than it is at present which is 10.% in England (NHS Digital, 2022).</a:t>
            </a:r>
          </a:p>
        </p:txBody>
      </p:sp>
      <p:sp>
        <p:nvSpPr>
          <p:cNvPr id="18" name="Rectangle 17">
            <a:extLst>
              <a:ext uri="{FF2B5EF4-FFF2-40B4-BE49-F238E27FC236}">
                <a16:creationId xmlns:a16="http://schemas.microsoft.com/office/drawing/2014/main" id="{A7E0C165-E9F9-4840-A55E-85E035F9C762}"/>
              </a:ext>
            </a:extLst>
          </p:cNvPr>
          <p:cNvSpPr/>
          <p:nvPr userDrawn="1"/>
        </p:nvSpPr>
        <p:spPr>
          <a:xfrm>
            <a:off x="3370724" y="5040343"/>
            <a:ext cx="3358800" cy="1292321"/>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82" dirty="0"/>
          </a:p>
        </p:txBody>
      </p:sp>
      <p:sp>
        <p:nvSpPr>
          <p:cNvPr id="25" name="Rectangle 24">
            <a:extLst>
              <a:ext uri="{FF2B5EF4-FFF2-40B4-BE49-F238E27FC236}">
                <a16:creationId xmlns:a16="http://schemas.microsoft.com/office/drawing/2014/main" id="{C8135F20-1BA2-CC48-9AD1-575655FBD297}"/>
              </a:ext>
            </a:extLst>
          </p:cNvPr>
          <p:cNvSpPr/>
          <p:nvPr userDrawn="1"/>
        </p:nvSpPr>
        <p:spPr>
          <a:xfrm rot="5400000">
            <a:off x="4330124" y="5146738"/>
            <a:ext cx="1440000" cy="216639"/>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82" dirty="0"/>
          </a:p>
        </p:txBody>
      </p:sp>
      <p:sp>
        <p:nvSpPr>
          <p:cNvPr id="35" name="Oval 34">
            <a:extLst>
              <a:ext uri="{FF2B5EF4-FFF2-40B4-BE49-F238E27FC236}">
                <a16:creationId xmlns:a16="http://schemas.microsoft.com/office/drawing/2014/main" id="{8F2621F7-B63B-054D-9A8B-51C0450F0F07}"/>
              </a:ext>
            </a:extLst>
          </p:cNvPr>
          <p:cNvSpPr/>
          <p:nvPr userDrawn="1"/>
        </p:nvSpPr>
        <p:spPr>
          <a:xfrm>
            <a:off x="4150124" y="3112192"/>
            <a:ext cx="1800000" cy="1800000"/>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82" dirty="0"/>
          </a:p>
        </p:txBody>
      </p:sp>
      <p:grpSp>
        <p:nvGrpSpPr>
          <p:cNvPr id="13" name="Group 12">
            <a:extLst>
              <a:ext uri="{FF2B5EF4-FFF2-40B4-BE49-F238E27FC236}">
                <a16:creationId xmlns:a16="http://schemas.microsoft.com/office/drawing/2014/main" id="{2A626AA1-0009-C1A1-E74E-18DCCDDF2011}"/>
              </a:ext>
            </a:extLst>
          </p:cNvPr>
          <p:cNvGrpSpPr/>
          <p:nvPr userDrawn="1"/>
        </p:nvGrpSpPr>
        <p:grpSpPr>
          <a:xfrm>
            <a:off x="4348330" y="3514590"/>
            <a:ext cx="1403588" cy="995205"/>
            <a:chOff x="4266246" y="3368794"/>
            <a:chExt cx="1403588" cy="985785"/>
          </a:xfrm>
        </p:grpSpPr>
        <p:pic>
          <p:nvPicPr>
            <p:cNvPr id="36" name="Graphic 35" descr="Pound">
              <a:extLst>
                <a:ext uri="{FF2B5EF4-FFF2-40B4-BE49-F238E27FC236}">
                  <a16:creationId xmlns:a16="http://schemas.microsoft.com/office/drawing/2014/main" id="{0075FB71-1322-9725-9368-B28582C2FEE5}"/>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5005794" y="3650223"/>
              <a:ext cx="664040" cy="704356"/>
            </a:xfrm>
            <a:prstGeom prst="rect">
              <a:avLst/>
            </a:prstGeom>
            <a:effectLst>
              <a:outerShdw blurRad="50800" dist="50800" dir="5400000" algn="ctr" rotWithShape="0">
                <a:schemeClr val="tx1"/>
              </a:outerShdw>
            </a:effectLst>
          </p:spPr>
        </p:pic>
        <p:pic>
          <p:nvPicPr>
            <p:cNvPr id="38" name="Graphic 37" descr="Coins">
              <a:extLst>
                <a:ext uri="{FF2B5EF4-FFF2-40B4-BE49-F238E27FC236}">
                  <a16:creationId xmlns:a16="http://schemas.microsoft.com/office/drawing/2014/main" id="{EAF43E40-A2C1-FEB5-F4F7-4854A74AACF2}"/>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4266246" y="3368794"/>
              <a:ext cx="862061" cy="914400"/>
            </a:xfrm>
            <a:prstGeom prst="rect">
              <a:avLst/>
            </a:prstGeom>
            <a:effectLst>
              <a:outerShdw blurRad="50800" dist="50800" dir="5400000" algn="ctr" rotWithShape="0">
                <a:schemeClr val="tx1"/>
              </a:outerShdw>
            </a:effectLst>
          </p:spPr>
        </p:pic>
      </p:grpSp>
      <p:sp>
        <p:nvSpPr>
          <p:cNvPr id="58" name="TextBox 57">
            <a:extLst>
              <a:ext uri="{FF2B5EF4-FFF2-40B4-BE49-F238E27FC236}">
                <a16:creationId xmlns:a16="http://schemas.microsoft.com/office/drawing/2014/main" id="{F99A08DA-10FB-8157-049B-C963A8F25AF5}"/>
              </a:ext>
            </a:extLst>
          </p:cNvPr>
          <p:cNvSpPr txBox="1"/>
          <p:nvPr userDrawn="1"/>
        </p:nvSpPr>
        <p:spPr>
          <a:xfrm>
            <a:off x="3370724" y="5288332"/>
            <a:ext cx="3358800" cy="796343"/>
          </a:xfrm>
          <a:prstGeom prst="rect">
            <a:avLst/>
          </a:prstGeom>
          <a:noFill/>
          <a:effectLst>
            <a:glow rad="127000">
              <a:schemeClr val="tx1"/>
            </a:glow>
            <a:outerShdw blurRad="50800" dist="50800" dir="5400000" algn="ctr" rotWithShape="0">
              <a:schemeClr val="tx1"/>
            </a:outerShdw>
          </a:effectLst>
        </p:spPr>
        <p:txBody>
          <a:bodyPr wrap="square" rtlCol="0">
            <a:spAutoFit/>
          </a:bodyPr>
          <a:lstStyle/>
          <a:p>
            <a:pPr algn="ctr"/>
            <a:r>
              <a:rPr lang="en-GB" sz="4569" dirty="0">
                <a:solidFill>
                  <a:schemeClr val="bg1"/>
                </a:solidFill>
                <a:latin typeface="Arial Rounded MT Bold" panose="020F0704030504030204" pitchFamily="34" charset="0"/>
              </a:rPr>
              <a:t>E</a:t>
            </a:r>
            <a:r>
              <a:rPr lang="en-GB" sz="3046" dirty="0">
                <a:solidFill>
                  <a:schemeClr val="bg1"/>
                </a:solidFill>
                <a:latin typeface="Arial Rounded MT Bold" panose="020F0704030504030204" pitchFamily="34" charset="0"/>
              </a:rPr>
              <a:t>conomic</a:t>
            </a:r>
          </a:p>
        </p:txBody>
      </p:sp>
      <p:sp>
        <p:nvSpPr>
          <p:cNvPr id="64" name="TextBox 63">
            <a:extLst>
              <a:ext uri="{FF2B5EF4-FFF2-40B4-BE49-F238E27FC236}">
                <a16:creationId xmlns:a16="http://schemas.microsoft.com/office/drawing/2014/main" id="{53C017B8-85DE-31B4-CE3F-5C693D0273D7}"/>
              </a:ext>
            </a:extLst>
          </p:cNvPr>
          <p:cNvSpPr txBox="1"/>
          <p:nvPr userDrawn="1"/>
        </p:nvSpPr>
        <p:spPr>
          <a:xfrm>
            <a:off x="3370724" y="6329591"/>
            <a:ext cx="3358800" cy="8928000"/>
          </a:xfrm>
          <a:prstGeom prst="rect">
            <a:avLst/>
          </a:prstGeom>
          <a:solidFill>
            <a:srgbClr val="19434D">
              <a:alpha val="30000"/>
            </a:srgbClr>
          </a:solidFill>
          <a:ln>
            <a:solidFill>
              <a:srgbClr val="19434D"/>
            </a:solidFill>
          </a:ln>
        </p:spPr>
        <p:txBody>
          <a:bodyPr wrap="square" rtlCol="0">
            <a:spAutoFit/>
          </a:bodyPr>
          <a:lstStyle/>
          <a:p>
            <a:pPr algn="ctr"/>
            <a:r>
              <a:rPr lang="en-GB" sz="1868"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At present, the UK inflation rate is at a record high (King, A. 2022). Whilst this will affect all organisations, those in the private sector who aim to make a profit will need to establish ways to manage an increase in all costs. “Shrinkflation” (Cambridge Dictionary, 2022) has become one way in which companies such as Cadburys have dealt with rising costs by reducing the size of their product and keeping prices the same (BBC, 2022). </a:t>
            </a:r>
          </a:p>
          <a:p>
            <a:pPr algn="ctr"/>
            <a:r>
              <a:rPr lang="en-GB" sz="1868"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Since inflation has continued to rise, (</a:t>
            </a:r>
            <a:r>
              <a:rPr lang="en-GB" sz="1868" kern="120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Kumar,A</a:t>
            </a:r>
            <a:r>
              <a:rPr lang="en-GB" sz="1868"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r>
              <a:rPr lang="en-GB" sz="1868" kern="120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Carrera,S</a:t>
            </a:r>
            <a:r>
              <a:rPr lang="en-GB" sz="1868"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2022) has reported the highest levels of business insolvency in a quarter since 2009. Using the information from PESTLE could therefore prevent organisations from missing an opportunity to review the impact of the economy and make any necessary changes to business strategy to ensure they can sustain their business.</a:t>
            </a:r>
          </a:p>
          <a:p>
            <a:pPr algn="ctr"/>
            <a:endParaRPr lang="en-GB" sz="1868"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endParaRPr>
          </a:p>
          <a:p>
            <a:pPr algn="ctr"/>
            <a:endParaRPr lang="en-GB" sz="1868"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endParaRPr>
          </a:p>
        </p:txBody>
      </p:sp>
      <p:sp>
        <p:nvSpPr>
          <p:cNvPr id="20" name="Rectangle 19">
            <a:extLst>
              <a:ext uri="{FF2B5EF4-FFF2-40B4-BE49-F238E27FC236}">
                <a16:creationId xmlns:a16="http://schemas.microsoft.com/office/drawing/2014/main" id="{8E0D0970-A906-6743-BCD1-1CA96CCA2FD1}"/>
              </a:ext>
            </a:extLst>
          </p:cNvPr>
          <p:cNvSpPr/>
          <p:nvPr userDrawn="1"/>
        </p:nvSpPr>
        <p:spPr>
          <a:xfrm>
            <a:off x="6727736" y="5036711"/>
            <a:ext cx="3358800" cy="13008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82" dirty="0"/>
          </a:p>
        </p:txBody>
      </p:sp>
      <p:sp>
        <p:nvSpPr>
          <p:cNvPr id="30" name="Rectangle 29">
            <a:extLst>
              <a:ext uri="{FF2B5EF4-FFF2-40B4-BE49-F238E27FC236}">
                <a16:creationId xmlns:a16="http://schemas.microsoft.com/office/drawing/2014/main" id="{2FFD0D0C-12F6-E144-911F-7DC1A344FEBE}"/>
              </a:ext>
            </a:extLst>
          </p:cNvPr>
          <p:cNvSpPr/>
          <p:nvPr userDrawn="1"/>
        </p:nvSpPr>
        <p:spPr>
          <a:xfrm rot="5400000">
            <a:off x="7687136" y="5026794"/>
            <a:ext cx="1440000" cy="21204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82" dirty="0"/>
          </a:p>
        </p:txBody>
      </p:sp>
      <p:sp>
        <p:nvSpPr>
          <p:cNvPr id="33" name="Oval 32">
            <a:extLst>
              <a:ext uri="{FF2B5EF4-FFF2-40B4-BE49-F238E27FC236}">
                <a16:creationId xmlns:a16="http://schemas.microsoft.com/office/drawing/2014/main" id="{567584B8-9A35-DC42-BBF1-3A455D9C4F3B}"/>
              </a:ext>
            </a:extLst>
          </p:cNvPr>
          <p:cNvSpPr/>
          <p:nvPr userDrawn="1"/>
        </p:nvSpPr>
        <p:spPr>
          <a:xfrm>
            <a:off x="7507136" y="3098592"/>
            <a:ext cx="1800000" cy="180000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82" dirty="0"/>
          </a:p>
        </p:txBody>
      </p:sp>
      <p:pic>
        <p:nvPicPr>
          <p:cNvPr id="49" name="Graphic 48" descr="Handshake">
            <a:extLst>
              <a:ext uri="{FF2B5EF4-FFF2-40B4-BE49-F238E27FC236}">
                <a16:creationId xmlns:a16="http://schemas.microsoft.com/office/drawing/2014/main" id="{8F4D45F8-992E-73C7-BF18-5A42331B855B}"/>
              </a:ext>
            </a:extLst>
          </p:cNvPr>
          <p:cNvPicPr>
            <a:picLocks noChangeAspect="1"/>
          </p:cNvPicPr>
          <p:nvPr userDrawn="1"/>
        </p:nvPicPr>
        <p:blipFill>
          <a:blip r:embed="rId8">
            <a:extLst>
              <a:ext uri="{96DAC541-7B7A-43D3-8B79-37D633B846F1}">
                <asvg:svgBlip xmlns:asvg="http://schemas.microsoft.com/office/drawing/2016/SVG/main" r:embed="rId9"/>
              </a:ext>
            </a:extLst>
          </a:blip>
          <a:stretch>
            <a:fillRect/>
          </a:stretch>
        </p:blipFill>
        <p:spPr>
          <a:xfrm>
            <a:off x="7870409" y="3420028"/>
            <a:ext cx="1073454" cy="1157128"/>
          </a:xfrm>
          <a:prstGeom prst="rect">
            <a:avLst/>
          </a:prstGeom>
          <a:effectLst>
            <a:outerShdw blurRad="50800" dist="50800" dir="5400000" algn="ctr" rotWithShape="0">
              <a:schemeClr val="tx1"/>
            </a:outerShdw>
          </a:effectLst>
        </p:spPr>
      </p:pic>
      <p:sp>
        <p:nvSpPr>
          <p:cNvPr id="59" name="TextBox 58">
            <a:extLst>
              <a:ext uri="{FF2B5EF4-FFF2-40B4-BE49-F238E27FC236}">
                <a16:creationId xmlns:a16="http://schemas.microsoft.com/office/drawing/2014/main" id="{DA58B14C-1128-E397-DB45-92C99C36EBCA}"/>
              </a:ext>
            </a:extLst>
          </p:cNvPr>
          <p:cNvSpPr txBox="1"/>
          <p:nvPr userDrawn="1"/>
        </p:nvSpPr>
        <p:spPr>
          <a:xfrm>
            <a:off x="6727736" y="5286344"/>
            <a:ext cx="3358800" cy="801623"/>
          </a:xfrm>
          <a:prstGeom prst="rect">
            <a:avLst/>
          </a:prstGeom>
          <a:noFill/>
          <a:effectLst>
            <a:glow rad="127000">
              <a:schemeClr val="tx1"/>
            </a:glow>
            <a:outerShdw blurRad="50800" dist="50800" dir="5400000" algn="ctr" rotWithShape="0">
              <a:schemeClr val="tx1"/>
            </a:outerShdw>
          </a:effectLst>
        </p:spPr>
        <p:txBody>
          <a:bodyPr wrap="square" rtlCol="0">
            <a:spAutoFit/>
          </a:bodyPr>
          <a:lstStyle/>
          <a:p>
            <a:pPr algn="ctr"/>
            <a:r>
              <a:rPr lang="en-GB" sz="4569" dirty="0">
                <a:solidFill>
                  <a:schemeClr val="bg1"/>
                </a:solidFill>
                <a:latin typeface="Arial Rounded MT Bold" panose="020F0704030504030204" pitchFamily="34" charset="0"/>
              </a:rPr>
              <a:t>S</a:t>
            </a:r>
            <a:r>
              <a:rPr lang="en-GB" sz="3046" dirty="0">
                <a:solidFill>
                  <a:schemeClr val="bg1"/>
                </a:solidFill>
                <a:latin typeface="Arial Rounded MT Bold" panose="020F0704030504030204" pitchFamily="34" charset="0"/>
              </a:rPr>
              <a:t>ocial</a:t>
            </a:r>
          </a:p>
        </p:txBody>
      </p:sp>
      <p:sp>
        <p:nvSpPr>
          <p:cNvPr id="66" name="TextBox 65">
            <a:extLst>
              <a:ext uri="{FF2B5EF4-FFF2-40B4-BE49-F238E27FC236}">
                <a16:creationId xmlns:a16="http://schemas.microsoft.com/office/drawing/2014/main" id="{AF14E3FD-AC82-221C-70FC-5FABE0CB6191}"/>
              </a:ext>
            </a:extLst>
          </p:cNvPr>
          <p:cNvSpPr txBox="1"/>
          <p:nvPr userDrawn="1"/>
        </p:nvSpPr>
        <p:spPr>
          <a:xfrm>
            <a:off x="6727736" y="6340137"/>
            <a:ext cx="3358800" cy="8928000"/>
          </a:xfrm>
          <a:prstGeom prst="rect">
            <a:avLst/>
          </a:prstGeom>
          <a:solidFill>
            <a:srgbClr val="FFC000">
              <a:alpha val="50000"/>
            </a:srgbClr>
          </a:solidFill>
          <a:ln>
            <a:solidFill>
              <a:srgbClr val="EDC313"/>
            </a:solidFill>
          </a:ln>
        </p:spPr>
        <p:txBody>
          <a:bodyPr wrap="square" rtlCol="0">
            <a:spAutoFit/>
          </a:bodyPr>
          <a:lstStyle/>
          <a:p>
            <a:pPr algn="ctr"/>
            <a:r>
              <a:rPr lang="en-GB" sz="1868" dirty="0">
                <a:latin typeface="Calibri" panose="020F0502020204030204" pitchFamily="34" charset="0"/>
                <a:cs typeface="Calibri" panose="020F0502020204030204" pitchFamily="34" charset="0"/>
              </a:rPr>
              <a:t>Understanding social factors and the influence this can have on aspects such as consumer demand or social demographics can be useful to organisations. For example, Third sector organisations often provide services to vulnerable members of society in the UK and overseas (Bach-Mortensen and </a:t>
            </a:r>
            <a:r>
              <a:rPr lang="en-GB" sz="1868" dirty="0" err="1">
                <a:latin typeface="Calibri" panose="020F0502020204030204" pitchFamily="34" charset="0"/>
                <a:cs typeface="Calibri" panose="020F0502020204030204" pitchFamily="34" charset="0"/>
              </a:rPr>
              <a:t>Mongomery</a:t>
            </a:r>
            <a:r>
              <a:rPr lang="en-GB" sz="1868" dirty="0">
                <a:latin typeface="Calibri" panose="020F0502020204030204" pitchFamily="34" charset="0"/>
                <a:cs typeface="Calibri" panose="020F0502020204030204" pitchFamily="34" charset="0"/>
              </a:rPr>
              <a:t>, 2018) At present in the UK, there is a cost of living crisis and in 20/21, 4.2 million people were reported as living in food poverty. As a result, charities that are running food banks have seen a 14% increase in demand (</a:t>
            </a:r>
            <a:r>
              <a:rPr lang="en-GB" sz="1868" i="0" dirty="0">
                <a:latin typeface="Calibri" panose="020F0502020204030204" pitchFamily="34" charset="0"/>
                <a:cs typeface="Calibri" panose="020F0502020204030204" pitchFamily="34" charset="0"/>
              </a:rPr>
              <a:t>Francis-Devine, </a:t>
            </a:r>
            <a:r>
              <a:rPr lang="en-GB" sz="1868" i="1" dirty="0">
                <a:latin typeface="Calibri" panose="020F0502020204030204" pitchFamily="34" charset="0"/>
                <a:cs typeface="Calibri" panose="020F0502020204030204" pitchFamily="34" charset="0"/>
              </a:rPr>
              <a:t>et al.</a:t>
            </a:r>
            <a:r>
              <a:rPr lang="en-GB" sz="1868" dirty="0">
                <a:latin typeface="Calibri" panose="020F0502020204030204" pitchFamily="34" charset="0"/>
                <a:cs typeface="Calibri" panose="020F0502020204030204" pitchFamily="34" charset="0"/>
              </a:rPr>
              <a:t> 2022). In addition to this, charities are also seeing a reduction in donations (</a:t>
            </a:r>
            <a:r>
              <a:rPr lang="en-GB" sz="1868" dirty="0" err="1">
                <a:latin typeface="Calibri" panose="020F0502020204030204" pitchFamily="34" charset="0"/>
                <a:cs typeface="Calibri" panose="020F0502020204030204" pitchFamily="34" charset="0"/>
              </a:rPr>
              <a:t>Gorb</a:t>
            </a:r>
            <a:r>
              <a:rPr lang="en-GB" sz="1868" dirty="0">
                <a:latin typeface="Calibri" panose="020F0502020204030204" pitchFamily="34" charset="0"/>
                <a:cs typeface="Calibri" panose="020F0502020204030204" pitchFamily="34" charset="0"/>
              </a:rPr>
              <a:t>, 2022). This factor therefore requires third sector organisations to look at how they can continue to meet demand on their services that many people in society are currently relying on and create a strategy to increase funding.</a:t>
            </a:r>
          </a:p>
          <a:p>
            <a:pPr algn="ctr"/>
            <a:endParaRPr lang="en-GB" sz="1868" dirty="0">
              <a:latin typeface="Calibri" panose="020F0502020204030204" pitchFamily="34" charset="0"/>
              <a:cs typeface="Calibri" panose="020F0502020204030204" pitchFamily="34" charset="0"/>
            </a:endParaRPr>
          </a:p>
        </p:txBody>
      </p:sp>
      <p:sp>
        <p:nvSpPr>
          <p:cNvPr id="19" name="Rectangle 18">
            <a:extLst>
              <a:ext uri="{FF2B5EF4-FFF2-40B4-BE49-F238E27FC236}">
                <a16:creationId xmlns:a16="http://schemas.microsoft.com/office/drawing/2014/main" id="{DDBC98F2-5505-8849-B1A1-BCC58F271B28}"/>
              </a:ext>
            </a:extLst>
          </p:cNvPr>
          <p:cNvSpPr/>
          <p:nvPr userDrawn="1"/>
        </p:nvSpPr>
        <p:spPr>
          <a:xfrm>
            <a:off x="10069361" y="5036336"/>
            <a:ext cx="3358800" cy="129105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82" dirty="0"/>
          </a:p>
        </p:txBody>
      </p:sp>
      <p:sp>
        <p:nvSpPr>
          <p:cNvPr id="27" name="Rectangle 26">
            <a:extLst>
              <a:ext uri="{FF2B5EF4-FFF2-40B4-BE49-F238E27FC236}">
                <a16:creationId xmlns:a16="http://schemas.microsoft.com/office/drawing/2014/main" id="{059050B7-FE72-3B43-B17F-0FA8F3FC1B15}"/>
              </a:ext>
            </a:extLst>
          </p:cNvPr>
          <p:cNvSpPr/>
          <p:nvPr userDrawn="1"/>
        </p:nvSpPr>
        <p:spPr>
          <a:xfrm rot="5400000">
            <a:off x="11028761" y="4675627"/>
            <a:ext cx="1440000" cy="2005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82" dirty="0"/>
          </a:p>
        </p:txBody>
      </p:sp>
      <p:sp>
        <p:nvSpPr>
          <p:cNvPr id="32" name="Oval 31">
            <a:extLst>
              <a:ext uri="{FF2B5EF4-FFF2-40B4-BE49-F238E27FC236}">
                <a16:creationId xmlns:a16="http://schemas.microsoft.com/office/drawing/2014/main" id="{EBA34F62-9EE1-634F-BD96-1A0F99E0235B}"/>
              </a:ext>
            </a:extLst>
          </p:cNvPr>
          <p:cNvSpPr/>
          <p:nvPr userDrawn="1"/>
        </p:nvSpPr>
        <p:spPr>
          <a:xfrm>
            <a:off x="10848761" y="3087327"/>
            <a:ext cx="1800000" cy="1800000"/>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82" dirty="0"/>
          </a:p>
        </p:txBody>
      </p:sp>
      <p:pic>
        <p:nvPicPr>
          <p:cNvPr id="45" name="Graphic 44" descr="Robot">
            <a:extLst>
              <a:ext uri="{FF2B5EF4-FFF2-40B4-BE49-F238E27FC236}">
                <a16:creationId xmlns:a16="http://schemas.microsoft.com/office/drawing/2014/main" id="{AEA4FC8F-37F5-A8DB-178A-930279C0F69A}"/>
              </a:ext>
            </a:extLst>
          </p:cNvPr>
          <p:cNvPicPr>
            <a:picLocks noChangeAspect="1"/>
          </p:cNvPicPr>
          <p:nvPr userDrawn="1"/>
        </p:nvPicPr>
        <p:blipFill>
          <a:blip r:embed="rId10">
            <a:extLst>
              <a:ext uri="{96DAC541-7B7A-43D3-8B79-37D633B846F1}">
                <asvg:svgBlip xmlns:asvg="http://schemas.microsoft.com/office/drawing/2016/SVG/main" r:embed="rId11"/>
              </a:ext>
            </a:extLst>
          </a:blip>
          <a:stretch>
            <a:fillRect/>
          </a:stretch>
        </p:blipFill>
        <p:spPr>
          <a:xfrm>
            <a:off x="11183928" y="3383783"/>
            <a:ext cx="1129667" cy="1207089"/>
          </a:xfrm>
          <a:prstGeom prst="rect">
            <a:avLst/>
          </a:prstGeom>
          <a:effectLst>
            <a:outerShdw blurRad="50800" dist="50800" dir="5400000" algn="ctr" rotWithShape="0">
              <a:schemeClr val="tx1"/>
            </a:outerShdw>
          </a:effectLst>
        </p:spPr>
      </p:pic>
      <p:sp>
        <p:nvSpPr>
          <p:cNvPr id="60" name="TextBox 59">
            <a:extLst>
              <a:ext uri="{FF2B5EF4-FFF2-40B4-BE49-F238E27FC236}">
                <a16:creationId xmlns:a16="http://schemas.microsoft.com/office/drawing/2014/main" id="{F673DAC4-E097-49D1-236E-DAF6450AA73D}"/>
              </a:ext>
            </a:extLst>
          </p:cNvPr>
          <p:cNvSpPr txBox="1"/>
          <p:nvPr userDrawn="1"/>
        </p:nvSpPr>
        <p:spPr>
          <a:xfrm>
            <a:off x="10069361" y="5284550"/>
            <a:ext cx="3358800" cy="794623"/>
          </a:xfrm>
          <a:prstGeom prst="rect">
            <a:avLst/>
          </a:prstGeom>
          <a:noFill/>
          <a:effectLst>
            <a:glow rad="127000">
              <a:schemeClr val="tx1"/>
            </a:glow>
            <a:outerShdw blurRad="50800" dist="50800" dir="5400000" algn="ctr" rotWithShape="0">
              <a:schemeClr val="tx1"/>
            </a:outerShdw>
          </a:effectLst>
        </p:spPr>
        <p:txBody>
          <a:bodyPr wrap="square" rtlCol="0">
            <a:spAutoFit/>
          </a:bodyPr>
          <a:lstStyle/>
          <a:p>
            <a:pPr algn="ctr"/>
            <a:r>
              <a:rPr lang="en-GB" sz="4569" dirty="0">
                <a:solidFill>
                  <a:schemeClr val="bg1"/>
                </a:solidFill>
                <a:latin typeface="Arial Rounded MT Bold" panose="020F0704030504030204" pitchFamily="34" charset="0"/>
              </a:rPr>
              <a:t>T</a:t>
            </a:r>
            <a:r>
              <a:rPr lang="en-GB" sz="3046" dirty="0">
                <a:solidFill>
                  <a:schemeClr val="bg1"/>
                </a:solidFill>
                <a:latin typeface="Arial Rounded MT Bold" panose="020F0704030504030204" pitchFamily="34" charset="0"/>
              </a:rPr>
              <a:t>echnological</a:t>
            </a:r>
          </a:p>
        </p:txBody>
      </p:sp>
      <p:sp>
        <p:nvSpPr>
          <p:cNvPr id="70" name="TextBox 69">
            <a:extLst>
              <a:ext uri="{FF2B5EF4-FFF2-40B4-BE49-F238E27FC236}">
                <a16:creationId xmlns:a16="http://schemas.microsoft.com/office/drawing/2014/main" id="{86364DA8-DE4E-93FC-4A00-52C7EAB0F1F0}"/>
              </a:ext>
            </a:extLst>
          </p:cNvPr>
          <p:cNvSpPr txBox="1"/>
          <p:nvPr userDrawn="1"/>
        </p:nvSpPr>
        <p:spPr>
          <a:xfrm>
            <a:off x="10069361" y="6309369"/>
            <a:ext cx="3358800" cy="8964000"/>
          </a:xfrm>
          <a:prstGeom prst="rect">
            <a:avLst/>
          </a:prstGeom>
          <a:solidFill>
            <a:srgbClr val="99CBB8">
              <a:alpha val="48000"/>
            </a:srgbClr>
          </a:solidFill>
          <a:ln>
            <a:solidFill>
              <a:schemeClr val="accent4">
                <a:lumMod val="60000"/>
                <a:lumOff val="40000"/>
              </a:schemeClr>
            </a:solidFill>
          </a:ln>
        </p:spPr>
        <p:txBody>
          <a:bodyPr wrap="square" rtlCol="0">
            <a:spAutoFit/>
          </a:bodyPr>
          <a:lstStyle/>
          <a:p>
            <a:pPr algn="ctr"/>
            <a:r>
              <a:rPr lang="en-GB" sz="1868" dirty="0">
                <a:effectLst/>
                <a:latin typeface="Calibri" panose="020F0502020204030204" pitchFamily="34" charset="0"/>
                <a:ea typeface="Calibri" panose="020F0502020204030204" pitchFamily="34" charset="0"/>
                <a:cs typeface="Calibri" panose="020F0502020204030204" pitchFamily="34" charset="0"/>
              </a:rPr>
              <a:t>Organisations often have to adapt to advances in technology, in particular following the Covid-19 pandemic. For example, the  covid restrictions that closed many retail stores for long periods resulted in those without an online presence suffering a larger financial loss than those who did have online stores (</a:t>
            </a:r>
            <a:r>
              <a:rPr lang="en-GB" sz="1868" dirty="0" err="1">
                <a:effectLst/>
                <a:latin typeface="Calibri" panose="020F0502020204030204" pitchFamily="34" charset="0"/>
                <a:ea typeface="Calibri" panose="020F0502020204030204" pitchFamily="34" charset="0"/>
                <a:cs typeface="Calibri" panose="020F0502020204030204" pitchFamily="34" charset="0"/>
              </a:rPr>
              <a:t>Fan,Ouppara</a:t>
            </a:r>
            <a:r>
              <a:rPr lang="en-GB" sz="1868" dirty="0">
                <a:effectLst/>
                <a:latin typeface="Calibri" panose="020F0502020204030204" pitchFamily="34" charset="0"/>
                <a:ea typeface="Calibri" panose="020F0502020204030204" pitchFamily="34" charset="0"/>
                <a:cs typeface="Calibri" panose="020F0502020204030204" pitchFamily="34" charset="0"/>
              </a:rPr>
              <a:t>, 2022). An example of an organisation who have adapted after solely relying on high street stores is Primark who are trialling a click and collect system which will future proof the organisation should further events such as the pandemic occurs again (Simpson, 2022). An example of an organisation that failed to adapt with technology is Blackberry who misread the demand for touch screen in mobile phones, as a result they are no longer trading as a mobile phone provider after previously controlling 20% of the global market (</a:t>
            </a:r>
            <a:r>
              <a:rPr lang="en-GB" sz="1868" dirty="0" err="1">
                <a:effectLst/>
                <a:latin typeface="Calibri" panose="020F0502020204030204" pitchFamily="34" charset="0"/>
                <a:ea typeface="Calibri" panose="020F0502020204030204" pitchFamily="34" charset="0"/>
                <a:cs typeface="Calibri" panose="020F0502020204030204" pitchFamily="34" charset="0"/>
              </a:rPr>
              <a:t>Appolonia</a:t>
            </a:r>
            <a:r>
              <a:rPr lang="en-GB" sz="1868" dirty="0">
                <a:effectLst/>
                <a:latin typeface="Calibri" panose="020F0502020204030204" pitchFamily="34" charset="0"/>
                <a:ea typeface="Calibri" panose="020F0502020204030204" pitchFamily="34" charset="0"/>
                <a:cs typeface="Calibri" panose="020F0502020204030204" pitchFamily="34" charset="0"/>
              </a:rPr>
              <a:t>, Nixdorf, Leslie, 2022).</a:t>
            </a:r>
          </a:p>
          <a:p>
            <a:pPr algn="ctr"/>
            <a:endParaRPr lang="en-GB" sz="1868" dirty="0">
              <a:effectLst/>
              <a:latin typeface="Calibri" panose="020F0502020204030204" pitchFamily="34" charset="0"/>
              <a:ea typeface="Calibri" panose="020F0502020204030204" pitchFamily="34" charset="0"/>
              <a:cs typeface="Calibri" panose="020F0502020204030204" pitchFamily="34" charset="0"/>
            </a:endParaRPr>
          </a:p>
        </p:txBody>
      </p:sp>
      <p:sp>
        <p:nvSpPr>
          <p:cNvPr id="4" name="Rectangle 3">
            <a:extLst>
              <a:ext uri="{FF2B5EF4-FFF2-40B4-BE49-F238E27FC236}">
                <a16:creationId xmlns:a16="http://schemas.microsoft.com/office/drawing/2014/main" id="{6392BD6B-C318-EBDC-3E1F-C6353BA4D783}"/>
              </a:ext>
            </a:extLst>
          </p:cNvPr>
          <p:cNvSpPr/>
          <p:nvPr userDrawn="1"/>
        </p:nvSpPr>
        <p:spPr>
          <a:xfrm rot="5400000">
            <a:off x="14391597" y="4880848"/>
            <a:ext cx="1440000" cy="196876"/>
          </a:xfrm>
          <a:prstGeom prst="rect">
            <a:avLst/>
          </a:prstGeom>
          <a:solidFill>
            <a:srgbClr val="C98B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82" dirty="0">
              <a:highlight>
                <a:srgbClr val="C98B8C"/>
              </a:highlight>
            </a:endParaRPr>
          </a:p>
        </p:txBody>
      </p:sp>
      <p:sp>
        <p:nvSpPr>
          <p:cNvPr id="2" name="Rectangle 1">
            <a:extLst>
              <a:ext uri="{FF2B5EF4-FFF2-40B4-BE49-F238E27FC236}">
                <a16:creationId xmlns:a16="http://schemas.microsoft.com/office/drawing/2014/main" id="{AD91AC08-0D93-DCF4-7838-466C547BCED2}"/>
              </a:ext>
            </a:extLst>
          </p:cNvPr>
          <p:cNvSpPr/>
          <p:nvPr userDrawn="1"/>
        </p:nvSpPr>
        <p:spPr>
          <a:xfrm>
            <a:off x="13419497" y="5021464"/>
            <a:ext cx="3358800" cy="1290176"/>
          </a:xfrm>
          <a:prstGeom prst="rect">
            <a:avLst/>
          </a:prstGeom>
          <a:solidFill>
            <a:srgbClr val="C98B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82" dirty="0">
              <a:solidFill>
                <a:srgbClr val="FF3300"/>
              </a:solidFill>
              <a:highlight>
                <a:srgbClr val="FF545F"/>
              </a:highlight>
            </a:endParaRPr>
          </a:p>
        </p:txBody>
      </p:sp>
      <p:sp>
        <p:nvSpPr>
          <p:cNvPr id="3" name="Oval 2">
            <a:extLst>
              <a:ext uri="{FF2B5EF4-FFF2-40B4-BE49-F238E27FC236}">
                <a16:creationId xmlns:a16="http://schemas.microsoft.com/office/drawing/2014/main" id="{323D3D6D-B1EB-3B2B-E294-355A5CD7A987}"/>
              </a:ext>
            </a:extLst>
          </p:cNvPr>
          <p:cNvSpPr/>
          <p:nvPr userDrawn="1"/>
        </p:nvSpPr>
        <p:spPr>
          <a:xfrm>
            <a:off x="14211597" y="3088474"/>
            <a:ext cx="1800000" cy="1800000"/>
          </a:xfrm>
          <a:prstGeom prst="ellipse">
            <a:avLst/>
          </a:prstGeom>
          <a:solidFill>
            <a:srgbClr val="C98B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82" dirty="0"/>
          </a:p>
        </p:txBody>
      </p:sp>
      <p:pic>
        <p:nvPicPr>
          <p:cNvPr id="41" name="Graphic 40" descr="Scales of justice">
            <a:extLst>
              <a:ext uri="{FF2B5EF4-FFF2-40B4-BE49-F238E27FC236}">
                <a16:creationId xmlns:a16="http://schemas.microsoft.com/office/drawing/2014/main" id="{214699EA-7279-CB59-7342-820E4DB70934}"/>
              </a:ext>
            </a:extLst>
          </p:cNvPr>
          <p:cNvPicPr>
            <a:picLocks noChangeAspect="1"/>
          </p:cNvPicPr>
          <p:nvPr userDrawn="1"/>
        </p:nvPicPr>
        <p:blipFill>
          <a:blip r:embed="rId12">
            <a:extLst>
              <a:ext uri="{96DAC541-7B7A-43D3-8B79-37D633B846F1}">
                <asvg:svgBlip xmlns:asvg="http://schemas.microsoft.com/office/drawing/2016/SVG/main" r:embed="rId13"/>
              </a:ext>
            </a:extLst>
          </a:blip>
          <a:stretch>
            <a:fillRect/>
          </a:stretch>
        </p:blipFill>
        <p:spPr>
          <a:xfrm>
            <a:off x="14574870" y="3415351"/>
            <a:ext cx="1073454" cy="1146246"/>
          </a:xfrm>
          <a:prstGeom prst="rect">
            <a:avLst/>
          </a:prstGeom>
          <a:effectLst>
            <a:outerShdw blurRad="50800" dist="50800" dir="5400000" algn="ctr" rotWithShape="0">
              <a:schemeClr val="tx1"/>
            </a:outerShdw>
          </a:effectLst>
        </p:spPr>
      </p:pic>
      <p:sp>
        <p:nvSpPr>
          <p:cNvPr id="61" name="TextBox 60">
            <a:extLst>
              <a:ext uri="{FF2B5EF4-FFF2-40B4-BE49-F238E27FC236}">
                <a16:creationId xmlns:a16="http://schemas.microsoft.com/office/drawing/2014/main" id="{18D4455C-25C1-2017-7461-CC658F6915F1}"/>
              </a:ext>
            </a:extLst>
          </p:cNvPr>
          <p:cNvSpPr txBox="1"/>
          <p:nvPr userDrawn="1"/>
        </p:nvSpPr>
        <p:spPr>
          <a:xfrm>
            <a:off x="13432197" y="5279035"/>
            <a:ext cx="3358800" cy="794084"/>
          </a:xfrm>
          <a:prstGeom prst="rect">
            <a:avLst/>
          </a:prstGeom>
          <a:noFill/>
          <a:effectLst>
            <a:glow rad="127000">
              <a:schemeClr val="tx1"/>
            </a:glow>
            <a:outerShdw blurRad="50800" dist="50800" dir="5400000" algn="ctr" rotWithShape="0">
              <a:schemeClr val="tx1"/>
            </a:outerShdw>
          </a:effectLst>
        </p:spPr>
        <p:txBody>
          <a:bodyPr wrap="square" rtlCol="0">
            <a:spAutoFit/>
          </a:bodyPr>
          <a:lstStyle/>
          <a:p>
            <a:pPr algn="ctr"/>
            <a:r>
              <a:rPr lang="en-GB" sz="4569" dirty="0">
                <a:solidFill>
                  <a:schemeClr val="bg1"/>
                </a:solidFill>
                <a:latin typeface="Arial Rounded MT Bold" panose="020F0704030504030204" pitchFamily="34" charset="0"/>
              </a:rPr>
              <a:t>L</a:t>
            </a:r>
            <a:r>
              <a:rPr lang="en-GB" sz="3046" dirty="0">
                <a:solidFill>
                  <a:schemeClr val="bg1"/>
                </a:solidFill>
                <a:latin typeface="Arial Rounded MT Bold" panose="020F0704030504030204" pitchFamily="34" charset="0"/>
              </a:rPr>
              <a:t>egal</a:t>
            </a:r>
            <a:endParaRPr lang="en-GB" sz="4569" dirty="0">
              <a:solidFill>
                <a:schemeClr val="bg1"/>
              </a:solidFill>
              <a:latin typeface="Arial Rounded MT Bold" panose="020F0704030504030204" pitchFamily="34" charset="0"/>
            </a:endParaRPr>
          </a:p>
        </p:txBody>
      </p:sp>
      <p:sp>
        <p:nvSpPr>
          <p:cNvPr id="72" name="TextBox 71">
            <a:extLst>
              <a:ext uri="{FF2B5EF4-FFF2-40B4-BE49-F238E27FC236}">
                <a16:creationId xmlns:a16="http://schemas.microsoft.com/office/drawing/2014/main" id="{59E7C285-71A0-D865-3983-E74D80E2BA43}"/>
              </a:ext>
            </a:extLst>
          </p:cNvPr>
          <p:cNvSpPr txBox="1"/>
          <p:nvPr userDrawn="1"/>
        </p:nvSpPr>
        <p:spPr>
          <a:xfrm>
            <a:off x="13442300" y="6302379"/>
            <a:ext cx="3325698" cy="8964000"/>
          </a:xfrm>
          <a:prstGeom prst="rect">
            <a:avLst/>
          </a:prstGeom>
          <a:solidFill>
            <a:srgbClr val="C98B8C">
              <a:alpha val="42000"/>
            </a:srgbClr>
          </a:solidFill>
          <a:ln>
            <a:solidFill>
              <a:srgbClr val="E96B77"/>
            </a:solidFill>
          </a:ln>
        </p:spPr>
        <p:txBody>
          <a:bodyPr wrap="square" rtlCol="0">
            <a:spAutoFit/>
          </a:bodyPr>
          <a:lstStyle/>
          <a:p>
            <a:pPr algn="ctr"/>
            <a:r>
              <a:rPr lang="en-GB" sz="1830" dirty="0">
                <a:effectLst/>
                <a:latin typeface="Calibri" panose="020F0502020204030204" pitchFamily="34" charset="0"/>
                <a:ea typeface="Calibri" panose="020F0502020204030204" pitchFamily="34" charset="0"/>
                <a:cs typeface="Calibri" panose="020F0502020204030204" pitchFamily="34" charset="0"/>
              </a:rPr>
              <a:t>IR35 legislation is a recent example of a change to tax laws that impacts medium/large organisations when engaging contractors to provide services. It is the responsibility of the organisation to determine whether the rules are applicable and if they are, ensure that the relevant Income Tax and NI payments are made to HMIC (HM Revenue &amp; Customs, 2021). This has required organisations to understand how the legislation applies to them, ensure relevant people are trained and also embed new processes which creates additional costs (Churchill, 2022). In addition to this, contractors are also having to pay extra taxes which may deter them from accepting work that comes under the new rules (CIPD, 2021). Nevertheless, the rules need to be implemented effectively as failure to comply with this legislation can result in penalties and fines (HM Revenue &amp; Customs, 2014). </a:t>
            </a:r>
          </a:p>
          <a:p>
            <a:pPr algn="ctr"/>
            <a:endParaRPr lang="en-GB" sz="1840" dirty="0">
              <a:effectLst/>
              <a:latin typeface="Calibri" panose="020F0502020204030204" pitchFamily="34" charset="0"/>
              <a:ea typeface="Calibri" panose="020F0502020204030204" pitchFamily="34" charset="0"/>
              <a:cs typeface="Calibri" panose="020F0502020204030204" pitchFamily="34" charset="0"/>
            </a:endParaRPr>
          </a:p>
        </p:txBody>
      </p:sp>
      <p:sp>
        <p:nvSpPr>
          <p:cNvPr id="21" name="Rectangle 20">
            <a:extLst>
              <a:ext uri="{FF2B5EF4-FFF2-40B4-BE49-F238E27FC236}">
                <a16:creationId xmlns:a16="http://schemas.microsoft.com/office/drawing/2014/main" id="{C7D9DE41-942B-1443-9CE2-5500F7E5C976}"/>
              </a:ext>
            </a:extLst>
          </p:cNvPr>
          <p:cNvSpPr/>
          <p:nvPr userDrawn="1"/>
        </p:nvSpPr>
        <p:spPr>
          <a:xfrm>
            <a:off x="16772611" y="5036133"/>
            <a:ext cx="3382863" cy="129384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82" dirty="0"/>
          </a:p>
        </p:txBody>
      </p:sp>
      <p:sp>
        <p:nvSpPr>
          <p:cNvPr id="28" name="Rectangle 27">
            <a:extLst>
              <a:ext uri="{FF2B5EF4-FFF2-40B4-BE49-F238E27FC236}">
                <a16:creationId xmlns:a16="http://schemas.microsoft.com/office/drawing/2014/main" id="{E7AB8015-61A4-5143-B7A2-757306490700}"/>
              </a:ext>
            </a:extLst>
          </p:cNvPr>
          <p:cNvSpPr/>
          <p:nvPr userDrawn="1"/>
        </p:nvSpPr>
        <p:spPr>
          <a:xfrm rot="5400000">
            <a:off x="17756742" y="4905239"/>
            <a:ext cx="1440000" cy="20757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82" dirty="0"/>
          </a:p>
        </p:txBody>
      </p:sp>
      <p:sp>
        <p:nvSpPr>
          <p:cNvPr id="31" name="Oval 30">
            <a:extLst>
              <a:ext uri="{FF2B5EF4-FFF2-40B4-BE49-F238E27FC236}">
                <a16:creationId xmlns:a16="http://schemas.microsoft.com/office/drawing/2014/main" id="{A8CBAFE3-2F54-3C41-B9C8-6580B1E2261A}"/>
              </a:ext>
            </a:extLst>
          </p:cNvPr>
          <p:cNvSpPr/>
          <p:nvPr userDrawn="1"/>
        </p:nvSpPr>
        <p:spPr>
          <a:xfrm>
            <a:off x="17576742" y="3083279"/>
            <a:ext cx="1800000" cy="18000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82" dirty="0"/>
          </a:p>
        </p:txBody>
      </p:sp>
      <p:pic>
        <p:nvPicPr>
          <p:cNvPr id="47" name="Graphic 46" descr="Open hand with plant">
            <a:extLst>
              <a:ext uri="{FF2B5EF4-FFF2-40B4-BE49-F238E27FC236}">
                <a16:creationId xmlns:a16="http://schemas.microsoft.com/office/drawing/2014/main" id="{487989D2-4947-D77E-CF1A-F6D4D131EC79}"/>
              </a:ext>
            </a:extLst>
          </p:cNvPr>
          <p:cNvPicPr>
            <a:picLocks noChangeAspect="1"/>
          </p:cNvPicPr>
          <p:nvPr userDrawn="1"/>
        </p:nvPicPr>
        <p:blipFill>
          <a:blip r:embed="rId14">
            <a:extLst>
              <a:ext uri="{96DAC541-7B7A-43D3-8B79-37D633B846F1}">
                <asvg:svgBlip xmlns:asvg="http://schemas.microsoft.com/office/drawing/2016/SVG/main" r:embed="rId15"/>
              </a:ext>
            </a:extLst>
          </a:blip>
          <a:stretch>
            <a:fillRect/>
          </a:stretch>
        </p:blipFill>
        <p:spPr>
          <a:xfrm>
            <a:off x="17959342" y="3429222"/>
            <a:ext cx="1034800" cy="1108114"/>
          </a:xfrm>
          <a:prstGeom prst="rect">
            <a:avLst/>
          </a:prstGeom>
          <a:effectLst>
            <a:outerShdw blurRad="50800" dist="50800" dir="5400000" algn="ctr" rotWithShape="0">
              <a:schemeClr val="tx1"/>
            </a:outerShdw>
          </a:effectLst>
        </p:spPr>
      </p:pic>
      <p:sp>
        <p:nvSpPr>
          <p:cNvPr id="62" name="TextBox 61">
            <a:extLst>
              <a:ext uri="{FF2B5EF4-FFF2-40B4-BE49-F238E27FC236}">
                <a16:creationId xmlns:a16="http://schemas.microsoft.com/office/drawing/2014/main" id="{B6AB335E-6E36-8C21-BDFA-53C7DFD70655}"/>
              </a:ext>
            </a:extLst>
          </p:cNvPr>
          <p:cNvSpPr txBox="1"/>
          <p:nvPr userDrawn="1"/>
        </p:nvSpPr>
        <p:spPr>
          <a:xfrm>
            <a:off x="16781190" y="5284884"/>
            <a:ext cx="3391105" cy="796343"/>
          </a:xfrm>
          <a:prstGeom prst="rect">
            <a:avLst/>
          </a:prstGeom>
          <a:noFill/>
          <a:effectLst>
            <a:glow rad="127000">
              <a:schemeClr val="tx1"/>
            </a:glow>
            <a:outerShdw blurRad="50800" dist="50800" dir="5400000" algn="ctr" rotWithShape="0">
              <a:schemeClr val="tx1"/>
            </a:outerShdw>
          </a:effectLst>
        </p:spPr>
        <p:txBody>
          <a:bodyPr wrap="square" rtlCol="0">
            <a:spAutoFit/>
          </a:bodyPr>
          <a:lstStyle/>
          <a:p>
            <a:pPr algn="ctr"/>
            <a:r>
              <a:rPr lang="en-GB" sz="4569" dirty="0">
                <a:solidFill>
                  <a:schemeClr val="bg1"/>
                </a:solidFill>
                <a:latin typeface="Arial Rounded MT Bold" panose="020F0704030504030204" pitchFamily="34" charset="0"/>
              </a:rPr>
              <a:t>E</a:t>
            </a:r>
            <a:r>
              <a:rPr lang="en-GB" sz="3046" dirty="0">
                <a:solidFill>
                  <a:schemeClr val="bg1"/>
                </a:solidFill>
                <a:latin typeface="Arial Rounded MT Bold" panose="020F0704030504030204" pitchFamily="34" charset="0"/>
              </a:rPr>
              <a:t>nvironmental</a:t>
            </a:r>
            <a:endParaRPr lang="en-GB" sz="4569" dirty="0">
              <a:solidFill>
                <a:schemeClr val="bg1"/>
              </a:solidFill>
              <a:latin typeface="Arial Rounded MT Bold" panose="020F0704030504030204" pitchFamily="34" charset="0"/>
            </a:endParaRPr>
          </a:p>
        </p:txBody>
      </p:sp>
      <p:sp>
        <p:nvSpPr>
          <p:cNvPr id="73" name="TextBox 72">
            <a:extLst>
              <a:ext uri="{FF2B5EF4-FFF2-40B4-BE49-F238E27FC236}">
                <a16:creationId xmlns:a16="http://schemas.microsoft.com/office/drawing/2014/main" id="{4A918648-95BD-7E35-898C-01EC2836EE6C}"/>
              </a:ext>
            </a:extLst>
          </p:cNvPr>
          <p:cNvSpPr txBox="1"/>
          <p:nvPr userDrawn="1"/>
        </p:nvSpPr>
        <p:spPr>
          <a:xfrm>
            <a:off x="16775700" y="6296475"/>
            <a:ext cx="3358800" cy="8964000"/>
          </a:xfrm>
          <a:prstGeom prst="rect">
            <a:avLst/>
          </a:prstGeom>
          <a:solidFill>
            <a:schemeClr val="accent5">
              <a:lumMod val="75000"/>
              <a:alpha val="34000"/>
            </a:schemeClr>
          </a:solidFill>
          <a:ln>
            <a:solidFill>
              <a:schemeClr val="accent1">
                <a:lumMod val="75000"/>
              </a:schemeClr>
            </a:solidFill>
          </a:ln>
        </p:spPr>
        <p:txBody>
          <a:bodyPr wrap="square" rtlCol="0">
            <a:spAutoFit/>
          </a:bodyPr>
          <a:lstStyle/>
          <a:p>
            <a:pPr algn="ctr"/>
            <a:r>
              <a:rPr lang="en-GB" sz="1868" dirty="0">
                <a:latin typeface="Calibri" panose="020F0502020204030204" pitchFamily="34" charset="0"/>
                <a:cs typeface="Calibri" panose="020F0502020204030204" pitchFamily="34" charset="0"/>
              </a:rPr>
              <a:t>Environmental factors include “Corporate Social Responsibility” (CSR) which describes the need for organisations conduct themselves ethically both environmentally and socially (Scott, 2022). Whilst there are some legal  CSR requirements, most of practices that are adopted by organisations are viewed as good practice (Kati, 2022). Therefore, finding ways to improve organisation CSR can be viewed as an opportunity to enhance reputation not only with customers but also employees in addition to the benefits environmentally (Heyward, 2020). Poor CSR practices in organisations can however have a detrimental impact, an example being the mass layoff of staff by P&amp;O ferries without consultation in 2022. In addition to the negative PR, there is the possibility of long-term reputational damage to the business (Butt, 2022). </a:t>
            </a:r>
          </a:p>
        </p:txBody>
      </p:sp>
      <p:sp>
        <p:nvSpPr>
          <p:cNvPr id="74" name="TextBox 73">
            <a:extLst>
              <a:ext uri="{FF2B5EF4-FFF2-40B4-BE49-F238E27FC236}">
                <a16:creationId xmlns:a16="http://schemas.microsoft.com/office/drawing/2014/main" id="{F7445297-AC33-0DA6-E956-CE1F1F5E9016}"/>
              </a:ext>
            </a:extLst>
          </p:cNvPr>
          <p:cNvSpPr txBox="1"/>
          <p:nvPr userDrawn="1"/>
        </p:nvSpPr>
        <p:spPr>
          <a:xfrm>
            <a:off x="-16488" y="1128547"/>
            <a:ext cx="20159663" cy="1957519"/>
          </a:xfrm>
          <a:prstGeom prst="rect">
            <a:avLst/>
          </a:prstGeom>
          <a:noFill/>
        </p:spPr>
        <p:txBody>
          <a:bodyPr wrap="square" rtlCol="0">
            <a:spAutoFit/>
          </a:bodyPr>
          <a:lstStyle/>
          <a:p>
            <a:pPr algn="ctr"/>
            <a:r>
              <a:rPr lang="en-GB" sz="2019" dirty="0">
                <a:solidFill>
                  <a:schemeClr val="tx1"/>
                </a:solidFill>
                <a:latin typeface="Arial" panose="020B0604020202020204" pitchFamily="34" charset="0"/>
                <a:cs typeface="Arial" panose="020B0604020202020204" pitchFamily="34" charset="0"/>
              </a:rPr>
              <a:t>A PESTLE Analysis tool allows organisations to consider the impact of six external factors (Political, Economic, Social, Legal and Environmental) on an organisation (Battista, 2021). PESTLE highlights information and enables organisations to address factors that may pose the largest threat or opportunity (</a:t>
            </a:r>
            <a:r>
              <a:rPr lang="en-GB" sz="2019" dirty="0" err="1">
                <a:solidFill>
                  <a:schemeClr val="tx1"/>
                </a:solidFill>
                <a:latin typeface="Arial" panose="020B0604020202020204" pitchFamily="34" charset="0"/>
                <a:cs typeface="Arial" panose="020B0604020202020204" pitchFamily="34" charset="0"/>
              </a:rPr>
              <a:t>Cadle</a:t>
            </a:r>
            <a:r>
              <a:rPr lang="en-GB" sz="2019" dirty="0">
                <a:solidFill>
                  <a:schemeClr val="tx1"/>
                </a:solidFill>
                <a:latin typeface="Arial" panose="020B0604020202020204" pitchFamily="34" charset="0"/>
                <a:cs typeface="Arial" panose="020B0604020202020204" pitchFamily="34" charset="0"/>
              </a:rPr>
              <a:t>, 2010). PESTLE factors affect organisations in different ways depending on aspects such as if they are a public, private or third sector organisation and the type of organisation e.g. retail. Using information that PESTLE provides in isolation limits its effectiveness as it will not address internal influences within an organisation, it is therefore recommended that PESTLE is used in conjunction with an internal analysis tool, for example a SWOT analysis to provide a more rounded view for decision making (</a:t>
            </a:r>
            <a:r>
              <a:rPr lang="en-GB" sz="2019" dirty="0" err="1">
                <a:solidFill>
                  <a:schemeClr val="tx1"/>
                </a:solidFill>
                <a:latin typeface="Arial" panose="020B0604020202020204" pitchFamily="34" charset="0"/>
                <a:cs typeface="Arial" panose="020B0604020202020204" pitchFamily="34" charset="0"/>
              </a:rPr>
              <a:t>Frue</a:t>
            </a:r>
            <a:r>
              <a:rPr lang="en-GB" sz="2019" dirty="0">
                <a:solidFill>
                  <a:schemeClr val="tx1"/>
                </a:solidFill>
                <a:latin typeface="Arial" panose="020B0604020202020204" pitchFamily="34" charset="0"/>
                <a:cs typeface="Arial" panose="020B0604020202020204" pitchFamily="34" charset="0"/>
              </a:rPr>
              <a:t>, 2019). Below demonstrates some current examples of how PESTLE can be applied to different organisations and the potential consequences of not addressing external influences.</a:t>
            </a:r>
          </a:p>
        </p:txBody>
      </p:sp>
    </p:spTree>
    <p:extLst>
      <p:ext uri="{BB962C8B-B14F-4D97-AF65-F5344CB8AC3E}">
        <p14:creationId xmlns:p14="http://schemas.microsoft.com/office/powerpoint/2010/main" val="745342299"/>
      </p:ext>
    </p:extLst>
  </p:cSld>
  <p:clrMapOvr>
    <a:masterClrMapping/>
  </p:clrMapOvr>
  <p:extLst>
    <p:ext uri="{DCECCB84-F9BA-43D5-87BE-67443E8EF086}">
      <p15:sldGuideLst xmlns:p15="http://schemas.microsoft.com/office/powerpoint/2012/main">
        <p15:guide id="1" orient="horz" pos="4808" userDrawn="1">
          <p15:clr>
            <a:srgbClr val="FBAE40"/>
          </p15:clr>
        </p15:guide>
        <p15:guide id="2" pos="6371" userDrawn="1">
          <p15:clr>
            <a:srgbClr val="FBAE40"/>
          </p15:clr>
        </p15:guide>
      </p15:sldGuideLst>
    </p:ext>
  </p:extLst>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1"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2893450"/>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870327" rtl="0" eaLnBrk="1" latinLnBrk="0" hangingPunct="1">
        <a:lnSpc>
          <a:spcPct val="90000"/>
        </a:lnSpc>
        <a:spcBef>
          <a:spcPct val="0"/>
        </a:spcBef>
        <a:buNone/>
        <a:defRPr sz="4188" kern="1200">
          <a:solidFill>
            <a:schemeClr val="tx1"/>
          </a:solidFill>
          <a:latin typeface="+mj-lt"/>
          <a:ea typeface="+mj-ea"/>
          <a:cs typeface="+mj-cs"/>
        </a:defRPr>
      </a:lvl1pPr>
    </p:titleStyle>
    <p:bodyStyle>
      <a:lvl1pPr marL="217582" indent="-217582" algn="l" defTabSz="870327" rtl="0" eaLnBrk="1" latinLnBrk="0" hangingPunct="1">
        <a:lnSpc>
          <a:spcPct val="90000"/>
        </a:lnSpc>
        <a:spcBef>
          <a:spcPts val="952"/>
        </a:spcBef>
        <a:buFont typeface="Arial" panose="020B0604020202020204" pitchFamily="34" charset="0"/>
        <a:buChar char="•"/>
        <a:defRPr sz="2665" kern="1200">
          <a:solidFill>
            <a:schemeClr val="tx1"/>
          </a:solidFill>
          <a:latin typeface="+mn-lt"/>
          <a:ea typeface="+mn-ea"/>
          <a:cs typeface="+mn-cs"/>
        </a:defRPr>
      </a:lvl1pPr>
      <a:lvl2pPr marL="652745" indent="-217582" algn="l" defTabSz="870327" rtl="0" eaLnBrk="1" latinLnBrk="0" hangingPunct="1">
        <a:lnSpc>
          <a:spcPct val="90000"/>
        </a:lnSpc>
        <a:spcBef>
          <a:spcPts val="477"/>
        </a:spcBef>
        <a:buFont typeface="Arial" panose="020B0604020202020204" pitchFamily="34" charset="0"/>
        <a:buChar char="•"/>
        <a:defRPr sz="2285" kern="1200">
          <a:solidFill>
            <a:schemeClr val="tx1"/>
          </a:solidFill>
          <a:latin typeface="+mn-lt"/>
          <a:ea typeface="+mn-ea"/>
          <a:cs typeface="+mn-cs"/>
        </a:defRPr>
      </a:lvl2pPr>
      <a:lvl3pPr marL="1087908" indent="-217582" algn="l" defTabSz="870327" rtl="0" eaLnBrk="1" latinLnBrk="0" hangingPunct="1">
        <a:lnSpc>
          <a:spcPct val="90000"/>
        </a:lnSpc>
        <a:spcBef>
          <a:spcPts val="477"/>
        </a:spcBef>
        <a:buFont typeface="Arial" panose="020B0604020202020204" pitchFamily="34" charset="0"/>
        <a:buChar char="•"/>
        <a:defRPr sz="1904" kern="1200">
          <a:solidFill>
            <a:schemeClr val="tx1"/>
          </a:solidFill>
          <a:latin typeface="+mn-lt"/>
          <a:ea typeface="+mn-ea"/>
          <a:cs typeface="+mn-cs"/>
        </a:defRPr>
      </a:lvl3pPr>
      <a:lvl4pPr marL="1523070" indent="-217582" algn="l" defTabSz="870327" rtl="0" eaLnBrk="1" latinLnBrk="0" hangingPunct="1">
        <a:lnSpc>
          <a:spcPct val="90000"/>
        </a:lnSpc>
        <a:spcBef>
          <a:spcPts val="477"/>
        </a:spcBef>
        <a:buFont typeface="Arial" panose="020B0604020202020204" pitchFamily="34" charset="0"/>
        <a:buChar char="•"/>
        <a:defRPr sz="1713" kern="1200">
          <a:solidFill>
            <a:schemeClr val="tx1"/>
          </a:solidFill>
          <a:latin typeface="+mn-lt"/>
          <a:ea typeface="+mn-ea"/>
          <a:cs typeface="+mn-cs"/>
        </a:defRPr>
      </a:lvl4pPr>
      <a:lvl5pPr marL="1958234" indent="-217582" algn="l" defTabSz="870327" rtl="0" eaLnBrk="1" latinLnBrk="0" hangingPunct="1">
        <a:lnSpc>
          <a:spcPct val="90000"/>
        </a:lnSpc>
        <a:spcBef>
          <a:spcPts val="477"/>
        </a:spcBef>
        <a:buFont typeface="Arial" panose="020B0604020202020204" pitchFamily="34" charset="0"/>
        <a:buChar char="•"/>
        <a:defRPr sz="1713" kern="1200">
          <a:solidFill>
            <a:schemeClr val="tx1"/>
          </a:solidFill>
          <a:latin typeface="+mn-lt"/>
          <a:ea typeface="+mn-ea"/>
          <a:cs typeface="+mn-cs"/>
        </a:defRPr>
      </a:lvl5pPr>
      <a:lvl6pPr marL="2393397" indent="-217582" algn="l" defTabSz="870327" rtl="0" eaLnBrk="1" latinLnBrk="0" hangingPunct="1">
        <a:lnSpc>
          <a:spcPct val="90000"/>
        </a:lnSpc>
        <a:spcBef>
          <a:spcPts val="477"/>
        </a:spcBef>
        <a:buFont typeface="Arial" panose="020B0604020202020204" pitchFamily="34" charset="0"/>
        <a:buChar char="•"/>
        <a:defRPr sz="1713" kern="1200">
          <a:solidFill>
            <a:schemeClr val="tx1"/>
          </a:solidFill>
          <a:latin typeface="+mn-lt"/>
          <a:ea typeface="+mn-ea"/>
          <a:cs typeface="+mn-cs"/>
        </a:defRPr>
      </a:lvl6pPr>
      <a:lvl7pPr marL="2828561" indent="-217582" algn="l" defTabSz="870327" rtl="0" eaLnBrk="1" latinLnBrk="0" hangingPunct="1">
        <a:lnSpc>
          <a:spcPct val="90000"/>
        </a:lnSpc>
        <a:spcBef>
          <a:spcPts val="477"/>
        </a:spcBef>
        <a:buFont typeface="Arial" panose="020B0604020202020204" pitchFamily="34" charset="0"/>
        <a:buChar char="•"/>
        <a:defRPr sz="1713" kern="1200">
          <a:solidFill>
            <a:schemeClr val="tx1"/>
          </a:solidFill>
          <a:latin typeface="+mn-lt"/>
          <a:ea typeface="+mn-ea"/>
          <a:cs typeface="+mn-cs"/>
        </a:defRPr>
      </a:lvl7pPr>
      <a:lvl8pPr marL="3263724" indent="-217582" algn="l" defTabSz="870327" rtl="0" eaLnBrk="1" latinLnBrk="0" hangingPunct="1">
        <a:lnSpc>
          <a:spcPct val="90000"/>
        </a:lnSpc>
        <a:spcBef>
          <a:spcPts val="477"/>
        </a:spcBef>
        <a:buFont typeface="Arial" panose="020B0604020202020204" pitchFamily="34" charset="0"/>
        <a:buChar char="•"/>
        <a:defRPr sz="1713" kern="1200">
          <a:solidFill>
            <a:schemeClr val="tx1"/>
          </a:solidFill>
          <a:latin typeface="+mn-lt"/>
          <a:ea typeface="+mn-ea"/>
          <a:cs typeface="+mn-cs"/>
        </a:defRPr>
      </a:lvl8pPr>
      <a:lvl9pPr marL="3698887" indent="-217582" algn="l" defTabSz="870327" rtl="0" eaLnBrk="1" latinLnBrk="0" hangingPunct="1">
        <a:lnSpc>
          <a:spcPct val="90000"/>
        </a:lnSpc>
        <a:spcBef>
          <a:spcPts val="477"/>
        </a:spcBef>
        <a:buFont typeface="Arial" panose="020B0604020202020204" pitchFamily="34" charset="0"/>
        <a:buChar char="•"/>
        <a:defRPr sz="1713" kern="1200">
          <a:solidFill>
            <a:schemeClr val="tx1"/>
          </a:solidFill>
          <a:latin typeface="+mn-lt"/>
          <a:ea typeface="+mn-ea"/>
          <a:cs typeface="+mn-cs"/>
        </a:defRPr>
      </a:lvl9pPr>
    </p:bodyStyle>
    <p:otherStyle>
      <a:defPPr>
        <a:defRPr lang="en-US"/>
      </a:defPPr>
      <a:lvl1pPr marL="0" algn="l" defTabSz="870327" rtl="0" eaLnBrk="1" latinLnBrk="0" hangingPunct="1">
        <a:defRPr sz="1713" kern="1200">
          <a:solidFill>
            <a:schemeClr val="tx1"/>
          </a:solidFill>
          <a:latin typeface="+mn-lt"/>
          <a:ea typeface="+mn-ea"/>
          <a:cs typeface="+mn-cs"/>
        </a:defRPr>
      </a:lvl1pPr>
      <a:lvl2pPr marL="435163" algn="l" defTabSz="870327" rtl="0" eaLnBrk="1" latinLnBrk="0" hangingPunct="1">
        <a:defRPr sz="1713" kern="1200">
          <a:solidFill>
            <a:schemeClr val="tx1"/>
          </a:solidFill>
          <a:latin typeface="+mn-lt"/>
          <a:ea typeface="+mn-ea"/>
          <a:cs typeface="+mn-cs"/>
        </a:defRPr>
      </a:lvl2pPr>
      <a:lvl3pPr marL="870327" algn="l" defTabSz="870327" rtl="0" eaLnBrk="1" latinLnBrk="0" hangingPunct="1">
        <a:defRPr sz="1713" kern="1200">
          <a:solidFill>
            <a:schemeClr val="tx1"/>
          </a:solidFill>
          <a:latin typeface="+mn-lt"/>
          <a:ea typeface="+mn-ea"/>
          <a:cs typeface="+mn-cs"/>
        </a:defRPr>
      </a:lvl3pPr>
      <a:lvl4pPr marL="1305490" algn="l" defTabSz="870327" rtl="0" eaLnBrk="1" latinLnBrk="0" hangingPunct="1">
        <a:defRPr sz="1713" kern="1200">
          <a:solidFill>
            <a:schemeClr val="tx1"/>
          </a:solidFill>
          <a:latin typeface="+mn-lt"/>
          <a:ea typeface="+mn-ea"/>
          <a:cs typeface="+mn-cs"/>
        </a:defRPr>
      </a:lvl4pPr>
      <a:lvl5pPr marL="1740653" algn="l" defTabSz="870327" rtl="0" eaLnBrk="1" latinLnBrk="0" hangingPunct="1">
        <a:defRPr sz="1713" kern="1200">
          <a:solidFill>
            <a:schemeClr val="tx1"/>
          </a:solidFill>
          <a:latin typeface="+mn-lt"/>
          <a:ea typeface="+mn-ea"/>
          <a:cs typeface="+mn-cs"/>
        </a:defRPr>
      </a:lvl5pPr>
      <a:lvl6pPr marL="2175816" algn="l" defTabSz="870327" rtl="0" eaLnBrk="1" latinLnBrk="0" hangingPunct="1">
        <a:defRPr sz="1713" kern="1200">
          <a:solidFill>
            <a:schemeClr val="tx1"/>
          </a:solidFill>
          <a:latin typeface="+mn-lt"/>
          <a:ea typeface="+mn-ea"/>
          <a:cs typeface="+mn-cs"/>
        </a:defRPr>
      </a:lvl6pPr>
      <a:lvl7pPr marL="2610979" algn="l" defTabSz="870327" rtl="0" eaLnBrk="1" latinLnBrk="0" hangingPunct="1">
        <a:defRPr sz="1713" kern="1200">
          <a:solidFill>
            <a:schemeClr val="tx1"/>
          </a:solidFill>
          <a:latin typeface="+mn-lt"/>
          <a:ea typeface="+mn-ea"/>
          <a:cs typeface="+mn-cs"/>
        </a:defRPr>
      </a:lvl7pPr>
      <a:lvl8pPr marL="3046142" algn="l" defTabSz="870327" rtl="0" eaLnBrk="1" latinLnBrk="0" hangingPunct="1">
        <a:defRPr sz="1713" kern="1200">
          <a:solidFill>
            <a:schemeClr val="tx1"/>
          </a:solidFill>
          <a:latin typeface="+mn-lt"/>
          <a:ea typeface="+mn-ea"/>
          <a:cs typeface="+mn-cs"/>
        </a:defRPr>
      </a:lvl8pPr>
      <a:lvl9pPr marL="3481305" algn="l" defTabSz="870327" rtl="0" eaLnBrk="1" latinLnBrk="0" hangingPunct="1">
        <a:defRPr sz="1713"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808" userDrawn="1">
          <p15:clr>
            <a:srgbClr val="F26B43"/>
          </p15:clr>
        </p15:guide>
        <p15:guide id="2" pos="6350"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304328505"/>
      </p:ext>
    </p:extLst>
  </p:cSld>
  <p:clrMap bg1="lt1" tx1="dk1" bg2="lt2" tx2="dk2" accent1="accent1" accent2="accent2" accent3="accent3" accent4="accent4" accent5="accent5" accent6="accent6" hlink="hlink" folHlink="folHlink"/>
  <p:txStyles>
    <p:titleStyle>
      <a:lvl1pPr algn="l" defTabSz="923178" rtl="0" eaLnBrk="1" latinLnBrk="0" hangingPunct="1">
        <a:lnSpc>
          <a:spcPct val="90000"/>
        </a:lnSpc>
        <a:spcBef>
          <a:spcPct val="0"/>
        </a:spcBef>
        <a:buNone/>
        <a:defRPr sz="4442" kern="1200">
          <a:solidFill>
            <a:schemeClr val="tx1"/>
          </a:solidFill>
          <a:latin typeface="+mj-lt"/>
          <a:ea typeface="+mj-ea"/>
          <a:cs typeface="+mj-cs"/>
        </a:defRPr>
      </a:lvl1pPr>
    </p:titleStyle>
    <p:bodyStyle>
      <a:lvl1pPr marL="230795" indent="-230795" algn="l" defTabSz="923178" rtl="0" eaLnBrk="1" latinLnBrk="0" hangingPunct="1">
        <a:lnSpc>
          <a:spcPct val="90000"/>
        </a:lnSpc>
        <a:spcBef>
          <a:spcPts val="1010"/>
        </a:spcBef>
        <a:buFont typeface="Arial" panose="020B0604020202020204" pitchFamily="34" charset="0"/>
        <a:buChar char="•"/>
        <a:defRPr sz="2827" kern="1200">
          <a:solidFill>
            <a:schemeClr val="tx1"/>
          </a:solidFill>
          <a:latin typeface="+mn-lt"/>
          <a:ea typeface="+mn-ea"/>
          <a:cs typeface="+mn-cs"/>
        </a:defRPr>
      </a:lvl1pPr>
      <a:lvl2pPr marL="692384" indent="-230795" algn="l" defTabSz="923178" rtl="0" eaLnBrk="1" latinLnBrk="0" hangingPunct="1">
        <a:lnSpc>
          <a:spcPct val="90000"/>
        </a:lnSpc>
        <a:spcBef>
          <a:spcPts val="505"/>
        </a:spcBef>
        <a:buFont typeface="Arial" panose="020B0604020202020204" pitchFamily="34" charset="0"/>
        <a:buChar char="•"/>
        <a:defRPr sz="2423" kern="1200">
          <a:solidFill>
            <a:schemeClr val="tx1"/>
          </a:solidFill>
          <a:latin typeface="+mn-lt"/>
          <a:ea typeface="+mn-ea"/>
          <a:cs typeface="+mn-cs"/>
        </a:defRPr>
      </a:lvl2pPr>
      <a:lvl3pPr marL="1153973" indent="-230795" algn="l" defTabSz="923178" rtl="0" eaLnBrk="1" latinLnBrk="0" hangingPunct="1">
        <a:lnSpc>
          <a:spcPct val="90000"/>
        </a:lnSpc>
        <a:spcBef>
          <a:spcPts val="505"/>
        </a:spcBef>
        <a:buFont typeface="Arial" panose="020B0604020202020204" pitchFamily="34" charset="0"/>
        <a:buChar char="•"/>
        <a:defRPr sz="2019" kern="1200">
          <a:solidFill>
            <a:schemeClr val="tx1"/>
          </a:solidFill>
          <a:latin typeface="+mn-lt"/>
          <a:ea typeface="+mn-ea"/>
          <a:cs typeface="+mn-cs"/>
        </a:defRPr>
      </a:lvl3pPr>
      <a:lvl4pPr marL="1615562" indent="-230795" algn="l" defTabSz="923178" rtl="0" eaLnBrk="1" latinLnBrk="0" hangingPunct="1">
        <a:lnSpc>
          <a:spcPct val="90000"/>
        </a:lnSpc>
        <a:spcBef>
          <a:spcPts val="505"/>
        </a:spcBef>
        <a:buFont typeface="Arial" panose="020B0604020202020204" pitchFamily="34" charset="0"/>
        <a:buChar char="•"/>
        <a:defRPr sz="1817" kern="1200">
          <a:solidFill>
            <a:schemeClr val="tx1"/>
          </a:solidFill>
          <a:latin typeface="+mn-lt"/>
          <a:ea typeface="+mn-ea"/>
          <a:cs typeface="+mn-cs"/>
        </a:defRPr>
      </a:lvl4pPr>
      <a:lvl5pPr marL="2077151" indent="-230795" algn="l" defTabSz="923178" rtl="0" eaLnBrk="1" latinLnBrk="0" hangingPunct="1">
        <a:lnSpc>
          <a:spcPct val="90000"/>
        </a:lnSpc>
        <a:spcBef>
          <a:spcPts val="505"/>
        </a:spcBef>
        <a:buFont typeface="Arial" panose="020B0604020202020204" pitchFamily="34" charset="0"/>
        <a:buChar char="•"/>
        <a:defRPr sz="1817" kern="1200">
          <a:solidFill>
            <a:schemeClr val="tx1"/>
          </a:solidFill>
          <a:latin typeface="+mn-lt"/>
          <a:ea typeface="+mn-ea"/>
          <a:cs typeface="+mn-cs"/>
        </a:defRPr>
      </a:lvl5pPr>
      <a:lvl6pPr marL="2538740" indent="-230795" algn="l" defTabSz="923178" rtl="0" eaLnBrk="1" latinLnBrk="0" hangingPunct="1">
        <a:lnSpc>
          <a:spcPct val="90000"/>
        </a:lnSpc>
        <a:spcBef>
          <a:spcPts val="505"/>
        </a:spcBef>
        <a:buFont typeface="Arial" panose="020B0604020202020204" pitchFamily="34" charset="0"/>
        <a:buChar char="•"/>
        <a:defRPr sz="1817" kern="1200">
          <a:solidFill>
            <a:schemeClr val="tx1"/>
          </a:solidFill>
          <a:latin typeface="+mn-lt"/>
          <a:ea typeface="+mn-ea"/>
          <a:cs typeface="+mn-cs"/>
        </a:defRPr>
      </a:lvl6pPr>
      <a:lvl7pPr marL="3000329" indent="-230795" algn="l" defTabSz="923178" rtl="0" eaLnBrk="1" latinLnBrk="0" hangingPunct="1">
        <a:lnSpc>
          <a:spcPct val="90000"/>
        </a:lnSpc>
        <a:spcBef>
          <a:spcPts val="505"/>
        </a:spcBef>
        <a:buFont typeface="Arial" panose="020B0604020202020204" pitchFamily="34" charset="0"/>
        <a:buChar char="•"/>
        <a:defRPr sz="1817" kern="1200">
          <a:solidFill>
            <a:schemeClr val="tx1"/>
          </a:solidFill>
          <a:latin typeface="+mn-lt"/>
          <a:ea typeface="+mn-ea"/>
          <a:cs typeface="+mn-cs"/>
        </a:defRPr>
      </a:lvl7pPr>
      <a:lvl8pPr marL="3461918" indent="-230795" algn="l" defTabSz="923178" rtl="0" eaLnBrk="1" latinLnBrk="0" hangingPunct="1">
        <a:lnSpc>
          <a:spcPct val="90000"/>
        </a:lnSpc>
        <a:spcBef>
          <a:spcPts val="505"/>
        </a:spcBef>
        <a:buFont typeface="Arial" panose="020B0604020202020204" pitchFamily="34" charset="0"/>
        <a:buChar char="•"/>
        <a:defRPr sz="1817" kern="1200">
          <a:solidFill>
            <a:schemeClr val="tx1"/>
          </a:solidFill>
          <a:latin typeface="+mn-lt"/>
          <a:ea typeface="+mn-ea"/>
          <a:cs typeface="+mn-cs"/>
        </a:defRPr>
      </a:lvl8pPr>
      <a:lvl9pPr marL="3923508" indent="-230795" algn="l" defTabSz="923178" rtl="0" eaLnBrk="1" latinLnBrk="0" hangingPunct="1">
        <a:lnSpc>
          <a:spcPct val="90000"/>
        </a:lnSpc>
        <a:spcBef>
          <a:spcPts val="505"/>
        </a:spcBef>
        <a:buFont typeface="Arial" panose="020B0604020202020204" pitchFamily="34" charset="0"/>
        <a:buChar char="•"/>
        <a:defRPr sz="1817" kern="1200">
          <a:solidFill>
            <a:schemeClr val="tx1"/>
          </a:solidFill>
          <a:latin typeface="+mn-lt"/>
          <a:ea typeface="+mn-ea"/>
          <a:cs typeface="+mn-cs"/>
        </a:defRPr>
      </a:lvl9pPr>
    </p:bodyStyle>
    <p:otherStyle>
      <a:defPPr>
        <a:defRPr lang="en-US"/>
      </a:defPPr>
      <a:lvl1pPr marL="0" algn="l" defTabSz="923178" rtl="0" eaLnBrk="1" latinLnBrk="0" hangingPunct="1">
        <a:defRPr sz="1817" kern="1200">
          <a:solidFill>
            <a:schemeClr val="tx1"/>
          </a:solidFill>
          <a:latin typeface="+mn-lt"/>
          <a:ea typeface="+mn-ea"/>
          <a:cs typeface="+mn-cs"/>
        </a:defRPr>
      </a:lvl1pPr>
      <a:lvl2pPr marL="461589" algn="l" defTabSz="923178" rtl="0" eaLnBrk="1" latinLnBrk="0" hangingPunct="1">
        <a:defRPr sz="1817" kern="1200">
          <a:solidFill>
            <a:schemeClr val="tx1"/>
          </a:solidFill>
          <a:latin typeface="+mn-lt"/>
          <a:ea typeface="+mn-ea"/>
          <a:cs typeface="+mn-cs"/>
        </a:defRPr>
      </a:lvl2pPr>
      <a:lvl3pPr marL="923178" algn="l" defTabSz="923178" rtl="0" eaLnBrk="1" latinLnBrk="0" hangingPunct="1">
        <a:defRPr sz="1817" kern="1200">
          <a:solidFill>
            <a:schemeClr val="tx1"/>
          </a:solidFill>
          <a:latin typeface="+mn-lt"/>
          <a:ea typeface="+mn-ea"/>
          <a:cs typeface="+mn-cs"/>
        </a:defRPr>
      </a:lvl3pPr>
      <a:lvl4pPr marL="1384767" algn="l" defTabSz="923178" rtl="0" eaLnBrk="1" latinLnBrk="0" hangingPunct="1">
        <a:defRPr sz="1817" kern="1200">
          <a:solidFill>
            <a:schemeClr val="tx1"/>
          </a:solidFill>
          <a:latin typeface="+mn-lt"/>
          <a:ea typeface="+mn-ea"/>
          <a:cs typeface="+mn-cs"/>
        </a:defRPr>
      </a:lvl4pPr>
      <a:lvl5pPr marL="1846356" algn="l" defTabSz="923178" rtl="0" eaLnBrk="1" latinLnBrk="0" hangingPunct="1">
        <a:defRPr sz="1817" kern="1200">
          <a:solidFill>
            <a:schemeClr val="tx1"/>
          </a:solidFill>
          <a:latin typeface="+mn-lt"/>
          <a:ea typeface="+mn-ea"/>
          <a:cs typeface="+mn-cs"/>
        </a:defRPr>
      </a:lvl5pPr>
      <a:lvl6pPr marL="2307946" algn="l" defTabSz="923178" rtl="0" eaLnBrk="1" latinLnBrk="0" hangingPunct="1">
        <a:defRPr sz="1817" kern="1200">
          <a:solidFill>
            <a:schemeClr val="tx1"/>
          </a:solidFill>
          <a:latin typeface="+mn-lt"/>
          <a:ea typeface="+mn-ea"/>
          <a:cs typeface="+mn-cs"/>
        </a:defRPr>
      </a:lvl6pPr>
      <a:lvl7pPr marL="2769535" algn="l" defTabSz="923178" rtl="0" eaLnBrk="1" latinLnBrk="0" hangingPunct="1">
        <a:defRPr sz="1817" kern="1200">
          <a:solidFill>
            <a:schemeClr val="tx1"/>
          </a:solidFill>
          <a:latin typeface="+mn-lt"/>
          <a:ea typeface="+mn-ea"/>
          <a:cs typeface="+mn-cs"/>
        </a:defRPr>
      </a:lvl7pPr>
      <a:lvl8pPr marL="3231124" algn="l" defTabSz="923178" rtl="0" eaLnBrk="1" latinLnBrk="0" hangingPunct="1">
        <a:defRPr sz="1817" kern="1200">
          <a:solidFill>
            <a:schemeClr val="tx1"/>
          </a:solidFill>
          <a:latin typeface="+mn-lt"/>
          <a:ea typeface="+mn-ea"/>
          <a:cs typeface="+mn-cs"/>
        </a:defRPr>
      </a:lvl8pPr>
      <a:lvl9pPr marL="3692713" algn="l" defTabSz="923178" rtl="0" eaLnBrk="1" latinLnBrk="0" hangingPunct="1">
        <a:defRPr sz="1817"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808" userDrawn="1">
          <p15:clr>
            <a:srgbClr val="F26B43"/>
          </p15:clr>
        </p15:guide>
        <p15:guide id="2" pos="634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www.peoplemanagement.co.uk/article/1751844/why-p-and-o-good-example-how-not-conduct-redundancies" TargetMode="External"/><Relationship Id="rId3" Type="http://schemas.openxmlformats.org/officeDocument/2006/relationships/hyperlink" Target="https://www.proquest.com/docview/2208236084?accountid=130472&amp;parentSessionId=oyEXbjTAJd%2FDcWZjHUCBGv%2FrifwAWKRJgGjlhk0attw%3D&amp;pq-origsite=primo" TargetMode="External"/><Relationship Id="rId7" Type="http://schemas.openxmlformats.org/officeDocument/2006/relationships/hyperlink" Target="https://commonslibrary.parliament.uk/research-briefings/cbp-8037/" TargetMode="External"/><Relationship Id="rId2" Type="http://schemas.openxmlformats.org/officeDocument/2006/relationships/hyperlink" Target="https://www.businessinsider.com/blackberry-smartphone-rise-fall-mobile-failure-innovate-2019-11?r=US&amp;IR=T#:~:text=Despite%20being%20one%20of%20the,the%20once%20iconic%20phones%20obsolete" TargetMode="External"/><Relationship Id="rId1" Type="http://schemas.openxmlformats.org/officeDocument/2006/relationships/slideLayout" Target="../slideLayouts/slideLayout1.xml"/><Relationship Id="rId6" Type="http://schemas.openxmlformats.org/officeDocument/2006/relationships/hyperlink" Target="https://www.hrmagazine.co.uk/content/news/pos-pr-disaster-exposes-hrs-critical-role-in-risk-management" TargetMode="External"/><Relationship Id="rId11" Type="http://schemas.openxmlformats.org/officeDocument/2006/relationships/hyperlink" Target="https://www.thirdsector.co.uk/third-sector-podcast-cost-of-living-crisis/policy-and-politics/article/1787900" TargetMode="External"/><Relationship Id="rId5" Type="http://schemas.openxmlformats.org/officeDocument/2006/relationships/hyperlink" Target="https://www.bbc.co.uk/news/business-60902583" TargetMode="External"/><Relationship Id="rId10" Type="http://schemas.openxmlformats.org/officeDocument/2006/relationships/hyperlink" Target="https://www.cipd.co.uk/knowledge/fundamentals/emp-law/employees/ir35-implications/ir35-what-learned" TargetMode="External"/><Relationship Id="rId4" Type="http://schemas.openxmlformats.org/officeDocument/2006/relationships/hyperlink" Target="https://www.cipd.co.uk/knowledge/strategy/organisational-development/pestle-analysis-factsheet" TargetMode="External"/><Relationship Id="rId9" Type="http://schemas.openxmlformats.org/officeDocument/2006/relationships/hyperlink" Target="https://dictionary.cambridge.org/dictionary/english/shrinkflation"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s://www.gov.uk/guidance/april-2020-changes-to-off-payroll-working-for-clients" TargetMode="External"/><Relationship Id="rId3" Type="http://schemas.openxmlformats.org/officeDocument/2006/relationships/hyperlink" Target="https://researchbriefings.files.parliament.uk/documents/CBP-9209/CBP-9209.pdf" TargetMode="External"/><Relationship Id="rId7" Type="http://schemas.openxmlformats.org/officeDocument/2006/relationships/hyperlink" Target="https://www.gov.uk/guidance/ir35-enquiry-by-hm-revenue-and-customs" TargetMode="External"/><Relationship Id="rId2" Type="http://schemas.openxmlformats.org/officeDocument/2006/relationships/hyperlink" Target="https://www-igi-global-com.ezproxy.uwtsd.ac.uk/gateway/book/269293" TargetMode="External"/><Relationship Id="rId1" Type="http://schemas.openxmlformats.org/officeDocument/2006/relationships/slideLayout" Target="../slideLayouts/slideLayout1.xml"/><Relationship Id="rId6" Type="http://schemas.openxmlformats.org/officeDocument/2006/relationships/hyperlink" Target="https://www.forbes.com/sites/forbesbusinesscouncil/2020/11/18/the-growing-importance-of-social-responsibility-in-business/?sh=ca6bdb82283b" TargetMode="External"/><Relationship Id="rId5" Type="http://schemas.openxmlformats.org/officeDocument/2006/relationships/hyperlink" Target="https://commonslibrary.parliament.uk/food-bank-demand-and-the-rising-cost-of-living/#:~:text=The%20rise%20in%20the%20cost,further%20%E2%80%9Csurge%20in%20demand%E2%80%9D" TargetMode="External"/><Relationship Id="rId4" Type="http://schemas.openxmlformats.org/officeDocument/2006/relationships/hyperlink" Target="https://pestleanalysis.com/why-use-pestle-and-swot-analysis/#:~:text=Why%20You%20Should%20Use%20PESTLE%20and%20SWOT%20Analysis,them%20with%20PESTLE%20analysis%20and%20SWOT%20analysis%20" TargetMode="External"/><Relationship Id="rId9" Type="http://schemas.openxmlformats.org/officeDocument/2006/relationships/hyperlink" Target="https://www.gov.uk/government/publications/spending-review-2020-documents/spending-review-2020"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s://www.ons.gov.uk/businessindustryandtrade/business/businessservices/bulletins/businessinsightsandimpactontheukeconomy/17november2022#prices" TargetMode="External"/><Relationship Id="rId3" Type="http://schemas.openxmlformats.org/officeDocument/2006/relationships/hyperlink" Target="https://legalvision.co.uk/regulatory-compliance/corporate-social-responsibility/" TargetMode="External"/><Relationship Id="rId7" Type="http://schemas.openxmlformats.org/officeDocument/2006/relationships/hyperlink" Target="https://digital.nhs.uk/data-and-information/publications/statistical/nhs-vacancies-survey/april-2015---march-2022-experimental-statistics#:~:text=show%20a%20vacancy%20rate%20of,9.2%25%20(34%2C678%20vacancies)" TargetMode="External"/><Relationship Id="rId2" Type="http://schemas.openxmlformats.org/officeDocument/2006/relationships/hyperlink" Target="https://www.proquest.com/docview/2534018545?accountid=130472&amp;parentSessionId=ezILEn%2FVRrTpYSqrGAA%2F8Ggp9DjGESJrFXcelLTPrSM%3D" TargetMode="External"/><Relationship Id="rId1" Type="http://schemas.openxmlformats.org/officeDocument/2006/relationships/slideLayout" Target="../slideLayouts/slideLayout1.xml"/><Relationship Id="rId6" Type="http://schemas.openxmlformats.org/officeDocument/2006/relationships/hyperlink" Target="https://www.makeuseof.com/the-reasons-blackberry-failed-spectacularlyand-why-they-might-rise-again/" TargetMode="External"/><Relationship Id="rId5" Type="http://schemas.openxmlformats.org/officeDocument/2006/relationships/hyperlink" Target="https://www.ons.gov.uk/businessindustryandtrade/changestobusiness/bankruptcyinsolvency/articles/risingbusinessinsolvenciesandhighenergyprices/2022-10-07" TargetMode="External"/><Relationship Id="rId10" Type="http://schemas.openxmlformats.org/officeDocument/2006/relationships/hyperlink" Target="https://www.bbc.co.uk/news/business-63598525%20(Accessed:%2022" TargetMode="External"/><Relationship Id="rId4" Type="http://schemas.openxmlformats.org/officeDocument/2006/relationships/hyperlink" Target="https://www.ons.gov.uk/economy/inflationandpriceindices/bulletins/consumerpriceinflation/october2022" TargetMode="External"/><Relationship Id="rId9" Type="http://schemas.openxmlformats.org/officeDocument/2006/relationships/hyperlink" Target="https://www.cipd.co.uk/knowledge/strategy/corporate-responsibility/factsheet"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tuc.org.uk/news/around-1-3-key-workers-public-sector-have-taken-steps-leave-their-profession-or-are-actively" TargetMode="External"/><Relationship Id="rId2" Type="http://schemas.openxmlformats.org/officeDocument/2006/relationships/hyperlink" Target="https://www.bbc.co.uk/news/health-63561317" TargetMode="External"/><Relationship Id="rId1" Type="http://schemas.openxmlformats.org/officeDocument/2006/relationships/slideLayout" Target="../slideLayouts/slideLayout1.xml"/><Relationship Id="rId4" Type="http://schemas.openxmlformats.org/officeDocument/2006/relationships/hyperlink" Target="https://www-proquest-com.ezproxy.uwtsd.ac.uk/publication/1006340?accountid=130472&amp;OpenUrlRefId=info:xri/sid:primo"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D872178-D827-A04B-A8A6-19B597861090}"/>
              </a:ext>
            </a:extLst>
          </p:cNvPr>
          <p:cNvSpPr>
            <a:spLocks noGrp="1"/>
          </p:cNvSpPr>
          <p:nvPr>
            <p:ph type="title"/>
          </p:nvPr>
        </p:nvSpPr>
        <p:spPr/>
        <p:txBody>
          <a:bodyPr/>
          <a:lstStyle/>
          <a:p>
            <a:r>
              <a:rPr lang="en-US" dirty="0"/>
              <a:t>PESTLE Analysis – A useful tool for organisations</a:t>
            </a:r>
          </a:p>
        </p:txBody>
      </p:sp>
    </p:spTree>
    <p:extLst>
      <p:ext uri="{BB962C8B-B14F-4D97-AF65-F5344CB8AC3E}">
        <p14:creationId xmlns:p14="http://schemas.microsoft.com/office/powerpoint/2010/main" val="1219074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8506CA8-5E2D-0AF9-CD47-7F422F9D09AA}"/>
              </a:ext>
            </a:extLst>
          </p:cNvPr>
          <p:cNvSpPr txBox="1"/>
          <p:nvPr/>
        </p:nvSpPr>
        <p:spPr>
          <a:xfrm>
            <a:off x="106897" y="351216"/>
            <a:ext cx="19909392" cy="29916331"/>
          </a:xfrm>
          <a:prstGeom prst="rect">
            <a:avLst/>
          </a:prstGeom>
          <a:noFill/>
        </p:spPr>
        <p:txBody>
          <a:bodyPr wrap="square" rtlCol="0">
            <a:spAutoFit/>
          </a:bodyPr>
          <a:lstStyle/>
          <a:p>
            <a:r>
              <a:rPr lang="en-GB" sz="2423" dirty="0"/>
              <a:t>Total Word Count – 970</a:t>
            </a:r>
          </a:p>
          <a:p>
            <a:pPr algn="ctr"/>
            <a:r>
              <a:rPr lang="en-GB" sz="2400" u="sng" dirty="0"/>
              <a:t>References – Page 1</a:t>
            </a:r>
            <a:endParaRPr lang="en-GB" sz="2423" dirty="0"/>
          </a:p>
          <a:p>
            <a:endParaRPr lang="en-GB" sz="2423" dirty="0"/>
          </a:p>
          <a:p>
            <a:pPr>
              <a:lnSpc>
                <a:spcPct val="200000"/>
              </a:lnSpc>
            </a:pPr>
            <a:r>
              <a:rPr lang="en-GB" sz="1800" dirty="0" err="1">
                <a:effectLst/>
                <a:ea typeface="Calibri" panose="020F0502020204030204" pitchFamily="34" charset="0"/>
                <a:cs typeface="Times New Roman" panose="02020603050405020304" pitchFamily="18" charset="0"/>
              </a:rPr>
              <a:t>Appolonia</a:t>
            </a:r>
            <a:r>
              <a:rPr lang="en-GB" sz="1800" dirty="0">
                <a:effectLst/>
                <a:ea typeface="Calibri" panose="020F0502020204030204" pitchFamily="34" charset="0"/>
                <a:cs typeface="Times New Roman" panose="02020603050405020304" pitchFamily="18" charset="0"/>
              </a:rPr>
              <a:t>, A. Nixdorf, K. Leslie, R. (2022) </a:t>
            </a:r>
            <a:r>
              <a:rPr lang="en-GB" sz="1800" i="1" dirty="0">
                <a:effectLst/>
                <a:ea typeface="Calibri" panose="020F0502020204030204" pitchFamily="34" charset="0"/>
                <a:cs typeface="Times New Roman" panose="02020603050405020304" pitchFamily="18" charset="0"/>
              </a:rPr>
              <a:t>How BlackBerry went from controlling the smartphone market to a phone of the past.</a:t>
            </a:r>
            <a:r>
              <a:rPr lang="en-GB" sz="1800" dirty="0">
                <a:effectLst/>
                <a:ea typeface="Calibri" panose="020F0502020204030204" pitchFamily="34" charset="0"/>
                <a:cs typeface="Times New Roman" panose="02020603050405020304" pitchFamily="18" charset="0"/>
              </a:rPr>
              <a:t> Available at </a:t>
            </a:r>
            <a:r>
              <a:rPr lang="en-GB" sz="1800" u="none" strike="noStrike" dirty="0">
                <a:solidFill>
                  <a:srgbClr val="0563C1"/>
                </a:solidFill>
                <a:effectLst/>
                <a:ea typeface="Calibri" panose="020F0502020204030204" pitchFamily="34" charset="0"/>
                <a:cs typeface="Times New Roman" panose="02020603050405020304" pitchFamily="18" charset="0"/>
                <a:hlinkClick r:id="rId2"/>
              </a:rPr>
              <a:t>https://www.businessinsider.com/blackberry-smartphone-rise-fall-mobile-failure-innovate-2019-11?r=US&amp;IR=T#:~:text=Despite%20being%20one%20of%20the,the%20once%20iconic%20phones%20obsolete</a:t>
            </a:r>
            <a:r>
              <a:rPr lang="en-GB" sz="1800" dirty="0">
                <a:effectLst/>
                <a:ea typeface="Calibri" panose="020F0502020204030204" pitchFamily="34" charset="0"/>
                <a:cs typeface="Times New Roman" panose="02020603050405020304" pitchFamily="18" charset="0"/>
              </a:rPr>
              <a:t> (Accessed 5 December 2022).</a:t>
            </a:r>
          </a:p>
          <a:p>
            <a:pPr>
              <a:lnSpc>
                <a:spcPct val="200000"/>
              </a:lnSpc>
            </a:pPr>
            <a:r>
              <a:rPr lang="en-GB" sz="1800" dirty="0">
                <a:effectLst/>
                <a:ea typeface="Calibri" panose="020F0502020204030204" pitchFamily="34" charset="0"/>
                <a:cs typeface="Times New Roman" panose="02020603050405020304" pitchFamily="18" charset="0"/>
              </a:rPr>
              <a:t> </a:t>
            </a:r>
          </a:p>
          <a:p>
            <a:pPr>
              <a:lnSpc>
                <a:spcPct val="200000"/>
              </a:lnSpc>
            </a:pPr>
            <a:r>
              <a:rPr lang="en-GB" sz="1800" dirty="0">
                <a:effectLst/>
                <a:ea typeface="Calibri" panose="020F0502020204030204" pitchFamily="34" charset="0"/>
                <a:cs typeface="Times New Roman" panose="02020603050405020304" pitchFamily="18" charset="0"/>
              </a:rPr>
              <a:t>Bach-Mortensen, A. Montgomery, P (2018). What are the barriers and facilitators for third sector organisations (non-profits) to evaluate their services? A systematic review.</a:t>
            </a:r>
            <a:r>
              <a:rPr lang="en-GB" sz="1800" i="1" dirty="0">
                <a:effectLst/>
                <a:ea typeface="Calibri" panose="020F0502020204030204" pitchFamily="34" charset="0"/>
                <a:cs typeface="Times New Roman" panose="02020603050405020304" pitchFamily="18" charset="0"/>
              </a:rPr>
              <a:t> Systematic Reviews, </a:t>
            </a:r>
            <a:r>
              <a:rPr lang="en-GB" sz="1800" dirty="0">
                <a:effectLst/>
                <a:ea typeface="Calibri" panose="020F0502020204030204" pitchFamily="34" charset="0"/>
                <a:cs typeface="Times New Roman" panose="02020603050405020304" pitchFamily="18" charset="0"/>
              </a:rPr>
              <a:t>Vol. 7, p 2. Available at: </a:t>
            </a:r>
            <a:r>
              <a:rPr lang="en-GB" sz="1800" u="none" strike="noStrike" dirty="0">
                <a:solidFill>
                  <a:srgbClr val="0563C1"/>
                </a:solidFill>
                <a:effectLst/>
                <a:ea typeface="Calibri" panose="020F0502020204030204" pitchFamily="34" charset="0"/>
                <a:cs typeface="Times New Roman" panose="02020603050405020304" pitchFamily="18" charset="0"/>
                <a:hlinkClick r:id="rId3"/>
              </a:rPr>
              <a:t>https://www.proquest.com/docview/2208236084?accountid=130472&amp;parentSessionId=oyEXbjTAJd%2FDcWZjHUCBGv%2FrifwAWKRJgGjlhk0attw%3D&amp;pq-origsite=primo</a:t>
            </a:r>
            <a:r>
              <a:rPr lang="en-GB" sz="1800" dirty="0">
                <a:effectLst/>
                <a:ea typeface="Calibri" panose="020F0502020204030204" pitchFamily="34" charset="0"/>
                <a:cs typeface="Times New Roman" panose="02020603050405020304" pitchFamily="18" charset="0"/>
              </a:rPr>
              <a:t> (Accessed 21 November 2022).</a:t>
            </a:r>
          </a:p>
          <a:p>
            <a:pPr>
              <a:lnSpc>
                <a:spcPct val="200000"/>
              </a:lnSpc>
            </a:pPr>
            <a:endParaRPr lang="en-GB" sz="1800" dirty="0">
              <a:effectLst/>
              <a:ea typeface="Calibri" panose="020F0502020204030204" pitchFamily="34" charset="0"/>
              <a:cs typeface="Times New Roman" panose="02020603050405020304" pitchFamily="18" charset="0"/>
            </a:endParaRPr>
          </a:p>
          <a:p>
            <a:pPr>
              <a:lnSpc>
                <a:spcPct val="200000"/>
              </a:lnSpc>
            </a:pPr>
            <a:r>
              <a:rPr lang="en-GB" sz="1800" dirty="0">
                <a:effectLst/>
                <a:ea typeface="Calibri" panose="020F0502020204030204" pitchFamily="34" charset="0"/>
                <a:cs typeface="Times New Roman" panose="02020603050405020304" pitchFamily="18" charset="0"/>
              </a:rPr>
              <a:t>Battista, M. (2021) </a:t>
            </a:r>
            <a:r>
              <a:rPr lang="en-GB" sz="1800" i="1" dirty="0">
                <a:effectLst/>
                <a:ea typeface="Calibri" panose="020F0502020204030204" pitchFamily="34" charset="0"/>
                <a:cs typeface="Times New Roman" panose="02020603050405020304" pitchFamily="18" charset="0"/>
              </a:rPr>
              <a:t>PESTLE analysis. </a:t>
            </a:r>
            <a:r>
              <a:rPr lang="en-GB" sz="1800" dirty="0">
                <a:effectLst/>
                <a:ea typeface="Calibri" panose="020F0502020204030204" pitchFamily="34" charset="0"/>
                <a:cs typeface="Times New Roman" panose="02020603050405020304" pitchFamily="18" charset="0"/>
              </a:rPr>
              <a:t>Available at: </a:t>
            </a:r>
            <a:r>
              <a:rPr lang="en-GB" sz="1800" u="none" strike="noStrike" dirty="0">
                <a:solidFill>
                  <a:srgbClr val="0563C1"/>
                </a:solidFill>
                <a:effectLst/>
                <a:ea typeface="Calibri" panose="020F0502020204030204" pitchFamily="34" charset="0"/>
                <a:cs typeface="Times New Roman" panose="02020603050405020304" pitchFamily="18" charset="0"/>
                <a:hlinkClick r:id="rId4"/>
              </a:rPr>
              <a:t>https://www.cipd.co.uk/knowledge/strategy/organisational-development/pestle-analysis-factsheet</a:t>
            </a:r>
            <a:r>
              <a:rPr lang="en-GB" sz="1800" dirty="0">
                <a:effectLst/>
                <a:ea typeface="Calibri" panose="020F0502020204030204" pitchFamily="34" charset="0"/>
                <a:cs typeface="Times New Roman" panose="02020603050405020304" pitchFamily="18" charset="0"/>
              </a:rPr>
              <a:t> (Accessed 16 November 2022).</a:t>
            </a:r>
          </a:p>
          <a:p>
            <a:pPr>
              <a:lnSpc>
                <a:spcPct val="200000"/>
              </a:lnSpc>
            </a:pPr>
            <a:r>
              <a:rPr lang="en-GB" sz="1800" dirty="0">
                <a:effectLst/>
                <a:ea typeface="Calibri" panose="020F0502020204030204" pitchFamily="34" charset="0"/>
                <a:cs typeface="Times New Roman" panose="02020603050405020304" pitchFamily="18" charset="0"/>
              </a:rPr>
              <a:t> </a:t>
            </a:r>
          </a:p>
          <a:p>
            <a:pPr>
              <a:lnSpc>
                <a:spcPct val="200000"/>
              </a:lnSpc>
            </a:pPr>
            <a:r>
              <a:rPr lang="en-GB" sz="1800" dirty="0">
                <a:effectLst/>
                <a:ea typeface="Calibri" panose="020F0502020204030204" pitchFamily="34" charset="0"/>
                <a:cs typeface="Times New Roman" panose="02020603050405020304" pitchFamily="18" charset="0"/>
              </a:rPr>
              <a:t>BBC (2022) </a:t>
            </a:r>
            <a:r>
              <a:rPr lang="en-GB" sz="1800" i="1" dirty="0">
                <a:effectLst/>
                <a:ea typeface="Calibri" panose="020F0502020204030204" pitchFamily="34" charset="0"/>
                <a:cs typeface="Times New Roman" panose="02020603050405020304" pitchFamily="18" charset="0"/>
              </a:rPr>
              <a:t>Cadbury shrinks size of Dairy Milk sharing bar. </a:t>
            </a:r>
            <a:r>
              <a:rPr lang="en-GB" sz="1800" dirty="0">
                <a:effectLst/>
                <a:ea typeface="Calibri" panose="020F0502020204030204" pitchFamily="34" charset="0"/>
                <a:cs typeface="Times New Roman" panose="02020603050405020304" pitchFamily="18" charset="0"/>
              </a:rPr>
              <a:t>Available at: </a:t>
            </a:r>
            <a:r>
              <a:rPr lang="en-GB" sz="1800" u="none" strike="noStrike" dirty="0">
                <a:solidFill>
                  <a:srgbClr val="0563C1"/>
                </a:solidFill>
                <a:effectLst/>
                <a:ea typeface="Calibri" panose="020F0502020204030204" pitchFamily="34" charset="0"/>
                <a:cs typeface="Times New Roman" panose="02020603050405020304" pitchFamily="18" charset="0"/>
                <a:hlinkClick r:id="rId5"/>
              </a:rPr>
              <a:t>https://www.bbc.co.uk/news/business-60902583</a:t>
            </a:r>
            <a:r>
              <a:rPr lang="en-GB" sz="1800" dirty="0">
                <a:effectLst/>
                <a:ea typeface="Calibri" panose="020F0502020204030204" pitchFamily="34" charset="0"/>
                <a:cs typeface="Times New Roman" panose="02020603050405020304" pitchFamily="18" charset="0"/>
              </a:rPr>
              <a:t> (Accessed: 20 November 2022).</a:t>
            </a:r>
          </a:p>
          <a:p>
            <a:pPr>
              <a:lnSpc>
                <a:spcPct val="200000"/>
              </a:lnSpc>
            </a:pPr>
            <a:r>
              <a:rPr lang="en-GB" sz="1800" dirty="0">
                <a:effectLst/>
                <a:ea typeface="Calibri" panose="020F0502020204030204" pitchFamily="34" charset="0"/>
                <a:cs typeface="Times New Roman" panose="02020603050405020304" pitchFamily="18" charset="0"/>
              </a:rPr>
              <a:t> </a:t>
            </a:r>
          </a:p>
          <a:p>
            <a:pPr>
              <a:lnSpc>
                <a:spcPct val="200000"/>
              </a:lnSpc>
            </a:pPr>
            <a:r>
              <a:rPr lang="en-GB" sz="1800" dirty="0">
                <a:effectLst/>
                <a:ea typeface="Calibri" panose="020F0502020204030204" pitchFamily="34" charset="0"/>
                <a:cs typeface="Times New Roman" panose="02020603050405020304" pitchFamily="18" charset="0"/>
              </a:rPr>
              <a:t>Bernard, D. (2022) </a:t>
            </a:r>
            <a:r>
              <a:rPr lang="en-GB" sz="1800" i="1" dirty="0">
                <a:effectLst/>
                <a:ea typeface="Calibri" panose="020F0502020204030204" pitchFamily="34" charset="0"/>
                <a:cs typeface="Times New Roman" panose="02020603050405020304" pitchFamily="18" charset="0"/>
              </a:rPr>
              <a:t>P&amp;O’s PR disaster exposes HR’s critical role in risk management. </a:t>
            </a:r>
            <a:r>
              <a:rPr lang="en-GB" sz="1800" dirty="0">
                <a:effectLst/>
                <a:ea typeface="Calibri" panose="020F0502020204030204" pitchFamily="34" charset="0"/>
                <a:cs typeface="Times New Roman" panose="02020603050405020304" pitchFamily="18" charset="0"/>
              </a:rPr>
              <a:t>Available at: </a:t>
            </a:r>
            <a:r>
              <a:rPr lang="en-GB" sz="1800" u="none" strike="noStrike" dirty="0">
                <a:solidFill>
                  <a:srgbClr val="0563C1"/>
                </a:solidFill>
                <a:effectLst/>
                <a:ea typeface="Calibri" panose="020F0502020204030204" pitchFamily="34" charset="0"/>
                <a:cs typeface="Times New Roman" panose="02020603050405020304" pitchFamily="18" charset="0"/>
                <a:hlinkClick r:id="rId6"/>
              </a:rPr>
              <a:t>https://www.hrmagazine.co.uk/content/news/pos-pr-disaster-exposes-hrs-critical-role-in-risk-management</a:t>
            </a:r>
            <a:r>
              <a:rPr lang="en-GB" sz="1800" dirty="0">
                <a:effectLst/>
                <a:ea typeface="Calibri" panose="020F0502020204030204" pitchFamily="34" charset="0"/>
                <a:cs typeface="Times New Roman" panose="02020603050405020304" pitchFamily="18" charset="0"/>
              </a:rPr>
              <a:t> (Accessed 8 December 2022).</a:t>
            </a:r>
          </a:p>
          <a:p>
            <a:pPr>
              <a:lnSpc>
                <a:spcPct val="200000"/>
              </a:lnSpc>
            </a:pPr>
            <a:endParaRPr lang="en-GB" sz="1800" dirty="0">
              <a:effectLst/>
              <a:ea typeface="Calibri" panose="020F0502020204030204" pitchFamily="34" charset="0"/>
              <a:cs typeface="Times New Roman" panose="02020603050405020304" pitchFamily="18" charset="0"/>
            </a:endParaRPr>
          </a:p>
          <a:p>
            <a:pPr>
              <a:lnSpc>
                <a:spcPct val="200000"/>
              </a:lnSpc>
            </a:pPr>
            <a:r>
              <a:rPr lang="en-GB" sz="1800" dirty="0" err="1">
                <a:effectLst/>
                <a:ea typeface="Calibri" panose="020F0502020204030204" pitchFamily="34" charset="0"/>
                <a:cs typeface="Times New Roman" panose="02020603050405020304" pitchFamily="18" charset="0"/>
              </a:rPr>
              <a:t>Brione</a:t>
            </a:r>
            <a:r>
              <a:rPr lang="en-GB" sz="1800" dirty="0">
                <a:effectLst/>
                <a:ea typeface="Calibri" panose="020F0502020204030204" pitchFamily="34" charset="0"/>
                <a:cs typeface="Times New Roman" panose="02020603050405020304" pitchFamily="18" charset="0"/>
              </a:rPr>
              <a:t>, P. Francis-Devine, B (2022) </a:t>
            </a:r>
            <a:r>
              <a:rPr lang="en-GB" sz="1800" i="1" dirty="0">
                <a:effectLst/>
                <a:ea typeface="Calibri" panose="020F0502020204030204" pitchFamily="34" charset="0"/>
                <a:cs typeface="Times New Roman" panose="02020603050405020304" pitchFamily="18" charset="0"/>
              </a:rPr>
              <a:t>Public Sector Pay.</a:t>
            </a:r>
            <a:r>
              <a:rPr lang="en-GB" sz="1800" dirty="0">
                <a:effectLst/>
                <a:ea typeface="Calibri" panose="020F0502020204030204" pitchFamily="34" charset="0"/>
                <a:cs typeface="Times New Roman" panose="02020603050405020304" pitchFamily="18" charset="0"/>
              </a:rPr>
              <a:t> Available at: </a:t>
            </a:r>
            <a:r>
              <a:rPr lang="en-GB" sz="1800" u="none" strike="noStrike" dirty="0">
                <a:solidFill>
                  <a:srgbClr val="0563C1"/>
                </a:solidFill>
                <a:effectLst/>
                <a:ea typeface="Calibri" panose="020F0502020204030204" pitchFamily="34" charset="0"/>
                <a:cs typeface="Times New Roman" panose="02020603050405020304" pitchFamily="18" charset="0"/>
                <a:hlinkClick r:id="rId7"/>
              </a:rPr>
              <a:t>https://commonslibrary.parliament.uk/research-briefings/cbp-8037/</a:t>
            </a:r>
            <a:r>
              <a:rPr lang="en-GB" sz="1800" dirty="0">
                <a:effectLst/>
                <a:ea typeface="Calibri" panose="020F0502020204030204" pitchFamily="34" charset="0"/>
                <a:cs typeface="Times New Roman" panose="02020603050405020304" pitchFamily="18" charset="0"/>
              </a:rPr>
              <a:t> (Accessed: 19 November 2022).</a:t>
            </a:r>
          </a:p>
          <a:p>
            <a:pPr>
              <a:lnSpc>
                <a:spcPct val="200000"/>
              </a:lnSpc>
            </a:pPr>
            <a:r>
              <a:rPr lang="en-GB" sz="1800" dirty="0">
                <a:effectLst/>
                <a:ea typeface="Calibri" panose="020F0502020204030204" pitchFamily="34" charset="0"/>
                <a:cs typeface="Times New Roman" panose="02020603050405020304" pitchFamily="18" charset="0"/>
              </a:rPr>
              <a:t> </a:t>
            </a:r>
          </a:p>
          <a:p>
            <a:pPr>
              <a:lnSpc>
                <a:spcPct val="200000"/>
              </a:lnSpc>
            </a:pPr>
            <a:r>
              <a:rPr lang="en-GB" sz="1800" dirty="0">
                <a:effectLst/>
                <a:ea typeface="Calibri" panose="020F0502020204030204" pitchFamily="34" charset="0"/>
                <a:cs typeface="Times New Roman" panose="02020603050405020304" pitchFamily="18" charset="0"/>
              </a:rPr>
              <a:t>Butt, S. (2022) </a:t>
            </a:r>
            <a:r>
              <a:rPr lang="en-GB" sz="1800" i="1" dirty="0">
                <a:effectLst/>
                <a:ea typeface="Calibri" panose="020F0502020204030204" pitchFamily="34" charset="0"/>
                <a:cs typeface="Times New Roman" panose="02020603050405020304" pitchFamily="18" charset="0"/>
              </a:rPr>
              <a:t>Why P&amp;O is a good example of how not to conduct redundancies. </a:t>
            </a:r>
            <a:r>
              <a:rPr lang="en-GB" sz="1800" dirty="0">
                <a:effectLst/>
                <a:ea typeface="Calibri" panose="020F0502020204030204" pitchFamily="34" charset="0"/>
                <a:cs typeface="Times New Roman" panose="02020603050405020304" pitchFamily="18" charset="0"/>
              </a:rPr>
              <a:t>Available at: </a:t>
            </a:r>
            <a:r>
              <a:rPr lang="en-GB" sz="1800" u="none" strike="noStrike" dirty="0">
                <a:solidFill>
                  <a:srgbClr val="0563C1"/>
                </a:solidFill>
                <a:effectLst/>
                <a:ea typeface="Calibri" panose="020F0502020204030204" pitchFamily="34" charset="0"/>
                <a:cs typeface="Times New Roman" panose="02020603050405020304" pitchFamily="18" charset="0"/>
                <a:hlinkClick r:id="rId8"/>
              </a:rPr>
              <a:t>https://www.peoplemanagement.co.uk/article/1751844/why-p-and-o-good-example-how-not-conduct-redundancies</a:t>
            </a:r>
            <a:r>
              <a:rPr lang="en-GB" sz="1800" dirty="0">
                <a:effectLst/>
                <a:ea typeface="Calibri" panose="020F0502020204030204" pitchFamily="34" charset="0"/>
                <a:cs typeface="Times New Roman" panose="02020603050405020304" pitchFamily="18" charset="0"/>
              </a:rPr>
              <a:t> (Accessed 8 December 2022).</a:t>
            </a:r>
          </a:p>
          <a:p>
            <a:pPr>
              <a:lnSpc>
                <a:spcPct val="200000"/>
              </a:lnSpc>
            </a:pPr>
            <a:r>
              <a:rPr lang="en-GB" sz="1800" dirty="0">
                <a:effectLst/>
                <a:ea typeface="Calibri" panose="020F0502020204030204" pitchFamily="34" charset="0"/>
                <a:cs typeface="Times New Roman" panose="02020603050405020304" pitchFamily="18" charset="0"/>
              </a:rPr>
              <a:t> </a:t>
            </a:r>
          </a:p>
          <a:p>
            <a:pPr>
              <a:lnSpc>
                <a:spcPct val="200000"/>
              </a:lnSpc>
            </a:pPr>
            <a:r>
              <a:rPr lang="en-GB" sz="1800" dirty="0">
                <a:effectLst/>
                <a:ea typeface="Calibri" panose="020F0502020204030204" pitchFamily="34" charset="0"/>
                <a:cs typeface="Times New Roman" panose="02020603050405020304" pitchFamily="18" charset="0"/>
              </a:rPr>
              <a:t>Cambridge Dictionary (2022) </a:t>
            </a:r>
            <a:r>
              <a:rPr lang="en-GB" sz="1800" i="1" dirty="0">
                <a:effectLst/>
                <a:ea typeface="Calibri" panose="020F0502020204030204" pitchFamily="34" charset="0"/>
                <a:cs typeface="Times New Roman" panose="02020603050405020304" pitchFamily="18" charset="0"/>
              </a:rPr>
              <a:t>Shrinkflation</a:t>
            </a:r>
            <a:r>
              <a:rPr lang="en-GB" sz="1800" dirty="0">
                <a:effectLst/>
                <a:ea typeface="Calibri" panose="020F0502020204030204" pitchFamily="34" charset="0"/>
                <a:cs typeface="Times New Roman" panose="02020603050405020304" pitchFamily="18" charset="0"/>
              </a:rPr>
              <a:t> Available at: </a:t>
            </a:r>
            <a:r>
              <a:rPr lang="en-GB" sz="1800" u="none" strike="noStrike" dirty="0">
                <a:solidFill>
                  <a:srgbClr val="0563C1"/>
                </a:solidFill>
                <a:effectLst/>
                <a:ea typeface="Calibri" panose="020F0502020204030204" pitchFamily="34" charset="0"/>
                <a:cs typeface="Times New Roman" panose="02020603050405020304" pitchFamily="18" charset="0"/>
                <a:hlinkClick r:id="rId9"/>
              </a:rPr>
              <a:t>https://dictionary.cambridge.org/dictionary/english/shrinkflation</a:t>
            </a:r>
            <a:r>
              <a:rPr lang="en-GB" sz="1800" dirty="0">
                <a:effectLst/>
                <a:ea typeface="Calibri" panose="020F0502020204030204" pitchFamily="34" charset="0"/>
                <a:cs typeface="Times New Roman" panose="02020603050405020304" pitchFamily="18" charset="0"/>
              </a:rPr>
              <a:t> (Accessed 20 November 2022).</a:t>
            </a:r>
          </a:p>
          <a:p>
            <a:pPr>
              <a:lnSpc>
                <a:spcPct val="200000"/>
              </a:lnSpc>
            </a:pPr>
            <a:r>
              <a:rPr lang="en-GB" sz="1800" dirty="0">
                <a:effectLst/>
                <a:ea typeface="Calibri" panose="020F0502020204030204" pitchFamily="34" charset="0"/>
                <a:cs typeface="Times New Roman" panose="02020603050405020304" pitchFamily="18" charset="0"/>
              </a:rPr>
              <a:t> </a:t>
            </a:r>
          </a:p>
          <a:p>
            <a:pPr>
              <a:lnSpc>
                <a:spcPct val="200000"/>
              </a:lnSpc>
            </a:pPr>
            <a:r>
              <a:rPr lang="en-GB" sz="1800" dirty="0">
                <a:effectLst/>
                <a:ea typeface="Calibri" panose="020F0502020204030204" pitchFamily="34" charset="0"/>
                <a:cs typeface="Times New Roman" panose="02020603050405020304" pitchFamily="18" charset="0"/>
              </a:rPr>
              <a:t>CIPD (2021) </a:t>
            </a:r>
            <a:r>
              <a:rPr lang="en-GB" sz="1800" i="1" dirty="0">
                <a:effectLst/>
                <a:ea typeface="Calibri" panose="020F0502020204030204" pitchFamily="34" charset="0"/>
                <a:cs typeface="Times New Roman" panose="02020603050405020304" pitchFamily="18" charset="0"/>
              </a:rPr>
              <a:t>IR35: What we’ve learned so far. </a:t>
            </a:r>
            <a:r>
              <a:rPr lang="en-GB" sz="1800" dirty="0">
                <a:effectLst/>
                <a:ea typeface="Calibri" panose="020F0502020204030204" pitchFamily="34" charset="0"/>
                <a:cs typeface="Times New Roman" panose="02020603050405020304" pitchFamily="18" charset="0"/>
              </a:rPr>
              <a:t>Available at: </a:t>
            </a:r>
            <a:r>
              <a:rPr lang="en-GB" sz="1800" u="none" strike="noStrike" dirty="0">
                <a:solidFill>
                  <a:srgbClr val="0563C1"/>
                </a:solidFill>
                <a:effectLst/>
                <a:ea typeface="Calibri" panose="020F0502020204030204" pitchFamily="34" charset="0"/>
                <a:cs typeface="Times New Roman" panose="02020603050405020304" pitchFamily="18" charset="0"/>
                <a:hlinkClick r:id="rId10"/>
              </a:rPr>
              <a:t>https://www.cipd.co.uk/knowledge/fundamentals/emp-law/employees/ir35-implications/ir35-what-learned</a:t>
            </a:r>
            <a:r>
              <a:rPr lang="en-GB" sz="1800" dirty="0">
                <a:effectLst/>
                <a:ea typeface="Calibri" panose="020F0502020204030204" pitchFamily="34" charset="0"/>
                <a:cs typeface="Times New Roman" panose="02020603050405020304" pitchFamily="18" charset="0"/>
              </a:rPr>
              <a:t> (Accessed 5 December 2022).</a:t>
            </a:r>
          </a:p>
          <a:p>
            <a:pPr>
              <a:lnSpc>
                <a:spcPct val="200000"/>
              </a:lnSpc>
            </a:pPr>
            <a:endParaRPr lang="en-GB" sz="1800" dirty="0">
              <a:effectLst/>
              <a:ea typeface="Calibri" panose="020F0502020204030204" pitchFamily="34" charset="0"/>
              <a:cs typeface="Times New Roman" panose="02020603050405020304" pitchFamily="18" charset="0"/>
            </a:endParaRPr>
          </a:p>
          <a:p>
            <a:pPr>
              <a:lnSpc>
                <a:spcPct val="200000"/>
              </a:lnSpc>
            </a:pPr>
            <a:r>
              <a:rPr lang="en-GB" sz="1800" dirty="0">
                <a:effectLst/>
                <a:ea typeface="Calibri" panose="020F0502020204030204" pitchFamily="34" charset="0"/>
                <a:cs typeface="Times New Roman" panose="02020603050405020304" pitchFamily="18" charset="0"/>
              </a:rPr>
              <a:t>Cooney, R. Ricketts, A. (2022) </a:t>
            </a:r>
            <a:r>
              <a:rPr lang="en-GB" sz="1800" i="1" dirty="0">
                <a:effectLst/>
                <a:ea typeface="Calibri" panose="020F0502020204030204" pitchFamily="34" charset="0"/>
                <a:cs typeface="Times New Roman" panose="02020603050405020304" pitchFamily="18" charset="0"/>
              </a:rPr>
              <a:t>Third Sector Podcast: The Cost-of-Living Crisis</a:t>
            </a:r>
            <a:r>
              <a:rPr lang="en-GB" sz="1800" dirty="0">
                <a:effectLst/>
                <a:ea typeface="Calibri" panose="020F0502020204030204" pitchFamily="34" charset="0"/>
                <a:cs typeface="Times New Roman" panose="02020603050405020304" pitchFamily="18" charset="0"/>
              </a:rPr>
              <a:t> [Podcast]. 27 May. Available at: </a:t>
            </a:r>
            <a:r>
              <a:rPr lang="en-GB" sz="1800" u="none" strike="noStrike" dirty="0">
                <a:solidFill>
                  <a:srgbClr val="0563C1"/>
                </a:solidFill>
                <a:effectLst/>
                <a:ea typeface="Calibri" panose="020F0502020204030204" pitchFamily="34" charset="0"/>
                <a:cs typeface="Times New Roman" panose="02020603050405020304" pitchFamily="18" charset="0"/>
                <a:hlinkClick r:id="rId11"/>
              </a:rPr>
              <a:t>https://www.thirdsector.co.uk/third-sector-podcast-cost-of-living-crisis/policy-and-politics/article/1787900</a:t>
            </a:r>
            <a:r>
              <a:rPr lang="en-GB" sz="1800" dirty="0">
                <a:effectLst/>
                <a:ea typeface="Calibri" panose="020F0502020204030204" pitchFamily="34" charset="0"/>
                <a:cs typeface="Times New Roman" panose="02020603050405020304" pitchFamily="18" charset="0"/>
              </a:rPr>
              <a:t> (Accessed:19 November 2022).</a:t>
            </a:r>
          </a:p>
          <a:p>
            <a:pPr>
              <a:lnSpc>
                <a:spcPct val="200000"/>
              </a:lnSpc>
            </a:pPr>
            <a:r>
              <a:rPr lang="en-GB" sz="1800" dirty="0">
                <a:effectLst/>
                <a:ea typeface="Calibri" panose="020F0502020204030204" pitchFamily="34" charset="0"/>
                <a:cs typeface="Times New Roman" panose="02020603050405020304" pitchFamily="18" charset="0"/>
              </a:rPr>
              <a:t> </a:t>
            </a:r>
          </a:p>
          <a:p>
            <a:endParaRPr lang="en-GB" sz="3482" dirty="0"/>
          </a:p>
          <a:p>
            <a:endParaRPr lang="en-GB" sz="3482" dirty="0"/>
          </a:p>
          <a:p>
            <a:endParaRPr lang="en-GB" sz="3482" dirty="0"/>
          </a:p>
          <a:p>
            <a:endParaRPr lang="en-GB" sz="3482" dirty="0"/>
          </a:p>
          <a:p>
            <a:endParaRPr lang="en-GB" sz="3482" dirty="0"/>
          </a:p>
          <a:p>
            <a:endParaRPr lang="en-GB" sz="3482" dirty="0"/>
          </a:p>
          <a:p>
            <a:endParaRPr lang="en-GB" sz="3482" dirty="0"/>
          </a:p>
          <a:p>
            <a:endParaRPr lang="en-GB" sz="3482" dirty="0"/>
          </a:p>
          <a:p>
            <a:endParaRPr lang="en-GB" sz="3482" dirty="0"/>
          </a:p>
          <a:p>
            <a:endParaRPr lang="en-GB" sz="3482" dirty="0"/>
          </a:p>
          <a:p>
            <a:endParaRPr lang="en-GB" sz="3482" dirty="0"/>
          </a:p>
          <a:p>
            <a:endParaRPr lang="en-GB" sz="3482" dirty="0"/>
          </a:p>
          <a:p>
            <a:endParaRPr lang="en-GB" sz="3482" dirty="0"/>
          </a:p>
          <a:p>
            <a:endParaRPr lang="en-GB" sz="3482" dirty="0"/>
          </a:p>
          <a:p>
            <a:endParaRPr lang="en-GB" sz="3482" dirty="0"/>
          </a:p>
          <a:p>
            <a:endParaRPr lang="en-GB" sz="3482" dirty="0"/>
          </a:p>
          <a:p>
            <a:endParaRPr lang="en-GB" sz="3482" dirty="0"/>
          </a:p>
          <a:p>
            <a:endParaRPr lang="en-GB" sz="3482" dirty="0"/>
          </a:p>
          <a:p>
            <a:endParaRPr lang="en-GB" sz="3482" dirty="0"/>
          </a:p>
          <a:p>
            <a:endParaRPr lang="en-GB" sz="3482" dirty="0"/>
          </a:p>
          <a:p>
            <a:endParaRPr lang="en-GB" sz="3482" dirty="0"/>
          </a:p>
          <a:p>
            <a:endParaRPr lang="en-GB" sz="3482" dirty="0"/>
          </a:p>
          <a:p>
            <a:endParaRPr lang="en-GB" sz="3482" dirty="0"/>
          </a:p>
          <a:p>
            <a:endParaRPr lang="en-GB" sz="3482" dirty="0"/>
          </a:p>
          <a:p>
            <a:endParaRPr lang="en-GB" sz="3482" dirty="0"/>
          </a:p>
          <a:p>
            <a:endParaRPr lang="en-GB" sz="3482" dirty="0"/>
          </a:p>
        </p:txBody>
      </p:sp>
    </p:spTree>
    <p:extLst>
      <p:ext uri="{BB962C8B-B14F-4D97-AF65-F5344CB8AC3E}">
        <p14:creationId xmlns:p14="http://schemas.microsoft.com/office/powerpoint/2010/main" val="22790882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8506CA8-5E2D-0AF9-CD47-7F422F9D09AA}"/>
              </a:ext>
            </a:extLst>
          </p:cNvPr>
          <p:cNvSpPr txBox="1"/>
          <p:nvPr/>
        </p:nvSpPr>
        <p:spPr>
          <a:xfrm>
            <a:off x="106897" y="351216"/>
            <a:ext cx="19909392" cy="17164442"/>
          </a:xfrm>
          <a:prstGeom prst="rect">
            <a:avLst/>
          </a:prstGeom>
          <a:noFill/>
        </p:spPr>
        <p:txBody>
          <a:bodyPr wrap="square" rtlCol="0">
            <a:spAutoFit/>
          </a:bodyPr>
          <a:lstStyle/>
          <a:p>
            <a:endParaRPr lang="en-GB" sz="2423" dirty="0"/>
          </a:p>
          <a:p>
            <a:pPr algn="ctr"/>
            <a:r>
              <a:rPr lang="en-GB" sz="2400" u="sng" dirty="0"/>
              <a:t>References – Page 2</a:t>
            </a:r>
            <a:endParaRPr lang="en-GB" sz="2423" u="sng" dirty="0"/>
          </a:p>
          <a:p>
            <a:endParaRPr lang="en-GB" sz="2423" dirty="0"/>
          </a:p>
          <a:p>
            <a:pPr>
              <a:lnSpc>
                <a:spcPct val="200000"/>
              </a:lnSpc>
            </a:pPr>
            <a:r>
              <a:rPr lang="en-GB" sz="1800" dirty="0">
                <a:effectLst/>
                <a:ea typeface="Calibri" panose="020F0502020204030204" pitchFamily="34" charset="0"/>
                <a:cs typeface="Times New Roman" panose="02020603050405020304" pitchFamily="18" charset="0"/>
              </a:rPr>
              <a:t> </a:t>
            </a:r>
            <a:r>
              <a:rPr lang="en-GB" sz="1800" dirty="0">
                <a:solidFill>
                  <a:srgbClr val="000000"/>
                </a:solidFill>
                <a:effectLst/>
                <a:ea typeface="Calibri" panose="020F0502020204030204" pitchFamily="34" charset="0"/>
                <a:cs typeface="Times New Roman" panose="02020603050405020304" pitchFamily="18" charset="0"/>
              </a:rPr>
              <a:t>Fan, Q. </a:t>
            </a:r>
            <a:r>
              <a:rPr lang="en-GB" sz="1800" dirty="0" err="1">
                <a:solidFill>
                  <a:srgbClr val="000000"/>
                </a:solidFill>
                <a:effectLst/>
                <a:ea typeface="Calibri" panose="020F0502020204030204" pitchFamily="34" charset="0"/>
                <a:cs typeface="Times New Roman" panose="02020603050405020304" pitchFamily="18" charset="0"/>
              </a:rPr>
              <a:t>Ouppara</a:t>
            </a:r>
            <a:r>
              <a:rPr lang="en-GB" sz="1800" dirty="0">
                <a:solidFill>
                  <a:srgbClr val="000000"/>
                </a:solidFill>
                <a:effectLst/>
                <a:ea typeface="Calibri" panose="020F0502020204030204" pitchFamily="34" charset="0"/>
                <a:cs typeface="Times New Roman" panose="02020603050405020304" pitchFamily="18" charset="0"/>
              </a:rPr>
              <a:t>, N. (2022) </a:t>
            </a:r>
            <a:r>
              <a:rPr lang="en-GB" sz="1800" i="1" dirty="0">
                <a:solidFill>
                  <a:srgbClr val="000000"/>
                </a:solidFill>
                <a:effectLst/>
                <a:ea typeface="Calibri" panose="020F0502020204030204" pitchFamily="34" charset="0"/>
                <a:cs typeface="Times New Roman" panose="02020603050405020304" pitchFamily="18" charset="0"/>
              </a:rPr>
              <a:t>Surviving Disruption and Uncertainty Through Digital Transformation: A Case Study on Small to Medium-Sized Enterprises (SME), </a:t>
            </a:r>
            <a:r>
              <a:rPr lang="en-GB" sz="1800" dirty="0">
                <a:solidFill>
                  <a:srgbClr val="000000"/>
                </a:solidFill>
                <a:effectLst/>
                <a:ea typeface="Calibri" panose="020F0502020204030204" pitchFamily="34" charset="0"/>
                <a:cs typeface="Times New Roman" panose="02020603050405020304" pitchFamily="18" charset="0"/>
              </a:rPr>
              <a:t>in </a:t>
            </a:r>
            <a:r>
              <a:rPr lang="en-GB" sz="1800" dirty="0" err="1">
                <a:solidFill>
                  <a:srgbClr val="000000"/>
                </a:solidFill>
                <a:effectLst/>
                <a:ea typeface="Calibri" panose="020F0502020204030204" pitchFamily="34" charset="0"/>
                <a:cs typeface="Times New Roman" panose="02020603050405020304" pitchFamily="18" charset="0"/>
              </a:rPr>
              <a:t>Semeradova</a:t>
            </a:r>
            <a:r>
              <a:rPr lang="en-GB" sz="1800" dirty="0">
                <a:solidFill>
                  <a:srgbClr val="000000"/>
                </a:solidFill>
                <a:effectLst/>
                <a:ea typeface="Calibri" panose="020F0502020204030204" pitchFamily="34" charset="0"/>
                <a:cs typeface="Times New Roman" panose="02020603050405020304" pitchFamily="18" charset="0"/>
              </a:rPr>
              <a:t>, T. </a:t>
            </a:r>
            <a:r>
              <a:rPr lang="en-GB" sz="1800" dirty="0" err="1">
                <a:solidFill>
                  <a:srgbClr val="000000"/>
                </a:solidFill>
                <a:effectLst/>
                <a:ea typeface="Calibri" panose="020F0502020204030204" pitchFamily="34" charset="0"/>
                <a:cs typeface="Times New Roman" panose="02020603050405020304" pitchFamily="18" charset="0"/>
              </a:rPr>
              <a:t>Weinlich</a:t>
            </a:r>
            <a:r>
              <a:rPr lang="en-GB" sz="1800" dirty="0">
                <a:solidFill>
                  <a:srgbClr val="000000"/>
                </a:solidFill>
                <a:effectLst/>
                <a:ea typeface="Calibri" panose="020F0502020204030204" pitchFamily="34" charset="0"/>
                <a:cs typeface="Times New Roman" panose="02020603050405020304" pitchFamily="18" charset="0"/>
              </a:rPr>
              <a:t>, P. (ed.) </a:t>
            </a:r>
            <a:r>
              <a:rPr lang="en-GB" sz="1800" i="1" dirty="0">
                <a:solidFill>
                  <a:srgbClr val="000000"/>
                </a:solidFill>
                <a:effectLst/>
                <a:ea typeface="Calibri" panose="020F0502020204030204" pitchFamily="34" charset="0"/>
                <a:cs typeface="Times New Roman" panose="02020603050405020304" pitchFamily="18" charset="0"/>
              </a:rPr>
              <a:t>Moving Businesses Online and Embracing E-Commerce: Impact and Opportunities Caused by COVID-19. </a:t>
            </a:r>
            <a:r>
              <a:rPr lang="en-GB" sz="1800" dirty="0">
                <a:solidFill>
                  <a:srgbClr val="000000"/>
                </a:solidFill>
                <a:effectLst/>
                <a:ea typeface="Calibri" panose="020F0502020204030204" pitchFamily="34" charset="0"/>
                <a:cs typeface="Times New Roman" panose="02020603050405020304" pitchFamily="18" charset="0"/>
              </a:rPr>
              <a:t>Hershey, Pennsylvania: Business Science Reference, pp 1-22. Available at: </a:t>
            </a:r>
            <a:r>
              <a:rPr lang="en-GB" sz="1800" u="none" strike="noStrike" dirty="0">
                <a:solidFill>
                  <a:srgbClr val="000000"/>
                </a:solidFill>
                <a:effectLst/>
                <a:ea typeface="Calibri" panose="020F0502020204030204" pitchFamily="34" charset="0"/>
                <a:cs typeface="Times New Roman" panose="02020603050405020304" pitchFamily="18" charset="0"/>
                <a:hlinkClick r:id="rId2"/>
              </a:rPr>
              <a:t>https://www-igi-global-com.ezproxy.uwtsd.ac.uk/gateway/book/269293</a:t>
            </a:r>
            <a:r>
              <a:rPr lang="en-GB" sz="1800" dirty="0">
                <a:solidFill>
                  <a:srgbClr val="000000"/>
                </a:solidFill>
                <a:effectLst/>
                <a:ea typeface="Calibri" panose="020F0502020204030204" pitchFamily="34" charset="0"/>
                <a:cs typeface="Times New Roman" panose="02020603050405020304" pitchFamily="18" charset="0"/>
              </a:rPr>
              <a:t> (Accessed 22 November 2022). </a:t>
            </a:r>
            <a:endParaRPr lang="en-GB" sz="1800" dirty="0">
              <a:effectLst/>
              <a:ea typeface="Calibri" panose="020F0502020204030204" pitchFamily="34" charset="0"/>
              <a:cs typeface="Times New Roman" panose="02020603050405020304" pitchFamily="18" charset="0"/>
            </a:endParaRPr>
          </a:p>
          <a:p>
            <a:pPr>
              <a:lnSpc>
                <a:spcPct val="200000"/>
              </a:lnSpc>
            </a:pPr>
            <a:r>
              <a:rPr lang="en-GB" sz="1800" i="1" dirty="0">
                <a:effectLst/>
                <a:ea typeface="Calibri" panose="020F0502020204030204" pitchFamily="34" charset="0"/>
                <a:cs typeface="Times New Roman" panose="02020603050405020304" pitchFamily="18" charset="0"/>
              </a:rPr>
              <a:t> </a:t>
            </a:r>
            <a:endParaRPr lang="en-GB" sz="1800" dirty="0">
              <a:effectLst/>
              <a:ea typeface="Calibri" panose="020F0502020204030204" pitchFamily="34" charset="0"/>
              <a:cs typeface="Times New Roman" panose="02020603050405020304" pitchFamily="18" charset="0"/>
            </a:endParaRPr>
          </a:p>
          <a:p>
            <a:pPr>
              <a:lnSpc>
                <a:spcPct val="200000"/>
              </a:lnSpc>
            </a:pPr>
            <a:r>
              <a:rPr lang="en-GB" sz="1800" dirty="0">
                <a:effectLst/>
                <a:ea typeface="Calibri" panose="020F0502020204030204" pitchFamily="34" charset="0"/>
                <a:cs typeface="Times New Roman" panose="02020603050405020304" pitchFamily="18" charset="0"/>
              </a:rPr>
              <a:t>Francis-</a:t>
            </a:r>
            <a:r>
              <a:rPr lang="en-GB" sz="1800" dirty="0" err="1">
                <a:effectLst/>
                <a:ea typeface="Calibri" panose="020F0502020204030204" pitchFamily="34" charset="0"/>
                <a:cs typeface="Times New Roman" panose="02020603050405020304" pitchFamily="18" charset="0"/>
              </a:rPr>
              <a:t>Devine,B</a:t>
            </a:r>
            <a:r>
              <a:rPr lang="en-GB" sz="1800" dirty="0">
                <a:effectLst/>
                <a:ea typeface="Calibri" panose="020F0502020204030204" pitchFamily="34" charset="0"/>
                <a:cs typeface="Times New Roman" panose="02020603050405020304" pitchFamily="18" charset="0"/>
              </a:rPr>
              <a:t>. </a:t>
            </a:r>
            <a:r>
              <a:rPr lang="en-GB" sz="1800" i="1" dirty="0">
                <a:effectLst/>
                <a:ea typeface="Calibri" panose="020F0502020204030204" pitchFamily="34" charset="0"/>
                <a:cs typeface="Times New Roman" panose="02020603050405020304" pitchFamily="18" charset="0"/>
              </a:rPr>
              <a:t>et al. </a:t>
            </a:r>
            <a:r>
              <a:rPr lang="en-GB" sz="1800" dirty="0">
                <a:effectLst/>
                <a:ea typeface="Calibri" panose="020F0502020204030204" pitchFamily="34" charset="0"/>
                <a:cs typeface="Times New Roman" panose="02020603050405020304" pitchFamily="18" charset="0"/>
              </a:rPr>
              <a:t>(2022) </a:t>
            </a:r>
            <a:r>
              <a:rPr lang="en-GB" sz="1800" i="1" dirty="0">
                <a:effectLst/>
                <a:ea typeface="Calibri" panose="020F0502020204030204" pitchFamily="34" charset="0"/>
                <a:cs typeface="Times New Roman" panose="02020603050405020304" pitchFamily="18" charset="0"/>
              </a:rPr>
              <a:t>Food poverty: Households, food banks and free school meals. </a:t>
            </a:r>
            <a:r>
              <a:rPr lang="en-GB" sz="1800" dirty="0">
                <a:effectLst/>
                <a:ea typeface="Calibri" panose="020F0502020204030204" pitchFamily="34" charset="0"/>
                <a:cs typeface="Times New Roman" panose="02020603050405020304" pitchFamily="18" charset="0"/>
              </a:rPr>
              <a:t>Available at: </a:t>
            </a:r>
            <a:r>
              <a:rPr lang="en-GB" sz="1800" u="none" strike="noStrike" dirty="0">
                <a:solidFill>
                  <a:srgbClr val="0563C1"/>
                </a:solidFill>
                <a:effectLst/>
                <a:ea typeface="Calibri" panose="020F0502020204030204" pitchFamily="34" charset="0"/>
                <a:cs typeface="Times New Roman" panose="02020603050405020304" pitchFamily="18" charset="0"/>
                <a:hlinkClick r:id="rId3"/>
              </a:rPr>
              <a:t>https://researchbriefings.files.parliament.uk/documents/CBP-9209/CBP-9209.pdf</a:t>
            </a:r>
            <a:r>
              <a:rPr lang="en-GB" sz="1800" dirty="0">
                <a:effectLst/>
                <a:ea typeface="Calibri" panose="020F0502020204030204" pitchFamily="34" charset="0"/>
                <a:cs typeface="Times New Roman" panose="02020603050405020304" pitchFamily="18" charset="0"/>
              </a:rPr>
              <a:t> (Accessed 5 December 2022).</a:t>
            </a:r>
          </a:p>
          <a:p>
            <a:pPr>
              <a:lnSpc>
                <a:spcPct val="200000"/>
              </a:lnSpc>
            </a:pPr>
            <a:r>
              <a:rPr lang="en-GB" sz="1800" dirty="0">
                <a:effectLst/>
                <a:ea typeface="Calibri" panose="020F0502020204030204" pitchFamily="34" charset="0"/>
                <a:cs typeface="Times New Roman" panose="02020603050405020304" pitchFamily="18" charset="0"/>
              </a:rPr>
              <a:t> </a:t>
            </a:r>
          </a:p>
          <a:p>
            <a:pPr>
              <a:lnSpc>
                <a:spcPct val="200000"/>
              </a:lnSpc>
            </a:pPr>
            <a:r>
              <a:rPr lang="en-GB" sz="1800" dirty="0" err="1">
                <a:effectLst/>
                <a:ea typeface="Calibri" panose="020F0502020204030204" pitchFamily="34" charset="0"/>
                <a:cs typeface="Times New Roman" panose="02020603050405020304" pitchFamily="18" charset="0"/>
              </a:rPr>
              <a:t>Frue</a:t>
            </a:r>
            <a:r>
              <a:rPr lang="en-GB" sz="1800" dirty="0">
                <a:effectLst/>
                <a:ea typeface="Calibri" panose="020F0502020204030204" pitchFamily="34" charset="0"/>
                <a:cs typeface="Times New Roman" panose="02020603050405020304" pitchFamily="18" charset="0"/>
              </a:rPr>
              <a:t>, K. (2019) </a:t>
            </a:r>
            <a:r>
              <a:rPr lang="en-GB" sz="1800" i="1" dirty="0">
                <a:effectLst/>
                <a:ea typeface="Calibri" panose="020F0502020204030204" pitchFamily="34" charset="0"/>
                <a:cs typeface="Times New Roman" panose="02020603050405020304" pitchFamily="18" charset="0"/>
              </a:rPr>
              <a:t>Why should you use PESTLE and SWOT Analysis. </a:t>
            </a:r>
            <a:r>
              <a:rPr lang="en-GB" sz="1800" dirty="0">
                <a:effectLst/>
                <a:ea typeface="Calibri" panose="020F0502020204030204" pitchFamily="34" charset="0"/>
                <a:cs typeface="Times New Roman" panose="02020603050405020304" pitchFamily="18" charset="0"/>
              </a:rPr>
              <a:t>Available at: </a:t>
            </a:r>
            <a:r>
              <a:rPr lang="en-GB" sz="1800" u="none" strike="noStrike" dirty="0">
                <a:solidFill>
                  <a:srgbClr val="0563C1"/>
                </a:solidFill>
                <a:effectLst/>
                <a:ea typeface="Calibri" panose="020F0502020204030204" pitchFamily="34" charset="0"/>
                <a:cs typeface="Times New Roman" panose="02020603050405020304" pitchFamily="18" charset="0"/>
                <a:hlinkClick r:id="rId4"/>
              </a:rPr>
              <a:t>https://pestleanalysis.com/why-use-pestle-and-swot-analysis/#:~:text=Why%20You%20Should%20Use%20PESTLE%20and%20SWOT%20Analysis,them%20with%20PESTLE%20analysis%20and%20SWOT%20analysis%20</a:t>
            </a:r>
            <a:r>
              <a:rPr lang="en-GB" sz="1800" dirty="0">
                <a:effectLst/>
                <a:ea typeface="Calibri" panose="020F0502020204030204" pitchFamily="34" charset="0"/>
                <a:cs typeface="Times New Roman" panose="02020603050405020304" pitchFamily="18" charset="0"/>
              </a:rPr>
              <a:t> (Accessed 1 December 2022).</a:t>
            </a:r>
          </a:p>
          <a:p>
            <a:pPr>
              <a:lnSpc>
                <a:spcPct val="200000"/>
              </a:lnSpc>
            </a:pPr>
            <a:r>
              <a:rPr lang="en-GB" sz="1800" dirty="0">
                <a:effectLst/>
                <a:ea typeface="Calibri" panose="020F0502020204030204" pitchFamily="34" charset="0"/>
                <a:cs typeface="Times New Roman" panose="02020603050405020304" pitchFamily="18" charset="0"/>
              </a:rPr>
              <a:t> </a:t>
            </a:r>
          </a:p>
          <a:p>
            <a:pPr>
              <a:lnSpc>
                <a:spcPct val="200000"/>
              </a:lnSpc>
            </a:pPr>
            <a:r>
              <a:rPr lang="en-GB" sz="1800" dirty="0" err="1">
                <a:effectLst/>
                <a:ea typeface="Calibri" panose="020F0502020204030204" pitchFamily="34" charset="0"/>
                <a:cs typeface="Times New Roman" panose="02020603050405020304" pitchFamily="18" charset="0"/>
              </a:rPr>
              <a:t>Gorb</a:t>
            </a:r>
            <a:r>
              <a:rPr lang="en-GB" sz="1800" dirty="0">
                <a:effectLst/>
                <a:ea typeface="Calibri" panose="020F0502020204030204" pitchFamily="34" charset="0"/>
                <a:cs typeface="Times New Roman" panose="02020603050405020304" pitchFamily="18" charset="0"/>
              </a:rPr>
              <a:t>, A. (2022)</a:t>
            </a:r>
            <a:r>
              <a:rPr lang="en-GB" sz="1800" i="1" dirty="0">
                <a:effectLst/>
                <a:ea typeface="Calibri" panose="020F0502020204030204" pitchFamily="34" charset="0"/>
                <a:cs typeface="Times New Roman" panose="02020603050405020304" pitchFamily="18" charset="0"/>
              </a:rPr>
              <a:t> Food bank demand and the rising cost of living. </a:t>
            </a:r>
            <a:r>
              <a:rPr lang="en-GB" sz="1800" dirty="0">
                <a:effectLst/>
                <a:ea typeface="Calibri" panose="020F0502020204030204" pitchFamily="34" charset="0"/>
                <a:cs typeface="Times New Roman" panose="02020603050405020304" pitchFamily="18" charset="0"/>
              </a:rPr>
              <a:t>Available at: </a:t>
            </a:r>
            <a:r>
              <a:rPr lang="en-GB" sz="1800" u="none" strike="noStrike" dirty="0">
                <a:solidFill>
                  <a:srgbClr val="0563C1"/>
                </a:solidFill>
                <a:effectLst/>
                <a:ea typeface="Calibri" panose="020F0502020204030204" pitchFamily="34" charset="0"/>
                <a:cs typeface="Times New Roman" panose="02020603050405020304" pitchFamily="18" charset="0"/>
                <a:hlinkClick r:id="rId5"/>
              </a:rPr>
              <a:t>https://commonslibrary.parliament.uk/food-bank-demand-and-the-rising-cost-of-living/#:~:text=The%20rise%20in%20the%20cost,further%20%E2%80%9Csurge%20in%20demand%E2%80%9D</a:t>
            </a:r>
            <a:r>
              <a:rPr lang="en-GB" sz="1800" dirty="0">
                <a:effectLst/>
                <a:ea typeface="Calibri" panose="020F0502020204030204" pitchFamily="34" charset="0"/>
                <a:cs typeface="Times New Roman" panose="02020603050405020304" pitchFamily="18" charset="0"/>
              </a:rPr>
              <a:t> (21 November 2022).</a:t>
            </a:r>
          </a:p>
          <a:p>
            <a:pPr>
              <a:lnSpc>
                <a:spcPct val="200000"/>
              </a:lnSpc>
            </a:pPr>
            <a:r>
              <a:rPr lang="en-GB" sz="1800" dirty="0">
                <a:effectLst/>
                <a:ea typeface="Calibri" panose="020F0502020204030204" pitchFamily="34" charset="0"/>
                <a:cs typeface="Times New Roman" panose="02020603050405020304" pitchFamily="18" charset="0"/>
              </a:rPr>
              <a:t> </a:t>
            </a:r>
          </a:p>
          <a:p>
            <a:pPr>
              <a:lnSpc>
                <a:spcPct val="200000"/>
              </a:lnSpc>
            </a:pPr>
            <a:r>
              <a:rPr lang="en-GB" sz="1800" dirty="0">
                <a:effectLst/>
                <a:ea typeface="Calibri" panose="020F0502020204030204" pitchFamily="34" charset="0"/>
                <a:cs typeface="Times New Roman" panose="02020603050405020304" pitchFamily="18" charset="0"/>
              </a:rPr>
              <a:t>Heyward, C. (2020) </a:t>
            </a:r>
            <a:r>
              <a:rPr lang="en-GB" sz="1800" i="1" dirty="0">
                <a:effectLst/>
                <a:ea typeface="Calibri" panose="020F0502020204030204" pitchFamily="34" charset="0"/>
                <a:cs typeface="Times New Roman" panose="02020603050405020304" pitchFamily="18" charset="0"/>
              </a:rPr>
              <a:t>The Growing Importance Of Social Responsibility In Business. </a:t>
            </a:r>
            <a:r>
              <a:rPr lang="en-GB" sz="1800" dirty="0">
                <a:effectLst/>
                <a:ea typeface="Calibri" panose="020F0502020204030204" pitchFamily="34" charset="0"/>
                <a:cs typeface="Times New Roman" panose="02020603050405020304" pitchFamily="18" charset="0"/>
              </a:rPr>
              <a:t>Available at: </a:t>
            </a:r>
            <a:r>
              <a:rPr lang="en-GB" sz="1800" u="none" strike="noStrike" dirty="0">
                <a:solidFill>
                  <a:srgbClr val="0563C1"/>
                </a:solidFill>
                <a:effectLst/>
                <a:ea typeface="Calibri" panose="020F0502020204030204" pitchFamily="34" charset="0"/>
                <a:cs typeface="Times New Roman" panose="02020603050405020304" pitchFamily="18" charset="0"/>
                <a:hlinkClick r:id="rId6"/>
              </a:rPr>
              <a:t>https://www.forbes.com/sites/forbesbusinesscouncil/2020/11/18/the-growing-importance-of-social-responsibility-in-business/?sh=ca6bdb82283b</a:t>
            </a:r>
            <a:r>
              <a:rPr lang="en-GB" sz="1800" dirty="0">
                <a:effectLst/>
                <a:ea typeface="Calibri" panose="020F0502020204030204" pitchFamily="34" charset="0"/>
                <a:cs typeface="Times New Roman" panose="02020603050405020304" pitchFamily="18" charset="0"/>
              </a:rPr>
              <a:t> (Accessed 8 December 2022).</a:t>
            </a:r>
          </a:p>
          <a:p>
            <a:pPr>
              <a:lnSpc>
                <a:spcPct val="200000"/>
              </a:lnSpc>
            </a:pPr>
            <a:r>
              <a:rPr lang="en-GB" sz="1800" dirty="0">
                <a:effectLst/>
                <a:ea typeface="Calibri" panose="020F0502020204030204" pitchFamily="34" charset="0"/>
                <a:cs typeface="Times New Roman" panose="02020603050405020304" pitchFamily="18" charset="0"/>
              </a:rPr>
              <a:t>HM Revenue &amp; Customs (2014) </a:t>
            </a:r>
            <a:r>
              <a:rPr lang="en-GB" sz="1800" i="1" dirty="0">
                <a:effectLst/>
                <a:ea typeface="Calibri" panose="020F0502020204030204" pitchFamily="34" charset="0"/>
                <a:cs typeface="Times New Roman" panose="02020603050405020304" pitchFamily="18" charset="0"/>
              </a:rPr>
              <a:t>IR35 enquiry by HM Revenue and Customs</a:t>
            </a:r>
            <a:r>
              <a:rPr lang="en-GB" sz="1800" dirty="0">
                <a:effectLst/>
                <a:ea typeface="Calibri" panose="020F0502020204030204" pitchFamily="34" charset="0"/>
                <a:cs typeface="Times New Roman" panose="02020603050405020304" pitchFamily="18" charset="0"/>
              </a:rPr>
              <a:t> Available at: </a:t>
            </a:r>
            <a:r>
              <a:rPr lang="en-GB" sz="1800" u="none" strike="noStrike" dirty="0">
                <a:solidFill>
                  <a:srgbClr val="0563C1"/>
                </a:solidFill>
                <a:effectLst/>
                <a:ea typeface="Calibri" panose="020F0502020204030204" pitchFamily="34" charset="0"/>
                <a:cs typeface="Times New Roman" panose="02020603050405020304" pitchFamily="18" charset="0"/>
                <a:hlinkClick r:id="rId7"/>
              </a:rPr>
              <a:t>https://www.gov.uk/guidance/ir35-enquiry-by-hm-revenue-and-customs</a:t>
            </a:r>
            <a:r>
              <a:rPr lang="en-GB" sz="1800" dirty="0">
                <a:effectLst/>
                <a:ea typeface="Calibri" panose="020F0502020204030204" pitchFamily="34" charset="0"/>
                <a:cs typeface="Times New Roman" panose="02020603050405020304" pitchFamily="18" charset="0"/>
              </a:rPr>
              <a:t> (Accessed 7 December 2022).</a:t>
            </a:r>
          </a:p>
          <a:p>
            <a:pPr>
              <a:lnSpc>
                <a:spcPct val="200000"/>
              </a:lnSpc>
            </a:pPr>
            <a:r>
              <a:rPr lang="en-GB" sz="1800" dirty="0">
                <a:effectLst/>
                <a:ea typeface="Calibri" panose="020F0502020204030204" pitchFamily="34" charset="0"/>
                <a:cs typeface="Times New Roman" panose="02020603050405020304" pitchFamily="18" charset="0"/>
              </a:rPr>
              <a:t> </a:t>
            </a:r>
          </a:p>
          <a:p>
            <a:pPr>
              <a:lnSpc>
                <a:spcPct val="200000"/>
              </a:lnSpc>
            </a:pPr>
            <a:r>
              <a:rPr lang="en-GB" sz="1800" dirty="0">
                <a:effectLst/>
                <a:ea typeface="Calibri" panose="020F0502020204030204" pitchFamily="34" charset="0"/>
                <a:cs typeface="Times New Roman" panose="02020603050405020304" pitchFamily="18" charset="0"/>
              </a:rPr>
              <a:t>HM Revenue &amp; Customs (a) (2021) </a:t>
            </a:r>
            <a:r>
              <a:rPr lang="en-GB" sz="1800" i="1" dirty="0">
                <a:effectLst/>
                <a:ea typeface="Calibri" panose="020F0502020204030204" pitchFamily="34" charset="0"/>
                <a:cs typeface="Times New Roman" panose="02020603050405020304" pitchFamily="18" charset="0"/>
              </a:rPr>
              <a:t>April 2021 changes to off-payroll working for clients. </a:t>
            </a:r>
            <a:r>
              <a:rPr lang="en-GB" sz="1800" dirty="0">
                <a:effectLst/>
                <a:ea typeface="Calibri" panose="020F0502020204030204" pitchFamily="34" charset="0"/>
                <a:cs typeface="Times New Roman" panose="02020603050405020304" pitchFamily="18" charset="0"/>
              </a:rPr>
              <a:t>Available at: </a:t>
            </a:r>
            <a:r>
              <a:rPr lang="en-GB" sz="1800" u="none" strike="noStrike" dirty="0">
                <a:solidFill>
                  <a:srgbClr val="0563C1"/>
                </a:solidFill>
                <a:effectLst/>
                <a:ea typeface="Calibri" panose="020F0502020204030204" pitchFamily="34" charset="0"/>
                <a:cs typeface="Times New Roman" panose="02020603050405020304" pitchFamily="18" charset="0"/>
                <a:hlinkClick r:id="rId8"/>
              </a:rPr>
              <a:t>https://www.gov.uk/guidance/april-2020-changes-to-off-payroll-working-for-clients</a:t>
            </a:r>
            <a:r>
              <a:rPr lang="en-GB" sz="1800" dirty="0">
                <a:effectLst/>
                <a:ea typeface="Calibri" panose="020F0502020204030204" pitchFamily="34" charset="0"/>
                <a:cs typeface="Times New Roman" panose="02020603050405020304" pitchFamily="18" charset="0"/>
              </a:rPr>
              <a:t> (Accessed 5 December 2022).</a:t>
            </a:r>
          </a:p>
          <a:p>
            <a:pPr>
              <a:lnSpc>
                <a:spcPct val="200000"/>
              </a:lnSpc>
            </a:pPr>
            <a:r>
              <a:rPr lang="en-GB" sz="1800" dirty="0">
                <a:effectLst/>
                <a:ea typeface="Calibri" panose="020F0502020204030204" pitchFamily="34" charset="0"/>
                <a:cs typeface="Times New Roman" panose="02020603050405020304" pitchFamily="18" charset="0"/>
              </a:rPr>
              <a:t> </a:t>
            </a:r>
          </a:p>
          <a:p>
            <a:pPr>
              <a:lnSpc>
                <a:spcPct val="200000"/>
              </a:lnSpc>
            </a:pPr>
            <a:r>
              <a:rPr lang="en-GB" sz="1800" dirty="0">
                <a:effectLst/>
                <a:ea typeface="Calibri" panose="020F0502020204030204" pitchFamily="34" charset="0"/>
                <a:cs typeface="Times New Roman" panose="02020603050405020304" pitchFamily="18" charset="0"/>
              </a:rPr>
              <a:t>HM Treasury (2020) </a:t>
            </a:r>
            <a:r>
              <a:rPr lang="en-GB" sz="1800" i="1" dirty="0">
                <a:effectLst/>
                <a:ea typeface="Calibri" panose="020F0502020204030204" pitchFamily="34" charset="0"/>
                <a:cs typeface="Times New Roman" panose="02020603050405020304" pitchFamily="18" charset="0"/>
              </a:rPr>
              <a:t>Spending Review 2020.</a:t>
            </a:r>
            <a:r>
              <a:rPr lang="en-GB" sz="1800" dirty="0">
                <a:effectLst/>
                <a:ea typeface="Calibri" panose="020F0502020204030204" pitchFamily="34" charset="0"/>
                <a:cs typeface="Times New Roman" panose="02020603050405020304" pitchFamily="18" charset="0"/>
              </a:rPr>
              <a:t> Available at: </a:t>
            </a:r>
            <a:r>
              <a:rPr lang="en-GB" sz="1800" u="none" strike="noStrike" dirty="0">
                <a:solidFill>
                  <a:srgbClr val="0563C1"/>
                </a:solidFill>
                <a:effectLst/>
                <a:ea typeface="Calibri" panose="020F0502020204030204" pitchFamily="34" charset="0"/>
                <a:cs typeface="Times New Roman" panose="02020603050405020304" pitchFamily="18" charset="0"/>
                <a:hlinkClick r:id="rId9"/>
              </a:rPr>
              <a:t>https://www.gov.uk/government/publications/spending-review-2020-documents/spending-review-2020</a:t>
            </a:r>
            <a:r>
              <a:rPr lang="en-GB" sz="1800" dirty="0">
                <a:effectLst/>
                <a:ea typeface="Calibri" panose="020F0502020204030204" pitchFamily="34" charset="0"/>
                <a:cs typeface="Times New Roman" panose="02020603050405020304" pitchFamily="18" charset="0"/>
              </a:rPr>
              <a:t> (Accessed:19 November 2022).</a:t>
            </a:r>
          </a:p>
          <a:p>
            <a:pPr>
              <a:lnSpc>
                <a:spcPct val="200000"/>
              </a:lnSpc>
            </a:pPr>
            <a:r>
              <a:rPr lang="en-GB" sz="1800" dirty="0">
                <a:effectLst/>
                <a:ea typeface="Calibri" panose="020F0502020204030204" pitchFamily="34" charset="0"/>
                <a:cs typeface="Times New Roman" panose="02020603050405020304" pitchFamily="18" charset="0"/>
              </a:rPr>
              <a:t> </a:t>
            </a:r>
          </a:p>
          <a:p>
            <a:endParaRPr lang="en-GB" sz="3482" dirty="0"/>
          </a:p>
          <a:p>
            <a:endParaRPr lang="en-GB" sz="3482" dirty="0"/>
          </a:p>
          <a:p>
            <a:endParaRPr lang="en-GB" sz="3482" dirty="0"/>
          </a:p>
          <a:p>
            <a:endParaRPr lang="en-GB" sz="3482" dirty="0"/>
          </a:p>
          <a:p>
            <a:endParaRPr lang="en-GB" sz="3482" dirty="0"/>
          </a:p>
          <a:p>
            <a:endParaRPr lang="en-GB" sz="3482" dirty="0"/>
          </a:p>
        </p:txBody>
      </p:sp>
    </p:spTree>
    <p:extLst>
      <p:ext uri="{BB962C8B-B14F-4D97-AF65-F5344CB8AC3E}">
        <p14:creationId xmlns:p14="http://schemas.microsoft.com/office/powerpoint/2010/main" val="920197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8506CA8-5E2D-0AF9-CD47-7F422F9D09AA}"/>
              </a:ext>
            </a:extLst>
          </p:cNvPr>
          <p:cNvSpPr txBox="1"/>
          <p:nvPr/>
        </p:nvSpPr>
        <p:spPr>
          <a:xfrm>
            <a:off x="106897" y="351216"/>
            <a:ext cx="19909392" cy="19307850"/>
          </a:xfrm>
          <a:prstGeom prst="rect">
            <a:avLst/>
          </a:prstGeom>
          <a:noFill/>
        </p:spPr>
        <p:txBody>
          <a:bodyPr wrap="square" rtlCol="0">
            <a:spAutoFit/>
          </a:bodyPr>
          <a:lstStyle/>
          <a:p>
            <a:endParaRPr lang="en-GB" sz="2423" dirty="0"/>
          </a:p>
          <a:p>
            <a:pPr algn="ctr"/>
            <a:r>
              <a:rPr lang="en-GB" sz="2400" u="sng" dirty="0"/>
              <a:t>References- Page 3</a:t>
            </a:r>
            <a:endParaRPr lang="en-GB" sz="2423" dirty="0"/>
          </a:p>
          <a:p>
            <a:pPr>
              <a:lnSpc>
                <a:spcPct val="200000"/>
              </a:lnSpc>
            </a:pPr>
            <a:r>
              <a:rPr lang="en-GB" sz="1800" dirty="0">
                <a:effectLst/>
                <a:ea typeface="Calibri" panose="020F0502020204030204" pitchFamily="34" charset="0"/>
                <a:cs typeface="Times New Roman" panose="02020603050405020304" pitchFamily="18" charset="0"/>
              </a:rPr>
              <a:t> </a:t>
            </a:r>
            <a:r>
              <a:rPr lang="en-GB" sz="1800" dirty="0" err="1">
                <a:effectLst/>
                <a:ea typeface="Calibri" panose="020F0502020204030204" pitchFamily="34" charset="0"/>
                <a:cs typeface="Times New Roman" panose="02020603050405020304" pitchFamily="18" charset="0"/>
              </a:rPr>
              <a:t>Kardes</a:t>
            </a:r>
            <a:r>
              <a:rPr lang="en-GB" sz="1800" dirty="0">
                <a:effectLst/>
                <a:ea typeface="Calibri" panose="020F0502020204030204" pitchFamily="34" charset="0"/>
                <a:cs typeface="Times New Roman" panose="02020603050405020304" pitchFamily="18" charset="0"/>
              </a:rPr>
              <a:t>, I. Reinecke Flynn, L. Dugan, M. (2021) Online retailing: determinants of competition between multinationals and local firms in emerging markets. </a:t>
            </a:r>
            <a:r>
              <a:rPr lang="en-GB" sz="1800" i="1" dirty="0">
                <a:effectLst/>
                <a:ea typeface="Calibri" panose="020F0502020204030204" pitchFamily="34" charset="0"/>
                <a:cs typeface="Times New Roman" panose="02020603050405020304" pitchFamily="18" charset="0"/>
              </a:rPr>
              <a:t>International Journal of Retail and Distribution Management, </a:t>
            </a:r>
            <a:r>
              <a:rPr lang="en-GB" sz="1800" dirty="0">
                <a:effectLst/>
                <a:ea typeface="Calibri" panose="020F0502020204030204" pitchFamily="34" charset="0"/>
                <a:cs typeface="Times New Roman" panose="02020603050405020304" pitchFamily="18" charset="0"/>
              </a:rPr>
              <a:t>Vol 49, Issue 2, pp 263-pp 280. Available at: </a:t>
            </a:r>
            <a:r>
              <a:rPr lang="en-GB" sz="1800" u="none" strike="noStrike" dirty="0">
                <a:solidFill>
                  <a:srgbClr val="0563C1"/>
                </a:solidFill>
                <a:effectLst/>
                <a:ea typeface="Calibri" panose="020F0502020204030204" pitchFamily="34" charset="0"/>
                <a:cs typeface="Times New Roman" panose="02020603050405020304" pitchFamily="18" charset="0"/>
                <a:hlinkClick r:id="rId2"/>
              </a:rPr>
              <a:t>https://www.proquest.com/docview/2534018545?accountid=130472&amp;parentSessionId=ezILEn%2FVRrTpYSqrGAA%2F8Ggp9DjGESJrFXcelLTPrSM%3D</a:t>
            </a:r>
            <a:r>
              <a:rPr lang="en-GB" sz="1800" dirty="0">
                <a:effectLst/>
                <a:ea typeface="Calibri" panose="020F0502020204030204" pitchFamily="34" charset="0"/>
                <a:cs typeface="Times New Roman" panose="02020603050405020304" pitchFamily="18" charset="0"/>
              </a:rPr>
              <a:t> (Accessed: 22 November 2022) </a:t>
            </a:r>
          </a:p>
          <a:p>
            <a:pPr>
              <a:lnSpc>
                <a:spcPct val="200000"/>
              </a:lnSpc>
            </a:pPr>
            <a:r>
              <a:rPr lang="en-GB" sz="1800" dirty="0">
                <a:effectLst/>
                <a:ea typeface="Calibri" panose="020F0502020204030204" pitchFamily="34" charset="0"/>
                <a:cs typeface="Times New Roman" panose="02020603050405020304" pitchFamily="18" charset="0"/>
              </a:rPr>
              <a:t> </a:t>
            </a:r>
          </a:p>
          <a:p>
            <a:pPr>
              <a:lnSpc>
                <a:spcPct val="200000"/>
              </a:lnSpc>
            </a:pPr>
            <a:r>
              <a:rPr lang="en-GB" sz="1800" dirty="0">
                <a:effectLst/>
                <a:ea typeface="Calibri" panose="020F0502020204030204" pitchFamily="34" charset="0"/>
                <a:cs typeface="Times New Roman" panose="02020603050405020304" pitchFamily="18" charset="0"/>
              </a:rPr>
              <a:t>Kati, E. (2022) </a:t>
            </a:r>
            <a:r>
              <a:rPr lang="en-GB" sz="1800" i="1" dirty="0">
                <a:effectLst/>
                <a:ea typeface="Calibri" panose="020F0502020204030204" pitchFamily="34" charset="0"/>
                <a:cs typeface="Times New Roman" panose="02020603050405020304" pitchFamily="18" charset="0"/>
              </a:rPr>
              <a:t>What is Corporate Social Responsibility in the UK? </a:t>
            </a:r>
            <a:r>
              <a:rPr lang="en-GB" sz="1800" dirty="0">
                <a:effectLst/>
                <a:ea typeface="Calibri" panose="020F0502020204030204" pitchFamily="34" charset="0"/>
                <a:cs typeface="Times New Roman" panose="02020603050405020304" pitchFamily="18" charset="0"/>
              </a:rPr>
              <a:t>Available at: </a:t>
            </a:r>
            <a:r>
              <a:rPr lang="en-GB" sz="1800" u="none" strike="noStrike" dirty="0">
                <a:solidFill>
                  <a:srgbClr val="0563C1"/>
                </a:solidFill>
                <a:effectLst/>
                <a:ea typeface="Calibri" panose="020F0502020204030204" pitchFamily="34" charset="0"/>
                <a:cs typeface="Times New Roman" panose="02020603050405020304" pitchFamily="18" charset="0"/>
                <a:hlinkClick r:id="rId3"/>
              </a:rPr>
              <a:t>https://legalvision.co.uk/regulatory-compliance/corporate-social-responsibility/</a:t>
            </a:r>
            <a:r>
              <a:rPr lang="en-GB" sz="1800" dirty="0">
                <a:effectLst/>
                <a:ea typeface="Calibri" panose="020F0502020204030204" pitchFamily="34" charset="0"/>
                <a:cs typeface="Times New Roman" panose="02020603050405020304" pitchFamily="18" charset="0"/>
              </a:rPr>
              <a:t> (Accessed 8 December 2022). </a:t>
            </a:r>
          </a:p>
          <a:p>
            <a:pPr>
              <a:lnSpc>
                <a:spcPct val="200000"/>
              </a:lnSpc>
            </a:pPr>
            <a:r>
              <a:rPr lang="en-GB" sz="1800" dirty="0">
                <a:effectLst/>
                <a:ea typeface="Calibri" panose="020F0502020204030204" pitchFamily="34" charset="0"/>
                <a:cs typeface="Times New Roman" panose="02020603050405020304" pitchFamily="18" charset="0"/>
              </a:rPr>
              <a:t>King, A. (2022) </a:t>
            </a:r>
            <a:r>
              <a:rPr lang="en-GB" sz="1800" i="1" dirty="0">
                <a:effectLst/>
                <a:ea typeface="Calibri" panose="020F0502020204030204" pitchFamily="34" charset="0"/>
                <a:cs typeface="Times New Roman" panose="02020603050405020304" pitchFamily="18" charset="0"/>
              </a:rPr>
              <a:t>Consumer price inflation, UK: October 2022. </a:t>
            </a:r>
            <a:r>
              <a:rPr lang="en-GB" sz="1800" dirty="0">
                <a:effectLst/>
                <a:ea typeface="Calibri" panose="020F0502020204030204" pitchFamily="34" charset="0"/>
                <a:cs typeface="Times New Roman" panose="02020603050405020304" pitchFamily="18" charset="0"/>
              </a:rPr>
              <a:t>Available at: </a:t>
            </a:r>
            <a:r>
              <a:rPr lang="en-GB" sz="1800" u="none" strike="noStrike" dirty="0">
                <a:solidFill>
                  <a:srgbClr val="0563C1"/>
                </a:solidFill>
                <a:effectLst/>
                <a:ea typeface="Calibri" panose="020F0502020204030204" pitchFamily="34" charset="0"/>
                <a:cs typeface="Times New Roman" panose="02020603050405020304" pitchFamily="18" charset="0"/>
                <a:hlinkClick r:id="rId4"/>
              </a:rPr>
              <a:t>https://www.ons.gov.uk/economy/inflationandpriceindices/bulletins/consumerpriceinflation/october2022</a:t>
            </a:r>
            <a:r>
              <a:rPr lang="en-GB" sz="1800" dirty="0">
                <a:effectLst/>
                <a:ea typeface="Calibri" panose="020F0502020204030204" pitchFamily="34" charset="0"/>
                <a:cs typeface="Times New Roman" panose="02020603050405020304" pitchFamily="18" charset="0"/>
              </a:rPr>
              <a:t> (Accessed 20 November 2022). </a:t>
            </a:r>
          </a:p>
          <a:p>
            <a:pPr>
              <a:lnSpc>
                <a:spcPct val="200000"/>
              </a:lnSpc>
            </a:pPr>
            <a:r>
              <a:rPr lang="en-GB" sz="1800" dirty="0">
                <a:effectLst/>
                <a:ea typeface="Calibri" panose="020F0502020204030204" pitchFamily="34" charset="0"/>
                <a:cs typeface="Times New Roman" panose="02020603050405020304" pitchFamily="18" charset="0"/>
              </a:rPr>
              <a:t> </a:t>
            </a:r>
          </a:p>
          <a:p>
            <a:pPr>
              <a:lnSpc>
                <a:spcPct val="200000"/>
              </a:lnSpc>
            </a:pPr>
            <a:r>
              <a:rPr lang="en-GB" sz="1800" dirty="0" err="1">
                <a:effectLst/>
                <a:ea typeface="Calibri" panose="020F0502020204030204" pitchFamily="34" charset="0"/>
                <a:cs typeface="Times New Roman" panose="02020603050405020304" pitchFamily="18" charset="0"/>
              </a:rPr>
              <a:t>Kumar,A</a:t>
            </a:r>
            <a:r>
              <a:rPr lang="en-GB" sz="1800" dirty="0">
                <a:effectLst/>
                <a:ea typeface="Calibri" panose="020F0502020204030204" pitchFamily="34" charset="0"/>
                <a:cs typeface="Times New Roman" panose="02020603050405020304" pitchFamily="18" charset="0"/>
              </a:rPr>
              <a:t>. </a:t>
            </a:r>
            <a:r>
              <a:rPr lang="en-GB" sz="1800" dirty="0" err="1">
                <a:effectLst/>
                <a:ea typeface="Calibri" panose="020F0502020204030204" pitchFamily="34" charset="0"/>
                <a:cs typeface="Times New Roman" panose="02020603050405020304" pitchFamily="18" charset="0"/>
              </a:rPr>
              <a:t>Carrera,S</a:t>
            </a:r>
            <a:r>
              <a:rPr lang="en-GB" sz="1800" dirty="0">
                <a:effectLst/>
                <a:ea typeface="Calibri" panose="020F0502020204030204" pitchFamily="34" charset="0"/>
                <a:cs typeface="Times New Roman" panose="02020603050405020304" pitchFamily="18" charset="0"/>
              </a:rPr>
              <a:t> (2022) </a:t>
            </a:r>
            <a:r>
              <a:rPr lang="en-GB" sz="1800" i="1" dirty="0">
                <a:effectLst/>
                <a:ea typeface="Calibri" panose="020F0502020204030204" pitchFamily="34" charset="0"/>
                <a:cs typeface="Times New Roman" panose="02020603050405020304" pitchFamily="18" charset="0"/>
              </a:rPr>
              <a:t>Rising business insolvencies and high energy prices</a:t>
            </a:r>
            <a:r>
              <a:rPr lang="en-GB" sz="1800" dirty="0">
                <a:effectLst/>
                <a:ea typeface="Calibri" panose="020F0502020204030204" pitchFamily="34" charset="0"/>
                <a:cs typeface="Times New Roman" panose="02020603050405020304" pitchFamily="18" charset="0"/>
              </a:rPr>
              <a:t>. Available at: </a:t>
            </a:r>
            <a:r>
              <a:rPr lang="en-GB" sz="1800" u="none" strike="noStrike" dirty="0">
                <a:solidFill>
                  <a:srgbClr val="0563C1"/>
                </a:solidFill>
                <a:effectLst/>
                <a:ea typeface="Calibri" panose="020F0502020204030204" pitchFamily="34" charset="0"/>
                <a:cs typeface="Times New Roman" panose="02020603050405020304" pitchFamily="18" charset="0"/>
                <a:hlinkClick r:id="rId5"/>
              </a:rPr>
              <a:t>https://www.ons.gov.uk/businessindustryandtrade/changestobusiness/bankruptcyinsolvency/articles/risingbusinessinsolvenciesandhighenergyprices/2022-10-07</a:t>
            </a:r>
            <a:r>
              <a:rPr lang="en-GB" sz="1800" dirty="0">
                <a:effectLst/>
                <a:ea typeface="Calibri" panose="020F0502020204030204" pitchFamily="34" charset="0"/>
                <a:cs typeface="Times New Roman" panose="02020603050405020304" pitchFamily="18" charset="0"/>
              </a:rPr>
              <a:t> (Accessed 3 December 2022).</a:t>
            </a:r>
          </a:p>
          <a:p>
            <a:pPr>
              <a:lnSpc>
                <a:spcPct val="200000"/>
              </a:lnSpc>
            </a:pPr>
            <a:r>
              <a:rPr lang="en-GB" sz="1800" dirty="0">
                <a:effectLst/>
                <a:ea typeface="Calibri" panose="020F0502020204030204" pitchFamily="34" charset="0"/>
                <a:cs typeface="Times New Roman" panose="02020603050405020304" pitchFamily="18" charset="0"/>
              </a:rPr>
              <a:t> </a:t>
            </a:r>
          </a:p>
          <a:p>
            <a:pPr>
              <a:lnSpc>
                <a:spcPct val="200000"/>
              </a:lnSpc>
            </a:pPr>
            <a:r>
              <a:rPr lang="en-GB" sz="1800" dirty="0" err="1">
                <a:effectLst/>
                <a:ea typeface="Calibri" panose="020F0502020204030204" pitchFamily="34" charset="0"/>
                <a:cs typeface="Times New Roman" panose="02020603050405020304" pitchFamily="18" charset="0"/>
              </a:rPr>
              <a:t>Maiorca</a:t>
            </a:r>
            <a:r>
              <a:rPr lang="en-GB" sz="1800" dirty="0">
                <a:effectLst/>
                <a:ea typeface="Calibri" panose="020F0502020204030204" pitchFamily="34" charset="0"/>
                <a:cs typeface="Times New Roman" panose="02020603050405020304" pitchFamily="18" charset="0"/>
              </a:rPr>
              <a:t>, D. (2021) </a:t>
            </a:r>
            <a:r>
              <a:rPr lang="en-GB" sz="1800" i="1" dirty="0">
                <a:effectLst/>
                <a:ea typeface="Calibri" panose="020F0502020204030204" pitchFamily="34" charset="0"/>
                <a:cs typeface="Times New Roman" panose="02020603050405020304" pitchFamily="18" charset="0"/>
              </a:rPr>
              <a:t>The 3 Reasons Blackberry Failed Spectacularly – and Why They Might Rise Again. </a:t>
            </a:r>
            <a:r>
              <a:rPr lang="en-GB" sz="1800" dirty="0">
                <a:effectLst/>
                <a:ea typeface="Calibri" panose="020F0502020204030204" pitchFamily="34" charset="0"/>
                <a:cs typeface="Times New Roman" panose="02020603050405020304" pitchFamily="18" charset="0"/>
              </a:rPr>
              <a:t>Available at: </a:t>
            </a:r>
            <a:r>
              <a:rPr lang="en-GB" sz="1800" u="none" strike="noStrike" dirty="0">
                <a:solidFill>
                  <a:srgbClr val="0563C1"/>
                </a:solidFill>
                <a:effectLst/>
                <a:ea typeface="Calibri" panose="020F0502020204030204" pitchFamily="34" charset="0"/>
                <a:cs typeface="Times New Roman" panose="02020603050405020304" pitchFamily="18" charset="0"/>
                <a:hlinkClick r:id="rId6"/>
              </a:rPr>
              <a:t>https://www.makeuseof.com/the-reasons-blackberry-failed-spectacularlyand-why-they-might-rise-again/</a:t>
            </a:r>
            <a:r>
              <a:rPr lang="en-GB" sz="1800" dirty="0">
                <a:effectLst/>
                <a:ea typeface="Calibri" panose="020F0502020204030204" pitchFamily="34" charset="0"/>
                <a:cs typeface="Times New Roman" panose="02020603050405020304" pitchFamily="18" charset="0"/>
              </a:rPr>
              <a:t> (Accessed:19 November 2022).</a:t>
            </a:r>
          </a:p>
          <a:p>
            <a:pPr>
              <a:lnSpc>
                <a:spcPct val="200000"/>
              </a:lnSpc>
            </a:pPr>
            <a:r>
              <a:rPr lang="en-GB" sz="1800" dirty="0">
                <a:effectLst/>
                <a:ea typeface="Calibri" panose="020F0502020204030204" pitchFamily="34" charset="0"/>
                <a:cs typeface="Times New Roman" panose="02020603050405020304" pitchFamily="18" charset="0"/>
              </a:rPr>
              <a:t> </a:t>
            </a:r>
          </a:p>
          <a:p>
            <a:pPr>
              <a:lnSpc>
                <a:spcPct val="200000"/>
              </a:lnSpc>
            </a:pPr>
            <a:r>
              <a:rPr lang="en-GB" sz="1800" dirty="0">
                <a:effectLst/>
                <a:ea typeface="Calibri" panose="020F0502020204030204" pitchFamily="34" charset="0"/>
                <a:cs typeface="Times New Roman" panose="02020603050405020304" pitchFamily="18" charset="0"/>
              </a:rPr>
              <a:t>NHS Digital (2022) </a:t>
            </a:r>
            <a:r>
              <a:rPr lang="en-GB" sz="1800" i="1" dirty="0">
                <a:effectLst/>
                <a:ea typeface="Calibri" panose="020F0502020204030204" pitchFamily="34" charset="0"/>
                <a:cs typeface="Times New Roman" panose="02020603050405020304" pitchFamily="18" charset="0"/>
              </a:rPr>
              <a:t>NHS Vacancy Statistics England April 2015 – March 2022 Experimental Statistics. </a:t>
            </a:r>
            <a:r>
              <a:rPr lang="en-GB" sz="1800" dirty="0">
                <a:effectLst/>
                <a:ea typeface="Calibri" panose="020F0502020204030204" pitchFamily="34" charset="0"/>
                <a:cs typeface="Times New Roman" panose="02020603050405020304" pitchFamily="18" charset="0"/>
              </a:rPr>
              <a:t>Available at: </a:t>
            </a:r>
            <a:r>
              <a:rPr lang="en-GB" sz="1800" u="none" strike="noStrike" dirty="0">
                <a:solidFill>
                  <a:srgbClr val="0563C1"/>
                </a:solidFill>
                <a:effectLst/>
                <a:ea typeface="Calibri" panose="020F0502020204030204" pitchFamily="34" charset="0"/>
                <a:cs typeface="Times New Roman" panose="02020603050405020304" pitchFamily="18" charset="0"/>
                <a:hlinkClick r:id="rId7"/>
              </a:rPr>
              <a:t>https://digital.nhs.uk/data-and-information/publications/statistical/nhs-vacancies-survey/april-2015---march-2022-experimental-statistics#:~:text=show%20a%20vacancy%20rate%20of,9.2%25%20(34%2C678%20vacancies)</a:t>
            </a:r>
            <a:r>
              <a:rPr lang="en-GB" sz="1800" dirty="0">
                <a:effectLst/>
                <a:ea typeface="Calibri" panose="020F0502020204030204" pitchFamily="34" charset="0"/>
                <a:cs typeface="Times New Roman" panose="02020603050405020304" pitchFamily="18" charset="0"/>
              </a:rPr>
              <a:t> (Accessed 19 November 2022).</a:t>
            </a:r>
          </a:p>
          <a:p>
            <a:pPr>
              <a:lnSpc>
                <a:spcPct val="200000"/>
              </a:lnSpc>
            </a:pPr>
            <a:r>
              <a:rPr lang="en-GB" sz="1800" dirty="0">
                <a:effectLst/>
                <a:ea typeface="Calibri" panose="020F0502020204030204" pitchFamily="34" charset="0"/>
                <a:cs typeface="Times New Roman" panose="02020603050405020304" pitchFamily="18" charset="0"/>
              </a:rPr>
              <a:t> </a:t>
            </a:r>
          </a:p>
          <a:p>
            <a:pPr>
              <a:lnSpc>
                <a:spcPct val="200000"/>
              </a:lnSpc>
            </a:pPr>
            <a:r>
              <a:rPr lang="en-GB" sz="1800" dirty="0" err="1">
                <a:solidFill>
                  <a:srgbClr val="333333"/>
                </a:solidFill>
                <a:effectLst/>
                <a:ea typeface="Calibri" panose="020F0502020204030204" pitchFamily="34" charset="0"/>
                <a:cs typeface="Times New Roman" panose="02020603050405020304" pitchFamily="18" charset="0"/>
              </a:rPr>
              <a:t>Rabaiotti</a:t>
            </a:r>
            <a:r>
              <a:rPr lang="en-GB" sz="1800" dirty="0">
                <a:solidFill>
                  <a:srgbClr val="333333"/>
                </a:solidFill>
                <a:effectLst/>
                <a:ea typeface="Calibri" panose="020F0502020204030204" pitchFamily="34" charset="0"/>
                <a:cs typeface="Times New Roman" panose="02020603050405020304" pitchFamily="18" charset="0"/>
              </a:rPr>
              <a:t>, G. (2022) </a:t>
            </a:r>
            <a:r>
              <a:rPr lang="en-GB" sz="1800" i="1" dirty="0">
                <a:solidFill>
                  <a:srgbClr val="333333"/>
                </a:solidFill>
                <a:effectLst/>
                <a:ea typeface="Calibri" panose="020F0502020204030204" pitchFamily="34" charset="0"/>
                <a:cs typeface="Times New Roman" panose="02020603050405020304" pitchFamily="18" charset="0"/>
              </a:rPr>
              <a:t>Business Insights and impact on the UK economy: 17</a:t>
            </a:r>
            <a:r>
              <a:rPr lang="en-GB" sz="1800" i="1" baseline="30000" dirty="0">
                <a:solidFill>
                  <a:srgbClr val="333333"/>
                </a:solidFill>
                <a:effectLst/>
                <a:ea typeface="Calibri" panose="020F0502020204030204" pitchFamily="34" charset="0"/>
                <a:cs typeface="Times New Roman" panose="02020603050405020304" pitchFamily="18" charset="0"/>
              </a:rPr>
              <a:t>th</a:t>
            </a:r>
            <a:r>
              <a:rPr lang="en-GB" sz="1800" i="1" dirty="0">
                <a:solidFill>
                  <a:srgbClr val="333333"/>
                </a:solidFill>
                <a:effectLst/>
                <a:ea typeface="Calibri" panose="020F0502020204030204" pitchFamily="34" charset="0"/>
                <a:cs typeface="Times New Roman" panose="02020603050405020304" pitchFamily="18" charset="0"/>
              </a:rPr>
              <a:t> November 2022. </a:t>
            </a:r>
            <a:r>
              <a:rPr lang="en-GB" sz="1800" dirty="0">
                <a:solidFill>
                  <a:srgbClr val="333333"/>
                </a:solidFill>
                <a:effectLst/>
                <a:ea typeface="Calibri" panose="020F0502020204030204" pitchFamily="34" charset="0"/>
                <a:cs typeface="Times New Roman" panose="02020603050405020304" pitchFamily="18" charset="0"/>
              </a:rPr>
              <a:t>Available at: </a:t>
            </a:r>
            <a:r>
              <a:rPr lang="en-GB" sz="1800" u="none" strike="noStrike" dirty="0">
                <a:solidFill>
                  <a:srgbClr val="000000"/>
                </a:solidFill>
                <a:effectLst/>
                <a:ea typeface="Calibri" panose="020F0502020204030204" pitchFamily="34" charset="0"/>
                <a:cs typeface="Times New Roman" panose="02020603050405020304" pitchFamily="18" charset="0"/>
                <a:hlinkClick r:id="rId8"/>
              </a:rPr>
              <a:t>https://www.ons.gov.uk/businessindustryandtrade/business/businessservices/bulletins/businessinsightsandimpactontheukeconomy/17november2022#prices</a:t>
            </a:r>
            <a:r>
              <a:rPr lang="en-GB" sz="1800" dirty="0">
                <a:solidFill>
                  <a:srgbClr val="000000"/>
                </a:solidFill>
                <a:effectLst/>
                <a:ea typeface="Calibri" panose="020F0502020204030204" pitchFamily="34" charset="0"/>
                <a:cs typeface="Times New Roman" panose="02020603050405020304" pitchFamily="18" charset="0"/>
              </a:rPr>
              <a:t>   (Accessed:19 November 2022).</a:t>
            </a:r>
            <a:endParaRPr lang="en-GB" sz="1800" dirty="0">
              <a:effectLst/>
              <a:ea typeface="Calibri" panose="020F0502020204030204" pitchFamily="34" charset="0"/>
              <a:cs typeface="Times New Roman" panose="02020603050405020304" pitchFamily="18" charset="0"/>
            </a:endParaRPr>
          </a:p>
          <a:p>
            <a:pPr>
              <a:lnSpc>
                <a:spcPct val="200000"/>
              </a:lnSpc>
            </a:pPr>
            <a:r>
              <a:rPr lang="en-GB" sz="1800" dirty="0">
                <a:effectLst/>
                <a:ea typeface="Calibri" panose="020F0502020204030204" pitchFamily="34" charset="0"/>
                <a:cs typeface="Times New Roman" panose="02020603050405020304" pitchFamily="18" charset="0"/>
              </a:rPr>
              <a:t> </a:t>
            </a:r>
          </a:p>
          <a:p>
            <a:pPr>
              <a:lnSpc>
                <a:spcPct val="200000"/>
              </a:lnSpc>
            </a:pPr>
            <a:r>
              <a:rPr lang="en-GB" sz="1800" dirty="0">
                <a:effectLst/>
                <a:ea typeface="Calibri" panose="020F0502020204030204" pitchFamily="34" charset="0"/>
                <a:cs typeface="Times New Roman" panose="02020603050405020304" pitchFamily="18" charset="0"/>
              </a:rPr>
              <a:t>Scott, F (2022) </a:t>
            </a:r>
            <a:r>
              <a:rPr lang="en-GB" sz="1800" i="1" dirty="0">
                <a:effectLst/>
                <a:ea typeface="Calibri" panose="020F0502020204030204" pitchFamily="34" charset="0"/>
                <a:cs typeface="Times New Roman" panose="02020603050405020304" pitchFamily="18" charset="0"/>
              </a:rPr>
              <a:t>Corporate responsibility: an introduction. </a:t>
            </a:r>
            <a:r>
              <a:rPr lang="en-GB" sz="1800" dirty="0">
                <a:effectLst/>
                <a:ea typeface="Calibri" panose="020F0502020204030204" pitchFamily="34" charset="0"/>
                <a:cs typeface="Times New Roman" panose="02020603050405020304" pitchFamily="18" charset="0"/>
              </a:rPr>
              <a:t>Available at: </a:t>
            </a:r>
            <a:r>
              <a:rPr lang="en-GB" sz="1800" u="none" strike="noStrike" dirty="0">
                <a:solidFill>
                  <a:srgbClr val="0563C1"/>
                </a:solidFill>
                <a:effectLst/>
                <a:ea typeface="Calibri" panose="020F0502020204030204" pitchFamily="34" charset="0"/>
                <a:cs typeface="Times New Roman" panose="02020603050405020304" pitchFamily="18" charset="0"/>
                <a:hlinkClick r:id="rId9"/>
              </a:rPr>
              <a:t>https://www.cipd.co.uk/knowledge/strategy/corporate-responsibility/factsheet</a:t>
            </a:r>
            <a:r>
              <a:rPr lang="en-GB" sz="1800" dirty="0">
                <a:effectLst/>
                <a:ea typeface="Calibri" panose="020F0502020204030204" pitchFamily="34" charset="0"/>
                <a:cs typeface="Times New Roman" panose="02020603050405020304" pitchFamily="18" charset="0"/>
              </a:rPr>
              <a:t> (Accessed 8 December 2022). </a:t>
            </a:r>
          </a:p>
          <a:p>
            <a:pPr>
              <a:lnSpc>
                <a:spcPct val="200000"/>
              </a:lnSpc>
            </a:pPr>
            <a:r>
              <a:rPr lang="en-GB" sz="1800" dirty="0">
                <a:effectLst/>
                <a:ea typeface="Calibri" panose="020F0502020204030204" pitchFamily="34" charset="0"/>
                <a:cs typeface="Times New Roman" panose="02020603050405020304" pitchFamily="18" charset="0"/>
              </a:rPr>
              <a:t> </a:t>
            </a:r>
          </a:p>
          <a:p>
            <a:pPr>
              <a:lnSpc>
                <a:spcPct val="200000"/>
              </a:lnSpc>
            </a:pPr>
            <a:r>
              <a:rPr lang="en-GB" sz="1800" dirty="0">
                <a:effectLst/>
                <a:ea typeface="Calibri" panose="020F0502020204030204" pitchFamily="34" charset="0"/>
                <a:cs typeface="Times New Roman" panose="02020603050405020304" pitchFamily="18" charset="0"/>
              </a:rPr>
              <a:t>Simpson, E. (2022) </a:t>
            </a:r>
            <a:r>
              <a:rPr lang="en-GB" sz="1800" i="1" dirty="0">
                <a:effectLst/>
                <a:ea typeface="Calibri" panose="020F0502020204030204" pitchFamily="34" charset="0"/>
                <a:cs typeface="Times New Roman" panose="02020603050405020304" pitchFamily="18" charset="0"/>
              </a:rPr>
              <a:t>Primark website crashes as click-and-collect launched. </a:t>
            </a:r>
            <a:r>
              <a:rPr lang="en-GB" sz="1800" dirty="0">
                <a:effectLst/>
                <a:ea typeface="Calibri" panose="020F0502020204030204" pitchFamily="34" charset="0"/>
                <a:cs typeface="Times New Roman" panose="02020603050405020304" pitchFamily="18" charset="0"/>
              </a:rPr>
              <a:t>Available at: </a:t>
            </a:r>
            <a:r>
              <a:rPr lang="en-GB" sz="1800" u="none" strike="noStrike" dirty="0">
                <a:solidFill>
                  <a:srgbClr val="0563C1"/>
                </a:solidFill>
                <a:effectLst/>
                <a:ea typeface="Calibri" panose="020F0502020204030204" pitchFamily="34" charset="0"/>
                <a:cs typeface="Times New Roman" panose="02020603050405020304" pitchFamily="18" charset="0"/>
                <a:hlinkClick r:id="rId10"/>
              </a:rPr>
              <a:t>https://www.bbc.co.uk/news/business-63598525 (Accessed: 22</a:t>
            </a:r>
            <a:r>
              <a:rPr lang="en-GB" sz="1800" dirty="0">
                <a:effectLst/>
                <a:ea typeface="Calibri" panose="020F0502020204030204" pitchFamily="34" charset="0"/>
                <a:cs typeface="Times New Roman" panose="02020603050405020304" pitchFamily="18" charset="0"/>
              </a:rPr>
              <a:t> November 2022). </a:t>
            </a:r>
          </a:p>
          <a:p>
            <a:endParaRPr lang="en-GB" sz="3482" dirty="0"/>
          </a:p>
          <a:p>
            <a:endParaRPr lang="en-GB" sz="3482" dirty="0"/>
          </a:p>
          <a:p>
            <a:endParaRPr lang="en-GB" sz="3482" dirty="0"/>
          </a:p>
          <a:p>
            <a:endParaRPr lang="en-GB" sz="3482" dirty="0"/>
          </a:p>
          <a:p>
            <a:endParaRPr lang="en-GB" sz="3482" dirty="0"/>
          </a:p>
          <a:p>
            <a:endParaRPr lang="en-GB" sz="3482" dirty="0"/>
          </a:p>
          <a:p>
            <a:endParaRPr lang="en-GB" sz="3482" dirty="0"/>
          </a:p>
          <a:p>
            <a:endParaRPr lang="en-GB" sz="3482" dirty="0"/>
          </a:p>
          <a:p>
            <a:endParaRPr lang="en-GB" sz="3482" dirty="0"/>
          </a:p>
          <a:p>
            <a:endParaRPr lang="en-GB" sz="3482" dirty="0"/>
          </a:p>
        </p:txBody>
      </p:sp>
    </p:spTree>
    <p:extLst>
      <p:ext uri="{BB962C8B-B14F-4D97-AF65-F5344CB8AC3E}">
        <p14:creationId xmlns:p14="http://schemas.microsoft.com/office/powerpoint/2010/main" val="23546991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8506CA8-5E2D-0AF9-CD47-7F422F9D09AA}"/>
              </a:ext>
            </a:extLst>
          </p:cNvPr>
          <p:cNvSpPr txBox="1"/>
          <p:nvPr/>
        </p:nvSpPr>
        <p:spPr>
          <a:xfrm>
            <a:off x="106897" y="351216"/>
            <a:ext cx="19909392" cy="20125509"/>
          </a:xfrm>
          <a:prstGeom prst="rect">
            <a:avLst/>
          </a:prstGeom>
          <a:noFill/>
        </p:spPr>
        <p:txBody>
          <a:bodyPr wrap="square" rtlCol="0">
            <a:spAutoFit/>
          </a:bodyPr>
          <a:lstStyle/>
          <a:p>
            <a:endParaRPr lang="en-GB" sz="2423" dirty="0"/>
          </a:p>
          <a:p>
            <a:pPr algn="ctr"/>
            <a:r>
              <a:rPr lang="en-GB" sz="2400" u="sng" dirty="0"/>
              <a:t>References – Page 4</a:t>
            </a:r>
            <a:endParaRPr lang="en-GB" sz="2423" u="sng" dirty="0"/>
          </a:p>
          <a:p>
            <a:endParaRPr lang="en-GB" sz="2423" dirty="0"/>
          </a:p>
          <a:p>
            <a:pPr>
              <a:lnSpc>
                <a:spcPct val="200000"/>
              </a:lnSpc>
            </a:pPr>
            <a:endParaRPr lang="en-GB" sz="1800" dirty="0">
              <a:effectLst/>
              <a:ea typeface="Calibri" panose="020F0502020204030204" pitchFamily="34" charset="0"/>
              <a:cs typeface="Times New Roman" panose="02020603050405020304" pitchFamily="18" charset="0"/>
            </a:endParaRPr>
          </a:p>
          <a:p>
            <a:pPr>
              <a:lnSpc>
                <a:spcPct val="200000"/>
              </a:lnSpc>
            </a:pPr>
            <a:endParaRPr lang="en-GB" sz="1800" dirty="0">
              <a:ea typeface="Calibri" panose="020F0502020204030204" pitchFamily="34" charset="0"/>
              <a:cs typeface="Times New Roman" panose="02020603050405020304" pitchFamily="18" charset="0"/>
            </a:endParaRPr>
          </a:p>
          <a:p>
            <a:pPr>
              <a:lnSpc>
                <a:spcPct val="200000"/>
              </a:lnSpc>
            </a:pPr>
            <a:r>
              <a:rPr lang="en-GB" sz="1800" dirty="0" err="1">
                <a:effectLst/>
                <a:latin typeface="Arial" panose="020B0604020202020204" pitchFamily="34" charset="0"/>
                <a:ea typeface="Calibri" panose="020F0502020204030204" pitchFamily="34" charset="0"/>
                <a:cs typeface="Times New Roman" panose="02020603050405020304" pitchFamily="18" charset="0"/>
              </a:rPr>
              <a:t>Triggle</a:t>
            </a:r>
            <a:r>
              <a:rPr lang="en-GB" sz="1800" dirty="0">
                <a:effectLst/>
                <a:latin typeface="Arial" panose="020B0604020202020204" pitchFamily="34" charset="0"/>
                <a:ea typeface="Calibri" panose="020F0502020204030204" pitchFamily="34" charset="0"/>
                <a:cs typeface="Times New Roman" panose="02020603050405020304" pitchFamily="18" charset="0"/>
              </a:rPr>
              <a:t>, N. (2022) </a:t>
            </a:r>
            <a:r>
              <a:rPr lang="en-GB" sz="1800" i="1" dirty="0">
                <a:effectLst/>
                <a:latin typeface="Arial" panose="020B0604020202020204" pitchFamily="34" charset="0"/>
                <a:ea typeface="Calibri" panose="020F0502020204030204" pitchFamily="34" charset="0"/>
                <a:cs typeface="Times New Roman" panose="02020603050405020304" pitchFamily="18" charset="0"/>
              </a:rPr>
              <a:t>Nurses across UK back strikes in pay dispute. </a:t>
            </a:r>
            <a:r>
              <a:rPr lang="en-GB" sz="18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800" u="none" strike="noStrike"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https://www.bbc.co.uk/news/health-63561317</a:t>
            </a:r>
            <a:r>
              <a:rPr lang="en-GB" sz="1800" dirty="0">
                <a:effectLst/>
                <a:latin typeface="Arial" panose="020B0604020202020204" pitchFamily="34" charset="0"/>
                <a:ea typeface="Calibri" panose="020F0502020204030204" pitchFamily="34" charset="0"/>
                <a:cs typeface="Times New Roman" panose="02020603050405020304" pitchFamily="18" charset="0"/>
              </a:rPr>
              <a:t> (Accessed 1 December 2022).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pPr>
            <a:endParaRPr lang="en-GB" sz="1800" dirty="0">
              <a:effectLst/>
              <a:ea typeface="Calibri" panose="020F0502020204030204" pitchFamily="34" charset="0"/>
              <a:cs typeface="Times New Roman" panose="02020603050405020304" pitchFamily="18" charset="0"/>
            </a:endParaRPr>
          </a:p>
          <a:p>
            <a:pPr>
              <a:lnSpc>
                <a:spcPct val="200000"/>
              </a:lnSpc>
            </a:pPr>
            <a:r>
              <a:rPr lang="en-GB" sz="1800" dirty="0">
                <a:effectLst/>
                <a:ea typeface="Calibri" panose="020F0502020204030204" pitchFamily="34" charset="0"/>
                <a:cs typeface="Times New Roman" panose="02020603050405020304" pitchFamily="18" charset="0"/>
              </a:rPr>
              <a:t>TUC (2022) </a:t>
            </a:r>
            <a:r>
              <a:rPr lang="en-GB" sz="1800" i="1" dirty="0">
                <a:effectLst/>
                <a:ea typeface="Calibri" panose="020F0502020204030204" pitchFamily="34" charset="0"/>
                <a:cs typeface="Times New Roman" panose="02020603050405020304" pitchFamily="18" charset="0"/>
              </a:rPr>
              <a:t>Around 1 in 3 key workers in the public sector have taken steps to leave their profession or are actively considering it. </a:t>
            </a:r>
            <a:r>
              <a:rPr lang="en-GB" sz="1800" dirty="0">
                <a:effectLst/>
                <a:ea typeface="Calibri" panose="020F0502020204030204" pitchFamily="34" charset="0"/>
                <a:cs typeface="Times New Roman" panose="02020603050405020304" pitchFamily="18" charset="0"/>
              </a:rPr>
              <a:t>Available at: </a:t>
            </a:r>
            <a:r>
              <a:rPr lang="en-GB" sz="1800" u="none" strike="noStrike" dirty="0">
                <a:solidFill>
                  <a:srgbClr val="0563C1"/>
                </a:solidFill>
                <a:effectLst/>
                <a:ea typeface="Calibri" panose="020F0502020204030204" pitchFamily="34" charset="0"/>
                <a:cs typeface="Times New Roman" panose="02020603050405020304" pitchFamily="18" charset="0"/>
                <a:hlinkClick r:id="rId3"/>
              </a:rPr>
              <a:t>https://www.tuc.org.uk/news/around-1-3-key-workers-public-sector-have-taken-steps-leave-their-profession-or-are-actively</a:t>
            </a:r>
            <a:r>
              <a:rPr lang="en-GB" sz="1800" dirty="0">
                <a:effectLst/>
                <a:ea typeface="Calibri" panose="020F0502020204030204" pitchFamily="34" charset="0"/>
                <a:cs typeface="Times New Roman" panose="02020603050405020304" pitchFamily="18" charset="0"/>
              </a:rPr>
              <a:t> (Accessed 19 November 2022).</a:t>
            </a:r>
          </a:p>
          <a:p>
            <a:pPr>
              <a:lnSpc>
                <a:spcPct val="200000"/>
              </a:lnSpc>
            </a:pPr>
            <a:r>
              <a:rPr lang="en-GB" sz="1800" dirty="0">
                <a:effectLst/>
                <a:ea typeface="Calibri" panose="020F0502020204030204" pitchFamily="34" charset="0"/>
                <a:cs typeface="Times New Roman" panose="02020603050405020304" pitchFamily="18" charset="0"/>
              </a:rPr>
              <a:t> </a:t>
            </a:r>
          </a:p>
          <a:p>
            <a:pPr>
              <a:lnSpc>
                <a:spcPct val="200000"/>
              </a:lnSpc>
            </a:pPr>
            <a:r>
              <a:rPr lang="en-GB" sz="1800" dirty="0" err="1">
                <a:solidFill>
                  <a:srgbClr val="000000"/>
                </a:solidFill>
                <a:effectLst/>
                <a:ea typeface="Calibri" panose="020F0502020204030204" pitchFamily="34" charset="0"/>
                <a:cs typeface="Times New Roman" panose="02020603050405020304" pitchFamily="18" charset="0"/>
              </a:rPr>
              <a:t>Yeates</a:t>
            </a:r>
            <a:r>
              <a:rPr lang="en-GB" sz="1800" dirty="0">
                <a:solidFill>
                  <a:srgbClr val="000000"/>
                </a:solidFill>
                <a:effectLst/>
                <a:ea typeface="Calibri" panose="020F0502020204030204" pitchFamily="34" charset="0"/>
                <a:cs typeface="Times New Roman" panose="02020603050405020304" pitchFamily="18" charset="0"/>
              </a:rPr>
              <a:t>, D. (2010) </a:t>
            </a:r>
            <a:r>
              <a:rPr lang="en-GB" sz="1800" i="1" dirty="0">
                <a:solidFill>
                  <a:srgbClr val="000000"/>
                </a:solidFill>
                <a:effectLst/>
                <a:ea typeface="Calibri" panose="020F0502020204030204" pitchFamily="34" charset="0"/>
                <a:cs typeface="Times New Roman" panose="02020603050405020304" pitchFamily="18" charset="0"/>
              </a:rPr>
              <a:t>Strategy Analysis, </a:t>
            </a:r>
            <a:r>
              <a:rPr lang="en-GB" sz="1800" dirty="0">
                <a:solidFill>
                  <a:srgbClr val="000000"/>
                </a:solidFill>
                <a:effectLst/>
                <a:ea typeface="Calibri" panose="020F0502020204030204" pitchFamily="34" charset="0"/>
                <a:cs typeface="Times New Roman" panose="02020603050405020304" pitchFamily="18" charset="0"/>
              </a:rPr>
              <a:t>in Paul, D. </a:t>
            </a:r>
            <a:r>
              <a:rPr lang="en-GB" sz="1800" dirty="0" err="1">
                <a:solidFill>
                  <a:srgbClr val="000000"/>
                </a:solidFill>
                <a:effectLst/>
                <a:ea typeface="Calibri" panose="020F0502020204030204" pitchFamily="34" charset="0"/>
                <a:cs typeface="Times New Roman" panose="02020603050405020304" pitchFamily="18" charset="0"/>
              </a:rPr>
              <a:t>Yeates</a:t>
            </a:r>
            <a:r>
              <a:rPr lang="en-GB" sz="1800" dirty="0">
                <a:solidFill>
                  <a:srgbClr val="000000"/>
                </a:solidFill>
                <a:effectLst/>
                <a:ea typeface="Calibri" panose="020F0502020204030204" pitchFamily="34" charset="0"/>
                <a:cs typeface="Times New Roman" panose="02020603050405020304" pitchFamily="18" charset="0"/>
              </a:rPr>
              <a:t>, D. </a:t>
            </a:r>
            <a:r>
              <a:rPr lang="en-GB" sz="1800" dirty="0" err="1">
                <a:solidFill>
                  <a:srgbClr val="000000"/>
                </a:solidFill>
                <a:effectLst/>
                <a:ea typeface="Calibri" panose="020F0502020204030204" pitchFamily="34" charset="0"/>
                <a:cs typeface="Times New Roman" panose="02020603050405020304" pitchFamily="18" charset="0"/>
              </a:rPr>
              <a:t>Cadle</a:t>
            </a:r>
            <a:r>
              <a:rPr lang="en-GB" sz="1800" dirty="0">
                <a:solidFill>
                  <a:srgbClr val="000000"/>
                </a:solidFill>
                <a:effectLst/>
                <a:ea typeface="Calibri" panose="020F0502020204030204" pitchFamily="34" charset="0"/>
                <a:cs typeface="Times New Roman" panose="02020603050405020304" pitchFamily="18" charset="0"/>
              </a:rPr>
              <a:t>, J. (ed.) </a:t>
            </a:r>
            <a:r>
              <a:rPr lang="en-GB" sz="1800" i="1" dirty="0">
                <a:solidFill>
                  <a:srgbClr val="000000"/>
                </a:solidFill>
                <a:effectLst/>
                <a:ea typeface="Calibri" panose="020F0502020204030204" pitchFamily="34" charset="0"/>
                <a:cs typeface="Times New Roman" panose="02020603050405020304" pitchFamily="18" charset="0"/>
              </a:rPr>
              <a:t>Business Analytics. </a:t>
            </a:r>
            <a:r>
              <a:rPr lang="en-GB" sz="1800" dirty="0">
                <a:solidFill>
                  <a:srgbClr val="000000"/>
                </a:solidFill>
                <a:effectLst/>
                <a:ea typeface="Calibri" panose="020F0502020204030204" pitchFamily="34" charset="0"/>
                <a:cs typeface="Times New Roman" panose="02020603050405020304" pitchFamily="18" charset="0"/>
              </a:rPr>
              <a:t>Swindon: British Informatics Society, pp.35-54. Available at: </a:t>
            </a:r>
            <a:r>
              <a:rPr lang="en-GB" sz="1800" u="none" strike="noStrike" dirty="0">
                <a:solidFill>
                  <a:srgbClr val="000000"/>
                </a:solidFill>
                <a:effectLst/>
                <a:ea typeface="Calibri" panose="020F0502020204030204" pitchFamily="34" charset="0"/>
                <a:cs typeface="Times New Roman" panose="02020603050405020304" pitchFamily="18" charset="0"/>
                <a:hlinkClick r:id="rId4"/>
              </a:rPr>
              <a:t>https://www-proquest-com.ezproxy.uwtsd.ac.uk/publication/1006340?accountid=130472&amp;OpenUrlRefId=info:xri/sid:primo</a:t>
            </a:r>
            <a:r>
              <a:rPr lang="en-GB" sz="1800" dirty="0">
                <a:solidFill>
                  <a:srgbClr val="000000"/>
                </a:solidFill>
                <a:effectLst/>
                <a:ea typeface="Calibri" panose="020F0502020204030204" pitchFamily="34" charset="0"/>
                <a:cs typeface="Times New Roman" panose="02020603050405020304" pitchFamily="18" charset="0"/>
              </a:rPr>
              <a:t> (Accessed 1 December 2022).</a:t>
            </a:r>
            <a:endParaRPr lang="en-GB" sz="1800" dirty="0">
              <a:effectLst/>
              <a:ea typeface="Calibri" panose="020F0502020204030204" pitchFamily="34" charset="0"/>
              <a:cs typeface="Times New Roman" panose="02020603050405020304" pitchFamily="18" charset="0"/>
            </a:endParaRPr>
          </a:p>
          <a:p>
            <a:endParaRPr lang="en-GB" sz="3482" dirty="0"/>
          </a:p>
          <a:p>
            <a:endParaRPr lang="en-GB" sz="3482" dirty="0"/>
          </a:p>
          <a:p>
            <a:endParaRPr lang="en-GB" sz="3482" dirty="0"/>
          </a:p>
          <a:p>
            <a:endParaRPr lang="en-GB" sz="3482" dirty="0"/>
          </a:p>
          <a:p>
            <a:endParaRPr lang="en-GB" sz="3482" dirty="0"/>
          </a:p>
          <a:p>
            <a:endParaRPr lang="en-GB" sz="3482" dirty="0"/>
          </a:p>
          <a:p>
            <a:endParaRPr lang="en-GB" sz="3482" dirty="0"/>
          </a:p>
          <a:p>
            <a:endParaRPr lang="en-GB" sz="3482" dirty="0"/>
          </a:p>
          <a:p>
            <a:endParaRPr lang="en-GB" sz="3482" dirty="0"/>
          </a:p>
          <a:p>
            <a:endParaRPr lang="en-GB" sz="3482" dirty="0"/>
          </a:p>
          <a:p>
            <a:endParaRPr lang="en-GB" sz="3482" dirty="0"/>
          </a:p>
          <a:p>
            <a:endParaRPr lang="en-GB" sz="3482" dirty="0"/>
          </a:p>
          <a:p>
            <a:endParaRPr lang="en-GB" sz="3482" dirty="0"/>
          </a:p>
          <a:p>
            <a:endParaRPr lang="en-GB" sz="3482" dirty="0"/>
          </a:p>
          <a:p>
            <a:endParaRPr lang="en-GB" sz="3482" dirty="0"/>
          </a:p>
          <a:p>
            <a:endParaRPr lang="en-GB" sz="3482" dirty="0"/>
          </a:p>
          <a:p>
            <a:endParaRPr lang="en-GB" sz="3482" dirty="0"/>
          </a:p>
          <a:p>
            <a:endParaRPr lang="en-GB" sz="3482" dirty="0"/>
          </a:p>
          <a:p>
            <a:endParaRPr lang="en-GB" sz="3482" dirty="0"/>
          </a:p>
          <a:p>
            <a:endParaRPr lang="en-GB" sz="3482" dirty="0"/>
          </a:p>
          <a:p>
            <a:endParaRPr lang="en-GB" sz="3482" dirty="0"/>
          </a:p>
          <a:p>
            <a:endParaRPr lang="en-GB" sz="3482" dirty="0"/>
          </a:p>
          <a:p>
            <a:endParaRPr lang="en-GB" sz="3482" dirty="0"/>
          </a:p>
          <a:p>
            <a:endParaRPr lang="en-GB" sz="3482" dirty="0"/>
          </a:p>
          <a:p>
            <a:endParaRPr lang="en-GB" sz="3482" dirty="0"/>
          </a:p>
          <a:p>
            <a:endParaRPr lang="en-GB" sz="3482" dirty="0"/>
          </a:p>
        </p:txBody>
      </p:sp>
    </p:spTree>
    <p:extLst>
      <p:ext uri="{BB962C8B-B14F-4D97-AF65-F5344CB8AC3E}">
        <p14:creationId xmlns:p14="http://schemas.microsoft.com/office/powerpoint/2010/main" val="3756429491"/>
      </p:ext>
    </p:extLst>
  </p:cSld>
  <p:clrMapOvr>
    <a:masterClrMapping/>
  </p:clrMapOvr>
</p:sld>
</file>

<file path=ppt/theme/theme1.xml><?xml version="1.0" encoding="utf-8"?>
<a:theme xmlns:a="http://schemas.openxmlformats.org/drawingml/2006/main" name="1_Office Theme">
  <a:themeElements>
    <a:clrScheme name="Custom 7">
      <a:dk1>
        <a:srgbClr val="000000"/>
      </a:dk1>
      <a:lt1>
        <a:srgbClr val="FFFFFF"/>
      </a:lt1>
      <a:dk2>
        <a:srgbClr val="172230"/>
      </a:dk2>
      <a:lt2>
        <a:srgbClr val="FFFFFF"/>
      </a:lt2>
      <a:accent1>
        <a:srgbClr val="FF7334"/>
      </a:accent1>
      <a:accent2>
        <a:srgbClr val="FEB040"/>
      </a:accent2>
      <a:accent3>
        <a:srgbClr val="274D57"/>
      </a:accent3>
      <a:accent4>
        <a:srgbClr val="72A994"/>
      </a:accent4>
      <a:accent5>
        <a:srgbClr val="FDCB68"/>
      </a:accent5>
      <a:accent6>
        <a:srgbClr val="FF545F"/>
      </a:accent6>
      <a:hlink>
        <a:srgbClr val="36A7F7"/>
      </a:hlink>
      <a:folHlink>
        <a:srgbClr val="36A7F7"/>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8A692C91-6719-4692-ACFE-1A1BF371430B}" vid="{C32BF684-AF19-4421-A9AB-F7170A673A59}"/>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16207A43-EBB7-4D82-980A-E532B455915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CFEA9AB-7907-49DA-9570-208DF996DB10}">
  <ds:schemaRefs>
    <ds:schemaRef ds:uri="http://schemas.microsoft.com/sharepoint/v3/contenttype/forms"/>
  </ds:schemaRefs>
</ds:datastoreItem>
</file>

<file path=customXml/itemProps3.xml><?xml version="1.0" encoding="utf-8"?>
<ds:datastoreItem xmlns:ds="http://schemas.openxmlformats.org/officeDocument/2006/customXml" ds:itemID="{07933181-1230-4A94-8C55-431037DD9064}">
  <ds:schemaRefs>
    <ds:schemaRef ds:uri="http://purl.org/dc/terms/"/>
    <ds:schemaRef ds:uri="http://schemas.microsoft.com/office/2006/documentManagement/types"/>
    <ds:schemaRef ds:uri="http://purl.org/dc/elements/1.1/"/>
    <ds:schemaRef ds:uri="http://schemas.microsoft.com/office/infopath/2007/PartnerControls"/>
    <ds:schemaRef ds:uri="http://schemas.microsoft.com/office/2006/metadata/properties"/>
    <ds:schemaRef ds:uri="16c05727-aa75-4e4a-9b5f-8a80a1165891"/>
    <ds:schemaRef ds:uri="http://www.w3.org/XML/1998/namespace"/>
    <ds:schemaRef ds:uri="71af3243-3dd4-4a8d-8c0d-dd76da1f02a5"/>
    <ds:schemaRef ds:uri="http://schemas.openxmlformats.org/package/2006/metadata/core-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5126</TotalTime>
  <Words>1550</Words>
  <Application>Microsoft Office PowerPoint</Application>
  <PresentationFormat>Custom</PresentationFormat>
  <Paragraphs>130</Paragraphs>
  <Slides>5</Slides>
  <Notes>0</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5</vt:i4>
      </vt:variant>
    </vt:vector>
  </HeadingPairs>
  <TitlesOfParts>
    <vt:vector size="10" baseType="lpstr">
      <vt:lpstr>Arial</vt:lpstr>
      <vt:lpstr>Arial Rounded MT Bold</vt:lpstr>
      <vt:lpstr>Calibri</vt:lpstr>
      <vt:lpstr>1_Office Theme</vt:lpstr>
      <vt:lpstr>Custom Design</vt:lpstr>
      <vt:lpstr>PESTLE Analysis – A useful tool for organisations</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Add a Slide Title</dc:title>
  <dc:subject/>
  <dc:creator>Helen Golaszewski (2109674)</dc:creator>
  <cp:keywords/>
  <dc:description/>
  <cp:lastModifiedBy>Helen Golaszewski (2109674)</cp:lastModifiedBy>
  <cp:revision>61</cp:revision>
  <dcterms:created xsi:type="dcterms:W3CDTF">2022-11-19T11:17:09Z</dcterms:created>
  <dcterms:modified xsi:type="dcterms:W3CDTF">2022-12-09T21:15:56Z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