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5F2970-F812-CACE-CE0C-074E536CDDB1}" v="6" dt="2018-12-04T18:08:55.4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DDA51639-B2D6-4652-B8C3-1B4C224A7BAF}" type="datetimeFigureOut">
              <a:rPr lang="en-US" dirty="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17115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F5DD9-2C52-442D-92E2-8072C0C3D7CD}" type="datetimeFigureOut">
              <a:rPr lang="en-US" dirty="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68280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C44961B7-6B89-48AB-966F-622E2788EECC}" type="datetimeFigureOut">
              <a:rPr lang="en-US" dirty="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03401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8097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12/10/2018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41334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10B90D90-AA62-404D-A741-635B4370F9CB}" type="datetimeFigureOut">
              <a:rPr lang="en-US" dirty="0"/>
              <a:t>12/10/2018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82463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57002E4-6836-46D1-9DBB-3C27C0DD3A89}" type="datetimeFigureOut">
              <a:rPr lang="en-US" dirty="0"/>
              <a:t>12/10/2018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06876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7" name="Date Placeholder 4"/>
          <p:cNvSpPr>
            <a:spLocks noGrp="1"/>
          </p:cNvSpPr>
          <p:nvPr>
            <p:ph type="dt" sz="half" idx="10"/>
          </p:nvPr>
        </p:nvSpPr>
        <p:spPr/>
        <p:txBody>
          <a:bodyPr/>
          <a:lstStyle/>
          <a:p>
            <a:fld id="{1CF131DD-A141-4471-BCF9-C6073EDD7E20}" type="datetimeFigureOut">
              <a:rPr lang="en-US" dirty="0"/>
              <a:t>12/10/2018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79638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5" name="Date Placeholder 4"/>
          <p:cNvSpPr>
            <a:spLocks noGrp="1"/>
          </p:cNvSpPr>
          <p:nvPr>
            <p:ph type="dt" sz="half" idx="10"/>
          </p:nvPr>
        </p:nvSpPr>
        <p:spPr/>
        <p:txBody>
          <a:bodyPr/>
          <a:lstStyle/>
          <a:p>
            <a:fld id="{AB334A90-EB03-42F3-8859-2C2B2724C058}" type="datetimeFigureOut">
              <a:rPr lang="en-US" dirty="0"/>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08692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5" name="Date Placeholder 4"/>
          <p:cNvSpPr>
            <a:spLocks noGrp="1"/>
          </p:cNvSpPr>
          <p:nvPr>
            <p:ph type="dt" sz="half" idx="10"/>
          </p:nvPr>
        </p:nvSpPr>
        <p:spPr/>
        <p:txBody>
          <a:bodyPr/>
          <a:lstStyle/>
          <a:p>
            <a:fld id="{CBC48EC7-AF6A-48D3-8284-14BACBEBDD84}" type="datetimeFigureOut">
              <a:rPr lang="en-US" dirty="0"/>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6451977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4" name="Date Placeholder 3"/>
          <p:cNvSpPr>
            <a:spLocks noGrp="1"/>
          </p:cNvSpPr>
          <p:nvPr>
            <p:ph type="dt" sz="half" idx="10"/>
          </p:nvPr>
        </p:nvSpPr>
        <p:spPr/>
        <p:txBody>
          <a:bodyPr/>
          <a:lstStyle/>
          <a:p>
            <a:fld id="{CBC48EC7-AF6A-48D3-8284-14BACBEBDD84}" type="datetimeFigureOut">
              <a:rPr lang="en-US" dirty="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5389770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4" name="Date Placeholder 3"/>
          <p:cNvSpPr>
            <a:spLocks noGrp="1"/>
          </p:cNvSpPr>
          <p:nvPr>
            <p:ph type="dt" sz="half" idx="10"/>
          </p:nvPr>
        </p:nvSpPr>
        <p:spPr/>
        <p:txBody>
          <a:bodyPr/>
          <a:lstStyle/>
          <a:p>
            <a:fld id="{CBC48EC7-AF6A-48D3-8284-14BACBEBDD84}" type="datetimeFigureOut">
              <a:rPr lang="en-US" dirty="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4964050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CBC48EC7-AF6A-48D3-8284-14BACBEBDD84}" type="datetimeFigureOut">
              <a:rPr lang="en-US" dirty="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5226297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BC48EC7-AF6A-48D3-8284-14BACBEBDD84}" type="datetimeFigureOut">
              <a:rPr lang="en-US" dirty="0"/>
              <a:t>12/10/2018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9158873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BC48EC7-AF6A-48D3-8284-14BACBEBDD84}" type="datetimeFigureOut">
              <a:rPr lang="en-US" dirty="0"/>
              <a:t>12/10/2018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9866494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058908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4232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BC48EC7-AF6A-48D3-8284-14BACBEBDD84}" type="datetimeFigureOut">
              <a:rPr lang="en-US" dirty="0"/>
              <a:t>12/10/2018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94318569"/>
      </p:ext>
    </p:extLst>
  </p:cSld>
  <p:clrMap bg1="dk1" tx1="lt1" bg2="dk2" tx2="lt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 id="214748388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8.gif"/><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hyperlink" Target="http://someone-sensory-impairment" TargetMode="External"/><Relationship Id="rId2" Type="http://schemas.openxmlformats.org/officeDocument/2006/relationships/hyperlink" Target="http://SAAEgIBLvD_BwE" TargetMode="External"/><Relationship Id="rId1" Type="http://schemas.openxmlformats.org/officeDocument/2006/relationships/slideLayout" Target="../slideLayouts/slideLayout2.xml"/><Relationship Id="rId4" Type="http://schemas.openxmlformats.org/officeDocument/2006/relationships/hyperlink" Target="http://conditions/dual-sensory-los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rcni.com/hosted-content/rcn/first-steps/barriers-to-communication" TargetMode="External"/><Relationship Id="rId2" Type="http://schemas.openxmlformats.org/officeDocument/2006/relationships/hyperlink" Target="http://in-health-and-social-care" TargetMode="External"/><Relationship Id="rId1" Type="http://schemas.openxmlformats.org/officeDocument/2006/relationships/slideLayout" Target="../slideLayouts/slideLayout2.xml"/><Relationship Id="rId4" Type="http://schemas.openxmlformats.org/officeDocument/2006/relationships/hyperlink" Target="http://sam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Communication</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By Abbi Bowen</a:t>
            </a:r>
          </a:p>
        </p:txBody>
      </p:sp>
    </p:spTree>
    <p:extLst>
      <p:ext uri="{BB962C8B-B14F-4D97-AF65-F5344CB8AC3E}">
        <p14:creationId xmlns:p14="http://schemas.microsoft.com/office/powerpoint/2010/main" val="1627197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extLst/>
          </a:blip>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8"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0" name="Freeform: Shape 29">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DAC263E-00E0-4640-8067-B7F969E6D9B8}"/>
              </a:ext>
            </a:extLst>
          </p:cNvPr>
          <p:cNvSpPr>
            <a:spLocks noGrp="1"/>
          </p:cNvSpPr>
          <p:nvPr>
            <p:ph type="title"/>
          </p:nvPr>
        </p:nvSpPr>
        <p:spPr>
          <a:xfrm>
            <a:off x="653143" y="1645920"/>
            <a:ext cx="3522879" cy="4470821"/>
          </a:xfrm>
        </p:spPr>
        <p:txBody>
          <a:bodyPr>
            <a:normAutofit/>
          </a:bodyPr>
          <a:lstStyle/>
          <a:p>
            <a:pPr algn="r"/>
            <a:r>
              <a:rPr lang="en-US">
                <a:solidFill>
                  <a:schemeClr val="bg2"/>
                </a:solidFill>
              </a:rPr>
              <a:t>Introduction</a:t>
            </a:r>
          </a:p>
        </p:txBody>
      </p:sp>
      <p:sp>
        <p:nvSpPr>
          <p:cNvPr id="3" name="Content Placeholder 2">
            <a:extLst>
              <a:ext uri="{FF2B5EF4-FFF2-40B4-BE49-F238E27FC236}">
                <a16:creationId xmlns:a16="http://schemas.microsoft.com/office/drawing/2014/main" id="{D1EFF08F-5C06-4836-89C7-DA40DB0A9084}"/>
              </a:ext>
            </a:extLst>
          </p:cNvPr>
          <p:cNvSpPr>
            <a:spLocks noGrp="1"/>
          </p:cNvSpPr>
          <p:nvPr>
            <p:ph idx="1"/>
          </p:nvPr>
        </p:nvSpPr>
        <p:spPr>
          <a:xfrm>
            <a:off x="5204109" y="1645920"/>
            <a:ext cx="6269434" cy="4470821"/>
          </a:xfrm>
        </p:spPr>
        <p:txBody>
          <a:bodyPr vert="horz" lIns="91440" tIns="45720" rIns="91440" bIns="45720" rtlCol="0">
            <a:normAutofit/>
          </a:bodyPr>
          <a:lstStyle/>
          <a:p>
            <a:r>
              <a:rPr lang="en-US"/>
              <a:t>Communication is a fundamental part of all of our lives. There are many different methods of communication and with advancing technology we are gaining more ways to communicate. </a:t>
            </a:r>
          </a:p>
          <a:p>
            <a:endParaRPr lang="en-US"/>
          </a:p>
          <a:p>
            <a:r>
              <a:rPr lang="en-US"/>
              <a:t>Communication can range from a note stuck on the fridge door, to video conferencing, to phoning.</a:t>
            </a:r>
          </a:p>
          <a:p>
            <a:endParaRPr lang="en-US"/>
          </a:p>
          <a:p>
            <a:endParaRPr lang="en-US"/>
          </a:p>
        </p:txBody>
      </p:sp>
    </p:spTree>
    <p:extLst>
      <p:ext uri="{BB962C8B-B14F-4D97-AF65-F5344CB8AC3E}">
        <p14:creationId xmlns:p14="http://schemas.microsoft.com/office/powerpoint/2010/main" val="3378895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9"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30" name="Freeform: Shape 15">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1" name="Rectangle 17">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4EDB86D-2C41-4C51-9B0C-12A0A18D55EE}"/>
              </a:ext>
            </a:extLst>
          </p:cNvPr>
          <p:cNvSpPr>
            <a:spLocks noGrp="1"/>
          </p:cNvSpPr>
          <p:nvPr>
            <p:ph type="title"/>
          </p:nvPr>
        </p:nvSpPr>
        <p:spPr>
          <a:xfrm>
            <a:off x="653143" y="1645920"/>
            <a:ext cx="3522879" cy="4470821"/>
          </a:xfrm>
        </p:spPr>
        <p:txBody>
          <a:bodyPr>
            <a:normAutofit/>
          </a:bodyPr>
          <a:lstStyle/>
          <a:p>
            <a:pPr algn="r"/>
            <a:r>
              <a:rPr lang="en-US" sz="3300">
                <a:solidFill>
                  <a:srgbClr val="FFFFFF"/>
                </a:solidFill>
              </a:rPr>
              <a:t>The communication cycle</a:t>
            </a:r>
          </a:p>
        </p:txBody>
      </p:sp>
      <p:sp>
        <p:nvSpPr>
          <p:cNvPr id="7" name="Content Placeholder 6">
            <a:extLst>
              <a:ext uri="{FF2B5EF4-FFF2-40B4-BE49-F238E27FC236}">
                <a16:creationId xmlns:a16="http://schemas.microsoft.com/office/drawing/2014/main" id="{B6A89E00-38FA-409E-9B5F-8394D9F5C64E}"/>
              </a:ext>
            </a:extLst>
          </p:cNvPr>
          <p:cNvSpPr>
            <a:spLocks noGrp="1"/>
          </p:cNvSpPr>
          <p:nvPr>
            <p:ph idx="1"/>
          </p:nvPr>
        </p:nvSpPr>
        <p:spPr>
          <a:xfrm>
            <a:off x="5204109" y="1645920"/>
            <a:ext cx="5919503" cy="4470821"/>
          </a:xfrm>
        </p:spPr>
        <p:txBody>
          <a:bodyPr vert="horz" lIns="91440" tIns="45720" rIns="91440" bIns="45720" rtlCol="0" anchor="t">
            <a:normAutofit lnSpcReduction="10000"/>
          </a:bodyPr>
          <a:lstStyle/>
          <a:p>
            <a:r>
              <a:rPr lang="en-US" dirty="0"/>
              <a:t>The communication cycle is a structure that explains  how  we communicate. </a:t>
            </a:r>
          </a:p>
          <a:p>
            <a:r>
              <a:rPr lang="en-US" dirty="0"/>
              <a:t>It is a six part process</a:t>
            </a:r>
          </a:p>
          <a:p>
            <a:pPr marL="342900" indent="-342900">
              <a:buAutoNum type="arabicPeriod"/>
            </a:pPr>
            <a:r>
              <a:rPr lang="en-US" dirty="0"/>
              <a:t>The Aim</a:t>
            </a:r>
          </a:p>
          <a:p>
            <a:pPr marL="342900" indent="-342900">
              <a:buAutoNum type="arabicPeriod"/>
            </a:pPr>
            <a:r>
              <a:rPr lang="en-US" dirty="0"/>
              <a:t>Encoding </a:t>
            </a:r>
          </a:p>
          <a:p>
            <a:pPr marL="342900" indent="-342900">
              <a:buAutoNum type="arabicPeriod"/>
            </a:pPr>
            <a:r>
              <a:rPr lang="en-US" dirty="0"/>
              <a:t>Transmission</a:t>
            </a:r>
          </a:p>
          <a:p>
            <a:pPr marL="342900" indent="-342900">
              <a:buAutoNum type="arabicPeriod"/>
            </a:pPr>
            <a:r>
              <a:rPr lang="en-US" dirty="0"/>
              <a:t>Receiving </a:t>
            </a:r>
          </a:p>
          <a:p>
            <a:pPr marL="342900" indent="-342900">
              <a:buAutoNum type="arabicPeriod"/>
            </a:pPr>
            <a:r>
              <a:rPr lang="en-US" dirty="0"/>
              <a:t>Decoding</a:t>
            </a:r>
          </a:p>
          <a:p>
            <a:pPr marL="342900" indent="-342900">
              <a:buAutoNum type="arabicPeriod"/>
            </a:pPr>
            <a:r>
              <a:rPr lang="en-US" dirty="0"/>
              <a:t>Responding </a:t>
            </a:r>
          </a:p>
          <a:p>
            <a:pPr>
              <a:buAutoNum type="arabicPeriod"/>
            </a:pPr>
            <a:endParaRPr lang="en-US" dirty="0"/>
          </a:p>
          <a:p>
            <a:pPr marL="0" indent="0">
              <a:buNone/>
            </a:pPr>
            <a:r>
              <a:rPr lang="en-US" dirty="0"/>
              <a:t>(Re, T. C. 2012)</a:t>
            </a:r>
          </a:p>
          <a:p>
            <a:pPr>
              <a:buAutoNum type="arabicPeriod"/>
            </a:pPr>
            <a:endParaRPr lang="en-US"/>
          </a:p>
          <a:p>
            <a:pPr>
              <a:buAutoNum type="arabicPeriod"/>
            </a:pPr>
            <a:endParaRPr lang="en-US"/>
          </a:p>
          <a:p>
            <a:endParaRPr lang="en-US"/>
          </a:p>
        </p:txBody>
      </p:sp>
    </p:spTree>
    <p:extLst>
      <p:ext uri="{BB962C8B-B14F-4D97-AF65-F5344CB8AC3E}">
        <p14:creationId xmlns:p14="http://schemas.microsoft.com/office/powerpoint/2010/main" val="19651371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extLst/>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4" name="Picture 13">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2" name="Rectangle 21">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00B083C-8FA2-4197-9036-7365A0DE0682}"/>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sz="3900"/>
              <a:t>Reasons for Communication</a:t>
            </a:r>
          </a:p>
        </p:txBody>
      </p:sp>
      <p:sp>
        <p:nvSpPr>
          <p:cNvPr id="3" name="Content Placeholder 2">
            <a:extLst>
              <a:ext uri="{FF2B5EF4-FFF2-40B4-BE49-F238E27FC236}">
                <a16:creationId xmlns:a16="http://schemas.microsoft.com/office/drawing/2014/main" id="{00504CE9-D3F6-4225-80C8-FDF25CD6FBC3}"/>
              </a:ext>
            </a:extLst>
          </p:cNvPr>
          <p:cNvSpPr>
            <a:spLocks noGrp="1"/>
          </p:cNvSpPr>
          <p:nvPr>
            <p:ph sz="half" idx="1"/>
          </p:nvPr>
        </p:nvSpPr>
        <p:spPr>
          <a:xfrm>
            <a:off x="648931" y="2438400"/>
            <a:ext cx="4166509" cy="3785419"/>
          </a:xfrm>
        </p:spPr>
        <p:txBody>
          <a:bodyPr vert="horz" lIns="91440" tIns="45720" rIns="91440" bIns="45720" rtlCol="0" anchor="t">
            <a:normAutofit fontScale="92500" lnSpcReduction="10000"/>
          </a:bodyPr>
          <a:lstStyle/>
          <a:p>
            <a:pPr marL="0" indent="0">
              <a:lnSpc>
                <a:spcPct val="90000"/>
              </a:lnSpc>
            </a:pPr>
            <a:r>
              <a:rPr lang="en-US" dirty="0"/>
              <a:t>There are many reasons why communication is vital, e.g. </a:t>
            </a:r>
          </a:p>
          <a:p>
            <a:pPr>
              <a:lnSpc>
                <a:spcPct val="90000"/>
              </a:lnSpc>
            </a:pPr>
            <a:r>
              <a:rPr lang="en-US" dirty="0"/>
              <a:t>It is a great way for children to  develop their knowledge and understanding.</a:t>
            </a:r>
            <a:endParaRPr lang="en-US"/>
          </a:p>
          <a:p>
            <a:pPr>
              <a:lnSpc>
                <a:spcPct val="90000"/>
              </a:lnSpc>
            </a:pPr>
            <a:r>
              <a:rPr lang="en-US" dirty="0"/>
              <a:t>We can express our feelings and build relationships.</a:t>
            </a:r>
          </a:p>
          <a:p>
            <a:pPr>
              <a:lnSpc>
                <a:spcPct val="90000"/>
              </a:lnSpc>
            </a:pPr>
            <a:r>
              <a:rPr lang="en-US" dirty="0"/>
              <a:t>To help get things done.</a:t>
            </a:r>
            <a:endParaRPr lang="en-US"/>
          </a:p>
          <a:p>
            <a:pPr>
              <a:lnSpc>
                <a:spcPct val="90000"/>
              </a:lnSpc>
            </a:pPr>
            <a:r>
              <a:rPr lang="en-US" dirty="0"/>
              <a:t>To trade and develop businesses.</a:t>
            </a:r>
            <a:endParaRPr lang="en-US"/>
          </a:p>
          <a:p>
            <a:pPr>
              <a:lnSpc>
                <a:spcPct val="90000"/>
              </a:lnSpc>
            </a:pPr>
            <a:r>
              <a:rPr lang="en-US" dirty="0"/>
              <a:t>To pass on knowledge.</a:t>
            </a:r>
          </a:p>
          <a:p>
            <a:pPr>
              <a:lnSpc>
                <a:spcPct val="90000"/>
              </a:lnSpc>
            </a:pPr>
            <a:endParaRPr lang="en-US" dirty="0">
              <a:ea typeface="+mj-lt"/>
              <a:cs typeface="+mj-lt"/>
            </a:endParaRPr>
          </a:p>
          <a:p>
            <a:pPr marL="0" indent="0">
              <a:lnSpc>
                <a:spcPct val="90000"/>
              </a:lnSpc>
              <a:buNone/>
            </a:pPr>
            <a:r>
              <a:rPr lang="en-US" dirty="0">
                <a:ea typeface="+mj-lt"/>
                <a:cs typeface="+mj-lt"/>
              </a:rPr>
              <a:t>(Locus Help 2018)</a:t>
            </a:r>
            <a:br>
              <a:rPr lang="en-US" dirty="0">
                <a:ea typeface="+mj-lt"/>
                <a:cs typeface="+mj-lt"/>
              </a:rPr>
            </a:br>
            <a:endParaRPr lang="en-US"/>
          </a:p>
        </p:txBody>
      </p:sp>
      <p:sp>
        <p:nvSpPr>
          <p:cNvPr id="24"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6" name="Rectangle 25">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Picture 7" descr="A person standing in front of a crowd&#10;&#10;Description generated with high confidence">
            <a:extLst>
              <a:ext uri="{FF2B5EF4-FFF2-40B4-BE49-F238E27FC236}">
                <a16:creationId xmlns:a16="http://schemas.microsoft.com/office/drawing/2014/main" id="{2D4A555D-8F48-46CB-8A0C-F9E5C7DC4A10}"/>
              </a:ext>
            </a:extLst>
          </p:cNvPr>
          <p:cNvPicPr>
            <a:picLocks noGrp="1" noChangeAspect="1"/>
          </p:cNvPicPr>
          <p:nvPr>
            <p:ph sz="half" idx="2"/>
          </p:nvPr>
        </p:nvPicPr>
        <p:blipFill>
          <a:blip r:embed="rId7"/>
          <a:stretch>
            <a:fillRect/>
          </a:stretch>
        </p:blipFill>
        <p:spPr>
          <a:xfrm>
            <a:off x="6093992" y="1402758"/>
            <a:ext cx="5449889" cy="4052481"/>
          </a:xfrm>
          <a:prstGeom prst="rect">
            <a:avLst/>
          </a:prstGeom>
          <a:effectLst/>
        </p:spPr>
      </p:pic>
      <p:sp>
        <p:nvSpPr>
          <p:cNvPr id="30" name="Rectangle 29">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D2334C88-780D-4AD1-9B09-EAD6FEE3F26C}"/>
              </a:ext>
            </a:extLst>
          </p:cNvPr>
          <p:cNvSpPr txBox="1"/>
          <p:nvPr/>
        </p:nvSpPr>
        <p:spPr>
          <a:xfrm>
            <a:off x="5644551" y="5643084"/>
            <a:ext cx="5374256" cy="533160"/>
          </a:xfrm>
          <a:prstGeom prst="rect">
            <a:avLst/>
          </a:prstGeom>
        </p:spPr>
        <p:txBody>
          <a:bodyPr anchor="t">
            <a:normAutofit/>
          </a:bodyPr>
          <a:lstStyle/>
          <a:p>
            <a:endParaRPr lang="en-US"/>
          </a:p>
        </p:txBody>
      </p:sp>
    </p:spTree>
    <p:extLst>
      <p:ext uri="{BB962C8B-B14F-4D97-AF65-F5344CB8AC3E}">
        <p14:creationId xmlns:p14="http://schemas.microsoft.com/office/powerpoint/2010/main" val="4064541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extLst/>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E41FB784-8BCD-4F94-95F9-6511D550E167}"/>
              </a:ext>
            </a:extLst>
          </p:cNvPr>
          <p:cNvSpPr>
            <a:spLocks noGrp="1"/>
          </p:cNvSpPr>
          <p:nvPr>
            <p:ph type="title"/>
          </p:nvPr>
        </p:nvSpPr>
        <p:spPr>
          <a:xfrm>
            <a:off x="806195" y="804672"/>
            <a:ext cx="3521359" cy="5248656"/>
          </a:xfrm>
        </p:spPr>
        <p:txBody>
          <a:bodyPr anchor="ctr">
            <a:normAutofit/>
          </a:bodyPr>
          <a:lstStyle/>
          <a:p>
            <a:pPr algn="ctr"/>
            <a:r>
              <a:rPr lang="en-US" sz="2900"/>
              <a:t>Barries to effective communication.</a:t>
            </a:r>
          </a:p>
        </p:txBody>
      </p:sp>
      <p:sp>
        <p:nvSpPr>
          <p:cNvPr id="3" name="Content Placeholder 2">
            <a:extLst>
              <a:ext uri="{FF2B5EF4-FFF2-40B4-BE49-F238E27FC236}">
                <a16:creationId xmlns:a16="http://schemas.microsoft.com/office/drawing/2014/main" id="{33EDC48D-AF13-4042-BD5C-22941B0287DF}"/>
              </a:ext>
            </a:extLst>
          </p:cNvPr>
          <p:cNvSpPr>
            <a:spLocks noGrp="1"/>
          </p:cNvSpPr>
          <p:nvPr>
            <p:ph idx="1"/>
          </p:nvPr>
        </p:nvSpPr>
        <p:spPr>
          <a:xfrm>
            <a:off x="4975861" y="804671"/>
            <a:ext cx="6399930" cy="5248657"/>
          </a:xfrm>
        </p:spPr>
        <p:txBody>
          <a:bodyPr vert="horz" lIns="91440" tIns="45720" rIns="91440" bIns="45720" rtlCol="0" anchor="ctr">
            <a:normAutofit/>
          </a:bodyPr>
          <a:lstStyle/>
          <a:p>
            <a:pPr marL="0" indent="0">
              <a:buNone/>
            </a:pPr>
            <a:r>
              <a:rPr lang="en-US"/>
              <a:t>There are many reasons during the communication cycle, as to  why interpersonal communications may fail, which will lead to the message being distorted.</a:t>
            </a:r>
            <a:br>
              <a:rPr lang="en-US"/>
            </a:br>
            <a:br>
              <a:rPr lang="en-US"/>
            </a:br>
            <a:r>
              <a:rPr lang="en-US"/>
              <a:t>The main barriers to communications are;</a:t>
            </a:r>
            <a:br>
              <a:rPr lang="en-US"/>
            </a:br>
            <a:r>
              <a:rPr lang="en-US"/>
              <a:t>1. The use of jargon</a:t>
            </a:r>
            <a:br>
              <a:rPr lang="en-US"/>
            </a:br>
            <a:r>
              <a:rPr lang="en-US"/>
              <a:t>2. Emotional barriers</a:t>
            </a:r>
            <a:br>
              <a:rPr lang="en-US"/>
            </a:br>
            <a:r>
              <a:rPr lang="en-US"/>
              <a:t>3. The lack of attention, interest</a:t>
            </a:r>
            <a:br>
              <a:rPr lang="en-US"/>
            </a:br>
            <a:r>
              <a:rPr lang="en-US"/>
              <a:t>4.difference in perception</a:t>
            </a:r>
            <a:br>
              <a:rPr lang="en-US"/>
            </a:br>
            <a:r>
              <a:rPr lang="en-US"/>
              <a:t>5. Physical disabilities</a:t>
            </a:r>
            <a:br>
              <a:rPr lang="en-US"/>
            </a:br>
            <a:endParaRPr lang="en-US"/>
          </a:p>
        </p:txBody>
      </p:sp>
    </p:spTree>
    <p:extLst>
      <p:ext uri="{BB962C8B-B14F-4D97-AF65-F5344CB8AC3E}">
        <p14:creationId xmlns:p14="http://schemas.microsoft.com/office/powerpoint/2010/main" val="3763604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54617C-954B-4B90-B0A1-502D069F1F2C}"/>
              </a:ext>
            </a:extLst>
          </p:cNvPr>
          <p:cNvSpPr txBox="1"/>
          <p:nvPr/>
        </p:nvSpPr>
        <p:spPr>
          <a:xfrm>
            <a:off x="842513" y="1022230"/>
            <a:ext cx="10780141" cy="64633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6. Physical barriers to non verbal communication.</a:t>
            </a:r>
            <a:br>
              <a:rPr lang="en-US" dirty="0"/>
            </a:br>
            <a:br>
              <a:rPr lang="en-US" dirty="0"/>
            </a:br>
            <a:r>
              <a:rPr lang="en-US" dirty="0"/>
              <a:t>7. Language differences</a:t>
            </a:r>
            <a:br>
              <a:rPr lang="en-US" dirty="0"/>
            </a:br>
            <a:br>
              <a:rPr lang="en-US" dirty="0"/>
            </a:br>
            <a:r>
              <a:rPr lang="en-US" dirty="0"/>
              <a:t>8. Expectations and Prejudices</a:t>
            </a:r>
            <a:br>
              <a:rPr lang="en-US" dirty="0"/>
            </a:br>
            <a:br>
              <a:rPr lang="en-US" dirty="0"/>
            </a:br>
            <a:r>
              <a:rPr lang="en-US" dirty="0"/>
              <a:t>9. Cultural differences</a:t>
            </a:r>
            <a:br>
              <a:rPr lang="en-US" dirty="0"/>
            </a:br>
            <a:br>
              <a:rPr lang="en-US" dirty="0"/>
            </a:br>
            <a:r>
              <a:rPr lang="en-US" dirty="0"/>
              <a:t>10. Lack of subject knowledge</a:t>
            </a:r>
            <a:br>
              <a:rPr lang="en-US" dirty="0"/>
            </a:br>
            <a:br>
              <a:rPr lang="en-US" dirty="0"/>
            </a:br>
            <a:r>
              <a:rPr lang="en-US" dirty="0"/>
              <a:t>11. Individual's background</a:t>
            </a:r>
            <a:br>
              <a:rPr lang="en-US" dirty="0"/>
            </a:br>
            <a:br>
              <a:rPr lang="en-US" dirty="0"/>
            </a:br>
            <a:r>
              <a:rPr lang="en-US" dirty="0"/>
              <a:t>12. Learning Difficulties</a:t>
            </a:r>
            <a:br>
              <a:rPr lang="en-US" dirty="0"/>
            </a:br>
            <a:br>
              <a:rPr lang="en-US" dirty="0"/>
            </a:br>
            <a:r>
              <a:rPr lang="en-US" dirty="0"/>
              <a:t>13. Being on the Autistic spectrum (although the classic characteristics of autism may vary from one person to another the three main components (triad of impairment) are, difficulty with social communication, difficulty with social interaction and difficulty with social imagination.</a:t>
            </a:r>
            <a:br>
              <a:rPr lang="en-US" dirty="0"/>
            </a:br>
            <a:br>
              <a:rPr lang="en-US" dirty="0"/>
            </a:br>
            <a:r>
              <a:rPr lang="en-US" dirty="0"/>
              <a:t>14. Effects of alcohol and drugs</a:t>
            </a:r>
            <a:br>
              <a:rPr lang="en-US" dirty="0"/>
            </a:br>
            <a:endParaRPr lang="en-US" dirty="0"/>
          </a:p>
          <a:p>
            <a:r>
              <a:rPr lang="en-US" dirty="0">
                <a:ea typeface="+mn-lt"/>
                <a:cs typeface="+mn-lt"/>
              </a:rPr>
              <a:t>(</a:t>
            </a:r>
            <a:r>
              <a:rPr lang="en-US" dirty="0"/>
              <a:t>Raut, G. 2017, autism.org 2018)</a:t>
            </a:r>
            <a:br>
              <a:rPr lang="en-US" dirty="0"/>
            </a:br>
            <a:br>
              <a:rPr lang="en-US" dirty="0"/>
            </a:br>
            <a:endParaRPr lang="en-US" dirty="0"/>
          </a:p>
        </p:txBody>
      </p:sp>
    </p:spTree>
    <p:extLst>
      <p:ext uri="{BB962C8B-B14F-4D97-AF65-F5344CB8AC3E}">
        <p14:creationId xmlns:p14="http://schemas.microsoft.com/office/powerpoint/2010/main" val="1322683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737670E4-DC61-41D4-817D-7A52FFE3AC60}"/>
              </a:ext>
            </a:extLst>
          </p:cNvPr>
          <p:cNvSpPr>
            <a:spLocks noGrp="1"/>
          </p:cNvSpPr>
          <p:nvPr>
            <p:ph type="title"/>
          </p:nvPr>
        </p:nvSpPr>
        <p:spPr>
          <a:xfrm>
            <a:off x="1103312" y="452718"/>
            <a:ext cx="8947522" cy="1400530"/>
          </a:xfrm>
        </p:spPr>
        <p:txBody>
          <a:bodyPr anchor="ctr">
            <a:normAutofit/>
          </a:bodyPr>
          <a:lstStyle/>
          <a:p>
            <a:r>
              <a:rPr lang="en-US">
                <a:solidFill>
                  <a:srgbClr val="FFFFFF"/>
                </a:solidFill>
              </a:rPr>
              <a:t>Sensory loss</a:t>
            </a:r>
          </a:p>
        </p:txBody>
      </p:sp>
      <p:sp>
        <p:nvSpPr>
          <p:cNvPr id="3" name="Content Placeholder 2">
            <a:extLst>
              <a:ext uri="{FF2B5EF4-FFF2-40B4-BE49-F238E27FC236}">
                <a16:creationId xmlns:a16="http://schemas.microsoft.com/office/drawing/2014/main" id="{8F4AB7F1-5EA0-4D8F-B5A1-AF3F4D98FC56}"/>
              </a:ext>
            </a:extLst>
          </p:cNvPr>
          <p:cNvSpPr>
            <a:spLocks noGrp="1"/>
          </p:cNvSpPr>
          <p:nvPr>
            <p:ph idx="1"/>
          </p:nvPr>
        </p:nvSpPr>
        <p:spPr>
          <a:xfrm>
            <a:off x="1103312" y="2763520"/>
            <a:ext cx="8946541" cy="3484879"/>
          </a:xfrm>
        </p:spPr>
        <p:txBody>
          <a:bodyPr vert="horz" lIns="91440" tIns="45720" rIns="91440" bIns="45720" rtlCol="0" anchor="t">
            <a:normAutofit/>
          </a:bodyPr>
          <a:lstStyle/>
          <a:p>
            <a:pPr marL="0" indent="0">
              <a:buNone/>
            </a:pPr>
            <a:r>
              <a:rPr lang="en-US" dirty="0"/>
              <a:t>Sensory loss is a general term given to a group of diabilities in which the senses, eg sight, hearing, touch, smell or taste, are damaged, however the term usually refers to any degree of sight, hearing loss or total deafblindness.</a:t>
            </a:r>
            <a:br>
              <a:rPr lang="en-US" dirty="0"/>
            </a:br>
            <a:r>
              <a:rPr lang="en-US" dirty="0"/>
              <a:t>Can develop from two reasons, Cognenital, or Aquired.</a:t>
            </a:r>
            <a:br>
              <a:rPr lang="en-US" dirty="0"/>
            </a:br>
            <a:r>
              <a:rPr lang="en-US" dirty="0"/>
              <a:t>All of these can have a negitive impact on communication.</a:t>
            </a:r>
            <a:br>
              <a:rPr lang="en-US" dirty="0"/>
            </a:br>
            <a:br>
              <a:rPr lang="en-US" dirty="0"/>
            </a:br>
            <a:r>
              <a:rPr lang="en-US" dirty="0"/>
              <a:t>Communication can be challenging with an individual suffering sensory loss, environmental factors can play a huge part in decreasing the effectiveness of communication. (RNIB 2017)</a:t>
            </a:r>
          </a:p>
        </p:txBody>
      </p:sp>
    </p:spTree>
    <p:extLst>
      <p:ext uri="{BB962C8B-B14F-4D97-AF65-F5344CB8AC3E}">
        <p14:creationId xmlns:p14="http://schemas.microsoft.com/office/powerpoint/2010/main" val="414127316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extLst/>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8B3BF1-7B70-4935-80F1-BE9FC4E9220F}"/>
              </a:ext>
            </a:extLst>
          </p:cNvPr>
          <p:cNvSpPr>
            <a:spLocks noGrp="1"/>
          </p:cNvSpPr>
          <p:nvPr>
            <p:ph type="title"/>
          </p:nvPr>
        </p:nvSpPr>
        <p:spPr>
          <a:xfrm>
            <a:off x="653143" y="1645920"/>
            <a:ext cx="3522879" cy="4470821"/>
          </a:xfrm>
        </p:spPr>
        <p:txBody>
          <a:bodyPr>
            <a:normAutofit/>
          </a:bodyPr>
          <a:lstStyle/>
          <a:p>
            <a:pPr algn="r"/>
            <a:r>
              <a:rPr lang="en-US" sz="2900" dirty="0">
                <a:solidFill>
                  <a:schemeClr val="bg2"/>
                </a:solidFill>
              </a:rPr>
              <a:t>Environmental and Language/Human factors</a:t>
            </a:r>
          </a:p>
        </p:txBody>
      </p:sp>
      <p:sp>
        <p:nvSpPr>
          <p:cNvPr id="3" name="Content Placeholder 2">
            <a:extLst>
              <a:ext uri="{FF2B5EF4-FFF2-40B4-BE49-F238E27FC236}">
                <a16:creationId xmlns:a16="http://schemas.microsoft.com/office/drawing/2014/main" id="{AF55CCD1-8457-4843-954C-8A46065291C1}"/>
              </a:ext>
            </a:extLst>
          </p:cNvPr>
          <p:cNvSpPr>
            <a:spLocks noGrp="1"/>
          </p:cNvSpPr>
          <p:nvPr>
            <p:ph idx="1"/>
          </p:nvPr>
        </p:nvSpPr>
        <p:spPr>
          <a:xfrm>
            <a:off x="5204109" y="1645920"/>
            <a:ext cx="6269434" cy="4470821"/>
          </a:xfrm>
        </p:spPr>
        <p:txBody>
          <a:bodyPr vert="horz" lIns="91440" tIns="45720" rIns="91440" bIns="45720" rtlCol="0" anchor="t">
            <a:normAutofit/>
          </a:bodyPr>
          <a:lstStyle/>
          <a:p>
            <a:pPr marL="0" indent="0">
              <a:lnSpc>
                <a:spcPct val="90000"/>
              </a:lnSpc>
              <a:buNone/>
            </a:pPr>
            <a:r>
              <a:rPr lang="en-US" dirty="0"/>
              <a:t>It is imparative that all enviromental factors are considered when trying to communicate especially if that individual has sensory loss. </a:t>
            </a:r>
            <a:br>
              <a:rPr lang="en-US" dirty="0"/>
            </a:br>
            <a:r>
              <a:rPr lang="en-US" dirty="0"/>
              <a:t>factors include;</a:t>
            </a:r>
            <a:br>
              <a:rPr lang="en-US" dirty="0"/>
            </a:br>
            <a:br>
              <a:rPr lang="en-US" dirty="0"/>
            </a:br>
            <a:r>
              <a:rPr lang="en-US" dirty="0"/>
              <a:t>televisions, radios, noise pollution from outside, road works, arguments, poor lighting.</a:t>
            </a:r>
            <a:br>
              <a:rPr lang="en-US" dirty="0"/>
            </a:br>
            <a:br>
              <a:rPr lang="en-US" dirty="0"/>
            </a:br>
            <a:r>
              <a:rPr lang="en-US" dirty="0"/>
              <a:t>How we as people and the way we portray the message effects communication too, factors such as;</a:t>
            </a:r>
            <a:br>
              <a:rPr lang="en-US" dirty="0"/>
            </a:br>
            <a:br>
              <a:rPr lang="en-US" dirty="0"/>
            </a:br>
            <a:r>
              <a:rPr lang="en-US" dirty="0"/>
              <a:t>our facial expressions, body language, hand gestures, what we actually say, slang terms, jargon. (alzheimers.org)</a:t>
            </a:r>
          </a:p>
        </p:txBody>
      </p:sp>
    </p:spTree>
    <p:extLst>
      <p:ext uri="{BB962C8B-B14F-4D97-AF65-F5344CB8AC3E}">
        <p14:creationId xmlns:p14="http://schemas.microsoft.com/office/powerpoint/2010/main" val="4274449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37839-2E40-49A3-8445-6DA4C4BDE3EE}"/>
              </a:ext>
            </a:extLst>
          </p:cNvPr>
          <p:cNvSpPr>
            <a:spLocks noGrp="1"/>
          </p:cNvSpPr>
          <p:nvPr>
            <p:ph type="title"/>
          </p:nvPr>
        </p:nvSpPr>
        <p:spPr>
          <a:xfrm>
            <a:off x="643855" y="1447800"/>
            <a:ext cx="3108626" cy="4572000"/>
          </a:xfrm>
        </p:spPr>
        <p:txBody>
          <a:bodyPr anchor="ctr">
            <a:normAutofit/>
          </a:bodyPr>
          <a:lstStyle/>
          <a:p>
            <a:r>
              <a:rPr lang="en-US" sz="2700">
                <a:solidFill>
                  <a:srgbClr val="EBEBEB"/>
                </a:solidFill>
              </a:rPr>
              <a:t>Overcoming barriers to effective communication.</a:t>
            </a:r>
          </a:p>
        </p:txBody>
      </p:sp>
      <p:sp>
        <p:nvSpPr>
          <p:cNvPr id="11" name="Freeform: Shape 10">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Table 4">
            <a:extLst>
              <a:ext uri="{FF2B5EF4-FFF2-40B4-BE49-F238E27FC236}">
                <a16:creationId xmlns:a16="http://schemas.microsoft.com/office/drawing/2014/main" id="{0626E1AC-1223-445A-82C8-DD281A68C7EE}"/>
              </a:ext>
            </a:extLst>
          </p:cNvPr>
          <p:cNvGraphicFramePr>
            <a:graphicFrameLocks noGrp="1"/>
          </p:cNvGraphicFramePr>
          <p:nvPr>
            <p:ph idx="1"/>
            <p:extLst>
              <p:ext uri="{D42A27DB-BD31-4B8C-83A1-F6EECF244321}">
                <p14:modId xmlns:p14="http://schemas.microsoft.com/office/powerpoint/2010/main" val="3028205128"/>
              </p:ext>
            </p:extLst>
          </p:nvPr>
        </p:nvGraphicFramePr>
        <p:xfrm>
          <a:off x="5048250" y="1853658"/>
          <a:ext cx="6496052" cy="3760286"/>
        </p:xfrm>
        <a:graphic>
          <a:graphicData uri="http://schemas.openxmlformats.org/drawingml/2006/table">
            <a:tbl>
              <a:tblPr firstRow="1" bandRow="1">
                <a:noFill/>
                <a:tableStyleId>{5C22544A-7EE6-4342-B048-85BDC9FD1C3A}</a:tableStyleId>
              </a:tblPr>
              <a:tblGrid>
                <a:gridCol w="1242614">
                  <a:extLst>
                    <a:ext uri="{9D8B030D-6E8A-4147-A177-3AD203B41FA5}">
                      <a16:colId xmlns:a16="http://schemas.microsoft.com/office/drawing/2014/main" val="4205562990"/>
                    </a:ext>
                  </a:extLst>
                </a:gridCol>
                <a:gridCol w="1567626">
                  <a:extLst>
                    <a:ext uri="{9D8B030D-6E8A-4147-A177-3AD203B41FA5}">
                      <a16:colId xmlns:a16="http://schemas.microsoft.com/office/drawing/2014/main" val="1355087219"/>
                    </a:ext>
                  </a:extLst>
                </a:gridCol>
                <a:gridCol w="1497580">
                  <a:extLst>
                    <a:ext uri="{9D8B030D-6E8A-4147-A177-3AD203B41FA5}">
                      <a16:colId xmlns:a16="http://schemas.microsoft.com/office/drawing/2014/main" val="1413318291"/>
                    </a:ext>
                  </a:extLst>
                </a:gridCol>
                <a:gridCol w="2188232">
                  <a:extLst>
                    <a:ext uri="{9D8B030D-6E8A-4147-A177-3AD203B41FA5}">
                      <a16:colId xmlns:a16="http://schemas.microsoft.com/office/drawing/2014/main" val="815946247"/>
                    </a:ext>
                  </a:extLst>
                </a:gridCol>
              </a:tblGrid>
              <a:tr h="489537">
                <a:tc>
                  <a:txBody>
                    <a:bodyPr/>
                    <a:lstStyle/>
                    <a:p>
                      <a:r>
                        <a:rPr lang="en-US" sz="1400" b="0" cap="all" spc="150">
                          <a:solidFill>
                            <a:schemeClr val="lt1"/>
                          </a:solidFill>
                        </a:rPr>
                        <a:t>Verbal </a:t>
                      </a:r>
                    </a:p>
                  </a:txBody>
                  <a:tcPr marL="121039" marR="121039" marT="121039" marB="121039">
                    <a:lnL w="12700" cmpd="sng">
                      <a:noFill/>
                    </a:lnL>
                    <a:lnR w="12700" cmpd="sng">
                      <a:noFill/>
                    </a:lnR>
                    <a:lnT w="12700" cmpd="sng">
                      <a:noFill/>
                    </a:lnT>
                    <a:lnB w="38100" cmpd="sng">
                      <a:noFill/>
                    </a:lnB>
                    <a:solidFill>
                      <a:srgbClr val="505356"/>
                    </a:solidFill>
                  </a:tcPr>
                </a:tc>
                <a:tc>
                  <a:txBody>
                    <a:bodyPr/>
                    <a:lstStyle/>
                    <a:p>
                      <a:r>
                        <a:rPr lang="en-US" sz="1400" b="0" cap="all" spc="150">
                          <a:solidFill>
                            <a:schemeClr val="lt1"/>
                          </a:solidFill>
                        </a:rPr>
                        <a:t>Non Verbal</a:t>
                      </a:r>
                    </a:p>
                  </a:txBody>
                  <a:tcPr marL="121039" marR="121039" marT="121039" marB="121039">
                    <a:lnL w="12700" cmpd="sng">
                      <a:noFill/>
                    </a:lnL>
                    <a:lnR w="12700" cmpd="sng">
                      <a:noFill/>
                    </a:lnR>
                    <a:lnT w="12700" cmpd="sng">
                      <a:noFill/>
                    </a:lnT>
                    <a:lnB w="38100" cmpd="sng">
                      <a:noFill/>
                    </a:lnB>
                    <a:solidFill>
                      <a:srgbClr val="505356"/>
                    </a:solidFill>
                  </a:tcPr>
                </a:tc>
                <a:tc>
                  <a:txBody>
                    <a:bodyPr/>
                    <a:lstStyle/>
                    <a:p>
                      <a:r>
                        <a:rPr lang="en-US" sz="1400" b="0" cap="all" spc="150">
                          <a:solidFill>
                            <a:schemeClr val="lt1"/>
                          </a:solidFill>
                        </a:rPr>
                        <a:t>Symbolic </a:t>
                      </a:r>
                    </a:p>
                  </a:txBody>
                  <a:tcPr marL="121039" marR="121039" marT="121039" marB="121039">
                    <a:lnL w="12700" cmpd="sng">
                      <a:noFill/>
                    </a:lnL>
                    <a:lnR w="12700" cmpd="sng">
                      <a:noFill/>
                    </a:lnR>
                    <a:lnT w="12700" cmpd="sng">
                      <a:noFill/>
                    </a:lnT>
                    <a:lnB w="38100" cmpd="sng">
                      <a:noFill/>
                    </a:lnB>
                    <a:solidFill>
                      <a:srgbClr val="505356"/>
                    </a:solidFill>
                  </a:tcPr>
                </a:tc>
                <a:tc>
                  <a:txBody>
                    <a:bodyPr/>
                    <a:lstStyle/>
                    <a:p>
                      <a:r>
                        <a:rPr lang="en-US" sz="1400" b="0" cap="all" spc="150">
                          <a:solidFill>
                            <a:schemeClr val="lt1"/>
                          </a:solidFill>
                        </a:rPr>
                        <a:t>Technological </a:t>
                      </a:r>
                    </a:p>
                  </a:txBody>
                  <a:tcPr marL="121039" marR="121039" marT="121039" marB="121039">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845720445"/>
                  </a:ext>
                </a:extLst>
              </a:tr>
              <a:tr h="798859">
                <a:tc>
                  <a:txBody>
                    <a:bodyPr/>
                    <a:lstStyle/>
                    <a:p>
                      <a:r>
                        <a:rPr lang="en-US" sz="1100" cap="none" spc="0">
                          <a:solidFill>
                            <a:schemeClr val="tx1"/>
                          </a:solidFill>
                        </a:rPr>
                        <a:t>Words </a:t>
                      </a:r>
                    </a:p>
                  </a:txBody>
                  <a:tcPr marL="121039" marR="121039" marT="121039" marB="121039">
                    <a:lnL w="12700" cmpd="sng">
                      <a:noFill/>
                      <a:prstDash val="solid"/>
                    </a:lnL>
                    <a:lnR w="12700" cmpd="sng">
                      <a:noFill/>
                      <a:prstDash val="solid"/>
                    </a:lnR>
                    <a:lnT w="38100" cmpd="sng">
                      <a:noFill/>
                    </a:lnT>
                    <a:lnB w="12700" cmpd="sng">
                      <a:noFill/>
                      <a:prstDash val="solid"/>
                    </a:lnB>
                    <a:noFill/>
                  </a:tcPr>
                </a:tc>
                <a:tc>
                  <a:txBody>
                    <a:bodyPr/>
                    <a:lstStyle/>
                    <a:p>
                      <a:r>
                        <a:rPr lang="en-US" sz="1100" cap="none" spc="0">
                          <a:solidFill>
                            <a:schemeClr val="tx1"/>
                          </a:solidFill>
                        </a:rPr>
                        <a:t>Every other form</a:t>
                      </a:r>
                    </a:p>
                  </a:txBody>
                  <a:tcPr marL="121039" marR="121039" marT="121039" marB="121039">
                    <a:lnL w="12700" cmpd="sng">
                      <a:noFill/>
                      <a:prstDash val="solid"/>
                    </a:lnL>
                    <a:lnR w="12700" cmpd="sng">
                      <a:noFill/>
                      <a:prstDash val="solid"/>
                    </a:lnR>
                    <a:lnT w="38100" cmpd="sng">
                      <a:noFill/>
                    </a:lnT>
                    <a:lnB w="12700" cmpd="sng">
                      <a:noFill/>
                      <a:prstDash val="solid"/>
                    </a:lnB>
                    <a:noFill/>
                  </a:tcPr>
                </a:tc>
                <a:tc>
                  <a:txBody>
                    <a:bodyPr/>
                    <a:lstStyle/>
                    <a:p>
                      <a:r>
                        <a:rPr lang="en-US" sz="1100" cap="none" spc="0">
                          <a:solidFill>
                            <a:schemeClr val="tx1"/>
                          </a:solidFill>
                        </a:rPr>
                        <a:t>Aspects of behaviour and presentation</a:t>
                      </a:r>
                    </a:p>
                  </a:txBody>
                  <a:tcPr marL="121039" marR="121039" marT="121039" marB="121039">
                    <a:lnL w="12700" cmpd="sng">
                      <a:noFill/>
                      <a:prstDash val="solid"/>
                    </a:lnL>
                    <a:lnR w="12700" cmpd="sng">
                      <a:noFill/>
                      <a:prstDash val="solid"/>
                    </a:lnR>
                    <a:lnT w="38100" cmpd="sng">
                      <a:noFill/>
                    </a:lnT>
                    <a:lnB w="12700" cmpd="sng">
                      <a:noFill/>
                      <a:prstDash val="solid"/>
                    </a:lnB>
                    <a:noFill/>
                  </a:tcPr>
                </a:tc>
                <a:tc>
                  <a:txBody>
                    <a:bodyPr/>
                    <a:lstStyle/>
                    <a:p>
                      <a:r>
                        <a:rPr lang="en-US" sz="1100" cap="none" spc="0">
                          <a:solidFill>
                            <a:schemeClr val="tx1"/>
                          </a:solidFill>
                        </a:rPr>
                        <a:t>Technology</a:t>
                      </a:r>
                    </a:p>
                  </a:txBody>
                  <a:tcPr marL="121039" marR="121039" marT="121039" marB="12103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057332213"/>
                  </a:ext>
                </a:extLst>
              </a:tr>
              <a:tr h="1323362">
                <a:tc>
                  <a:txBody>
                    <a:bodyPr/>
                    <a:lstStyle/>
                    <a:p>
                      <a:r>
                        <a:rPr lang="en-US" sz="1100" cap="none" spc="0">
                          <a:solidFill>
                            <a:schemeClr val="tx1"/>
                          </a:solidFill>
                        </a:rPr>
                        <a:t>Spoken </a:t>
                      </a:r>
                      <a:br>
                        <a:rPr lang="en-US" sz="1100" cap="none" spc="0">
                          <a:solidFill>
                            <a:schemeClr val="tx1"/>
                          </a:solidFill>
                        </a:rPr>
                      </a:br>
                      <a:r>
                        <a:rPr lang="en-US" sz="1100" cap="none" spc="0">
                          <a:solidFill>
                            <a:schemeClr val="tx1"/>
                          </a:solidFill>
                        </a:rPr>
                        <a:t>Written </a:t>
                      </a:r>
                      <a:br>
                        <a:rPr lang="en-US" sz="1100" cap="none" spc="0">
                          <a:solidFill>
                            <a:schemeClr val="tx1"/>
                          </a:solidFill>
                        </a:rPr>
                      </a:br>
                      <a:r>
                        <a:rPr lang="en-US" sz="1100" cap="none" spc="0">
                          <a:solidFill>
                            <a:schemeClr val="tx1"/>
                          </a:solidFill>
                        </a:rPr>
                        <a:t>Signed</a:t>
                      </a:r>
                    </a:p>
                  </a:txBody>
                  <a:tcPr marL="121039" marR="121039" marT="121039" marB="12103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US" sz="1100" cap="none" spc="0">
                          <a:solidFill>
                            <a:schemeClr val="tx1"/>
                          </a:solidFill>
                        </a:rPr>
                        <a:t>Body Language</a:t>
                      </a:r>
                      <a:br>
                        <a:rPr lang="en-US" sz="1100" cap="none" spc="0">
                          <a:solidFill>
                            <a:schemeClr val="tx1"/>
                          </a:solidFill>
                        </a:rPr>
                      </a:br>
                      <a:r>
                        <a:rPr lang="en-US" sz="1100" cap="none" spc="0">
                          <a:solidFill>
                            <a:schemeClr val="tx1"/>
                          </a:solidFill>
                        </a:rPr>
                        <a:t>Tone of voice</a:t>
                      </a:r>
                    </a:p>
                  </a:txBody>
                  <a:tcPr marL="121039" marR="121039" marT="121039" marB="12103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US" sz="1100" cap="none" spc="0">
                          <a:solidFill>
                            <a:schemeClr val="tx1"/>
                          </a:solidFill>
                        </a:rPr>
                        <a:t>Atmosphere</a:t>
                      </a:r>
                      <a:br>
                        <a:rPr lang="en-US" sz="1100" cap="none" spc="0">
                          <a:solidFill>
                            <a:schemeClr val="tx1"/>
                          </a:solidFill>
                        </a:rPr>
                      </a:br>
                      <a:r>
                        <a:rPr lang="en-US" sz="1100" cap="none" spc="0">
                          <a:solidFill>
                            <a:schemeClr val="tx1"/>
                          </a:solidFill>
                        </a:rPr>
                        <a:t>Demeanour</a:t>
                      </a:r>
                      <a:br>
                        <a:rPr lang="en-US" sz="1100" cap="none" spc="0">
                          <a:solidFill>
                            <a:schemeClr val="tx1"/>
                          </a:solidFill>
                        </a:rPr>
                      </a:br>
                      <a:r>
                        <a:rPr lang="en-US" sz="1100" cap="none" spc="0">
                          <a:solidFill>
                            <a:schemeClr val="tx1"/>
                          </a:solidFill>
                        </a:rPr>
                        <a:t>Dress</a:t>
                      </a:r>
                      <a:br>
                        <a:rPr lang="en-US" sz="1100" cap="none" spc="0">
                          <a:solidFill>
                            <a:schemeClr val="tx1"/>
                          </a:solidFill>
                        </a:rPr>
                      </a:br>
                      <a:r>
                        <a:rPr lang="en-US" sz="1100" cap="none" spc="0">
                          <a:solidFill>
                            <a:schemeClr val="tx1"/>
                          </a:solidFill>
                        </a:rPr>
                        <a:t>Approachability</a:t>
                      </a:r>
                    </a:p>
                  </a:txBody>
                  <a:tcPr marL="121039" marR="121039" marT="121039" marB="12103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US" sz="1100" cap="none" spc="0">
                          <a:solidFill>
                            <a:schemeClr val="tx1"/>
                          </a:solidFill>
                        </a:rPr>
                        <a:t>Email</a:t>
                      </a:r>
                      <a:br>
                        <a:rPr lang="en-US" sz="1100" cap="none" spc="0">
                          <a:solidFill>
                            <a:schemeClr val="tx1"/>
                          </a:solidFill>
                        </a:rPr>
                      </a:br>
                      <a:r>
                        <a:rPr lang="en-US" sz="1100" cap="none" spc="0">
                          <a:solidFill>
                            <a:schemeClr val="tx1"/>
                          </a:solidFill>
                        </a:rPr>
                        <a:t>Computers</a:t>
                      </a:r>
                      <a:br>
                        <a:rPr lang="en-US" sz="1100" cap="none" spc="0">
                          <a:solidFill>
                            <a:schemeClr val="tx1"/>
                          </a:solidFill>
                        </a:rPr>
                      </a:br>
                      <a:r>
                        <a:rPr lang="en-US" sz="1100" cap="none" spc="0">
                          <a:solidFill>
                            <a:schemeClr val="tx1"/>
                          </a:solidFill>
                        </a:rPr>
                        <a:t>Tablets</a:t>
                      </a:r>
                      <a:br>
                        <a:rPr lang="en-US" sz="1100" cap="none" spc="0">
                          <a:solidFill>
                            <a:schemeClr val="tx1"/>
                          </a:solidFill>
                        </a:rPr>
                      </a:br>
                      <a:r>
                        <a:rPr lang="en-US" sz="1100" cap="none" spc="0">
                          <a:solidFill>
                            <a:schemeClr val="tx1"/>
                          </a:solidFill>
                        </a:rPr>
                        <a:t>Mobile Phones</a:t>
                      </a:r>
                      <a:br>
                        <a:rPr lang="en-US" sz="1100" cap="none" spc="0">
                          <a:solidFill>
                            <a:schemeClr val="tx1"/>
                          </a:solidFill>
                        </a:rPr>
                      </a:br>
                      <a:r>
                        <a:rPr lang="en-US" sz="1100" cap="none" spc="0">
                          <a:solidFill>
                            <a:schemeClr val="tx1"/>
                          </a:solidFill>
                        </a:rPr>
                        <a:t>Skype</a:t>
                      </a:r>
                      <a:br>
                        <a:rPr lang="en-US" sz="1100" cap="none" spc="0">
                          <a:solidFill>
                            <a:schemeClr val="tx1"/>
                          </a:solidFill>
                        </a:rPr>
                      </a:br>
                      <a:r>
                        <a:rPr lang="en-US" sz="1100" cap="none" spc="0">
                          <a:solidFill>
                            <a:schemeClr val="tx1"/>
                          </a:solidFill>
                        </a:rPr>
                        <a:t>Speech synthesizers</a:t>
                      </a:r>
                    </a:p>
                  </a:txBody>
                  <a:tcPr marL="121039" marR="121039" marT="121039" marB="12103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006219283"/>
                  </a:ext>
                </a:extLst>
              </a:tr>
              <a:tr h="1148528">
                <a:tc>
                  <a:txBody>
                    <a:bodyPr/>
                    <a:lstStyle/>
                    <a:p>
                      <a:endParaRPr lang="en-US" sz="1100" cap="none" spc="0">
                        <a:solidFill>
                          <a:schemeClr val="tx1"/>
                        </a:solidFill>
                      </a:endParaRPr>
                    </a:p>
                  </a:txBody>
                  <a:tcPr marL="121039" marR="121039" marT="121039" marB="121039">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100" cap="none" spc="0">
                          <a:solidFill>
                            <a:schemeClr val="tx1"/>
                          </a:solidFill>
                        </a:rPr>
                        <a:t>Eye Contact</a:t>
                      </a:r>
                      <a:br>
                        <a:rPr lang="en-US" sz="1100" cap="none" spc="0">
                          <a:solidFill>
                            <a:schemeClr val="tx1"/>
                          </a:solidFill>
                        </a:rPr>
                      </a:br>
                      <a:r>
                        <a:rPr lang="en-US" sz="1100" cap="none" spc="0">
                          <a:solidFill>
                            <a:schemeClr val="tx1"/>
                          </a:solidFill>
                        </a:rPr>
                        <a:t>Facial Expressions</a:t>
                      </a:r>
                      <a:br>
                        <a:rPr lang="en-US" sz="1100" cap="none" spc="0">
                          <a:solidFill>
                            <a:schemeClr val="tx1"/>
                          </a:solidFill>
                        </a:rPr>
                      </a:br>
                      <a:r>
                        <a:rPr lang="en-US" sz="1100" cap="none" spc="0">
                          <a:solidFill>
                            <a:schemeClr val="tx1"/>
                          </a:solidFill>
                        </a:rPr>
                        <a:t>Touch</a:t>
                      </a:r>
                      <a:br>
                        <a:rPr lang="en-US" sz="1100" cap="none" spc="0">
                          <a:solidFill>
                            <a:schemeClr val="tx1"/>
                          </a:solidFill>
                        </a:rPr>
                      </a:br>
                      <a:r>
                        <a:rPr lang="en-US" sz="1100" cap="none" spc="0">
                          <a:solidFill>
                            <a:schemeClr val="tx1"/>
                          </a:solidFill>
                        </a:rPr>
                        <a:t>Emotion</a:t>
                      </a:r>
                      <a:br>
                        <a:rPr lang="en-US" sz="1100" cap="none" spc="0">
                          <a:solidFill>
                            <a:schemeClr val="tx1"/>
                          </a:solidFill>
                        </a:rPr>
                      </a:br>
                      <a:r>
                        <a:rPr lang="en-US" sz="1100" cap="none" spc="0">
                          <a:solidFill>
                            <a:schemeClr val="tx1"/>
                          </a:solidFill>
                        </a:rPr>
                        <a:t>Crying</a:t>
                      </a:r>
                    </a:p>
                  </a:txBody>
                  <a:tcPr marL="121039" marR="121039" marT="121039" marB="121039">
                    <a:lnL w="12700" cmpd="sng">
                      <a:noFill/>
                      <a:prstDash val="solid"/>
                    </a:lnL>
                    <a:lnR w="12700" cmpd="sng">
                      <a:noFill/>
                      <a:prstDash val="solid"/>
                    </a:lnR>
                    <a:lnT w="12700" cmpd="sng">
                      <a:noFill/>
                      <a:prstDash val="solid"/>
                    </a:lnT>
                    <a:lnB w="12700" cmpd="sng">
                      <a:noFill/>
                      <a:prstDash val="solid"/>
                    </a:lnB>
                    <a:noFill/>
                  </a:tcPr>
                </a:tc>
                <a:tc>
                  <a:txBody>
                    <a:bodyPr/>
                    <a:lstStyle/>
                    <a:p>
                      <a:endParaRPr lang="en-US" sz="1100" cap="none" spc="0">
                        <a:solidFill>
                          <a:schemeClr val="tx1"/>
                        </a:solidFill>
                      </a:endParaRPr>
                    </a:p>
                  </a:txBody>
                  <a:tcPr marL="121039" marR="121039" marT="121039" marB="121039">
                    <a:lnL w="12700" cmpd="sng">
                      <a:noFill/>
                      <a:prstDash val="solid"/>
                    </a:lnL>
                    <a:lnR w="12700" cmpd="sng">
                      <a:noFill/>
                      <a:prstDash val="solid"/>
                    </a:lnR>
                    <a:lnT w="12700" cmpd="sng">
                      <a:noFill/>
                      <a:prstDash val="solid"/>
                    </a:lnT>
                    <a:lnB w="12700" cmpd="sng">
                      <a:noFill/>
                      <a:prstDash val="solid"/>
                    </a:lnB>
                    <a:noFill/>
                  </a:tcPr>
                </a:tc>
                <a:tc>
                  <a:txBody>
                    <a:bodyPr/>
                    <a:lstStyle/>
                    <a:p>
                      <a:endParaRPr lang="en-US" sz="1100" cap="none" spc="0">
                        <a:solidFill>
                          <a:schemeClr val="tx1"/>
                        </a:solidFill>
                      </a:endParaRPr>
                    </a:p>
                  </a:txBody>
                  <a:tcPr marL="121039" marR="121039" marT="121039" marB="12103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153062401"/>
                  </a:ext>
                </a:extLst>
              </a:tr>
            </a:tbl>
          </a:graphicData>
        </a:graphic>
      </p:graphicFrame>
    </p:spTree>
    <p:extLst>
      <p:ext uri="{BB962C8B-B14F-4D97-AF65-F5344CB8AC3E}">
        <p14:creationId xmlns:p14="http://schemas.microsoft.com/office/powerpoint/2010/main" val="195381163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0F404-84DC-41EF-8740-8202CF9333E3}"/>
              </a:ext>
            </a:extLst>
          </p:cNvPr>
          <p:cNvSpPr>
            <a:spLocks noGrp="1"/>
          </p:cNvSpPr>
          <p:nvPr>
            <p:ph type="title"/>
          </p:nvPr>
        </p:nvSpPr>
        <p:spPr>
          <a:xfrm>
            <a:off x="646111" y="452718"/>
            <a:ext cx="9404723" cy="624153"/>
          </a:xfrm>
        </p:spPr>
        <p:txBody>
          <a:bodyPr/>
          <a:lstStyle/>
          <a:p>
            <a:r>
              <a:rPr lang="en-US"/>
              <a:t>Cont....</a:t>
            </a:r>
          </a:p>
        </p:txBody>
      </p:sp>
      <p:sp>
        <p:nvSpPr>
          <p:cNvPr id="3" name="Content Placeholder 2">
            <a:extLst>
              <a:ext uri="{FF2B5EF4-FFF2-40B4-BE49-F238E27FC236}">
                <a16:creationId xmlns:a16="http://schemas.microsoft.com/office/drawing/2014/main" id="{7333A859-A10A-4277-92A0-CA4F0DB55818}"/>
              </a:ext>
            </a:extLst>
          </p:cNvPr>
          <p:cNvSpPr>
            <a:spLocks noGrp="1"/>
          </p:cNvSpPr>
          <p:nvPr>
            <p:ph idx="1"/>
          </p:nvPr>
        </p:nvSpPr>
        <p:spPr>
          <a:xfrm>
            <a:off x="1103312" y="1463447"/>
            <a:ext cx="8946541" cy="2412688"/>
          </a:xfrm>
        </p:spPr>
        <p:txBody>
          <a:bodyPr vert="horz" lIns="91440" tIns="45720" rIns="91440" bIns="45720" rtlCol="0" anchor="t">
            <a:normAutofit fontScale="92500" lnSpcReduction="20000"/>
          </a:bodyPr>
          <a:lstStyle/>
          <a:p>
            <a:pPr>
              <a:buFont typeface="Wingdings 3"/>
            </a:pPr>
            <a:r>
              <a:rPr lang="en-US" dirty="0"/>
              <a:t>Staff training</a:t>
            </a:r>
            <a:r>
              <a:rPr lang="en-US" dirty="0">
                <a:ea typeface="+mj-lt"/>
                <a:cs typeface="+mj-lt"/>
              </a:rPr>
              <a:t>.</a:t>
            </a:r>
            <a:br>
              <a:rPr lang="en-US" dirty="0">
                <a:ea typeface="+mj-lt"/>
                <a:cs typeface="+mj-lt"/>
              </a:rPr>
            </a:br>
            <a:br>
              <a:rPr lang="en-US" dirty="0">
                <a:ea typeface="+mj-lt"/>
                <a:cs typeface="+mj-lt"/>
              </a:rPr>
            </a:br>
            <a:r>
              <a:rPr lang="en-US" dirty="0">
                <a:ea typeface="+mj-lt"/>
                <a:cs typeface="+mj-lt"/>
              </a:rPr>
              <a:t>Reducing distractions.</a:t>
            </a:r>
            <a:br>
              <a:rPr lang="en-US" dirty="0">
                <a:ea typeface="+mj-lt"/>
                <a:cs typeface="+mj-lt"/>
              </a:rPr>
            </a:br>
            <a:br>
              <a:rPr lang="en-US" dirty="0">
                <a:ea typeface="+mj-lt"/>
                <a:cs typeface="+mj-lt"/>
              </a:rPr>
            </a:br>
            <a:r>
              <a:rPr lang="en-US" dirty="0">
                <a:ea typeface="+mj-lt"/>
                <a:cs typeface="+mj-lt"/>
              </a:rPr>
              <a:t>Clarifying misunderstandings.</a:t>
            </a:r>
            <a:br>
              <a:rPr lang="en-US" dirty="0">
                <a:ea typeface="+mj-lt"/>
                <a:cs typeface="+mj-lt"/>
              </a:rPr>
            </a:br>
            <a:br>
              <a:rPr lang="en-US" dirty="0">
                <a:ea typeface="+mj-lt"/>
                <a:cs typeface="+mj-lt"/>
              </a:rPr>
            </a:br>
            <a:r>
              <a:rPr lang="en-US" dirty="0">
                <a:ea typeface="+mj-lt"/>
                <a:cs typeface="+mj-lt"/>
              </a:rPr>
              <a:t>Accessing the right support from organizations such as RNID, RNIB, sense, or speech and language therapists (Nee, C. 2012, </a:t>
            </a:r>
            <a:r>
              <a:rPr lang="en-US" dirty="0" err="1">
                <a:ea typeface="+mj-lt"/>
                <a:cs typeface="+mj-lt"/>
              </a:rPr>
              <a:t>essaybasics</a:t>
            </a:r>
            <a:r>
              <a:rPr lang="en-US" dirty="0">
                <a:ea typeface="+mj-lt"/>
                <a:cs typeface="+mj-lt"/>
              </a:rPr>
              <a:t> 2017,)</a:t>
            </a:r>
            <a:br>
              <a:rPr lang="en-US" dirty="0">
                <a:ea typeface="+mj-lt"/>
                <a:cs typeface="+mj-lt"/>
              </a:rPr>
            </a:br>
            <a:endParaRPr lang="en-US" dirty="0">
              <a:ea typeface="+mj-lt"/>
              <a:cs typeface="+mj-lt"/>
            </a:endParaRPr>
          </a:p>
        </p:txBody>
      </p:sp>
      <p:pic>
        <p:nvPicPr>
          <p:cNvPr id="4" name="Picture 4">
            <a:extLst>
              <a:ext uri="{FF2B5EF4-FFF2-40B4-BE49-F238E27FC236}">
                <a16:creationId xmlns:a16="http://schemas.microsoft.com/office/drawing/2014/main" id="{254C99C9-82F7-4A97-BF63-C096C56E784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04725" y="3949192"/>
            <a:ext cx="1470624" cy="1432523"/>
          </a:xfrm>
          <a:prstGeom prst="rect">
            <a:avLst/>
          </a:prstGeom>
        </p:spPr>
      </p:pic>
      <p:sp>
        <p:nvSpPr>
          <p:cNvPr id="6" name="TextBox 5">
            <a:extLst>
              <a:ext uri="{FF2B5EF4-FFF2-40B4-BE49-F238E27FC236}">
                <a16:creationId xmlns:a16="http://schemas.microsoft.com/office/drawing/2014/main" id="{E05742AC-307A-44AF-9B73-191D9430C7EA}"/>
              </a:ext>
            </a:extLst>
          </p:cNvPr>
          <p:cNvSpPr txBox="1"/>
          <p:nvPr/>
        </p:nvSpPr>
        <p:spPr>
          <a:xfrm>
            <a:off x="1622575" y="4864130"/>
            <a:ext cx="1587500" cy="317500"/>
          </a:xfrm>
          <a:prstGeom prst="rect">
            <a:avLst/>
          </a:prstGeom>
        </p:spPr>
        <p:txBody>
          <a:bodyPr anchor="t">
            <a:normAutofit fontScale="92500" lnSpcReduction="20000"/>
          </a:bodyPr>
          <a:lstStyle/>
          <a:p>
            <a:endParaRPr lang="en-US" dirty="0"/>
          </a:p>
        </p:txBody>
      </p:sp>
      <p:pic>
        <p:nvPicPr>
          <p:cNvPr id="8" name="Picture 8" descr="A close up of a sign&#10;&#10;Description generated with very high confidence">
            <a:extLst>
              <a:ext uri="{FF2B5EF4-FFF2-40B4-BE49-F238E27FC236}">
                <a16:creationId xmlns:a16="http://schemas.microsoft.com/office/drawing/2014/main" id="{C9BE5916-0A4E-4736-A5C4-377597DBCBB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81650" y="4173477"/>
            <a:ext cx="1876964" cy="955195"/>
          </a:xfrm>
          <a:prstGeom prst="rect">
            <a:avLst/>
          </a:prstGeom>
        </p:spPr>
      </p:pic>
      <p:sp>
        <p:nvSpPr>
          <p:cNvPr id="10" name="TextBox 9">
            <a:extLst>
              <a:ext uri="{FF2B5EF4-FFF2-40B4-BE49-F238E27FC236}">
                <a16:creationId xmlns:a16="http://schemas.microsoft.com/office/drawing/2014/main" id="{3FA24830-A4A2-4BAA-9AC2-67BBBBE46A33}"/>
              </a:ext>
            </a:extLst>
          </p:cNvPr>
          <p:cNvSpPr txBox="1"/>
          <p:nvPr/>
        </p:nvSpPr>
        <p:spPr>
          <a:xfrm>
            <a:off x="5581650" y="3690938"/>
            <a:ext cx="1587500" cy="317500"/>
          </a:xfrm>
          <a:prstGeom prst="rect">
            <a:avLst/>
          </a:prstGeom>
        </p:spPr>
        <p:txBody>
          <a:bodyPr anchor="t">
            <a:normAutofit fontScale="92500" lnSpcReduction="20000"/>
          </a:bodyPr>
          <a:lstStyle/>
          <a:p>
            <a:endParaRPr lang="en-US" dirty="0"/>
          </a:p>
        </p:txBody>
      </p:sp>
    </p:spTree>
    <p:extLst>
      <p:ext uri="{BB962C8B-B14F-4D97-AF65-F5344CB8AC3E}">
        <p14:creationId xmlns:p14="http://schemas.microsoft.com/office/powerpoint/2010/main" val="1046445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9240-015D-4C69-A8D5-61180FDEE84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F7AE487-C80E-4927-94B6-D86EDE9EB535}"/>
              </a:ext>
            </a:extLst>
          </p:cNvPr>
          <p:cNvSpPr>
            <a:spLocks noGrp="1"/>
          </p:cNvSpPr>
          <p:nvPr>
            <p:ph idx="1"/>
          </p:nvPr>
        </p:nvSpPr>
        <p:spPr/>
        <p:txBody>
          <a:bodyPr vert="horz" lIns="91440" tIns="45720" rIns="91440" bIns="45720" rtlCol="0" anchor="t">
            <a:normAutofit/>
          </a:bodyPr>
          <a:lstStyle/>
          <a:p>
            <a:r>
              <a:rPr lang="en-US" dirty="0"/>
              <a:t>Autism facts and history. (n.d.). Retrieved from </a:t>
            </a:r>
            <a:r>
              <a:rPr lang="en-US" dirty="0">
                <a:hlinkClick r:id="rId2"/>
              </a:rPr>
              <a:t>https://www.autism.org.uk/about/what-is/myths-facts-stats.aspx?gclid=EAIaIQobChMI3KDF0oiL3wIVCOJ3Ch1TsgdvEAAYASAAEgIBLvD_BwE</a:t>
            </a:r>
          </a:p>
          <a:p>
            <a:r>
              <a:rPr lang="en-US" dirty="0"/>
              <a:t>Communicating with someone with sensory impairment. (n.d.). Retrieved from </a:t>
            </a:r>
            <a:r>
              <a:rPr lang="en-US" dirty="0">
                <a:hlinkClick r:id="rId3"/>
              </a:rPr>
              <a:t>https://www.alzheimers.org.uk/about-dementia/symptoms-and-diagnosis/symptoms/communicating-someone-sensory-impairment</a:t>
            </a:r>
            <a:endParaRPr lang="en-US" dirty="0"/>
          </a:p>
          <a:p>
            <a:r>
              <a:rPr lang="en-US" dirty="0"/>
              <a:t>Dual sensory loss. (2017, September 06). Retrieved from </a:t>
            </a:r>
            <a:r>
              <a:rPr lang="en-US" dirty="0">
                <a:hlinkClick r:id="rId4"/>
              </a:rPr>
              <a:t>https://www.rnib.org.uk/eye-health/sight-loss-and-other-conditions/dual-sensory-loss</a:t>
            </a:r>
            <a:endParaRPr lang="en-US" dirty="0"/>
          </a:p>
          <a:p>
            <a:endParaRPr lang="en-US" dirty="0"/>
          </a:p>
        </p:txBody>
      </p:sp>
    </p:spTree>
    <p:extLst>
      <p:ext uri="{BB962C8B-B14F-4D97-AF65-F5344CB8AC3E}">
        <p14:creationId xmlns:p14="http://schemas.microsoft.com/office/powerpoint/2010/main" val="1635735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543D5-56CC-46B3-B475-13B6D78AFC92}"/>
              </a:ext>
            </a:extLst>
          </p:cNvPr>
          <p:cNvSpPr>
            <a:spLocks noGrp="1"/>
          </p:cNvSpPr>
          <p:nvPr>
            <p:ph type="title"/>
          </p:nvPr>
        </p:nvSpPr>
        <p:spPr>
          <a:xfrm>
            <a:off x="646111" y="452718"/>
            <a:ext cx="9404723" cy="77814"/>
          </a:xfrm>
        </p:spPr>
        <p:txBody>
          <a:bodyPr/>
          <a:lstStyle/>
          <a:p>
            <a:endParaRPr lang="en-US"/>
          </a:p>
        </p:txBody>
      </p:sp>
      <p:sp>
        <p:nvSpPr>
          <p:cNvPr id="3" name="Content Placeholder 2">
            <a:extLst>
              <a:ext uri="{FF2B5EF4-FFF2-40B4-BE49-F238E27FC236}">
                <a16:creationId xmlns:a16="http://schemas.microsoft.com/office/drawing/2014/main" id="{49DFFED3-DFA4-41E9-A377-6B573846CC65}"/>
              </a:ext>
            </a:extLst>
          </p:cNvPr>
          <p:cNvSpPr>
            <a:spLocks noGrp="1"/>
          </p:cNvSpPr>
          <p:nvPr>
            <p:ph idx="1"/>
          </p:nvPr>
        </p:nvSpPr>
        <p:spPr>
          <a:xfrm>
            <a:off x="1103312" y="1161522"/>
            <a:ext cx="8946541" cy="5086877"/>
          </a:xfrm>
        </p:spPr>
        <p:txBody>
          <a:bodyPr vert="horz" lIns="91440" tIns="45720" rIns="91440" bIns="45720" rtlCol="0" anchor="t">
            <a:normAutofit fontScale="92500" lnSpcReduction="10000"/>
          </a:bodyPr>
          <a:lstStyle/>
          <a:p>
            <a:r>
              <a:rPr lang="en-US" dirty="0"/>
              <a:t>Nee, C. (2012, October 16). Different types of communication in Health and Social care. Retrieved from </a:t>
            </a:r>
            <a:r>
              <a:rPr lang="en-US" dirty="0">
                <a:hlinkClick r:id="rId2"/>
              </a:rPr>
              <a:t>https://prezi.com/w1l0i2hsqxgq/different-types-of-communication-in-health-and-social-care</a:t>
            </a:r>
          </a:p>
          <a:p>
            <a:r>
              <a:rPr lang="en-US" dirty="0"/>
              <a:t>Raut, G. (2017, May 05). Barriers to communication. Retrieved from </a:t>
            </a:r>
            <a:r>
              <a:rPr lang="en-US" dirty="0">
                <a:hlinkClick r:id="rId3"/>
              </a:rPr>
              <a:t>https://rcni.com/hosted-content/rcn/first-steps/barriers-to-communication</a:t>
            </a:r>
            <a:endParaRPr lang="en-US" dirty="0"/>
          </a:p>
          <a:p>
            <a:r>
              <a:rPr lang="en-US" dirty="0"/>
              <a:t>Re, T. C. (2012, January 27). The Communication Cycle. Retrieved from https://hubpages.com/business/thecommunicationcycle</a:t>
            </a:r>
          </a:p>
          <a:p>
            <a:r>
              <a:rPr lang="en-US" dirty="0"/>
              <a:t>Strategies to overcome communication barriers in health and social care (Essay/Paper Sample). (n.d.). Retrieved from </a:t>
            </a:r>
            <a:r>
              <a:rPr lang="en-US" dirty="0">
                <a:hlinkClick r:id="rId4"/>
              </a:rPr>
              <a:t>https://essaybasics.com/blog/strategies-to-overcome-communication-barriers-in-health-and-social-care-essaypaper-sample/</a:t>
            </a:r>
          </a:p>
          <a:p>
            <a:r>
              <a:rPr lang="en-US" dirty="0"/>
              <a:t>Unit 1 Communication Health Social Care Assignment – Locus Help. (n.d.). Retrieved from https://www.locusassignments.com/solution/unit-1-communication-health-social-care-assignment</a:t>
            </a:r>
          </a:p>
        </p:txBody>
      </p:sp>
    </p:spTree>
    <p:extLst>
      <p:ext uri="{BB962C8B-B14F-4D97-AF65-F5344CB8AC3E}">
        <p14:creationId xmlns:p14="http://schemas.microsoft.com/office/powerpoint/2010/main" val="3719535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Ion</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Communication</vt:lpstr>
      <vt:lpstr>Introduction</vt:lpstr>
      <vt:lpstr>The communication cycle</vt:lpstr>
      <vt:lpstr>Reasons for Communication</vt:lpstr>
      <vt:lpstr>Barries to effective communication.</vt:lpstr>
      <vt:lpstr>PowerPoint Presentation</vt:lpstr>
      <vt:lpstr>Sensory loss</vt:lpstr>
      <vt:lpstr>Environmental and Language/Human factors</vt:lpstr>
      <vt:lpstr>Overcoming barriers to effective communication.</vt:lpstr>
      <vt:lpstr>Cont....</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977</cp:revision>
  <dcterms:created xsi:type="dcterms:W3CDTF">2014-09-12T02:12:20Z</dcterms:created>
  <dcterms:modified xsi:type="dcterms:W3CDTF">2018-12-10T16:37:54Z</dcterms:modified>
</cp:coreProperties>
</file>