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7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8686800" y="548640"/>
            <a:ext cx="2011680" cy="2011680"/>
          </a:xfrm>
          <a:prstGeom prst="ellipse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784080" y="1920240"/>
            <a:ext cx="1188720" cy="1188720"/>
          </a:xfrm>
          <a:prstGeom prst="ellipse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8046720" y="4206240"/>
            <a:ext cx="1463040" cy="1463040"/>
          </a:xfrm>
          <a:prstGeom prst="ellipse">
            <a:avLst/>
          </a:prstGeom>
          <a:solidFill>
            <a:srgbClr val="E77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9144000" y="1828800"/>
            <a:ext cx="832103" cy="704088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9720072" y="1854403"/>
            <a:ext cx="832103" cy="704088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297619" y="2276856"/>
            <a:ext cx="704088" cy="704088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9848088" y="2264054"/>
            <a:ext cx="704088" cy="704088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9963302" y="1931212"/>
            <a:ext cx="44805" cy="998524"/>
          </a:xfrm>
          <a:prstGeom prst="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31520" y="1051560"/>
            <a:ext cx="6949440" cy="21945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600" b="1">
                <a:solidFill>
                  <a:srgbClr val="FFFFFF"/>
                </a:solidFill>
                <a:latin typeface="Aptos Display"/>
              </a:defRPr>
            </a:pPr>
            <a:r>
              <a:t>MENTAL</a:t>
            </a:r>
            <a:br/>
            <a:r>
              <a:t>HEALTH</a:t>
            </a:r>
          </a:p>
          <a:p>
            <a:pPr>
              <a:defRPr sz="1900">
                <a:solidFill>
                  <a:srgbClr val="DCE2EB"/>
                </a:solidFill>
                <a:latin typeface="Aptos"/>
              </a:defRPr>
            </a:pPr>
            <a:r>
              <a:t>Understanding wellbeing, mental ill-health, inequality and support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49808" y="5120640"/>
            <a:ext cx="1691640" cy="384048"/>
          </a:xfrm>
          <a:prstGeom prst="round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ACADEMIC PRESENTATION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2578608" y="5120640"/>
            <a:ext cx="1554480" cy="384048"/>
          </a:xfrm>
          <a:prstGeom prst="round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HARVARD CITATIONS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270248" y="5120640"/>
            <a:ext cx="1234440" cy="384048"/>
          </a:xfrm>
          <a:prstGeom prst="roundRect">
            <a:avLst/>
          </a:prstGeom>
          <a:solidFill>
            <a:srgbClr val="E77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2026 EVIDENCE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Sources include WHO, Mental Health Foundation and NHS guidance (accessed October 2026).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9F7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2742"/>
                </a:solidFill>
                <a:latin typeface="Aptos Display"/>
              </a:defRPr>
            </a:pPr>
            <a:r>
              <a:t>What do we mean by mental health?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7606E"/>
                </a:solidFill>
                <a:latin typeface="Aptos"/>
              </a:defRPr>
            </a:pPr>
            <a:r>
              <a:t>Mental health is more than the absence of illness.</a:t>
            </a:r>
          </a:p>
        </p:txBody>
      </p:sp>
      <p:sp>
        <p:nvSpPr>
          <p:cNvPr id="5" name="Oval 4"/>
          <p:cNvSpPr/>
          <p:nvPr/>
        </p:nvSpPr>
        <p:spPr>
          <a:xfrm>
            <a:off x="9509760" y="1325880"/>
            <a:ext cx="1010412" cy="854964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0209276" y="1356969"/>
            <a:ext cx="1010412" cy="854964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9696297" y="1869948"/>
            <a:ext cx="854964" cy="854964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10364724" y="1854403"/>
            <a:ext cx="854964" cy="854964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10504627" y="1450238"/>
            <a:ext cx="54406" cy="1212494"/>
          </a:xfrm>
          <a:prstGeom prst="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31520" y="1554480"/>
            <a:ext cx="8046720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2D37"/>
                </a:solidFill>
                <a:latin typeface="Aptos"/>
              </a:defRPr>
            </a:pPr>
            <a:r>
              <a:t>• WHO defines mental health as a state of mental wellbeing that helps people cope with life’s stresses, realise abilities, learn and work well, and contribute to their communities (WHO, 2026).</a:t>
            </a:r>
          </a:p>
          <a:p>
            <a:pPr>
              <a:spcAft>
                <a:spcPts val="1000"/>
              </a:spcAft>
              <a:defRPr sz="1800">
                <a:solidFill>
                  <a:srgbClr val="262D37"/>
                </a:solidFill>
                <a:latin typeface="Aptos"/>
              </a:defRPr>
            </a:pPr>
            <a:r>
              <a:t>• Mental health exists on a continuum and can change over time; people may experience both positive wellbeing and periods of mental ill-health.</a:t>
            </a:r>
          </a:p>
          <a:p>
            <a:pPr>
              <a:spcAft>
                <a:spcPts val="1000"/>
              </a:spcAft>
              <a:defRPr sz="1800">
                <a:solidFill>
                  <a:srgbClr val="262D37"/>
                </a:solidFill>
                <a:latin typeface="Aptos"/>
              </a:defRPr>
            </a:pPr>
            <a:r>
              <a:t>• Mental health is shaped by interacting individual, social and structural factors — not by a single cause (WHO, 2026).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1520" y="5532120"/>
            <a:ext cx="7498079" cy="640080"/>
          </a:xfrm>
          <a:prstGeom prst="roundRect">
            <a:avLst/>
          </a:prstGeom>
          <a:solidFill>
            <a:srgbClr val="D3EFE7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Key idea: everyone has mental health, just as everyone has physical health.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In-text citation: (WHO, 2026)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7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 Display"/>
              </a:defRPr>
            </a:pPr>
            <a:r>
              <a:t>Why mental health matters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D7DCE6"/>
                </a:solidFill>
                <a:latin typeface="Aptos"/>
              </a:defRPr>
            </a:pPr>
            <a:r>
              <a:t>A global issue with major effects on everyday life and opportunity.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600200"/>
            <a:ext cx="3337560" cy="3383280"/>
          </a:xfrm>
          <a:prstGeom prst="roundRect">
            <a:avLst/>
          </a:prstGeom>
          <a:solidFill>
            <a:srgbClr val="243452"/>
          </a:solidFill>
          <a:ln w="2540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274320" rtlCol="0" anchor="ctr"/>
          <a:lstStyle/>
          <a:p>
            <a:pPr algn="ctr">
              <a:defRPr sz="3400" b="1">
                <a:solidFill>
                  <a:srgbClr val="338991"/>
                </a:solidFill>
                <a:latin typeface="Aptos Display"/>
              </a:defRPr>
            </a:pPr>
            <a:r>
              <a:t>1+ billion</a:t>
            </a:r>
          </a:p>
          <a:p>
            <a:pPr>
              <a:spcBef>
                <a:spcPts val="1600"/>
              </a:spcBef>
              <a:defRPr sz="1500">
                <a:solidFill>
                  <a:srgbClr val="FFFFFF"/>
                </a:solidFill>
                <a:latin typeface="Aptos"/>
              </a:defRPr>
            </a:pPr>
            <a:r>
              <a:t>people globally live with a mental health condition</a:t>
            </a:r>
          </a:p>
          <a:p>
            <a:pPr>
              <a:defRPr sz="1000">
                <a:solidFill>
                  <a:srgbClr val="C8D0DC"/>
                </a:solidFill>
                <a:latin typeface="Aptos"/>
              </a:defRPr>
            </a:pPr>
            <a:r>
              <a:t>WHO, 2026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507992" y="1600200"/>
            <a:ext cx="3337560" cy="3383280"/>
          </a:xfrm>
          <a:prstGeom prst="roundRect">
            <a:avLst/>
          </a:prstGeom>
          <a:solidFill>
            <a:srgbClr val="243452"/>
          </a:solidFill>
          <a:ln w="25400"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274320" rtlCol="0" anchor="ctr"/>
          <a:lstStyle/>
          <a:p>
            <a:pPr algn="ctr">
              <a:defRPr sz="3400" b="1">
                <a:solidFill>
                  <a:srgbClr val="5B4E96"/>
                </a:solidFill>
                <a:latin typeface="Aptos Display"/>
              </a:defRPr>
            </a:pPr>
            <a:r>
              <a:t>1 in 6</a:t>
            </a:r>
          </a:p>
          <a:p>
            <a:pPr>
              <a:spcBef>
                <a:spcPts val="1600"/>
              </a:spcBef>
              <a:defRPr sz="1500">
                <a:solidFill>
                  <a:srgbClr val="FFFFFF"/>
                </a:solidFill>
                <a:latin typeface="Aptos"/>
              </a:defRPr>
            </a:pPr>
            <a:r>
              <a:t>people in the WHO European Region live with a mental health condition</a:t>
            </a:r>
          </a:p>
          <a:p>
            <a:pPr>
              <a:defRPr sz="1000">
                <a:solidFill>
                  <a:srgbClr val="C8D0DC"/>
                </a:solidFill>
                <a:latin typeface="Aptos"/>
              </a:defRPr>
            </a:pPr>
            <a:r>
              <a:t>WHO Europe,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330183" y="1600200"/>
            <a:ext cx="3337560" cy="3383280"/>
          </a:xfrm>
          <a:prstGeom prst="roundRect">
            <a:avLst/>
          </a:prstGeom>
          <a:solidFill>
            <a:srgbClr val="243452"/>
          </a:solidFill>
          <a:ln w="25400">
            <a:solidFill>
              <a:srgbClr val="E778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274320" rtlCol="0" anchor="ctr"/>
          <a:lstStyle/>
          <a:p>
            <a:pPr algn="ctr">
              <a:defRPr sz="3400" b="1">
                <a:solidFill>
                  <a:srgbClr val="E77867"/>
                </a:solidFill>
                <a:latin typeface="Aptos Display"/>
              </a:defRPr>
            </a:pPr>
            <a:r>
              <a:t>25%</a:t>
            </a:r>
          </a:p>
          <a:p>
            <a:pPr>
              <a:spcBef>
                <a:spcPts val="1600"/>
              </a:spcBef>
              <a:defRPr sz="1500">
                <a:solidFill>
                  <a:srgbClr val="FFFFFF"/>
                </a:solidFill>
                <a:latin typeface="Aptos"/>
              </a:defRPr>
            </a:pPr>
            <a:r>
              <a:t>of the UK population experienced poor mental health in the latest MHF analysis</a:t>
            </a:r>
          </a:p>
          <a:p>
            <a:pPr>
              <a:defRPr sz="1000">
                <a:solidFill>
                  <a:srgbClr val="C8D0DC"/>
                </a:solidFill>
                <a:latin typeface="Aptos"/>
              </a:defRPr>
            </a:pPr>
            <a:r>
              <a:t>MHF, 2026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Sources: WHO (2026); WHO Regional Office for Europe (2026); Mental Health Foundation (2026).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9F7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2742"/>
                </a:solidFill>
                <a:latin typeface="Aptos Display"/>
              </a:defRPr>
            </a:pPr>
            <a:r>
              <a:t>Common mental health conditions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7606E"/>
                </a:solidFill>
                <a:latin typeface="Aptos"/>
              </a:defRPr>
            </a:pPr>
            <a:r>
              <a:t>Different conditions can affect mood, thinking, behaviour and daily functioning.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417320"/>
            <a:ext cx="1417320" cy="384048"/>
          </a:xfrm>
          <a:prstGeom prst="round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ANXIETY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920240"/>
            <a:ext cx="4800600" cy="86868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Persistent fear or worry can become difficult to control and interfere with daily life.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309360" y="1417320"/>
            <a:ext cx="1417320" cy="384048"/>
          </a:xfrm>
          <a:prstGeom prst="round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DEPRESSION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309360" y="1920240"/>
            <a:ext cx="4800600" cy="86868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A sustained low mood or loss of interest can affect emotions, sleep, concentration and functioning.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3657600"/>
            <a:ext cx="1417320" cy="384048"/>
          </a:xfrm>
          <a:prstGeom prst="roundRect">
            <a:avLst/>
          </a:prstGeom>
          <a:solidFill>
            <a:srgbClr val="E77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BIPOLAR DISORDER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4160520"/>
            <a:ext cx="4800600" cy="86868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E778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Episodes of depression can occur alongside periods of unusually elevated or irritable mood.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09360" y="3657600"/>
            <a:ext cx="1417320" cy="384048"/>
          </a:xfrm>
          <a:prstGeom prst="round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PSYCHOSIS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4160520"/>
            <a:ext cx="4800600" cy="86868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Disturbances in perception or thinking can include hallucinations or delusions.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WHO notes that anxiety and depressive disorders are among the most common mental disorders (WHO, 2026).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9F7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2742"/>
                </a:solidFill>
                <a:latin typeface="Aptos Display"/>
              </a:defRPr>
            </a:pPr>
            <a:r>
              <a:t>What shapes mental health?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7606E"/>
                </a:solidFill>
                <a:latin typeface="Aptos"/>
              </a:defRPr>
            </a:pPr>
            <a:r>
              <a:t>Mental health is influenced by the conditions in which people live, work and connect.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554480"/>
            <a:ext cx="2423160" cy="192024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E778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E77867"/>
                </a:solidFill>
                <a:latin typeface="Aptos"/>
              </a:defRPr>
            </a:pPr>
            <a:r>
              <a:t>FINANCIAL</a:t>
            </a:r>
          </a:p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Income, debt &amp; insecurity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520440" y="1554480"/>
            <a:ext cx="2423160" cy="192024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338991"/>
                </a:solidFill>
                <a:latin typeface="Aptos"/>
              </a:defRPr>
            </a:pPr>
            <a:r>
              <a:t>SOCIAL</a:t>
            </a:r>
          </a:p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Relationships &amp; belonging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355080" y="1554480"/>
            <a:ext cx="2423160" cy="192024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5B4E96"/>
                </a:solidFill>
                <a:latin typeface="Aptos"/>
              </a:defRPr>
            </a:pPr>
            <a:r>
              <a:t>WORK / STUDY</a:t>
            </a:r>
          </a:p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Demand, control &amp; environment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189720" y="1554480"/>
            <a:ext cx="2423160" cy="192024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338991"/>
                </a:solidFill>
                <a:latin typeface="Aptos"/>
              </a:defRPr>
            </a:pPr>
            <a:r>
              <a:t>PHYSICAL</a:t>
            </a:r>
          </a:p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Housing, safety &amp; health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14400" y="3977639"/>
            <a:ext cx="10241280" cy="1005840"/>
          </a:xfrm>
          <a:prstGeom prst="roundRect">
            <a:avLst/>
          </a:prstGeom>
          <a:solidFill>
            <a:srgbClr val="D3EFE7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In the UK, the latest Mental Health Foundation analysis found poor mental health is not evenly distributed: financial hardship and other social conditions contribute to widening inequalities (MHF, 2025; MHF, 2026).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Mental health inequalities are systematic, avoidable and unfair differences between groups (MHF, 2026).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7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 Display"/>
              </a:defRPr>
            </a:pPr>
            <a:r>
              <a:t>Young people and the UK picture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D7DCE6"/>
                </a:solidFill>
                <a:latin typeface="Aptos"/>
              </a:defRPr>
            </a:pPr>
            <a:r>
              <a:t>Recent English data show a substantial rise in common mental health conditions.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417320"/>
            <a:ext cx="10698480" cy="914400"/>
          </a:xfrm>
          <a:prstGeom prst="roundRect">
            <a:avLst/>
          </a:prstGeom>
          <a:solidFill>
            <a:srgbClr val="283958"/>
          </a:solidFill>
          <a:ln w="19050"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500">
                <a:solidFill>
                  <a:srgbClr val="192742"/>
                </a:solidFill>
                <a:latin typeface="Aptos"/>
              </a:defRPr>
            </a:pPr>
            <a:r>
              <a:t>25.8% of 16–24-year-olds in England had a common mental health condition in 2023/24, compared with 17.5% in 2007 (MHF, 2025).</a:t>
            </a:r>
          </a:p>
        </p:txBody>
      </p:sp>
      <p:sp>
        <p:nvSpPr>
          <p:cNvPr id="6" name="Rectangle 5"/>
          <p:cNvSpPr/>
          <p:nvPr/>
        </p:nvSpPr>
        <p:spPr>
          <a:xfrm>
            <a:off x="1097280" y="3695699"/>
            <a:ext cx="2194560" cy="1653540"/>
          </a:xfrm>
          <a:prstGeom prst="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5422392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>
                <a:solidFill>
                  <a:srgbClr val="FFFFFF"/>
                </a:solidFill>
                <a:latin typeface="Aptos"/>
              </a:defRPr>
            </a:pPr>
            <a:r>
              <a:t>2007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3284219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17.5%</a:t>
            </a:r>
          </a:p>
        </p:txBody>
      </p:sp>
      <p:sp>
        <p:nvSpPr>
          <p:cNvPr id="9" name="Rectangle 8"/>
          <p:cNvSpPr/>
          <p:nvPr/>
        </p:nvSpPr>
        <p:spPr>
          <a:xfrm>
            <a:off x="5760720" y="2911449"/>
            <a:ext cx="2194560" cy="2437790"/>
          </a:xfrm>
          <a:prstGeom prst="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760720" y="5422392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>
                <a:solidFill>
                  <a:srgbClr val="FFFFFF"/>
                </a:solidFill>
                <a:latin typeface="Aptos"/>
              </a:defRPr>
            </a:pPr>
            <a:r>
              <a:t>2023/24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60720" y="2499969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25.8%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Source: Mental Health Foundation analysis of the Adult Psychiatric Morbidity Survey (2025).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9F7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2742"/>
                </a:solidFill>
                <a:latin typeface="Aptos Display"/>
              </a:defRPr>
            </a:pPr>
            <a:r>
              <a:t>What can help?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7606E"/>
                </a:solidFill>
                <a:latin typeface="Aptos"/>
              </a:defRPr>
            </a:pPr>
            <a:r>
              <a:t>Effective mental health support combines prevention, self-care, social connection and professional treatment.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371600"/>
            <a:ext cx="1234440" cy="384048"/>
          </a:xfrm>
          <a:prstGeom prst="round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PROTECT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874519"/>
            <a:ext cx="4800600" cy="91440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Sleep, physical activity, routines and supportive relationships can contribute to wellbeing (NHS, 2026).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63640" y="1371600"/>
            <a:ext cx="1234440" cy="384048"/>
          </a:xfrm>
          <a:prstGeom prst="round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CONNECT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40" y="1874519"/>
            <a:ext cx="4800600" cy="91440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Talking to trusted people and reducing isolation can make it easier to seek help early.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3520440"/>
            <a:ext cx="1234440" cy="384048"/>
          </a:xfrm>
          <a:prstGeom prst="roundRect">
            <a:avLst/>
          </a:prstGeom>
          <a:solidFill>
            <a:srgbClr val="E77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GET SUPPORT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4023360"/>
            <a:ext cx="4800600" cy="91440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E778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NHS services include talking therapies and routes to urgent mental health support (NHS, 2026).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63640" y="3520440"/>
            <a:ext cx="1234440" cy="384048"/>
          </a:xfrm>
          <a:prstGeom prst="round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TREAT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63640" y="4023360"/>
            <a:ext cx="4800600" cy="914400"/>
          </a:xfrm>
          <a:prstGeom prst="roundRect">
            <a:avLst/>
          </a:prstGeom>
          <a:solidFill>
            <a:srgbClr val="FFFFFF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Evidence-based psychological and medical treatments can help many people recover or manage symptoms.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UK urgent support: NHS 111 for urgent mental health help; call 999 or go to A&amp;E in an emergency.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7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 Display"/>
              </a:defRPr>
            </a:pPr>
            <a:r>
              <a:t>From stigma to support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D7DCE6"/>
                </a:solidFill>
                <a:latin typeface="Aptos"/>
              </a:defRPr>
            </a:pPr>
            <a:r>
              <a:t>Language, inclusion and access all matter.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7240" y="1508760"/>
            <a:ext cx="1234440" cy="384048"/>
          </a:xfrm>
          <a:prstGeom prst="roundRect">
            <a:avLst/>
          </a:prstGeom>
          <a:solidFill>
            <a:srgbClr val="33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LISTEN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2057400"/>
            <a:ext cx="3246120" cy="1005840"/>
          </a:xfrm>
          <a:prstGeom prst="roundRect">
            <a:avLst/>
          </a:prstGeom>
          <a:solidFill>
            <a:srgbClr val="273755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Take people seriously and avoid judgemental assumptions.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72000" y="1508760"/>
            <a:ext cx="1234440" cy="384048"/>
          </a:xfrm>
          <a:prstGeom prst="round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NORMALISE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572000" y="2057400"/>
            <a:ext cx="3246120" cy="1005840"/>
          </a:xfrm>
          <a:prstGeom prst="roundRect">
            <a:avLst/>
          </a:prstGeom>
          <a:solidFill>
            <a:srgbClr val="273755"/>
          </a:solidFill>
          <a:ln w="19050"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Mental health difficulties are health issues — not personal failures.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366760" y="1508760"/>
            <a:ext cx="1234440" cy="384048"/>
          </a:xfrm>
          <a:prstGeom prst="roundRect">
            <a:avLst/>
          </a:prstGeom>
          <a:solidFill>
            <a:srgbClr val="E77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INCLUDE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366760" y="2057400"/>
            <a:ext cx="3246120" cy="1005840"/>
          </a:xfrm>
          <a:prstGeom prst="roundRect">
            <a:avLst/>
          </a:prstGeom>
          <a:solidFill>
            <a:srgbClr val="273755"/>
          </a:solidFill>
          <a:ln w="19050">
            <a:solidFill>
              <a:srgbClr val="E778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300">
                <a:solidFill>
                  <a:srgbClr val="192742"/>
                </a:solidFill>
                <a:latin typeface="Aptos"/>
              </a:defRPr>
            </a:pPr>
            <a:r>
              <a:t>Design services and communication around diverse identities and lived experiences.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051560" y="4617720"/>
            <a:ext cx="10058400" cy="914400"/>
          </a:xfrm>
          <a:prstGeom prst="roundRect">
            <a:avLst/>
          </a:prstGeom>
          <a:solidFill>
            <a:srgbClr val="D3EFE7"/>
          </a:solidFill>
          <a:ln w="19050">
            <a:solidFill>
              <a:srgbClr val="3389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8016" tIns="73152" rIns="128016" rtlCol="0" anchor="ctr"/>
          <a:lstStyle/>
          <a:p>
            <a:pPr algn="ctr">
              <a:defRPr sz="1400">
                <a:solidFill>
                  <a:srgbClr val="192742"/>
                </a:solidFill>
                <a:latin typeface="Aptos"/>
              </a:defRPr>
            </a:pPr>
            <a:r>
              <a:t>The goal is not simply to treat illness; it is to create conditions that protect mental health and make effective support accessible.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WHO (2026) emphasises promotion, protection, prevention and access to care.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9F7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2742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7606E"/>
                </a:solidFill>
                <a:latin typeface="Aptos"/>
              </a:defRPr>
            </a:pPr>
            <a:r>
              <a:t>Harvard style — alphabetical order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1417320"/>
            <a:ext cx="10835640" cy="4709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Mental Health Foundation (2025) England's mental health is getting worse. Available at: mentalhealth.org.uk (Accessed: 14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Mental Health Foundation (2026) Mental health inequalities in the UK. Available at: mentalhealth.org.uk (Accessed: 14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Mental Health Foundation (2026) The Foundation Reports: The state of mental health inequality in the UK. Available at: reports.mentalhealth.org.uk (Accessed: 14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NHS (2026) Mental health. Available at: nhs.uk/mental-health/ (Accessed: 14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NHS (2026) Mental health services. Available at: nhs.uk/nhs-services/mental-health-services/ (Accessed: 14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World Health Organization (2026) Mental health. Available at: who.int/news-room/fact-sheets/detail/mental-health-strengthening-our-response (Accessed: 14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2D37"/>
                </a:solidFill>
                <a:latin typeface="Aptos"/>
              </a:defRPr>
            </a:pPr>
            <a:r>
              <a:t>World Health Organization Regional Office for Europe (2026) Mental health. Available at: who.int/europe/news-room/fact-sheets/item/mental-health (Accessed: 14 October 2026).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References are listed alphabetically by organisation/author.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7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9144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 Display"/>
              </a:defRPr>
            </a:pPr>
            <a:r>
              <a:t>Key takeaways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9601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D7DCE6"/>
                </a:solidFill>
                <a:latin typeface="Aptos"/>
              </a:defRPr>
            </a:pPr>
            <a:r>
              <a:t>Mental health is a shared public-health issue — and action can make a difference.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417320"/>
            <a:ext cx="804672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t>• Mental health changes across the life course and is shaped by multiple interacting factors.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t>• Recent UK data show rising levels of poor mental health and widening inequalities.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t>• Prevention, early support, effective treatment and inclusive communities all matter.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t>• Good mental health is not just an individual responsibility: environments and systems matter too.</a:t>
            </a:r>
          </a:p>
        </p:txBody>
      </p:sp>
      <p:sp>
        <p:nvSpPr>
          <p:cNvPr id="6" name="Oval 5"/>
          <p:cNvSpPr/>
          <p:nvPr/>
        </p:nvSpPr>
        <p:spPr>
          <a:xfrm>
            <a:off x="9144000" y="2011680"/>
            <a:ext cx="891540" cy="754380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9761220" y="2039112"/>
            <a:ext cx="891540" cy="754380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308592" y="2491740"/>
            <a:ext cx="754380" cy="754380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9898380" y="2478024"/>
            <a:ext cx="754380" cy="754380"/>
          </a:xfrm>
          <a:prstGeom prst="ellipse">
            <a:avLst/>
          </a:prstGeom>
          <a:solidFill>
            <a:srgbClr val="E0DAF5"/>
          </a:solidFill>
          <a:ln>
            <a:solidFill>
              <a:srgbClr val="5B4E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10021824" y="2121408"/>
            <a:ext cx="48006" cy="1069848"/>
          </a:xfrm>
          <a:prstGeom prst="rect">
            <a:avLst/>
          </a:prstGeom>
          <a:solidFill>
            <a:srgbClr val="5B4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9189720" y="5074920"/>
            <a:ext cx="1508760" cy="384048"/>
          </a:xfrm>
          <a:prstGeom prst="roundRect">
            <a:avLst/>
          </a:prstGeom>
          <a:solidFill>
            <a:srgbClr val="E77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THANK YOU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428232"/>
            <a:ext cx="10881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BEC6D2"/>
                </a:solidFill>
                <a:latin typeface="Aptos"/>
              </a:defRPr>
            </a:pPr>
            <a:r>
              <a:t>Prepared as an academic presentation on mental health; evidence current to October 2026.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Amna Hussain (2319523)</cp:lastModifiedBy>
  <cp:revision>2</cp:revision>
  <dcterms:created xsi:type="dcterms:W3CDTF">2013-01-27T09:14:16Z</dcterms:created>
  <dcterms:modified xsi:type="dcterms:W3CDTF">2026-10-14T13:18:18Z</dcterms:modified>
  <cp:category/>
</cp:coreProperties>
</file>