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57" r:id="rId3"/>
    <p:sldId id="264" r:id="rId4"/>
    <p:sldId id="263" r:id="rId5"/>
    <p:sldId id="262" r:id="rId6"/>
    <p:sldId id="265" r:id="rId7"/>
    <p:sldId id="261" r:id="rId8"/>
    <p:sldId id="266" r:id="rId9"/>
    <p:sldId id="267" r:id="rId10"/>
    <p:sldId id="268" r:id="rId11"/>
    <p:sldId id="269" r:id="rId12"/>
    <p:sldId id="258" r:id="rId13"/>
    <p:sldId id="273" r:id="rId14"/>
    <p:sldId id="274" r:id="rId15"/>
    <p:sldId id="275" r:id="rId16"/>
    <p:sldId id="276" r:id="rId17"/>
    <p:sldId id="277" r:id="rId18"/>
    <p:sldId id="278" r:id="rId19"/>
    <p:sldId id="259" r:id="rId20"/>
    <p:sldId id="270" r:id="rId21"/>
    <p:sldId id="271" r:id="rId22"/>
    <p:sldId id="272" r:id="rId23"/>
    <p:sldId id="260"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C9872B-FC71-DE8A-2FCE-D6DA20B7DDDA}" v="17511" dt="2026-01-18T18:00:42.908"/>
    <p1510:client id="{6EA910E6-348B-CCDA-359B-7A2FC0144764}" v="712" dt="2026-01-18T19:23:51.5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ele Rees (2501624)" userId="S::2501624@student.uwtsd.ac.uk::2269719c-d5d1-4532-aab1-f121798aa550" providerId="AD" clId="Web-{F1711460-AB72-D8CD-86C0-6EB0D28B6BC5}"/>
    <pc:docChg chg="mod addSld modSld addMainMaster delMainMaster">
      <pc:chgData name="Adele Rees (2501624)" userId="S::2501624@student.uwtsd.ac.uk::2269719c-d5d1-4532-aab1-f121798aa550" providerId="AD" clId="Web-{F1711460-AB72-D8CD-86C0-6EB0D28B6BC5}" dt="2026-01-12T15:04:09.027" v="568" actId="20577"/>
      <pc:docMkLst>
        <pc:docMk/>
      </pc:docMkLst>
      <pc:sldChg chg="modSp mod modClrScheme chgLayout">
        <pc:chgData name="Adele Rees (2501624)" userId="S::2501624@student.uwtsd.ac.uk::2269719c-d5d1-4532-aab1-f121798aa550" providerId="AD" clId="Web-{F1711460-AB72-D8CD-86C0-6EB0D28B6BC5}" dt="2026-01-12T14:46:09.232" v="42"/>
        <pc:sldMkLst>
          <pc:docMk/>
          <pc:sldMk cId="109857222" sldId="256"/>
        </pc:sldMkLst>
        <pc:spChg chg="mod ord">
          <ac:chgData name="Adele Rees (2501624)" userId="S::2501624@student.uwtsd.ac.uk::2269719c-d5d1-4532-aab1-f121798aa550" providerId="AD" clId="Web-{F1711460-AB72-D8CD-86C0-6EB0D28B6BC5}" dt="2026-01-12T14:46:09.232" v="42"/>
          <ac:spMkLst>
            <pc:docMk/>
            <pc:sldMk cId="109857222" sldId="256"/>
            <ac:spMk id="2" creationId="{00000000-0000-0000-0000-000000000000}"/>
          </ac:spMkLst>
        </pc:spChg>
        <pc:spChg chg="mod ord">
          <ac:chgData name="Adele Rees (2501624)" userId="S::2501624@student.uwtsd.ac.uk::2269719c-d5d1-4532-aab1-f121798aa550" providerId="AD" clId="Web-{F1711460-AB72-D8CD-86C0-6EB0D28B6BC5}" dt="2026-01-12T14:46:09.232" v="42"/>
          <ac:spMkLst>
            <pc:docMk/>
            <pc:sldMk cId="109857222" sldId="256"/>
            <ac:spMk id="3" creationId="{00000000-0000-0000-0000-000000000000}"/>
          </ac:spMkLst>
        </pc:spChg>
      </pc:sldChg>
      <pc:sldChg chg="modSp new">
        <pc:chgData name="Adele Rees (2501624)" userId="S::2501624@student.uwtsd.ac.uk::2269719c-d5d1-4532-aab1-f121798aa550" providerId="AD" clId="Web-{F1711460-AB72-D8CD-86C0-6EB0D28B6BC5}" dt="2026-01-12T15:04:09.027" v="568" actId="20577"/>
        <pc:sldMkLst>
          <pc:docMk/>
          <pc:sldMk cId="2220694155" sldId="257"/>
        </pc:sldMkLst>
        <pc:spChg chg="mod">
          <ac:chgData name="Adele Rees (2501624)" userId="S::2501624@student.uwtsd.ac.uk::2269719c-d5d1-4532-aab1-f121798aa550" providerId="AD" clId="Web-{F1711460-AB72-D8CD-86C0-6EB0D28B6BC5}" dt="2026-01-12T15:04:09.027" v="568" actId="20577"/>
          <ac:spMkLst>
            <pc:docMk/>
            <pc:sldMk cId="2220694155" sldId="257"/>
            <ac:spMk id="2" creationId="{18C58FFE-B8A1-A1C1-A6EC-29F07325424B}"/>
          </ac:spMkLst>
        </pc:spChg>
      </pc:sldChg>
      <pc:sldChg chg="modSp new">
        <pc:chgData name="Adele Rees (2501624)" userId="S::2501624@student.uwtsd.ac.uk::2269719c-d5d1-4532-aab1-f121798aa550" providerId="AD" clId="Web-{F1711460-AB72-D8CD-86C0-6EB0D28B6BC5}" dt="2026-01-12T14:49:45.451" v="374" actId="20577"/>
        <pc:sldMkLst>
          <pc:docMk/>
          <pc:sldMk cId="3302558842" sldId="258"/>
        </pc:sldMkLst>
        <pc:spChg chg="mod">
          <ac:chgData name="Adele Rees (2501624)" userId="S::2501624@student.uwtsd.ac.uk::2269719c-d5d1-4532-aab1-f121798aa550" providerId="AD" clId="Web-{F1711460-AB72-D8CD-86C0-6EB0D28B6BC5}" dt="2026-01-12T14:48:12.914" v="192" actId="20577"/>
          <ac:spMkLst>
            <pc:docMk/>
            <pc:sldMk cId="3302558842" sldId="258"/>
            <ac:spMk id="2" creationId="{633EDC48-9220-954E-43D9-CA7DB5A75239}"/>
          </ac:spMkLst>
        </pc:spChg>
        <pc:spChg chg="mod">
          <ac:chgData name="Adele Rees (2501624)" userId="S::2501624@student.uwtsd.ac.uk::2269719c-d5d1-4532-aab1-f121798aa550" providerId="AD" clId="Web-{F1711460-AB72-D8CD-86C0-6EB0D28B6BC5}" dt="2026-01-12T14:49:45.451" v="374" actId="20577"/>
          <ac:spMkLst>
            <pc:docMk/>
            <pc:sldMk cId="3302558842" sldId="258"/>
            <ac:spMk id="3" creationId="{24B1B8B4-C64A-B879-CC5D-A8159A9F037C}"/>
          </ac:spMkLst>
        </pc:spChg>
      </pc:sldChg>
      <pc:sldChg chg="modSp new">
        <pc:chgData name="Adele Rees (2501624)" userId="S::2501624@student.uwtsd.ac.uk::2269719c-d5d1-4532-aab1-f121798aa550" providerId="AD" clId="Web-{F1711460-AB72-D8CD-86C0-6EB0D28B6BC5}" dt="2026-01-12T14:50:11.109" v="431" actId="20577"/>
        <pc:sldMkLst>
          <pc:docMk/>
          <pc:sldMk cId="3363036593" sldId="259"/>
        </pc:sldMkLst>
        <pc:spChg chg="mod">
          <ac:chgData name="Adele Rees (2501624)" userId="S::2501624@student.uwtsd.ac.uk::2269719c-d5d1-4532-aab1-f121798aa550" providerId="AD" clId="Web-{F1711460-AB72-D8CD-86C0-6EB0D28B6BC5}" dt="2026-01-12T14:49:46.967" v="380" actId="20577"/>
          <ac:spMkLst>
            <pc:docMk/>
            <pc:sldMk cId="3363036593" sldId="259"/>
            <ac:spMk id="2" creationId="{2684B952-0BBB-C32F-3B4A-2266C7E877CB}"/>
          </ac:spMkLst>
        </pc:spChg>
        <pc:spChg chg="mod">
          <ac:chgData name="Adele Rees (2501624)" userId="S::2501624@student.uwtsd.ac.uk::2269719c-d5d1-4532-aab1-f121798aa550" providerId="AD" clId="Web-{F1711460-AB72-D8CD-86C0-6EB0D28B6BC5}" dt="2026-01-12T14:50:11.109" v="431" actId="20577"/>
          <ac:spMkLst>
            <pc:docMk/>
            <pc:sldMk cId="3363036593" sldId="259"/>
            <ac:spMk id="3" creationId="{ECF2ABFD-AB17-2373-AAC0-6F2740966CF3}"/>
          </ac:spMkLst>
        </pc:spChg>
      </pc:sldChg>
      <pc:sldChg chg="modSp new">
        <pc:chgData name="Adele Rees (2501624)" userId="S::2501624@student.uwtsd.ac.uk::2269719c-d5d1-4532-aab1-f121798aa550" providerId="AD" clId="Web-{F1711460-AB72-D8CD-86C0-6EB0D28B6BC5}" dt="2026-01-12T14:51:53.285" v="544" actId="20577"/>
        <pc:sldMkLst>
          <pc:docMk/>
          <pc:sldMk cId="2042335758" sldId="260"/>
        </pc:sldMkLst>
        <pc:spChg chg="mod">
          <ac:chgData name="Adele Rees (2501624)" userId="S::2501624@student.uwtsd.ac.uk::2269719c-d5d1-4532-aab1-f121798aa550" providerId="AD" clId="Web-{F1711460-AB72-D8CD-86C0-6EB0D28B6BC5}" dt="2026-01-12T14:50:27.188" v="435" actId="20577"/>
          <ac:spMkLst>
            <pc:docMk/>
            <pc:sldMk cId="2042335758" sldId="260"/>
            <ac:spMk id="2" creationId="{060BB2F8-8E20-1102-6D7C-8A354FEEB331}"/>
          </ac:spMkLst>
        </pc:spChg>
        <pc:spChg chg="mod">
          <ac:chgData name="Adele Rees (2501624)" userId="S::2501624@student.uwtsd.ac.uk::2269719c-d5d1-4532-aab1-f121798aa550" providerId="AD" clId="Web-{F1711460-AB72-D8CD-86C0-6EB0D28B6BC5}" dt="2026-01-12T14:51:53.285" v="544" actId="20577"/>
          <ac:spMkLst>
            <pc:docMk/>
            <pc:sldMk cId="2042335758" sldId="260"/>
            <ac:spMk id="3" creationId="{465C1042-4AA9-3A49-5597-9600DD3AE818}"/>
          </ac:spMkLst>
        </pc:spChg>
      </pc:sldChg>
      <pc:sldMasterChg chg="add addSldLayout modSldLayout">
        <pc:chgData name="Adele Rees (2501624)" userId="S::2501624@student.uwtsd.ac.uk::2269719c-d5d1-4532-aab1-f121798aa550" providerId="AD" clId="Web-{F1711460-AB72-D8CD-86C0-6EB0D28B6BC5}" dt="2026-01-12T14:46:09.232" v="42"/>
        <pc:sldMasterMkLst>
          <pc:docMk/>
          <pc:sldMasterMk cId="747511484" sldId="2147483702"/>
        </pc:sldMasterMkLst>
        <pc:sldLayoutChg chg="add mod replId">
          <pc:chgData name="Adele Rees (2501624)" userId="S::2501624@student.uwtsd.ac.uk::2269719c-d5d1-4532-aab1-f121798aa550" providerId="AD" clId="Web-{F1711460-AB72-D8CD-86C0-6EB0D28B6BC5}" dt="2026-01-12T14:46:09.232" v="42"/>
          <pc:sldLayoutMkLst>
            <pc:docMk/>
            <pc:sldMasterMk cId="747511484" sldId="2147483702"/>
            <pc:sldLayoutMk cId="1426512326" sldId="2147483703"/>
          </pc:sldLayoutMkLst>
        </pc:sldLayoutChg>
        <pc:sldLayoutChg chg="add mod replId">
          <pc:chgData name="Adele Rees (2501624)" userId="S::2501624@student.uwtsd.ac.uk::2269719c-d5d1-4532-aab1-f121798aa550" providerId="AD" clId="Web-{F1711460-AB72-D8CD-86C0-6EB0D28B6BC5}" dt="2026-01-12T14:46:09.232" v="42"/>
          <pc:sldLayoutMkLst>
            <pc:docMk/>
            <pc:sldMasterMk cId="747511484" sldId="2147483702"/>
            <pc:sldLayoutMk cId="597482012" sldId="2147483704"/>
          </pc:sldLayoutMkLst>
        </pc:sldLayoutChg>
        <pc:sldLayoutChg chg="add mod replId">
          <pc:chgData name="Adele Rees (2501624)" userId="S::2501624@student.uwtsd.ac.uk::2269719c-d5d1-4532-aab1-f121798aa550" providerId="AD" clId="Web-{F1711460-AB72-D8CD-86C0-6EB0D28B6BC5}" dt="2026-01-12T14:46:09.232" v="42"/>
          <pc:sldLayoutMkLst>
            <pc:docMk/>
            <pc:sldMasterMk cId="747511484" sldId="2147483702"/>
            <pc:sldLayoutMk cId="1377355319" sldId="2147483705"/>
          </pc:sldLayoutMkLst>
        </pc:sldLayoutChg>
        <pc:sldLayoutChg chg="add mod replId">
          <pc:chgData name="Adele Rees (2501624)" userId="S::2501624@student.uwtsd.ac.uk::2269719c-d5d1-4532-aab1-f121798aa550" providerId="AD" clId="Web-{F1711460-AB72-D8CD-86C0-6EB0D28B6BC5}" dt="2026-01-12T14:46:09.232" v="42"/>
          <pc:sldLayoutMkLst>
            <pc:docMk/>
            <pc:sldMasterMk cId="747511484" sldId="2147483702"/>
            <pc:sldLayoutMk cId="491646341" sldId="2147483706"/>
          </pc:sldLayoutMkLst>
        </pc:sldLayoutChg>
        <pc:sldLayoutChg chg="add mod replId">
          <pc:chgData name="Adele Rees (2501624)" userId="S::2501624@student.uwtsd.ac.uk::2269719c-d5d1-4532-aab1-f121798aa550" providerId="AD" clId="Web-{F1711460-AB72-D8CD-86C0-6EB0D28B6BC5}" dt="2026-01-12T14:46:09.232" v="42"/>
          <pc:sldLayoutMkLst>
            <pc:docMk/>
            <pc:sldMasterMk cId="747511484" sldId="2147483702"/>
            <pc:sldLayoutMk cId="2130630615" sldId="2147483707"/>
          </pc:sldLayoutMkLst>
        </pc:sldLayoutChg>
        <pc:sldLayoutChg chg="add mod replId">
          <pc:chgData name="Adele Rees (2501624)" userId="S::2501624@student.uwtsd.ac.uk::2269719c-d5d1-4532-aab1-f121798aa550" providerId="AD" clId="Web-{F1711460-AB72-D8CD-86C0-6EB0D28B6BC5}" dt="2026-01-12T14:46:09.232" v="42"/>
          <pc:sldLayoutMkLst>
            <pc:docMk/>
            <pc:sldMasterMk cId="747511484" sldId="2147483702"/>
            <pc:sldLayoutMk cId="1348486722" sldId="2147483708"/>
          </pc:sldLayoutMkLst>
        </pc:sldLayoutChg>
        <pc:sldLayoutChg chg="add mod replId">
          <pc:chgData name="Adele Rees (2501624)" userId="S::2501624@student.uwtsd.ac.uk::2269719c-d5d1-4532-aab1-f121798aa550" providerId="AD" clId="Web-{F1711460-AB72-D8CD-86C0-6EB0D28B6BC5}" dt="2026-01-12T14:46:09.232" v="42"/>
          <pc:sldLayoutMkLst>
            <pc:docMk/>
            <pc:sldMasterMk cId="747511484" sldId="2147483702"/>
            <pc:sldLayoutMk cId="2032563929" sldId="2147483709"/>
          </pc:sldLayoutMkLst>
        </pc:sldLayoutChg>
        <pc:sldLayoutChg chg="add mod replId">
          <pc:chgData name="Adele Rees (2501624)" userId="S::2501624@student.uwtsd.ac.uk::2269719c-d5d1-4532-aab1-f121798aa550" providerId="AD" clId="Web-{F1711460-AB72-D8CD-86C0-6EB0D28B6BC5}" dt="2026-01-12T14:46:09.232" v="42"/>
          <pc:sldLayoutMkLst>
            <pc:docMk/>
            <pc:sldMasterMk cId="747511484" sldId="2147483702"/>
            <pc:sldLayoutMk cId="3563266642" sldId="2147483710"/>
          </pc:sldLayoutMkLst>
        </pc:sldLayoutChg>
        <pc:sldLayoutChg chg="add mod replId">
          <pc:chgData name="Adele Rees (2501624)" userId="S::2501624@student.uwtsd.ac.uk::2269719c-d5d1-4532-aab1-f121798aa550" providerId="AD" clId="Web-{F1711460-AB72-D8CD-86C0-6EB0D28B6BC5}" dt="2026-01-12T14:46:09.232" v="42"/>
          <pc:sldLayoutMkLst>
            <pc:docMk/>
            <pc:sldMasterMk cId="747511484" sldId="2147483702"/>
            <pc:sldLayoutMk cId="1584149983" sldId="2147483711"/>
          </pc:sldLayoutMkLst>
        </pc:sldLayoutChg>
        <pc:sldLayoutChg chg="add mod replId">
          <pc:chgData name="Adele Rees (2501624)" userId="S::2501624@student.uwtsd.ac.uk::2269719c-d5d1-4532-aab1-f121798aa550" providerId="AD" clId="Web-{F1711460-AB72-D8CD-86C0-6EB0D28B6BC5}" dt="2026-01-12T14:46:09.232" v="42"/>
          <pc:sldLayoutMkLst>
            <pc:docMk/>
            <pc:sldMasterMk cId="747511484" sldId="2147483702"/>
            <pc:sldLayoutMk cId="27204322" sldId="2147483712"/>
          </pc:sldLayoutMkLst>
        </pc:sldLayoutChg>
        <pc:sldLayoutChg chg="add mod replId">
          <pc:chgData name="Adele Rees (2501624)" userId="S::2501624@student.uwtsd.ac.uk::2269719c-d5d1-4532-aab1-f121798aa550" providerId="AD" clId="Web-{F1711460-AB72-D8CD-86C0-6EB0D28B6BC5}" dt="2026-01-12T14:46:09.232" v="42"/>
          <pc:sldLayoutMkLst>
            <pc:docMk/>
            <pc:sldMasterMk cId="747511484" sldId="2147483702"/>
            <pc:sldLayoutMk cId="939024718" sldId="2147483713"/>
          </pc:sldLayoutMkLst>
        </pc:sldLayoutChg>
        <pc:sldLayoutChg chg="add mod replId">
          <pc:chgData name="Adele Rees (2501624)" userId="S::2501624@student.uwtsd.ac.uk::2269719c-d5d1-4532-aab1-f121798aa550" providerId="AD" clId="Web-{F1711460-AB72-D8CD-86C0-6EB0D28B6BC5}" dt="2026-01-12T14:46:09.232" v="42"/>
          <pc:sldLayoutMkLst>
            <pc:docMk/>
            <pc:sldMasterMk cId="747511484" sldId="2147483702"/>
            <pc:sldLayoutMk cId="2199918501" sldId="2147483714"/>
          </pc:sldLayoutMkLst>
        </pc:sldLayoutChg>
        <pc:sldLayoutChg chg="add mod replId">
          <pc:chgData name="Adele Rees (2501624)" userId="S::2501624@student.uwtsd.ac.uk::2269719c-d5d1-4532-aab1-f121798aa550" providerId="AD" clId="Web-{F1711460-AB72-D8CD-86C0-6EB0D28B6BC5}" dt="2026-01-12T14:46:09.232" v="42"/>
          <pc:sldLayoutMkLst>
            <pc:docMk/>
            <pc:sldMasterMk cId="747511484" sldId="2147483702"/>
            <pc:sldLayoutMk cId="3983005224" sldId="2147483715"/>
          </pc:sldLayoutMkLst>
        </pc:sldLayoutChg>
        <pc:sldLayoutChg chg="add mod replId">
          <pc:chgData name="Adele Rees (2501624)" userId="S::2501624@student.uwtsd.ac.uk::2269719c-d5d1-4532-aab1-f121798aa550" providerId="AD" clId="Web-{F1711460-AB72-D8CD-86C0-6EB0D28B6BC5}" dt="2026-01-12T14:46:09.232" v="42"/>
          <pc:sldLayoutMkLst>
            <pc:docMk/>
            <pc:sldMasterMk cId="747511484" sldId="2147483702"/>
            <pc:sldLayoutMk cId="3780894287" sldId="2147483716"/>
          </pc:sldLayoutMkLst>
        </pc:sldLayoutChg>
      </pc:sldMasterChg>
    </pc:docChg>
  </pc:docChgLst>
  <pc:docChgLst>
    <pc:chgData name="Adele Rees (2501624)" userId="S::2501624@student.uwtsd.ac.uk::2269719c-d5d1-4532-aab1-f121798aa550" providerId="AD" clId="Web-{2DC9872B-FC71-DE8A-2FCE-D6DA20B7DDDA}"/>
    <pc:docChg chg="addSld delSld modSld sldOrd">
      <pc:chgData name="Adele Rees (2501624)" userId="S::2501624@student.uwtsd.ac.uk::2269719c-d5d1-4532-aab1-f121798aa550" providerId="AD" clId="Web-{2DC9872B-FC71-DE8A-2FCE-D6DA20B7DDDA}" dt="2026-01-18T18:00:42.908" v="13228" actId="14100"/>
      <pc:docMkLst>
        <pc:docMk/>
      </pc:docMkLst>
      <pc:sldChg chg="addSp delSp modSp">
        <pc:chgData name="Adele Rees (2501624)" userId="S::2501624@student.uwtsd.ac.uk::2269719c-d5d1-4532-aab1-f121798aa550" providerId="AD" clId="Web-{2DC9872B-FC71-DE8A-2FCE-D6DA20B7DDDA}" dt="2026-01-18T17:38:01.814" v="12943" actId="1076"/>
        <pc:sldMkLst>
          <pc:docMk/>
          <pc:sldMk cId="2220694155" sldId="257"/>
        </pc:sldMkLst>
        <pc:spChg chg="del mod">
          <ac:chgData name="Adele Rees (2501624)" userId="S::2501624@student.uwtsd.ac.uk::2269719c-d5d1-4532-aab1-f121798aa550" providerId="AD" clId="Web-{2DC9872B-FC71-DE8A-2FCE-D6DA20B7DDDA}" dt="2026-01-17T13:07:22.314" v="212"/>
          <ac:spMkLst>
            <pc:docMk/>
            <pc:sldMk cId="2220694155" sldId="257"/>
            <ac:spMk id="3" creationId="{BBB335F0-2432-BEAB-B188-FA282D70B127}"/>
          </ac:spMkLst>
        </pc:spChg>
        <pc:spChg chg="add del mod">
          <ac:chgData name="Adele Rees (2501624)" userId="S::2501624@student.uwtsd.ac.uk::2269719c-d5d1-4532-aab1-f121798aa550" providerId="AD" clId="Web-{2DC9872B-FC71-DE8A-2FCE-D6DA20B7DDDA}" dt="2026-01-18T17:34:18.486" v="12907"/>
          <ac:spMkLst>
            <pc:docMk/>
            <pc:sldMk cId="2220694155" sldId="257"/>
            <ac:spMk id="3" creationId="{CE274822-BD33-5A2C-5FC0-15DD9F64C1D6}"/>
          </ac:spMkLst>
        </pc:spChg>
        <pc:spChg chg="add mod">
          <ac:chgData name="Adele Rees (2501624)" userId="S::2501624@student.uwtsd.ac.uk::2269719c-d5d1-4532-aab1-f121798aa550" providerId="AD" clId="Web-{2DC9872B-FC71-DE8A-2FCE-D6DA20B7DDDA}" dt="2026-01-18T17:38:01.814" v="12943" actId="1076"/>
          <ac:spMkLst>
            <pc:docMk/>
            <pc:sldMk cId="2220694155" sldId="257"/>
            <ac:spMk id="5" creationId="{492F8024-E285-9485-7C07-6A413E7D5C29}"/>
          </ac:spMkLst>
        </pc:spChg>
        <pc:spChg chg="add del mod">
          <ac:chgData name="Adele Rees (2501624)" userId="S::2501624@student.uwtsd.ac.uk::2269719c-d5d1-4532-aab1-f121798aa550" providerId="AD" clId="Web-{2DC9872B-FC71-DE8A-2FCE-D6DA20B7DDDA}" dt="2026-01-17T13:08:07.126" v="224"/>
          <ac:spMkLst>
            <pc:docMk/>
            <pc:sldMk cId="2220694155" sldId="257"/>
            <ac:spMk id="5" creationId="{A6FC50BF-2417-CDCB-4B70-F66A463A5144}"/>
          </ac:spMkLst>
        </pc:spChg>
        <pc:spChg chg="add mod">
          <ac:chgData name="Adele Rees (2501624)" userId="S::2501624@student.uwtsd.ac.uk::2269719c-d5d1-4532-aab1-f121798aa550" providerId="AD" clId="Web-{2DC9872B-FC71-DE8A-2FCE-D6DA20B7DDDA}" dt="2026-01-17T13:07:39.834" v="216" actId="20577"/>
          <ac:spMkLst>
            <pc:docMk/>
            <pc:sldMk cId="2220694155" sldId="257"/>
            <ac:spMk id="6" creationId="{BBB335F0-2432-BEAB-B188-FA282D70B127}"/>
          </ac:spMkLst>
        </pc:spChg>
        <pc:spChg chg="add mod">
          <ac:chgData name="Adele Rees (2501624)" userId="S::2501624@student.uwtsd.ac.uk::2269719c-d5d1-4532-aab1-f121798aa550" providerId="AD" clId="Web-{2DC9872B-FC71-DE8A-2FCE-D6DA20B7DDDA}" dt="2026-01-18T17:32:58.120" v="12899" actId="1076"/>
          <ac:spMkLst>
            <pc:docMk/>
            <pc:sldMk cId="2220694155" sldId="257"/>
            <ac:spMk id="7" creationId="{BF5EDB26-2A97-297B-8641-AA86DEBB05FF}"/>
          </ac:spMkLst>
        </pc:spChg>
        <pc:spChg chg="add del mod">
          <ac:chgData name="Adele Rees (2501624)" userId="S::2501624@student.uwtsd.ac.uk::2269719c-d5d1-4532-aab1-f121798aa550" providerId="AD" clId="Web-{2DC9872B-FC71-DE8A-2FCE-D6DA20B7DDDA}" dt="2026-01-17T13:18:47.577" v="618"/>
          <ac:spMkLst>
            <pc:docMk/>
            <pc:sldMk cId="2220694155" sldId="257"/>
            <ac:spMk id="8" creationId="{9909341D-AF84-52A3-0317-A0D1269EAC11}"/>
          </ac:spMkLst>
        </pc:spChg>
        <pc:spChg chg="add mod">
          <ac:chgData name="Adele Rees (2501624)" userId="S::2501624@student.uwtsd.ac.uk::2269719c-d5d1-4532-aab1-f121798aa550" providerId="AD" clId="Web-{2DC9872B-FC71-DE8A-2FCE-D6DA20B7DDDA}" dt="2026-01-18T17:37:11.139" v="12917" actId="1076"/>
          <ac:spMkLst>
            <pc:docMk/>
            <pc:sldMk cId="2220694155" sldId="257"/>
            <ac:spMk id="9" creationId="{2C176475-3455-E7AA-E5C5-7AE7F5D3ABCE}"/>
          </ac:spMkLst>
        </pc:spChg>
        <pc:spChg chg="add mod">
          <ac:chgData name="Adele Rees (2501624)" userId="S::2501624@student.uwtsd.ac.uk::2269719c-d5d1-4532-aab1-f121798aa550" providerId="AD" clId="Web-{2DC9872B-FC71-DE8A-2FCE-D6DA20B7DDDA}" dt="2026-01-18T17:33:04.917" v="12902" actId="14100"/>
          <ac:spMkLst>
            <pc:docMk/>
            <pc:sldMk cId="2220694155" sldId="257"/>
            <ac:spMk id="10" creationId="{0936FB4C-15E7-CF5D-9C84-23DC19E6F334}"/>
          </ac:spMkLst>
        </pc:spChg>
        <pc:picChg chg="add mod modCrop">
          <ac:chgData name="Adele Rees (2501624)" userId="S::2501624@student.uwtsd.ac.uk::2269719c-d5d1-4532-aab1-f121798aa550" providerId="AD" clId="Web-{2DC9872B-FC71-DE8A-2FCE-D6DA20B7DDDA}" dt="2026-01-18T17:37:06.702" v="12915" actId="1076"/>
          <ac:picMkLst>
            <pc:docMk/>
            <pc:sldMk cId="2220694155" sldId="257"/>
            <ac:picMk id="4" creationId="{489D5DB1-6FAD-BB3A-2679-C66BC65C05B4}"/>
          </ac:picMkLst>
        </pc:picChg>
      </pc:sldChg>
      <pc:sldChg chg="modSp">
        <pc:chgData name="Adele Rees (2501624)" userId="S::2501624@student.uwtsd.ac.uk::2269719c-d5d1-4532-aab1-f121798aa550" providerId="AD" clId="Web-{2DC9872B-FC71-DE8A-2FCE-D6DA20B7DDDA}" dt="2026-01-18T14:16:26.499" v="7293" actId="20577"/>
        <pc:sldMkLst>
          <pc:docMk/>
          <pc:sldMk cId="3302558842" sldId="258"/>
        </pc:sldMkLst>
        <pc:spChg chg="mod">
          <ac:chgData name="Adele Rees (2501624)" userId="S::2501624@student.uwtsd.ac.uk::2269719c-d5d1-4532-aab1-f121798aa550" providerId="AD" clId="Web-{2DC9872B-FC71-DE8A-2FCE-D6DA20B7DDDA}" dt="2026-01-18T14:16:26.499" v="7293" actId="20577"/>
          <ac:spMkLst>
            <pc:docMk/>
            <pc:sldMk cId="3302558842" sldId="258"/>
            <ac:spMk id="3" creationId="{24B1B8B4-C64A-B879-CC5D-A8159A9F037C}"/>
          </ac:spMkLst>
        </pc:spChg>
      </pc:sldChg>
      <pc:sldChg chg="modSp">
        <pc:chgData name="Adele Rees (2501624)" userId="S::2501624@student.uwtsd.ac.uk::2269719c-d5d1-4532-aab1-f121798aa550" providerId="AD" clId="Web-{2DC9872B-FC71-DE8A-2FCE-D6DA20B7DDDA}" dt="2026-01-18T00:20:32.891" v="5258" actId="20577"/>
        <pc:sldMkLst>
          <pc:docMk/>
          <pc:sldMk cId="3363036593" sldId="259"/>
        </pc:sldMkLst>
        <pc:spChg chg="mod">
          <ac:chgData name="Adele Rees (2501624)" userId="S::2501624@student.uwtsd.ac.uk::2269719c-d5d1-4532-aab1-f121798aa550" providerId="AD" clId="Web-{2DC9872B-FC71-DE8A-2FCE-D6DA20B7DDDA}" dt="2026-01-18T00:20:32.891" v="5258" actId="20577"/>
          <ac:spMkLst>
            <pc:docMk/>
            <pc:sldMk cId="3363036593" sldId="259"/>
            <ac:spMk id="3" creationId="{ECF2ABFD-AB17-2373-AAC0-6F2740966CF3}"/>
          </ac:spMkLst>
        </pc:spChg>
      </pc:sldChg>
      <pc:sldChg chg="modSp">
        <pc:chgData name="Adele Rees (2501624)" userId="S::2501624@student.uwtsd.ac.uk::2269719c-d5d1-4532-aab1-f121798aa550" providerId="AD" clId="Web-{2DC9872B-FC71-DE8A-2FCE-D6DA20B7DDDA}" dt="2026-01-18T17:00:07.489" v="11173" actId="14100"/>
        <pc:sldMkLst>
          <pc:docMk/>
          <pc:sldMk cId="2042335758" sldId="260"/>
        </pc:sldMkLst>
        <pc:spChg chg="mod">
          <ac:chgData name="Adele Rees (2501624)" userId="S::2501624@student.uwtsd.ac.uk::2269719c-d5d1-4532-aab1-f121798aa550" providerId="AD" clId="Web-{2DC9872B-FC71-DE8A-2FCE-D6DA20B7DDDA}" dt="2026-01-18T17:00:07.489" v="11173" actId="14100"/>
          <ac:spMkLst>
            <pc:docMk/>
            <pc:sldMk cId="2042335758" sldId="260"/>
            <ac:spMk id="3" creationId="{465C1042-4AA9-3A49-5597-9600DD3AE818}"/>
          </ac:spMkLst>
        </pc:spChg>
      </pc:sldChg>
      <pc:sldChg chg="addSp modSp new">
        <pc:chgData name="Adele Rees (2501624)" userId="S::2501624@student.uwtsd.ac.uk::2269719c-d5d1-4532-aab1-f121798aa550" providerId="AD" clId="Web-{2DC9872B-FC71-DE8A-2FCE-D6DA20B7DDDA}" dt="2026-01-17T15:30:49.103" v="2761" actId="20577"/>
        <pc:sldMkLst>
          <pc:docMk/>
          <pc:sldMk cId="1083275569" sldId="261"/>
        </pc:sldMkLst>
        <pc:spChg chg="mod">
          <ac:chgData name="Adele Rees (2501624)" userId="S::2501624@student.uwtsd.ac.uk::2269719c-d5d1-4532-aab1-f121798aa550" providerId="AD" clId="Web-{2DC9872B-FC71-DE8A-2FCE-D6DA20B7DDDA}" dt="2026-01-14T10:43:34.497" v="7" actId="20577"/>
          <ac:spMkLst>
            <pc:docMk/>
            <pc:sldMk cId="1083275569" sldId="261"/>
            <ac:spMk id="2" creationId="{E5870221-CF8F-3493-1068-A29D6AAEDC5D}"/>
          </ac:spMkLst>
        </pc:spChg>
        <pc:spChg chg="mod">
          <ac:chgData name="Adele Rees (2501624)" userId="S::2501624@student.uwtsd.ac.uk::2269719c-d5d1-4532-aab1-f121798aa550" providerId="AD" clId="Web-{2DC9872B-FC71-DE8A-2FCE-D6DA20B7DDDA}" dt="2026-01-17T15:28:07.369" v="2566" actId="1076"/>
          <ac:spMkLst>
            <pc:docMk/>
            <pc:sldMk cId="1083275569" sldId="261"/>
            <ac:spMk id="3" creationId="{2B52F4FC-8572-430E-1215-892CD9CD02AD}"/>
          </ac:spMkLst>
        </pc:spChg>
        <pc:spChg chg="add mod">
          <ac:chgData name="Adele Rees (2501624)" userId="S::2501624@student.uwtsd.ac.uk::2269719c-d5d1-4532-aab1-f121798aa550" providerId="AD" clId="Web-{2DC9872B-FC71-DE8A-2FCE-D6DA20B7DDDA}" dt="2026-01-17T15:30:49.103" v="2761" actId="20577"/>
          <ac:spMkLst>
            <pc:docMk/>
            <pc:sldMk cId="1083275569" sldId="261"/>
            <ac:spMk id="4" creationId="{0FB610A0-1B05-22B7-EDD8-8C44E74551B0}"/>
          </ac:spMkLst>
        </pc:spChg>
      </pc:sldChg>
      <pc:sldChg chg="addSp delSp modSp add mod replId setBg">
        <pc:chgData name="Adele Rees (2501624)" userId="S::2501624@student.uwtsd.ac.uk::2269719c-d5d1-4532-aab1-f121798aa550" providerId="AD" clId="Web-{2DC9872B-FC71-DE8A-2FCE-D6DA20B7DDDA}" dt="2026-01-18T17:43:42.137" v="13039" actId="1076"/>
        <pc:sldMkLst>
          <pc:docMk/>
          <pc:sldMk cId="1177756094" sldId="262"/>
        </pc:sldMkLst>
        <pc:spChg chg="del mod">
          <ac:chgData name="Adele Rees (2501624)" userId="S::2501624@student.uwtsd.ac.uk::2269719c-d5d1-4532-aab1-f121798aa550" providerId="AD" clId="Web-{2DC9872B-FC71-DE8A-2FCE-D6DA20B7DDDA}" dt="2026-01-18T17:42:02.525" v="12987"/>
          <ac:spMkLst>
            <pc:docMk/>
            <pc:sldMk cId="1177756094" sldId="262"/>
            <ac:spMk id="2" creationId="{96575C31-3179-7FA2-9BF4-C8442F5F7E6C}"/>
          </ac:spMkLst>
        </pc:spChg>
        <pc:spChg chg="add del mod">
          <ac:chgData name="Adele Rees (2501624)" userId="S::2501624@student.uwtsd.ac.uk::2269719c-d5d1-4532-aab1-f121798aa550" providerId="AD" clId="Web-{2DC9872B-FC71-DE8A-2FCE-D6DA20B7DDDA}" dt="2026-01-18T17:42:05.228" v="12988"/>
          <ac:spMkLst>
            <pc:docMk/>
            <pc:sldMk cId="1177756094" sldId="262"/>
            <ac:spMk id="5" creationId="{D7E4814B-0803-0FED-CD27-02DF904B48C9}"/>
          </ac:spMkLst>
        </pc:spChg>
        <pc:spChg chg="del mod ord">
          <ac:chgData name="Adele Rees (2501624)" userId="S::2501624@student.uwtsd.ac.uk::2269719c-d5d1-4532-aab1-f121798aa550" providerId="AD" clId="Web-{2DC9872B-FC71-DE8A-2FCE-D6DA20B7DDDA}" dt="2026-01-18T17:41:22.915" v="12976"/>
          <ac:spMkLst>
            <pc:docMk/>
            <pc:sldMk cId="1177756094" sldId="262"/>
            <ac:spMk id="6" creationId="{C85FF97C-8367-4D3C-EB78-A227EE48A151}"/>
          </ac:spMkLst>
        </pc:spChg>
        <pc:spChg chg="mod">
          <ac:chgData name="Adele Rees (2501624)" userId="S::2501624@student.uwtsd.ac.uk::2269719c-d5d1-4532-aab1-f121798aa550" providerId="AD" clId="Web-{2DC9872B-FC71-DE8A-2FCE-D6DA20B7DDDA}" dt="2026-01-18T17:42:42.792" v="13004" actId="1076"/>
          <ac:spMkLst>
            <pc:docMk/>
            <pc:sldMk cId="1177756094" sldId="262"/>
            <ac:spMk id="7" creationId="{6675E473-B602-DDBD-9555-77E2AA758E65}"/>
          </ac:spMkLst>
        </pc:spChg>
        <pc:spChg chg="add mod">
          <ac:chgData name="Adele Rees (2501624)" userId="S::2501624@student.uwtsd.ac.uk::2269719c-d5d1-4532-aab1-f121798aa550" providerId="AD" clId="Web-{2DC9872B-FC71-DE8A-2FCE-D6DA20B7DDDA}" dt="2026-01-18T17:43:42.137" v="13039" actId="1076"/>
          <ac:spMkLst>
            <pc:docMk/>
            <pc:sldMk cId="1177756094" sldId="262"/>
            <ac:spMk id="8" creationId="{6BA2C610-AF54-FB46-0AF6-F9ECE68145F9}"/>
          </ac:spMkLst>
        </pc:spChg>
        <pc:spChg chg="del">
          <ac:chgData name="Adele Rees (2501624)" userId="S::2501624@student.uwtsd.ac.uk::2269719c-d5d1-4532-aab1-f121798aa550" providerId="AD" clId="Web-{2DC9872B-FC71-DE8A-2FCE-D6DA20B7DDDA}" dt="2026-01-17T13:12:39.802" v="387"/>
          <ac:spMkLst>
            <pc:docMk/>
            <pc:sldMk cId="1177756094" sldId="262"/>
            <ac:spMk id="8" creationId="{FFB0FCF8-B846-77F7-0973-AE31C1B7E014}"/>
          </ac:spMkLst>
        </pc:spChg>
        <pc:spChg chg="del">
          <ac:chgData name="Adele Rees (2501624)" userId="S::2501624@student.uwtsd.ac.uk::2269719c-d5d1-4532-aab1-f121798aa550" providerId="AD" clId="Web-{2DC9872B-FC71-DE8A-2FCE-D6DA20B7DDDA}" dt="2026-01-17T13:12:37.285" v="386"/>
          <ac:spMkLst>
            <pc:docMk/>
            <pc:sldMk cId="1177756094" sldId="262"/>
            <ac:spMk id="9" creationId="{0AEC242F-81B5-CC38-89BC-44B9A0C3FA47}"/>
          </ac:spMkLst>
        </pc:spChg>
        <pc:spChg chg="add">
          <ac:chgData name="Adele Rees (2501624)" userId="S::2501624@student.uwtsd.ac.uk::2269719c-d5d1-4532-aab1-f121798aa550" providerId="AD" clId="Web-{2DC9872B-FC71-DE8A-2FCE-D6DA20B7DDDA}" dt="2026-01-18T17:40:15.553" v="12945"/>
          <ac:spMkLst>
            <pc:docMk/>
            <pc:sldMk cId="1177756094" sldId="262"/>
            <ac:spMk id="12" creationId="{90814A6D-51DC-4E3F-B3C1-B4B7517F1786}"/>
          </ac:spMkLst>
        </pc:spChg>
        <pc:picChg chg="add mod ord">
          <ac:chgData name="Adele Rees (2501624)" userId="S::2501624@student.uwtsd.ac.uk::2269719c-d5d1-4532-aab1-f121798aa550" providerId="AD" clId="Web-{2DC9872B-FC71-DE8A-2FCE-D6DA20B7DDDA}" dt="2026-01-18T17:40:15.553" v="12945"/>
          <ac:picMkLst>
            <pc:docMk/>
            <pc:sldMk cId="1177756094" sldId="262"/>
            <ac:picMk id="3" creationId="{004D27AC-E0AE-05A0-64BB-296454DD2E30}"/>
          </ac:picMkLst>
        </pc:picChg>
      </pc:sldChg>
      <pc:sldChg chg="addSp modSp add ord replId">
        <pc:chgData name="Adele Rees (2501624)" userId="S::2501624@student.uwtsd.ac.uk::2269719c-d5d1-4532-aab1-f121798aa550" providerId="AD" clId="Web-{2DC9872B-FC71-DE8A-2FCE-D6DA20B7DDDA}" dt="2026-01-17T13:48:58.448" v="1428" actId="20577"/>
        <pc:sldMkLst>
          <pc:docMk/>
          <pc:sldMk cId="2421309226" sldId="263"/>
        </pc:sldMkLst>
        <pc:spChg chg="add mod">
          <ac:chgData name="Adele Rees (2501624)" userId="S::2501624@student.uwtsd.ac.uk::2269719c-d5d1-4532-aab1-f121798aa550" providerId="AD" clId="Web-{2DC9872B-FC71-DE8A-2FCE-D6DA20B7DDDA}" dt="2026-01-17T13:48:45.198" v="1423" actId="14100"/>
          <ac:spMkLst>
            <pc:docMk/>
            <pc:sldMk cId="2421309226" sldId="263"/>
            <ac:spMk id="3" creationId="{D1DDF608-F911-8082-54E8-D6FEA69EEF3B}"/>
          </ac:spMkLst>
        </pc:spChg>
        <pc:spChg chg="add mod">
          <ac:chgData name="Adele Rees (2501624)" userId="S::2501624@student.uwtsd.ac.uk::2269719c-d5d1-4532-aab1-f121798aa550" providerId="AD" clId="Web-{2DC9872B-FC71-DE8A-2FCE-D6DA20B7DDDA}" dt="2026-01-17T13:46:29.880" v="1269" actId="20577"/>
          <ac:spMkLst>
            <pc:docMk/>
            <pc:sldMk cId="2421309226" sldId="263"/>
            <ac:spMk id="4" creationId="{AFC144B2-2455-CC94-9821-28C2F027C753}"/>
          </ac:spMkLst>
        </pc:spChg>
        <pc:spChg chg="add mod">
          <ac:chgData name="Adele Rees (2501624)" userId="S::2501624@student.uwtsd.ac.uk::2269719c-d5d1-4532-aab1-f121798aa550" providerId="AD" clId="Web-{2DC9872B-FC71-DE8A-2FCE-D6DA20B7DDDA}" dt="2026-01-17T13:48:58.448" v="1428" actId="20577"/>
          <ac:spMkLst>
            <pc:docMk/>
            <pc:sldMk cId="2421309226" sldId="263"/>
            <ac:spMk id="5" creationId="{14B76F99-6442-8428-B538-1FB54B6B2E9B}"/>
          </ac:spMkLst>
        </pc:spChg>
        <pc:spChg chg="mod">
          <ac:chgData name="Adele Rees (2501624)" userId="S::2501624@student.uwtsd.ac.uk::2269719c-d5d1-4532-aab1-f121798aa550" providerId="AD" clId="Web-{2DC9872B-FC71-DE8A-2FCE-D6DA20B7DDDA}" dt="2026-01-17T13:45:15.018" v="1156" actId="1076"/>
          <ac:spMkLst>
            <pc:docMk/>
            <pc:sldMk cId="2421309226" sldId="263"/>
            <ac:spMk id="7" creationId="{ADE5DFBA-F893-B92D-048D-66233361C8AB}"/>
          </ac:spMkLst>
        </pc:spChg>
      </pc:sldChg>
      <pc:sldChg chg="modSp add ord replId">
        <pc:chgData name="Adele Rees (2501624)" userId="S::2501624@student.uwtsd.ac.uk::2269719c-d5d1-4532-aab1-f121798aa550" providerId="AD" clId="Web-{2DC9872B-FC71-DE8A-2FCE-D6DA20B7DDDA}" dt="2026-01-17T14:01:08.908" v="1770"/>
        <pc:sldMkLst>
          <pc:docMk/>
          <pc:sldMk cId="1203128328" sldId="264"/>
        </pc:sldMkLst>
        <pc:spChg chg="mod">
          <ac:chgData name="Adele Rees (2501624)" userId="S::2501624@student.uwtsd.ac.uk::2269719c-d5d1-4532-aab1-f121798aa550" providerId="AD" clId="Web-{2DC9872B-FC71-DE8A-2FCE-D6DA20B7DDDA}" dt="2026-01-17T14:00:53.297" v="1768" actId="20577"/>
          <ac:spMkLst>
            <pc:docMk/>
            <pc:sldMk cId="1203128328" sldId="264"/>
            <ac:spMk id="7" creationId="{C0A01F4E-C219-963C-B0ED-62FE6AF530F7}"/>
          </ac:spMkLst>
        </pc:spChg>
      </pc:sldChg>
      <pc:sldChg chg="delSp modSp add replId">
        <pc:chgData name="Adele Rees (2501624)" userId="S::2501624@student.uwtsd.ac.uk::2269719c-d5d1-4532-aab1-f121798aa550" providerId="AD" clId="Web-{2DC9872B-FC71-DE8A-2FCE-D6DA20B7DDDA}" dt="2026-01-17T14:05:15.933" v="2302" actId="1076"/>
        <pc:sldMkLst>
          <pc:docMk/>
          <pc:sldMk cId="3520450011" sldId="265"/>
        </pc:sldMkLst>
        <pc:spChg chg="mod">
          <ac:chgData name="Adele Rees (2501624)" userId="S::2501624@student.uwtsd.ac.uk::2269719c-d5d1-4532-aab1-f121798aa550" providerId="AD" clId="Web-{2DC9872B-FC71-DE8A-2FCE-D6DA20B7DDDA}" dt="2026-01-17T14:05:15.933" v="2302" actId="1076"/>
          <ac:spMkLst>
            <pc:docMk/>
            <pc:sldMk cId="3520450011" sldId="265"/>
            <ac:spMk id="6" creationId="{FE063F1B-77AD-733E-2FF0-1D96E6972BCE}"/>
          </ac:spMkLst>
        </pc:spChg>
        <pc:spChg chg="del mod">
          <ac:chgData name="Adele Rees (2501624)" userId="S::2501624@student.uwtsd.ac.uk::2269719c-d5d1-4532-aab1-f121798aa550" providerId="AD" clId="Web-{2DC9872B-FC71-DE8A-2FCE-D6DA20B7DDDA}" dt="2026-01-17T14:02:24.834" v="1785"/>
          <ac:spMkLst>
            <pc:docMk/>
            <pc:sldMk cId="3520450011" sldId="265"/>
            <ac:spMk id="7" creationId="{AB304523-8D8C-ECC5-1522-00CC89B5F66F}"/>
          </ac:spMkLst>
        </pc:spChg>
      </pc:sldChg>
      <pc:sldChg chg="addSp modSp add replId">
        <pc:chgData name="Adele Rees (2501624)" userId="S::2501624@student.uwtsd.ac.uk::2269719c-d5d1-4532-aab1-f121798aa550" providerId="AD" clId="Web-{2DC9872B-FC71-DE8A-2FCE-D6DA20B7DDDA}" dt="2026-01-17T15:41:35.089" v="3355" actId="1076"/>
        <pc:sldMkLst>
          <pc:docMk/>
          <pc:sldMk cId="397682943" sldId="266"/>
        </pc:sldMkLst>
        <pc:spChg chg="mod">
          <ac:chgData name="Adele Rees (2501624)" userId="S::2501624@student.uwtsd.ac.uk::2269719c-d5d1-4532-aab1-f121798aa550" providerId="AD" clId="Web-{2DC9872B-FC71-DE8A-2FCE-D6DA20B7DDDA}" dt="2026-01-17T15:41:23.042" v="3354" actId="1076"/>
          <ac:spMkLst>
            <pc:docMk/>
            <pc:sldMk cId="397682943" sldId="266"/>
            <ac:spMk id="3" creationId="{4E397D55-D47B-6C71-5D82-30EA079E6082}"/>
          </ac:spMkLst>
        </pc:spChg>
        <pc:spChg chg="mod">
          <ac:chgData name="Adele Rees (2501624)" userId="S::2501624@student.uwtsd.ac.uk::2269719c-d5d1-4532-aab1-f121798aa550" providerId="AD" clId="Web-{2DC9872B-FC71-DE8A-2FCE-D6DA20B7DDDA}" dt="2026-01-17T15:41:35.089" v="3355" actId="1076"/>
          <ac:spMkLst>
            <pc:docMk/>
            <pc:sldMk cId="397682943" sldId="266"/>
            <ac:spMk id="4" creationId="{8FEDA35C-B7C0-17F3-ACD3-8C1015C43144}"/>
          </ac:spMkLst>
        </pc:spChg>
        <pc:spChg chg="add mod">
          <ac:chgData name="Adele Rees (2501624)" userId="S::2501624@student.uwtsd.ac.uk::2269719c-d5d1-4532-aab1-f121798aa550" providerId="AD" clId="Web-{2DC9872B-FC71-DE8A-2FCE-D6DA20B7DDDA}" dt="2026-01-17T15:40:46.353" v="3350" actId="1076"/>
          <ac:spMkLst>
            <pc:docMk/>
            <pc:sldMk cId="397682943" sldId="266"/>
            <ac:spMk id="5" creationId="{8B39C69B-3DA8-A221-960E-50C05CFC3F73}"/>
          </ac:spMkLst>
        </pc:spChg>
      </pc:sldChg>
      <pc:sldChg chg="addSp delSp modSp add replId">
        <pc:chgData name="Adele Rees (2501624)" userId="S::2501624@student.uwtsd.ac.uk::2269719c-d5d1-4532-aab1-f121798aa550" providerId="AD" clId="Web-{2DC9872B-FC71-DE8A-2FCE-D6DA20B7DDDA}" dt="2026-01-18T17:54:42.912" v="13172" actId="20577"/>
        <pc:sldMkLst>
          <pc:docMk/>
          <pc:sldMk cId="300281176" sldId="267"/>
        </pc:sldMkLst>
        <pc:spChg chg="del">
          <ac:chgData name="Adele Rees (2501624)" userId="S::2501624@student.uwtsd.ac.uk::2269719c-d5d1-4532-aab1-f121798aa550" providerId="AD" clId="Web-{2DC9872B-FC71-DE8A-2FCE-D6DA20B7DDDA}" dt="2026-01-17T15:41:47.386" v="3356"/>
          <ac:spMkLst>
            <pc:docMk/>
            <pc:sldMk cId="300281176" sldId="267"/>
            <ac:spMk id="3" creationId="{5F1E9519-B4BB-BA5C-5084-F7335A160696}"/>
          </ac:spMkLst>
        </pc:spChg>
        <pc:spChg chg="del">
          <ac:chgData name="Adele Rees (2501624)" userId="S::2501624@student.uwtsd.ac.uk::2269719c-d5d1-4532-aab1-f121798aa550" providerId="AD" clId="Web-{2DC9872B-FC71-DE8A-2FCE-D6DA20B7DDDA}" dt="2026-01-17T15:41:58.370" v="3358"/>
          <ac:spMkLst>
            <pc:docMk/>
            <pc:sldMk cId="300281176" sldId="267"/>
            <ac:spMk id="4" creationId="{71FE6522-4C72-1822-27E0-34471E25880E}"/>
          </ac:spMkLst>
        </pc:spChg>
        <pc:spChg chg="del">
          <ac:chgData name="Adele Rees (2501624)" userId="S::2501624@student.uwtsd.ac.uk::2269719c-d5d1-4532-aab1-f121798aa550" providerId="AD" clId="Web-{2DC9872B-FC71-DE8A-2FCE-D6DA20B7DDDA}" dt="2026-01-17T15:41:50.855" v="3357"/>
          <ac:spMkLst>
            <pc:docMk/>
            <pc:sldMk cId="300281176" sldId="267"/>
            <ac:spMk id="5" creationId="{6DB7C753-B5F0-E318-9D33-8C65CE550A84}"/>
          </ac:spMkLst>
        </pc:spChg>
        <pc:spChg chg="add del mod">
          <ac:chgData name="Adele Rees (2501624)" userId="S::2501624@student.uwtsd.ac.uk::2269719c-d5d1-4532-aab1-f121798aa550" providerId="AD" clId="Web-{2DC9872B-FC71-DE8A-2FCE-D6DA20B7DDDA}" dt="2026-01-18T17:48:54.391" v="13106"/>
          <ac:spMkLst>
            <pc:docMk/>
            <pc:sldMk cId="300281176" sldId="267"/>
            <ac:spMk id="7" creationId="{B4DE0E4A-8BAC-651F-E9FB-B48AF14340CC}"/>
          </ac:spMkLst>
        </pc:spChg>
        <pc:spChg chg="add mod">
          <ac:chgData name="Adele Rees (2501624)" userId="S::2501624@student.uwtsd.ac.uk::2269719c-d5d1-4532-aab1-f121798aa550" providerId="AD" clId="Web-{2DC9872B-FC71-DE8A-2FCE-D6DA20B7DDDA}" dt="2026-01-18T17:53:02.922" v="13140" actId="1076"/>
          <ac:spMkLst>
            <pc:docMk/>
            <pc:sldMk cId="300281176" sldId="267"/>
            <ac:spMk id="8" creationId="{6D1998CC-FF4F-C215-AE4D-1378EDE680B0}"/>
          </ac:spMkLst>
        </pc:spChg>
        <pc:spChg chg="add mod">
          <ac:chgData name="Adele Rees (2501624)" userId="S::2501624@student.uwtsd.ac.uk::2269719c-d5d1-4532-aab1-f121798aa550" providerId="AD" clId="Web-{2DC9872B-FC71-DE8A-2FCE-D6DA20B7DDDA}" dt="2026-01-18T17:54:42.912" v="13172" actId="20577"/>
          <ac:spMkLst>
            <pc:docMk/>
            <pc:sldMk cId="300281176" sldId="267"/>
            <ac:spMk id="477" creationId="{B7D2AFFA-D8BA-225A-3255-4C9086B8A72C}"/>
          </ac:spMkLst>
        </pc:spChg>
        <pc:graphicFrameChg chg="add del">
          <ac:chgData name="Adele Rees (2501624)" userId="S::2501624@student.uwtsd.ac.uk::2269719c-d5d1-4532-aab1-f121798aa550" providerId="AD" clId="Web-{2DC9872B-FC71-DE8A-2FCE-D6DA20B7DDDA}" dt="2026-01-18T17:45:52.483" v="13045"/>
          <ac:graphicFrameMkLst>
            <pc:docMk/>
            <pc:sldMk cId="300281176" sldId="267"/>
            <ac:graphicFrameMk id="10" creationId="{0D19ADB1-B772-D537-C84A-782614939345}"/>
          </ac:graphicFrameMkLst>
        </pc:graphicFrameChg>
        <pc:graphicFrameChg chg="add del">
          <ac:chgData name="Adele Rees (2501624)" userId="S::2501624@student.uwtsd.ac.uk::2269719c-d5d1-4532-aab1-f121798aa550" providerId="AD" clId="Web-{2DC9872B-FC71-DE8A-2FCE-D6DA20B7DDDA}" dt="2026-01-18T17:45:58.170" v="13047"/>
          <ac:graphicFrameMkLst>
            <pc:docMk/>
            <pc:sldMk cId="300281176" sldId="267"/>
            <ac:graphicFrameMk id="12" creationId="{446144F2-433E-7F95-5633-F9F05E7AB838}"/>
          </ac:graphicFrameMkLst>
        </pc:graphicFrameChg>
        <pc:graphicFrameChg chg="add modGraphic">
          <ac:chgData name="Adele Rees (2501624)" userId="S::2501624@student.uwtsd.ac.uk::2269719c-d5d1-4532-aab1-f121798aa550" providerId="AD" clId="Web-{2DC9872B-FC71-DE8A-2FCE-D6DA20B7DDDA}" dt="2026-01-18T17:52:47.077" v="13137"/>
          <ac:graphicFrameMkLst>
            <pc:docMk/>
            <pc:sldMk cId="300281176" sldId="267"/>
            <ac:graphicFrameMk id="20" creationId="{33534698-FBD9-5190-907B-4CC448A8CED0}"/>
          </ac:graphicFrameMkLst>
        </pc:graphicFrameChg>
        <pc:picChg chg="add del mod">
          <ac:chgData name="Adele Rees (2501624)" userId="S::2501624@student.uwtsd.ac.uk::2269719c-d5d1-4532-aab1-f121798aa550" providerId="AD" clId="Web-{2DC9872B-FC71-DE8A-2FCE-D6DA20B7DDDA}" dt="2026-01-18T17:45:40.873" v="13042"/>
          <ac:picMkLst>
            <pc:docMk/>
            <pc:sldMk cId="300281176" sldId="267"/>
            <ac:picMk id="3" creationId="{04BD560C-1158-2FAA-BAC9-F310284ADDFD}"/>
          </ac:picMkLst>
        </pc:picChg>
        <pc:picChg chg="add del mod">
          <ac:chgData name="Adele Rees (2501624)" userId="S::2501624@student.uwtsd.ac.uk::2269719c-d5d1-4532-aab1-f121798aa550" providerId="AD" clId="Web-{2DC9872B-FC71-DE8A-2FCE-D6DA20B7DDDA}" dt="2026-01-18T17:45:59.358" v="13048"/>
          <ac:picMkLst>
            <pc:docMk/>
            <pc:sldMk cId="300281176" sldId="267"/>
            <ac:picMk id="4" creationId="{0553193A-8EAB-D980-1C4A-09BD2717E6B0}"/>
          </ac:picMkLst>
        </pc:picChg>
        <pc:picChg chg="add del mod">
          <ac:chgData name="Adele Rees (2501624)" userId="S::2501624@student.uwtsd.ac.uk::2269719c-d5d1-4532-aab1-f121798aa550" providerId="AD" clId="Web-{2DC9872B-FC71-DE8A-2FCE-D6DA20B7DDDA}" dt="2026-01-18T17:48:20.344" v="13104"/>
          <ac:picMkLst>
            <pc:docMk/>
            <pc:sldMk cId="300281176" sldId="267"/>
            <ac:picMk id="17" creationId="{84C52CE6-3132-DDE3-2362-CB4C517E4AF4}"/>
          </ac:picMkLst>
        </pc:picChg>
        <pc:picChg chg="add del mod">
          <ac:chgData name="Adele Rees (2501624)" userId="S::2501624@student.uwtsd.ac.uk::2269719c-d5d1-4532-aab1-f121798aa550" providerId="AD" clId="Web-{2DC9872B-FC71-DE8A-2FCE-D6DA20B7DDDA}" dt="2026-01-18T17:49:13.235" v="13110"/>
          <ac:picMkLst>
            <pc:docMk/>
            <pc:sldMk cId="300281176" sldId="267"/>
            <ac:picMk id="18" creationId="{B434A7CA-498C-E393-01F5-FD7C4C80EE51}"/>
          </ac:picMkLst>
        </pc:picChg>
        <pc:picChg chg="add mod modCrop">
          <ac:chgData name="Adele Rees (2501624)" userId="S::2501624@student.uwtsd.ac.uk::2269719c-d5d1-4532-aab1-f121798aa550" providerId="AD" clId="Web-{2DC9872B-FC71-DE8A-2FCE-D6DA20B7DDDA}" dt="2026-01-18T17:51:21.085" v="13116" actId="1076"/>
          <ac:picMkLst>
            <pc:docMk/>
            <pc:sldMk cId="300281176" sldId="267"/>
            <ac:picMk id="39" creationId="{9ACAEE38-B4E9-35A0-3BCD-D6D28C79A441}"/>
          </ac:picMkLst>
        </pc:picChg>
      </pc:sldChg>
      <pc:sldChg chg="new del">
        <pc:chgData name="Adele Rees (2501624)" userId="S::2501624@student.uwtsd.ac.uk::2269719c-d5d1-4532-aab1-f121798aa550" providerId="AD" clId="Web-{2DC9872B-FC71-DE8A-2FCE-D6DA20B7DDDA}" dt="2026-01-17T15:41:03.276" v="3351"/>
        <pc:sldMkLst>
          <pc:docMk/>
          <pc:sldMk cId="1176765959" sldId="267"/>
        </pc:sldMkLst>
      </pc:sldChg>
      <pc:sldChg chg="addSp modSp add ord replId">
        <pc:chgData name="Adele Rees (2501624)" userId="S::2501624@student.uwtsd.ac.uk::2269719c-d5d1-4532-aab1-f121798aa550" providerId="AD" clId="Web-{2DC9872B-FC71-DE8A-2FCE-D6DA20B7DDDA}" dt="2026-01-17T15:50:07.536" v="4195" actId="20577"/>
        <pc:sldMkLst>
          <pc:docMk/>
          <pc:sldMk cId="194692941" sldId="268"/>
        </pc:sldMkLst>
        <pc:spChg chg="mod">
          <ac:chgData name="Adele Rees (2501624)" userId="S::2501624@student.uwtsd.ac.uk::2269719c-d5d1-4532-aab1-f121798aa550" providerId="AD" clId="Web-{2DC9872B-FC71-DE8A-2FCE-D6DA20B7DDDA}" dt="2026-01-17T15:49:47.017" v="4191" actId="1076"/>
          <ac:spMkLst>
            <pc:docMk/>
            <pc:sldMk cId="194692941" sldId="268"/>
            <ac:spMk id="3" creationId="{F6E79213-EAC6-0B98-19B4-7CF7378C69D0}"/>
          </ac:spMkLst>
        </pc:spChg>
        <pc:spChg chg="mod">
          <ac:chgData name="Adele Rees (2501624)" userId="S::2501624@student.uwtsd.ac.uk::2269719c-d5d1-4532-aab1-f121798aa550" providerId="AD" clId="Web-{2DC9872B-FC71-DE8A-2FCE-D6DA20B7DDDA}" dt="2026-01-17T15:50:07.536" v="4195" actId="20577"/>
          <ac:spMkLst>
            <pc:docMk/>
            <pc:sldMk cId="194692941" sldId="268"/>
            <ac:spMk id="4" creationId="{FD7E11DF-4B87-3B4E-496E-4FCB7D930891}"/>
          </ac:spMkLst>
        </pc:spChg>
        <pc:spChg chg="add mod">
          <ac:chgData name="Adele Rees (2501624)" userId="S::2501624@student.uwtsd.ac.uk::2269719c-d5d1-4532-aab1-f121798aa550" providerId="AD" clId="Web-{2DC9872B-FC71-DE8A-2FCE-D6DA20B7DDDA}" dt="2026-01-17T15:48:55.915" v="4175" actId="1076"/>
          <ac:spMkLst>
            <pc:docMk/>
            <pc:sldMk cId="194692941" sldId="268"/>
            <ac:spMk id="5" creationId="{413A301B-D389-9968-DADB-25DA193C9BAF}"/>
          </ac:spMkLst>
        </pc:spChg>
      </pc:sldChg>
      <pc:sldChg chg="addSp delSp modSp add replId">
        <pc:chgData name="Adele Rees (2501624)" userId="S::2501624@student.uwtsd.ac.uk::2269719c-d5d1-4532-aab1-f121798aa550" providerId="AD" clId="Web-{2DC9872B-FC71-DE8A-2FCE-D6DA20B7DDDA}" dt="2026-01-17T15:58:45.558" v="4689" actId="1076"/>
        <pc:sldMkLst>
          <pc:docMk/>
          <pc:sldMk cId="1547181319" sldId="269"/>
        </pc:sldMkLst>
        <pc:spChg chg="mod">
          <ac:chgData name="Adele Rees (2501624)" userId="S::2501624@student.uwtsd.ac.uk::2269719c-d5d1-4532-aab1-f121798aa550" providerId="AD" clId="Web-{2DC9872B-FC71-DE8A-2FCE-D6DA20B7DDDA}" dt="2026-01-17T15:56:15.645" v="4427" actId="20577"/>
          <ac:spMkLst>
            <pc:docMk/>
            <pc:sldMk cId="1547181319" sldId="269"/>
            <ac:spMk id="3" creationId="{D7E05296-088C-D80D-A30C-47A6F7D731BB}"/>
          </ac:spMkLst>
        </pc:spChg>
        <pc:spChg chg="del">
          <ac:chgData name="Adele Rees (2501624)" userId="S::2501624@student.uwtsd.ac.uk::2269719c-d5d1-4532-aab1-f121798aa550" providerId="AD" clId="Web-{2DC9872B-FC71-DE8A-2FCE-D6DA20B7DDDA}" dt="2026-01-17T15:54:32.874" v="4202"/>
          <ac:spMkLst>
            <pc:docMk/>
            <pc:sldMk cId="1547181319" sldId="269"/>
            <ac:spMk id="4" creationId="{D2127643-138C-CE49-A92A-81510A4D7E13}"/>
          </ac:spMkLst>
        </pc:spChg>
        <pc:spChg chg="del">
          <ac:chgData name="Adele Rees (2501624)" userId="S::2501624@student.uwtsd.ac.uk::2269719c-d5d1-4532-aab1-f121798aa550" providerId="AD" clId="Web-{2DC9872B-FC71-DE8A-2FCE-D6DA20B7DDDA}" dt="2026-01-17T15:54:43.312" v="4203"/>
          <ac:spMkLst>
            <pc:docMk/>
            <pc:sldMk cId="1547181319" sldId="269"/>
            <ac:spMk id="5" creationId="{0BF64E38-E959-4AEB-003D-7508D8DC937D}"/>
          </ac:spMkLst>
        </pc:spChg>
        <pc:spChg chg="add del mod">
          <ac:chgData name="Adele Rees (2501624)" userId="S::2501624@student.uwtsd.ac.uk::2269719c-d5d1-4532-aab1-f121798aa550" providerId="AD" clId="Web-{2DC9872B-FC71-DE8A-2FCE-D6DA20B7DDDA}" dt="2026-01-17T15:56:45.194" v="4432"/>
          <ac:spMkLst>
            <pc:docMk/>
            <pc:sldMk cId="1547181319" sldId="269"/>
            <ac:spMk id="6" creationId="{E7C70920-9C71-443E-F315-C5BA87D1377A}"/>
          </ac:spMkLst>
        </pc:spChg>
        <pc:spChg chg="add del">
          <ac:chgData name="Adele Rees (2501624)" userId="S::2501624@student.uwtsd.ac.uk::2269719c-d5d1-4532-aab1-f121798aa550" providerId="AD" clId="Web-{2DC9872B-FC71-DE8A-2FCE-D6DA20B7DDDA}" dt="2026-01-17T15:56:59.522" v="4434"/>
          <ac:spMkLst>
            <pc:docMk/>
            <pc:sldMk cId="1547181319" sldId="269"/>
            <ac:spMk id="7" creationId="{3DFF140A-7459-056D-1356-A89DEE39A42C}"/>
          </ac:spMkLst>
        </pc:spChg>
        <pc:spChg chg="add mod">
          <ac:chgData name="Adele Rees (2501624)" userId="S::2501624@student.uwtsd.ac.uk::2269719c-d5d1-4532-aab1-f121798aa550" providerId="AD" clId="Web-{2DC9872B-FC71-DE8A-2FCE-D6DA20B7DDDA}" dt="2026-01-17T15:58:45.558" v="4689" actId="1076"/>
          <ac:spMkLst>
            <pc:docMk/>
            <pc:sldMk cId="1547181319" sldId="269"/>
            <ac:spMk id="9" creationId="{2878AA43-506F-3BF8-8CE4-7C12CDFEDC28}"/>
          </ac:spMkLst>
        </pc:spChg>
        <pc:cxnChg chg="add mod">
          <ac:chgData name="Adele Rees (2501624)" userId="S::2501624@student.uwtsd.ac.uk::2269719c-d5d1-4532-aab1-f121798aa550" providerId="AD" clId="Web-{2DC9872B-FC71-DE8A-2FCE-D6DA20B7DDDA}" dt="2026-01-17T15:58:35.964" v="4687" actId="14100"/>
          <ac:cxnSpMkLst>
            <pc:docMk/>
            <pc:sldMk cId="1547181319" sldId="269"/>
            <ac:cxnSpMk id="10" creationId="{87FD3EAC-218F-36D7-E376-A773BD150BE9}"/>
          </ac:cxnSpMkLst>
        </pc:cxnChg>
      </pc:sldChg>
      <pc:sldChg chg="addSp delSp modSp add replId">
        <pc:chgData name="Adele Rees (2501624)" userId="S::2501624@student.uwtsd.ac.uk::2269719c-d5d1-4532-aab1-f121798aa550" providerId="AD" clId="Web-{2DC9872B-FC71-DE8A-2FCE-D6DA20B7DDDA}" dt="2026-01-18T00:28:14.276" v="5857" actId="1076"/>
        <pc:sldMkLst>
          <pc:docMk/>
          <pc:sldMk cId="3570173474" sldId="270"/>
        </pc:sldMkLst>
        <pc:spChg chg="mod">
          <ac:chgData name="Adele Rees (2501624)" userId="S::2501624@student.uwtsd.ac.uk::2269719c-d5d1-4532-aab1-f121798aa550" providerId="AD" clId="Web-{2DC9872B-FC71-DE8A-2FCE-D6DA20B7DDDA}" dt="2026-01-18T00:26:25.632" v="5835" actId="20577"/>
          <ac:spMkLst>
            <pc:docMk/>
            <pc:sldMk cId="3570173474" sldId="270"/>
            <ac:spMk id="3" creationId="{27B6B536-7FC1-4A9A-2A00-7413925B74C0}"/>
          </ac:spMkLst>
        </pc:spChg>
        <pc:spChg chg="add mod">
          <ac:chgData name="Adele Rees (2501624)" userId="S::2501624@student.uwtsd.ac.uk::2269719c-d5d1-4532-aab1-f121798aa550" providerId="AD" clId="Web-{2DC9872B-FC71-DE8A-2FCE-D6DA20B7DDDA}" dt="2026-01-18T00:26:36.492" v="5837" actId="20577"/>
          <ac:spMkLst>
            <pc:docMk/>
            <pc:sldMk cId="3570173474" sldId="270"/>
            <ac:spMk id="5" creationId="{67DDBCC5-0F5B-2859-1BAC-A360F09046C4}"/>
          </ac:spMkLst>
        </pc:spChg>
        <pc:cxnChg chg="add del mod">
          <ac:chgData name="Adele Rees (2501624)" userId="S::2501624@student.uwtsd.ac.uk::2269719c-d5d1-4532-aab1-f121798aa550" providerId="AD" clId="Web-{2DC9872B-FC71-DE8A-2FCE-D6DA20B7DDDA}" dt="2026-01-18T00:28:11.901" v="5856" actId="1076"/>
          <ac:cxnSpMkLst>
            <pc:docMk/>
            <pc:sldMk cId="3570173474" sldId="270"/>
            <ac:cxnSpMk id="6" creationId="{F95B7E63-5478-D873-E045-6FB82CA74A8C}"/>
          </ac:cxnSpMkLst>
        </pc:cxnChg>
        <pc:cxnChg chg="add mod">
          <ac:chgData name="Adele Rees (2501624)" userId="S::2501624@student.uwtsd.ac.uk::2269719c-d5d1-4532-aab1-f121798aa550" providerId="AD" clId="Web-{2DC9872B-FC71-DE8A-2FCE-D6DA20B7DDDA}" dt="2026-01-18T00:28:14.276" v="5857" actId="1076"/>
          <ac:cxnSpMkLst>
            <pc:docMk/>
            <pc:sldMk cId="3570173474" sldId="270"/>
            <ac:cxnSpMk id="7" creationId="{4659C227-5A52-DAB2-1ECE-7EBCDF362523}"/>
          </ac:cxnSpMkLst>
        </pc:cxnChg>
      </pc:sldChg>
      <pc:sldChg chg="modSp add replId">
        <pc:chgData name="Adele Rees (2501624)" userId="S::2501624@student.uwtsd.ac.uk::2269719c-d5d1-4532-aab1-f121798aa550" providerId="AD" clId="Web-{2DC9872B-FC71-DE8A-2FCE-D6DA20B7DDDA}" dt="2026-01-18T00:35:05.548" v="6589" actId="20577"/>
        <pc:sldMkLst>
          <pc:docMk/>
          <pc:sldMk cId="498886239" sldId="271"/>
        </pc:sldMkLst>
        <pc:spChg chg="mod">
          <ac:chgData name="Adele Rees (2501624)" userId="S::2501624@student.uwtsd.ac.uk::2269719c-d5d1-4532-aab1-f121798aa550" providerId="AD" clId="Web-{2DC9872B-FC71-DE8A-2FCE-D6DA20B7DDDA}" dt="2026-01-18T00:34:58.141" v="6587" actId="20577"/>
          <ac:spMkLst>
            <pc:docMk/>
            <pc:sldMk cId="498886239" sldId="271"/>
            <ac:spMk id="3" creationId="{2939768E-DAC9-2046-E33B-E46C2EB304F5}"/>
          </ac:spMkLst>
        </pc:spChg>
        <pc:spChg chg="mod">
          <ac:chgData name="Adele Rees (2501624)" userId="S::2501624@student.uwtsd.ac.uk::2269719c-d5d1-4532-aab1-f121798aa550" providerId="AD" clId="Web-{2DC9872B-FC71-DE8A-2FCE-D6DA20B7DDDA}" dt="2026-01-18T00:35:05.548" v="6589" actId="20577"/>
          <ac:spMkLst>
            <pc:docMk/>
            <pc:sldMk cId="498886239" sldId="271"/>
            <ac:spMk id="5" creationId="{A9357269-2F17-74CE-B228-4176519AC9F7}"/>
          </ac:spMkLst>
        </pc:spChg>
      </pc:sldChg>
      <pc:sldChg chg="delSp modSp add replId">
        <pc:chgData name="Adele Rees (2501624)" userId="S::2501624@student.uwtsd.ac.uk::2269719c-d5d1-4532-aab1-f121798aa550" providerId="AD" clId="Web-{2DC9872B-FC71-DE8A-2FCE-D6DA20B7DDDA}" dt="2026-01-18T00:39:13.560" v="6903" actId="20577"/>
        <pc:sldMkLst>
          <pc:docMk/>
          <pc:sldMk cId="2666637646" sldId="272"/>
        </pc:sldMkLst>
        <pc:spChg chg="mod">
          <ac:chgData name="Adele Rees (2501624)" userId="S::2501624@student.uwtsd.ac.uk::2269719c-d5d1-4532-aab1-f121798aa550" providerId="AD" clId="Web-{2DC9872B-FC71-DE8A-2FCE-D6DA20B7DDDA}" dt="2026-01-18T00:39:13.560" v="6903" actId="20577"/>
          <ac:spMkLst>
            <pc:docMk/>
            <pc:sldMk cId="2666637646" sldId="272"/>
            <ac:spMk id="3" creationId="{841DF101-6C30-BCD3-3881-5BF5D39BA6E9}"/>
          </ac:spMkLst>
        </pc:spChg>
        <pc:spChg chg="del">
          <ac:chgData name="Adele Rees (2501624)" userId="S::2501624@student.uwtsd.ac.uk::2269719c-d5d1-4532-aab1-f121798aa550" providerId="AD" clId="Web-{2DC9872B-FC71-DE8A-2FCE-D6DA20B7DDDA}" dt="2026-01-18T00:35:54.118" v="6591"/>
          <ac:spMkLst>
            <pc:docMk/>
            <pc:sldMk cId="2666637646" sldId="272"/>
            <ac:spMk id="5" creationId="{A9EE72D3-6F07-EE5C-6885-B473F8B73CEB}"/>
          </ac:spMkLst>
        </pc:spChg>
      </pc:sldChg>
      <pc:sldChg chg="addSp modSp add replId">
        <pc:chgData name="Adele Rees (2501624)" userId="S::2501624@student.uwtsd.ac.uk::2269719c-d5d1-4532-aab1-f121798aa550" providerId="AD" clId="Web-{2DC9872B-FC71-DE8A-2FCE-D6DA20B7DDDA}" dt="2026-01-18T14:48:17.811" v="7862" actId="20577"/>
        <pc:sldMkLst>
          <pc:docMk/>
          <pc:sldMk cId="1114391856" sldId="273"/>
        </pc:sldMkLst>
        <pc:spChg chg="mod">
          <ac:chgData name="Adele Rees (2501624)" userId="S::2501624@student.uwtsd.ac.uk::2269719c-d5d1-4532-aab1-f121798aa550" providerId="AD" clId="Web-{2DC9872B-FC71-DE8A-2FCE-D6DA20B7DDDA}" dt="2026-01-18T14:22:23.182" v="7578" actId="20577"/>
          <ac:spMkLst>
            <pc:docMk/>
            <pc:sldMk cId="1114391856" sldId="273"/>
            <ac:spMk id="3" creationId="{2D47BC4D-1EAD-02DF-AC52-7CC3C33495C8}"/>
          </ac:spMkLst>
        </pc:spChg>
        <pc:spChg chg="add mod">
          <ac:chgData name="Adele Rees (2501624)" userId="S::2501624@student.uwtsd.ac.uk::2269719c-d5d1-4532-aab1-f121798aa550" providerId="AD" clId="Web-{2DC9872B-FC71-DE8A-2FCE-D6DA20B7DDDA}" dt="2026-01-18T14:48:17.811" v="7862" actId="20577"/>
          <ac:spMkLst>
            <pc:docMk/>
            <pc:sldMk cId="1114391856" sldId="273"/>
            <ac:spMk id="5" creationId="{9219401B-5609-02E3-59B5-C10867F5232F}"/>
          </ac:spMkLst>
        </pc:spChg>
        <pc:cxnChg chg="add mod">
          <ac:chgData name="Adele Rees (2501624)" userId="S::2501624@student.uwtsd.ac.uk::2269719c-d5d1-4532-aab1-f121798aa550" providerId="AD" clId="Web-{2DC9872B-FC71-DE8A-2FCE-D6DA20B7DDDA}" dt="2026-01-18T14:22:57.854" v="7582"/>
          <ac:cxnSpMkLst>
            <pc:docMk/>
            <pc:sldMk cId="1114391856" sldId="273"/>
            <ac:cxnSpMk id="4" creationId="{813353AB-FAF0-AD36-3E03-8C2C3E2F7A53}"/>
          </ac:cxnSpMkLst>
        </pc:cxnChg>
      </pc:sldChg>
      <pc:sldChg chg="modSp add replId">
        <pc:chgData name="Adele Rees (2501624)" userId="S::2501624@student.uwtsd.ac.uk::2269719c-d5d1-4532-aab1-f121798aa550" providerId="AD" clId="Web-{2DC9872B-FC71-DE8A-2FCE-D6DA20B7DDDA}" dt="2026-01-18T14:56:22.347" v="8634"/>
        <pc:sldMkLst>
          <pc:docMk/>
          <pc:sldMk cId="3440455257" sldId="274"/>
        </pc:sldMkLst>
        <pc:spChg chg="mod">
          <ac:chgData name="Adele Rees (2501624)" userId="S::2501624@student.uwtsd.ac.uk::2269719c-d5d1-4532-aab1-f121798aa550" providerId="AD" clId="Web-{2DC9872B-FC71-DE8A-2FCE-D6DA20B7DDDA}" dt="2026-01-18T14:55:37.440" v="8633" actId="1076"/>
          <ac:spMkLst>
            <pc:docMk/>
            <pc:sldMk cId="3440455257" sldId="274"/>
            <ac:spMk id="3" creationId="{0B1F676F-37FB-BA2F-38E6-3FA6399CEEA5}"/>
          </ac:spMkLst>
        </pc:spChg>
        <pc:spChg chg="mod">
          <ac:chgData name="Adele Rees (2501624)" userId="S::2501624@student.uwtsd.ac.uk::2269719c-d5d1-4532-aab1-f121798aa550" providerId="AD" clId="Web-{2DC9872B-FC71-DE8A-2FCE-D6DA20B7DDDA}" dt="2026-01-18T14:55:24.064" v="8629" actId="14100"/>
          <ac:spMkLst>
            <pc:docMk/>
            <pc:sldMk cId="3440455257" sldId="274"/>
            <ac:spMk id="5" creationId="{ECB81CC7-85FE-59DD-8082-09138C3057DE}"/>
          </ac:spMkLst>
        </pc:spChg>
        <pc:cxnChg chg="mod">
          <ac:chgData name="Adele Rees (2501624)" userId="S::2501624@student.uwtsd.ac.uk::2269719c-d5d1-4532-aab1-f121798aa550" providerId="AD" clId="Web-{2DC9872B-FC71-DE8A-2FCE-D6DA20B7DDDA}" dt="2026-01-18T14:56:22.347" v="8634"/>
          <ac:cxnSpMkLst>
            <pc:docMk/>
            <pc:sldMk cId="3440455257" sldId="274"/>
            <ac:cxnSpMk id="4" creationId="{CE0D77E2-28F0-AABD-A742-8923B6B30222}"/>
          </ac:cxnSpMkLst>
        </pc:cxnChg>
      </pc:sldChg>
      <pc:sldChg chg="addSp delSp modSp add replId">
        <pc:chgData name="Adele Rees (2501624)" userId="S::2501624@student.uwtsd.ac.uk::2269719c-d5d1-4532-aab1-f121798aa550" providerId="AD" clId="Web-{2DC9872B-FC71-DE8A-2FCE-D6DA20B7DDDA}" dt="2026-01-18T15:01:37.711" v="9193" actId="20577"/>
        <pc:sldMkLst>
          <pc:docMk/>
          <pc:sldMk cId="2721510687" sldId="275"/>
        </pc:sldMkLst>
        <pc:spChg chg="mod">
          <ac:chgData name="Adele Rees (2501624)" userId="S::2501624@student.uwtsd.ac.uk::2269719c-d5d1-4532-aab1-f121798aa550" providerId="AD" clId="Web-{2DC9872B-FC71-DE8A-2FCE-D6DA20B7DDDA}" dt="2026-01-18T14:58:19.677" v="8866" actId="20577"/>
          <ac:spMkLst>
            <pc:docMk/>
            <pc:sldMk cId="2721510687" sldId="275"/>
            <ac:spMk id="3" creationId="{E44D6B24-8923-20F0-F87A-936575FF9550}"/>
          </ac:spMkLst>
        </pc:spChg>
        <pc:spChg chg="del mod">
          <ac:chgData name="Adele Rees (2501624)" userId="S::2501624@student.uwtsd.ac.uk::2269719c-d5d1-4532-aab1-f121798aa550" providerId="AD" clId="Web-{2DC9872B-FC71-DE8A-2FCE-D6DA20B7DDDA}" dt="2026-01-18T15:01:00.695" v="9183"/>
          <ac:spMkLst>
            <pc:docMk/>
            <pc:sldMk cId="2721510687" sldId="275"/>
            <ac:spMk id="5" creationId="{2D811814-B3F5-DB1F-FB72-3825029C4DA1}"/>
          </ac:spMkLst>
        </pc:spChg>
        <pc:spChg chg="add mod">
          <ac:chgData name="Adele Rees (2501624)" userId="S::2501624@student.uwtsd.ac.uk::2269719c-d5d1-4532-aab1-f121798aa550" providerId="AD" clId="Web-{2DC9872B-FC71-DE8A-2FCE-D6DA20B7DDDA}" dt="2026-01-18T15:01:37.711" v="9193" actId="20577"/>
          <ac:spMkLst>
            <pc:docMk/>
            <pc:sldMk cId="2721510687" sldId="275"/>
            <ac:spMk id="7" creationId="{B097C33F-B4BC-EC11-B475-F2E637EB8926}"/>
          </ac:spMkLst>
        </pc:spChg>
        <pc:cxnChg chg="mod">
          <ac:chgData name="Adele Rees (2501624)" userId="S::2501624@student.uwtsd.ac.uk::2269719c-d5d1-4532-aab1-f121798aa550" providerId="AD" clId="Web-{2DC9872B-FC71-DE8A-2FCE-D6DA20B7DDDA}" dt="2026-01-18T14:56:32.660" v="8638"/>
          <ac:cxnSpMkLst>
            <pc:docMk/>
            <pc:sldMk cId="2721510687" sldId="275"/>
            <ac:cxnSpMk id="4" creationId="{B323A034-7EA3-F557-ADCF-85ADFBB02C90}"/>
          </ac:cxnSpMkLst>
        </pc:cxnChg>
      </pc:sldChg>
      <pc:sldChg chg="modSp add replId">
        <pc:chgData name="Adele Rees (2501624)" userId="S::2501624@student.uwtsd.ac.uk::2269719c-d5d1-4532-aab1-f121798aa550" providerId="AD" clId="Web-{2DC9872B-FC71-DE8A-2FCE-D6DA20B7DDDA}" dt="2026-01-18T15:05:11.713" v="9701" actId="20577"/>
        <pc:sldMkLst>
          <pc:docMk/>
          <pc:sldMk cId="888114060" sldId="276"/>
        </pc:sldMkLst>
        <pc:spChg chg="mod">
          <ac:chgData name="Adele Rees (2501624)" userId="S::2501624@student.uwtsd.ac.uk::2269719c-d5d1-4532-aab1-f121798aa550" providerId="AD" clId="Web-{2DC9872B-FC71-DE8A-2FCE-D6DA20B7DDDA}" dt="2026-01-18T15:05:11.713" v="9701" actId="20577"/>
          <ac:spMkLst>
            <pc:docMk/>
            <pc:sldMk cId="888114060" sldId="276"/>
            <ac:spMk id="3" creationId="{AA2C83AC-55FF-2263-E8B5-46CAF9CC0117}"/>
          </ac:spMkLst>
        </pc:spChg>
        <pc:spChg chg="mod">
          <ac:chgData name="Adele Rees (2501624)" userId="S::2501624@student.uwtsd.ac.uk::2269719c-d5d1-4532-aab1-f121798aa550" providerId="AD" clId="Web-{2DC9872B-FC71-DE8A-2FCE-D6DA20B7DDDA}" dt="2026-01-18T15:05:09.979" v="9699" actId="20577"/>
          <ac:spMkLst>
            <pc:docMk/>
            <pc:sldMk cId="888114060" sldId="276"/>
            <ac:spMk id="7" creationId="{B38D2798-C3E7-3623-0DBC-B1CD4A60039B}"/>
          </ac:spMkLst>
        </pc:spChg>
      </pc:sldChg>
      <pc:sldChg chg="modSp add ord replId">
        <pc:chgData name="Adele Rees (2501624)" userId="S::2501624@student.uwtsd.ac.uk::2269719c-d5d1-4532-aab1-f121798aa550" providerId="AD" clId="Web-{2DC9872B-FC71-DE8A-2FCE-D6DA20B7DDDA}" dt="2026-01-18T15:09:03.774" v="10206" actId="20577"/>
        <pc:sldMkLst>
          <pc:docMk/>
          <pc:sldMk cId="559620966" sldId="277"/>
        </pc:sldMkLst>
        <pc:spChg chg="mod">
          <ac:chgData name="Adele Rees (2501624)" userId="S::2501624@student.uwtsd.ac.uk::2269719c-d5d1-4532-aab1-f121798aa550" providerId="AD" clId="Web-{2DC9872B-FC71-DE8A-2FCE-D6DA20B7DDDA}" dt="2026-01-18T15:09:03.774" v="10206" actId="20577"/>
          <ac:spMkLst>
            <pc:docMk/>
            <pc:sldMk cId="559620966" sldId="277"/>
            <ac:spMk id="3" creationId="{24A0AC67-E35C-52E1-21C0-B3CACFC72502}"/>
          </ac:spMkLst>
        </pc:spChg>
      </pc:sldChg>
      <pc:sldChg chg="addSp delSp modSp add replId">
        <pc:chgData name="Adele Rees (2501624)" userId="S::2501624@student.uwtsd.ac.uk::2269719c-d5d1-4532-aab1-f121798aa550" providerId="AD" clId="Web-{2DC9872B-FC71-DE8A-2FCE-D6DA20B7DDDA}" dt="2026-01-18T18:00:42.908" v="13228" actId="14100"/>
        <pc:sldMkLst>
          <pc:docMk/>
          <pc:sldMk cId="3198170561" sldId="278"/>
        </pc:sldMkLst>
        <pc:spChg chg="mod">
          <ac:chgData name="Adele Rees (2501624)" userId="S::2501624@student.uwtsd.ac.uk::2269719c-d5d1-4532-aab1-f121798aa550" providerId="AD" clId="Web-{2DC9872B-FC71-DE8A-2FCE-D6DA20B7DDDA}" dt="2026-01-18T18:00:38.861" v="13227" actId="1076"/>
          <ac:spMkLst>
            <pc:docMk/>
            <pc:sldMk cId="3198170561" sldId="278"/>
            <ac:spMk id="3" creationId="{FF1884EC-8210-6E1C-365C-D39E670F4C1F}"/>
          </ac:spMkLst>
        </pc:spChg>
        <pc:spChg chg="add mod">
          <ac:chgData name="Adele Rees (2501624)" userId="S::2501624@student.uwtsd.ac.uk::2269719c-d5d1-4532-aab1-f121798aa550" providerId="AD" clId="Web-{2DC9872B-FC71-DE8A-2FCE-D6DA20B7DDDA}" dt="2026-01-18T18:00:26.642" v="13225" actId="1076"/>
          <ac:spMkLst>
            <pc:docMk/>
            <pc:sldMk cId="3198170561" sldId="278"/>
            <ac:spMk id="4" creationId="{F11C3D4A-E7B8-3EA8-FEAF-B7E99F46D9FC}"/>
          </ac:spMkLst>
        </pc:spChg>
        <pc:picChg chg="add del mod">
          <ac:chgData name="Adele Rees (2501624)" userId="S::2501624@student.uwtsd.ac.uk::2269719c-d5d1-4532-aab1-f121798aa550" providerId="AD" clId="Web-{2DC9872B-FC71-DE8A-2FCE-D6DA20B7DDDA}" dt="2026-01-18T17:57:01.324" v="13174"/>
          <ac:picMkLst>
            <pc:docMk/>
            <pc:sldMk cId="3198170561" sldId="278"/>
            <ac:picMk id="6" creationId="{28153A0E-3A3D-D5A3-C27E-51CA135ABF22}"/>
          </ac:picMkLst>
        </pc:picChg>
        <pc:picChg chg="add del mod">
          <ac:chgData name="Adele Rees (2501624)" userId="S::2501624@student.uwtsd.ac.uk::2269719c-d5d1-4532-aab1-f121798aa550" providerId="AD" clId="Web-{2DC9872B-FC71-DE8A-2FCE-D6DA20B7DDDA}" dt="2026-01-18T17:58:09.342" v="13203"/>
          <ac:picMkLst>
            <pc:docMk/>
            <pc:sldMk cId="3198170561" sldId="278"/>
            <ac:picMk id="7" creationId="{11990D8B-CF89-449A-A0EB-D3CFA9F03F3C}"/>
          </ac:picMkLst>
        </pc:picChg>
        <pc:picChg chg="add del mod">
          <ac:chgData name="Adele Rees (2501624)" userId="S::2501624@student.uwtsd.ac.uk::2269719c-d5d1-4532-aab1-f121798aa550" providerId="AD" clId="Web-{2DC9872B-FC71-DE8A-2FCE-D6DA20B7DDDA}" dt="2026-01-18T17:58:45.515" v="13216"/>
          <ac:picMkLst>
            <pc:docMk/>
            <pc:sldMk cId="3198170561" sldId="278"/>
            <ac:picMk id="8" creationId="{94CCE66E-60DE-0D67-246E-785016912141}"/>
          </ac:picMkLst>
        </pc:picChg>
        <pc:picChg chg="add mod modCrop">
          <ac:chgData name="Adele Rees (2501624)" userId="S::2501624@student.uwtsd.ac.uk::2269719c-d5d1-4532-aab1-f121798aa550" providerId="AD" clId="Web-{2DC9872B-FC71-DE8A-2FCE-D6DA20B7DDDA}" dt="2026-01-18T18:00:42.908" v="13228" actId="14100"/>
          <ac:picMkLst>
            <pc:docMk/>
            <pc:sldMk cId="3198170561" sldId="278"/>
            <ac:picMk id="9" creationId="{436724A9-6736-E5BE-3E27-D319F8E8582B}"/>
          </ac:picMkLst>
        </pc:picChg>
        <pc:cxnChg chg="add mod">
          <ac:chgData name="Adele Rees (2501624)" userId="S::2501624@student.uwtsd.ac.uk::2269719c-d5d1-4532-aab1-f121798aa550" providerId="AD" clId="Web-{2DC9872B-FC71-DE8A-2FCE-D6DA20B7DDDA}" dt="2026-01-18T18:00:31.002" v="13226" actId="1076"/>
          <ac:cxnSpMkLst>
            <pc:docMk/>
            <pc:sldMk cId="3198170561" sldId="278"/>
            <ac:cxnSpMk id="5" creationId="{AC291157-2418-0A64-143E-71CECB432E75}"/>
          </ac:cxnSpMkLst>
        </pc:cxnChg>
      </pc:sldChg>
      <pc:sldChg chg="addSp modSp add replId">
        <pc:chgData name="Adele Rees (2501624)" userId="S::2501624@student.uwtsd.ac.uk::2269719c-d5d1-4532-aab1-f121798aa550" providerId="AD" clId="Web-{2DC9872B-FC71-DE8A-2FCE-D6DA20B7DDDA}" dt="2026-01-18T17:07:48.341" v="11953" actId="1076"/>
        <pc:sldMkLst>
          <pc:docMk/>
          <pc:sldMk cId="2758970272" sldId="279"/>
        </pc:sldMkLst>
        <pc:spChg chg="mod">
          <ac:chgData name="Adele Rees (2501624)" userId="S::2501624@student.uwtsd.ac.uk::2269719c-d5d1-4532-aab1-f121798aa550" providerId="AD" clId="Web-{2DC9872B-FC71-DE8A-2FCE-D6DA20B7DDDA}" dt="2026-01-18T17:06:53.261" v="11935" actId="1076"/>
          <ac:spMkLst>
            <pc:docMk/>
            <pc:sldMk cId="2758970272" sldId="279"/>
            <ac:spMk id="3" creationId="{AA2D2F57-EE1E-172D-CFBA-3FD0F4D8D8CF}"/>
          </ac:spMkLst>
        </pc:spChg>
        <pc:spChg chg="add mod">
          <ac:chgData name="Adele Rees (2501624)" userId="S::2501624@student.uwtsd.ac.uk::2269719c-d5d1-4532-aab1-f121798aa550" providerId="AD" clId="Web-{2DC9872B-FC71-DE8A-2FCE-D6DA20B7DDDA}" dt="2026-01-18T17:07:29.356" v="11950" actId="20577"/>
          <ac:spMkLst>
            <pc:docMk/>
            <pc:sldMk cId="2758970272" sldId="279"/>
            <ac:spMk id="4" creationId="{D284D825-A7D7-99AF-0031-B359C4A27980}"/>
          </ac:spMkLst>
        </pc:spChg>
        <pc:spChg chg="add mod">
          <ac:chgData name="Adele Rees (2501624)" userId="S::2501624@student.uwtsd.ac.uk::2269719c-d5d1-4532-aab1-f121798aa550" providerId="AD" clId="Web-{2DC9872B-FC71-DE8A-2FCE-D6DA20B7DDDA}" dt="2026-01-18T17:07:48.341" v="11953" actId="1076"/>
          <ac:spMkLst>
            <pc:docMk/>
            <pc:sldMk cId="2758970272" sldId="279"/>
            <ac:spMk id="5" creationId="{F021A826-2DBA-51B0-340A-0D08DC1A5E72}"/>
          </ac:spMkLst>
        </pc:spChg>
      </pc:sldChg>
      <pc:sldChg chg="addSp modSp add ord replId">
        <pc:chgData name="Adele Rees (2501624)" userId="S::2501624@student.uwtsd.ac.uk::2269719c-d5d1-4532-aab1-f121798aa550" providerId="AD" clId="Web-{2DC9872B-FC71-DE8A-2FCE-D6DA20B7DDDA}" dt="2026-01-18T17:14:32.800" v="12697" actId="20577"/>
        <pc:sldMkLst>
          <pc:docMk/>
          <pc:sldMk cId="822221667" sldId="280"/>
        </pc:sldMkLst>
        <pc:spChg chg="mod">
          <ac:chgData name="Adele Rees (2501624)" userId="S::2501624@student.uwtsd.ac.uk::2269719c-d5d1-4532-aab1-f121798aa550" providerId="AD" clId="Web-{2DC9872B-FC71-DE8A-2FCE-D6DA20B7DDDA}" dt="2026-01-18T17:10:46.375" v="12313" actId="20577"/>
          <ac:spMkLst>
            <pc:docMk/>
            <pc:sldMk cId="822221667" sldId="280"/>
            <ac:spMk id="3" creationId="{959427AB-A02D-F581-668C-A64368D3C69A}"/>
          </ac:spMkLst>
        </pc:spChg>
        <pc:spChg chg="add mod">
          <ac:chgData name="Adele Rees (2501624)" userId="S::2501624@student.uwtsd.ac.uk::2269719c-d5d1-4532-aab1-f121798aa550" providerId="AD" clId="Web-{2DC9872B-FC71-DE8A-2FCE-D6DA20B7DDDA}" dt="2026-01-18T17:14:32.800" v="12697" actId="20577"/>
          <ac:spMkLst>
            <pc:docMk/>
            <pc:sldMk cId="822221667" sldId="280"/>
            <ac:spMk id="5" creationId="{FD0A7626-14C6-2DC9-9BE4-AFDEBD6AE211}"/>
          </ac:spMkLst>
        </pc:spChg>
        <pc:cxnChg chg="add mod">
          <ac:chgData name="Adele Rees (2501624)" userId="S::2501624@student.uwtsd.ac.uk::2269719c-d5d1-4532-aab1-f121798aa550" providerId="AD" clId="Web-{2DC9872B-FC71-DE8A-2FCE-D6DA20B7DDDA}" dt="2026-01-18T17:13:50.565" v="12692" actId="1076"/>
          <ac:cxnSpMkLst>
            <pc:docMk/>
            <pc:sldMk cId="822221667" sldId="280"/>
            <ac:cxnSpMk id="6" creationId="{6513BE16-CF5E-B1E6-8AA6-758E2BD60878}"/>
          </ac:cxnSpMkLst>
        </pc:cxnChg>
      </pc:sldChg>
      <pc:sldChg chg="addSp delSp modSp add mod replId setBg">
        <pc:chgData name="Adele Rees (2501624)" userId="S::2501624@student.uwtsd.ac.uk::2269719c-d5d1-4532-aab1-f121798aa550" providerId="AD" clId="Web-{2DC9872B-FC71-DE8A-2FCE-D6DA20B7DDDA}" dt="2026-01-18T17:32:24.323" v="12891" actId="1076"/>
        <pc:sldMkLst>
          <pc:docMk/>
          <pc:sldMk cId="4095725084" sldId="281"/>
        </pc:sldMkLst>
        <pc:spChg chg="mod">
          <ac:chgData name="Adele Rees (2501624)" userId="S::2501624@student.uwtsd.ac.uk::2269719c-d5d1-4532-aab1-f121798aa550" providerId="AD" clId="Web-{2DC9872B-FC71-DE8A-2FCE-D6DA20B7DDDA}" dt="2026-01-18T17:24:17.565" v="12793"/>
          <ac:spMkLst>
            <pc:docMk/>
            <pc:sldMk cId="4095725084" sldId="281"/>
            <ac:spMk id="2" creationId="{D66D678E-F732-C3A5-A2D6-AFD5AD1940B4}"/>
          </ac:spMkLst>
        </pc:spChg>
        <pc:spChg chg="mod ord">
          <ac:chgData name="Adele Rees (2501624)" userId="S::2501624@student.uwtsd.ac.uk::2269719c-d5d1-4532-aab1-f121798aa550" providerId="AD" clId="Web-{2DC9872B-FC71-DE8A-2FCE-D6DA20B7DDDA}" dt="2026-01-18T17:32:24.323" v="12891" actId="1076"/>
          <ac:spMkLst>
            <pc:docMk/>
            <pc:sldMk cId="4095725084" sldId="281"/>
            <ac:spMk id="3" creationId="{180F7D07-3CF7-09EF-D336-39A26E7D2769}"/>
          </ac:spMkLst>
        </pc:spChg>
        <pc:spChg chg="del">
          <ac:chgData name="Adele Rees (2501624)" userId="S::2501624@student.uwtsd.ac.uk::2269719c-d5d1-4532-aab1-f121798aa550" providerId="AD" clId="Web-{2DC9872B-FC71-DE8A-2FCE-D6DA20B7DDDA}" dt="2026-01-18T17:14:54.911" v="12700"/>
          <ac:spMkLst>
            <pc:docMk/>
            <pc:sldMk cId="4095725084" sldId="281"/>
            <ac:spMk id="5" creationId="{F6025767-A35E-BBE4-8D9D-5389C0133D2A}"/>
          </ac:spMkLst>
        </pc:spChg>
        <pc:spChg chg="add mod">
          <ac:chgData name="Adele Rees (2501624)" userId="S::2501624@student.uwtsd.ac.uk::2269719c-d5d1-4532-aab1-f121798aa550" providerId="AD" clId="Web-{2DC9872B-FC71-DE8A-2FCE-D6DA20B7DDDA}" dt="2026-01-18T17:32:12.823" v="12886" actId="20577"/>
          <ac:spMkLst>
            <pc:docMk/>
            <pc:sldMk cId="4095725084" sldId="281"/>
            <ac:spMk id="7" creationId="{35543851-642B-8D0A-87FD-7C104FABA6F4}"/>
          </ac:spMkLst>
        </pc:spChg>
        <pc:picChg chg="add mod">
          <ac:chgData name="Adele Rees (2501624)" userId="S::2501624@student.uwtsd.ac.uk::2269719c-d5d1-4532-aab1-f121798aa550" providerId="AD" clId="Web-{2DC9872B-FC71-DE8A-2FCE-D6DA20B7DDDA}" dt="2026-01-18T17:32:14.698" v="12887" actId="1076"/>
          <ac:picMkLst>
            <pc:docMk/>
            <pc:sldMk cId="4095725084" sldId="281"/>
            <ac:picMk id="4" creationId="{0BDE5B72-3BEB-7FAA-6814-C2BB5095C179}"/>
          </ac:picMkLst>
        </pc:picChg>
        <pc:cxnChg chg="del">
          <ac:chgData name="Adele Rees (2501624)" userId="S::2501624@student.uwtsd.ac.uk::2269719c-d5d1-4532-aab1-f121798aa550" providerId="AD" clId="Web-{2DC9872B-FC71-DE8A-2FCE-D6DA20B7DDDA}" dt="2026-01-18T17:14:52.536" v="12699"/>
          <ac:cxnSpMkLst>
            <pc:docMk/>
            <pc:sldMk cId="4095725084" sldId="281"/>
            <ac:cxnSpMk id="6" creationId="{489FDC34-E81E-FBF1-720E-ECA9748F5CF8}"/>
          </ac:cxnSpMkLst>
        </pc:cxnChg>
      </pc:sldChg>
      <pc:sldChg chg="addSp delSp modSp add mod replId setBg">
        <pc:chgData name="Adele Rees (2501624)" userId="S::2501624@student.uwtsd.ac.uk::2269719c-d5d1-4532-aab1-f121798aa550" providerId="AD" clId="Web-{2DC9872B-FC71-DE8A-2FCE-D6DA20B7DDDA}" dt="2026-01-18T17:32:03.776" v="12883" actId="1076"/>
        <pc:sldMkLst>
          <pc:docMk/>
          <pc:sldMk cId="2686385469" sldId="282"/>
        </pc:sldMkLst>
        <pc:spChg chg="mod">
          <ac:chgData name="Adele Rees (2501624)" userId="S::2501624@student.uwtsd.ac.uk::2269719c-d5d1-4532-aab1-f121798aa550" providerId="AD" clId="Web-{2DC9872B-FC71-DE8A-2FCE-D6DA20B7DDDA}" dt="2026-01-18T17:25:12.973" v="12806"/>
          <ac:spMkLst>
            <pc:docMk/>
            <pc:sldMk cId="2686385469" sldId="282"/>
            <ac:spMk id="2" creationId="{9D670996-2F65-ED1E-4C9C-693547FEFC16}"/>
          </ac:spMkLst>
        </pc:spChg>
        <pc:spChg chg="del mod">
          <ac:chgData name="Adele Rees (2501624)" userId="S::2501624@student.uwtsd.ac.uk::2269719c-d5d1-4532-aab1-f121798aa550" providerId="AD" clId="Web-{2DC9872B-FC71-DE8A-2FCE-D6DA20B7DDDA}" dt="2026-01-18T17:19:07.239" v="12758"/>
          <ac:spMkLst>
            <pc:docMk/>
            <pc:sldMk cId="2686385469" sldId="282"/>
            <ac:spMk id="3" creationId="{2C42146C-DD1C-ECB5-6199-4133F6A9C994}"/>
          </ac:spMkLst>
        </pc:spChg>
        <pc:spChg chg="add del mod">
          <ac:chgData name="Adele Rees (2501624)" userId="S::2501624@student.uwtsd.ac.uk::2269719c-d5d1-4532-aab1-f121798aa550" providerId="AD" clId="Web-{2DC9872B-FC71-DE8A-2FCE-D6DA20B7DDDA}" dt="2026-01-18T17:19:20.146" v="12760"/>
          <ac:spMkLst>
            <pc:docMk/>
            <pc:sldMk cId="2686385469" sldId="282"/>
            <ac:spMk id="5" creationId="{DAFDD494-7A58-7F0A-899E-6AEC851D4776}"/>
          </ac:spMkLst>
        </pc:spChg>
        <pc:spChg chg="add ord">
          <ac:chgData name="Adele Rees (2501624)" userId="S::2501624@student.uwtsd.ac.uk::2269719c-d5d1-4532-aab1-f121798aa550" providerId="AD" clId="Web-{2DC9872B-FC71-DE8A-2FCE-D6DA20B7DDDA}" dt="2026-01-18T17:25:12.973" v="12806"/>
          <ac:spMkLst>
            <pc:docMk/>
            <pc:sldMk cId="2686385469" sldId="282"/>
            <ac:spMk id="6" creationId="{118A5D2E-4CEF-670F-D97F-7076E3CAC100}"/>
          </ac:spMkLst>
        </pc:spChg>
        <pc:spChg chg="add ord">
          <ac:chgData name="Adele Rees (2501624)" userId="S::2501624@student.uwtsd.ac.uk::2269719c-d5d1-4532-aab1-f121798aa550" providerId="AD" clId="Web-{2DC9872B-FC71-DE8A-2FCE-D6DA20B7DDDA}" dt="2026-01-18T17:25:12.973" v="12806"/>
          <ac:spMkLst>
            <pc:docMk/>
            <pc:sldMk cId="2686385469" sldId="282"/>
            <ac:spMk id="7" creationId="{642EF00C-196F-3C4A-3BE9-04E5E2504450}"/>
          </ac:spMkLst>
        </pc:spChg>
        <pc:spChg chg="add mod">
          <ac:chgData name="Adele Rees (2501624)" userId="S::2501624@student.uwtsd.ac.uk::2269719c-d5d1-4532-aab1-f121798aa550" providerId="AD" clId="Web-{2DC9872B-FC71-DE8A-2FCE-D6DA20B7DDDA}" dt="2026-01-18T17:26:23.146" v="12827" actId="20577"/>
          <ac:spMkLst>
            <pc:docMk/>
            <pc:sldMk cId="2686385469" sldId="282"/>
            <ac:spMk id="8" creationId="{E7643F1A-1F61-BD88-5E0E-F834F9FA8345}"/>
          </ac:spMkLst>
        </pc:spChg>
        <pc:spChg chg="add mod">
          <ac:chgData name="Adele Rees (2501624)" userId="S::2501624@student.uwtsd.ac.uk::2269719c-d5d1-4532-aab1-f121798aa550" providerId="AD" clId="Web-{2DC9872B-FC71-DE8A-2FCE-D6DA20B7DDDA}" dt="2026-01-18T17:32:03.776" v="12883" actId="1076"/>
          <ac:spMkLst>
            <pc:docMk/>
            <pc:sldMk cId="2686385469" sldId="282"/>
            <ac:spMk id="11" creationId="{B9AFE5EE-70CC-95AE-A252-5C422856F6A3}"/>
          </ac:spMkLst>
        </pc:spChg>
        <pc:picChg chg="add del mod">
          <ac:chgData name="Adele Rees (2501624)" userId="S::2501624@student.uwtsd.ac.uk::2269719c-d5d1-4532-aab1-f121798aa550" providerId="AD" clId="Web-{2DC9872B-FC71-DE8A-2FCE-D6DA20B7DDDA}" dt="2026-01-18T17:25:41.567" v="12814"/>
          <ac:picMkLst>
            <pc:docMk/>
            <pc:sldMk cId="2686385469" sldId="282"/>
            <ac:picMk id="9" creationId="{59530F01-6194-76E7-13DA-31FD9F3E9F68}"/>
          </ac:picMkLst>
        </pc:picChg>
        <pc:picChg chg="add mod ord">
          <ac:chgData name="Adele Rees (2501624)" userId="S::2501624@student.uwtsd.ac.uk::2269719c-d5d1-4532-aab1-f121798aa550" providerId="AD" clId="Web-{2DC9872B-FC71-DE8A-2FCE-D6DA20B7DDDA}" dt="2026-01-18T17:26:14.505" v="12825" actId="1076"/>
          <ac:picMkLst>
            <pc:docMk/>
            <pc:sldMk cId="2686385469" sldId="282"/>
            <ac:picMk id="10" creationId="{D155CDEB-42E9-9F20-A332-5538A1C3408F}"/>
          </ac:picMkLst>
        </pc:picChg>
      </pc:sldChg>
    </pc:docChg>
  </pc:docChgLst>
  <pc:docChgLst>
    <pc:chgData name="Adele Rees (2501624)" userId="S::2501624@student.uwtsd.ac.uk::2269719c-d5d1-4532-aab1-f121798aa550" providerId="AD" clId="Web-{6EA910E6-348B-CCDA-359B-7A2FC0144764}"/>
    <pc:docChg chg="addSld delSld modSld">
      <pc:chgData name="Adele Rees (2501624)" userId="S::2501624@student.uwtsd.ac.uk::2269719c-d5d1-4532-aab1-f121798aa550" providerId="AD" clId="Web-{6EA910E6-348B-CCDA-359B-7A2FC0144764}" dt="2026-01-18T19:23:51.562" v="647" actId="20577"/>
      <pc:docMkLst>
        <pc:docMk/>
      </pc:docMkLst>
      <pc:sldChg chg="modSp">
        <pc:chgData name="Adele Rees (2501624)" userId="S::2501624@student.uwtsd.ac.uk::2269719c-d5d1-4532-aab1-f121798aa550" providerId="AD" clId="Web-{6EA910E6-348B-CCDA-359B-7A2FC0144764}" dt="2026-01-18T18:42:25.467" v="375" actId="20577"/>
        <pc:sldMkLst>
          <pc:docMk/>
          <pc:sldMk cId="109857222" sldId="256"/>
        </pc:sldMkLst>
        <pc:spChg chg="mod">
          <ac:chgData name="Adele Rees (2501624)" userId="S::2501624@student.uwtsd.ac.uk::2269719c-d5d1-4532-aab1-f121798aa550" providerId="AD" clId="Web-{6EA910E6-348B-CCDA-359B-7A2FC0144764}" dt="2026-01-18T18:42:25.467" v="375" actId="20577"/>
          <ac:spMkLst>
            <pc:docMk/>
            <pc:sldMk cId="109857222" sldId="256"/>
            <ac:spMk id="2" creationId="{00000000-0000-0000-0000-000000000000}"/>
          </ac:spMkLst>
        </pc:spChg>
      </pc:sldChg>
      <pc:sldChg chg="modSp">
        <pc:chgData name="Adele Rees (2501624)" userId="S::2501624@student.uwtsd.ac.uk::2269719c-d5d1-4532-aab1-f121798aa550" providerId="AD" clId="Web-{6EA910E6-348B-CCDA-359B-7A2FC0144764}" dt="2026-01-18T18:42:20.889" v="374" actId="20577"/>
        <pc:sldMkLst>
          <pc:docMk/>
          <pc:sldMk cId="2220694155" sldId="257"/>
        </pc:sldMkLst>
        <pc:spChg chg="mod">
          <ac:chgData name="Adele Rees (2501624)" userId="S::2501624@student.uwtsd.ac.uk::2269719c-d5d1-4532-aab1-f121798aa550" providerId="AD" clId="Web-{6EA910E6-348B-CCDA-359B-7A2FC0144764}" dt="2026-01-18T18:42:20.889" v="374" actId="20577"/>
          <ac:spMkLst>
            <pc:docMk/>
            <pc:sldMk cId="2220694155" sldId="257"/>
            <ac:spMk id="2" creationId="{18C58FFE-B8A1-A1C1-A6EC-29F07325424B}"/>
          </ac:spMkLst>
        </pc:spChg>
      </pc:sldChg>
      <pc:sldChg chg="modSp">
        <pc:chgData name="Adele Rees (2501624)" userId="S::2501624@student.uwtsd.ac.uk::2269719c-d5d1-4532-aab1-f121798aa550" providerId="AD" clId="Web-{6EA910E6-348B-CCDA-359B-7A2FC0144764}" dt="2026-01-18T18:41:45.982" v="364" actId="20577"/>
        <pc:sldMkLst>
          <pc:docMk/>
          <pc:sldMk cId="3302558842" sldId="258"/>
        </pc:sldMkLst>
        <pc:spChg chg="mod">
          <ac:chgData name="Adele Rees (2501624)" userId="S::2501624@student.uwtsd.ac.uk::2269719c-d5d1-4532-aab1-f121798aa550" providerId="AD" clId="Web-{6EA910E6-348B-CCDA-359B-7A2FC0144764}" dt="2026-01-18T18:41:45.982" v="364" actId="20577"/>
          <ac:spMkLst>
            <pc:docMk/>
            <pc:sldMk cId="3302558842" sldId="258"/>
            <ac:spMk id="2" creationId="{633EDC48-9220-954E-43D9-CA7DB5A75239}"/>
          </ac:spMkLst>
        </pc:spChg>
      </pc:sldChg>
      <pc:sldChg chg="modSp">
        <pc:chgData name="Adele Rees (2501624)" userId="S::2501624@student.uwtsd.ac.uk::2269719c-d5d1-4532-aab1-f121798aa550" providerId="AD" clId="Web-{6EA910E6-348B-CCDA-359B-7A2FC0144764}" dt="2026-01-18T18:41:18.887" v="357" actId="20577"/>
        <pc:sldMkLst>
          <pc:docMk/>
          <pc:sldMk cId="3363036593" sldId="259"/>
        </pc:sldMkLst>
        <pc:spChg chg="mod">
          <ac:chgData name="Adele Rees (2501624)" userId="S::2501624@student.uwtsd.ac.uk::2269719c-d5d1-4532-aab1-f121798aa550" providerId="AD" clId="Web-{6EA910E6-348B-CCDA-359B-7A2FC0144764}" dt="2026-01-18T18:41:18.887" v="357" actId="20577"/>
          <ac:spMkLst>
            <pc:docMk/>
            <pc:sldMk cId="3363036593" sldId="259"/>
            <ac:spMk id="2" creationId="{2684B952-0BBB-C32F-3B4A-2266C7E877CB}"/>
          </ac:spMkLst>
        </pc:spChg>
      </pc:sldChg>
      <pc:sldChg chg="modSp">
        <pc:chgData name="Adele Rees (2501624)" userId="S::2501624@student.uwtsd.ac.uk::2269719c-d5d1-4532-aab1-f121798aa550" providerId="AD" clId="Web-{6EA910E6-348B-CCDA-359B-7A2FC0144764}" dt="2026-01-18T18:41:03.137" v="353" actId="20577"/>
        <pc:sldMkLst>
          <pc:docMk/>
          <pc:sldMk cId="2042335758" sldId="260"/>
        </pc:sldMkLst>
        <pc:spChg chg="mod">
          <ac:chgData name="Adele Rees (2501624)" userId="S::2501624@student.uwtsd.ac.uk::2269719c-d5d1-4532-aab1-f121798aa550" providerId="AD" clId="Web-{6EA910E6-348B-CCDA-359B-7A2FC0144764}" dt="2026-01-18T18:41:03.137" v="353" actId="20577"/>
          <ac:spMkLst>
            <pc:docMk/>
            <pc:sldMk cId="2042335758" sldId="260"/>
            <ac:spMk id="2" creationId="{060BB2F8-8E20-1102-6D7C-8A354FEEB331}"/>
          </ac:spMkLst>
        </pc:spChg>
      </pc:sldChg>
      <pc:sldChg chg="modSp">
        <pc:chgData name="Adele Rees (2501624)" userId="S::2501624@student.uwtsd.ac.uk::2269719c-d5d1-4532-aab1-f121798aa550" providerId="AD" clId="Web-{6EA910E6-348B-CCDA-359B-7A2FC0144764}" dt="2026-01-18T18:42:02.607" v="370" actId="20577"/>
        <pc:sldMkLst>
          <pc:docMk/>
          <pc:sldMk cId="1083275569" sldId="261"/>
        </pc:sldMkLst>
        <pc:spChg chg="mod">
          <ac:chgData name="Adele Rees (2501624)" userId="S::2501624@student.uwtsd.ac.uk::2269719c-d5d1-4532-aab1-f121798aa550" providerId="AD" clId="Web-{6EA910E6-348B-CCDA-359B-7A2FC0144764}" dt="2026-01-18T18:42:02.607" v="370" actId="20577"/>
          <ac:spMkLst>
            <pc:docMk/>
            <pc:sldMk cId="1083275569" sldId="261"/>
            <ac:spMk id="2" creationId="{E5870221-CF8F-3493-1068-A29D6AAEDC5D}"/>
          </ac:spMkLst>
        </pc:spChg>
      </pc:sldChg>
      <pc:sldChg chg="modSp">
        <pc:chgData name="Adele Rees (2501624)" userId="S::2501624@student.uwtsd.ac.uk::2269719c-d5d1-4532-aab1-f121798aa550" providerId="AD" clId="Web-{6EA910E6-348B-CCDA-359B-7A2FC0144764}" dt="2026-01-18T18:42:11.560" v="372" actId="20577"/>
        <pc:sldMkLst>
          <pc:docMk/>
          <pc:sldMk cId="2421309226" sldId="263"/>
        </pc:sldMkLst>
        <pc:spChg chg="mod">
          <ac:chgData name="Adele Rees (2501624)" userId="S::2501624@student.uwtsd.ac.uk::2269719c-d5d1-4532-aab1-f121798aa550" providerId="AD" clId="Web-{6EA910E6-348B-CCDA-359B-7A2FC0144764}" dt="2026-01-18T18:42:11.560" v="372" actId="20577"/>
          <ac:spMkLst>
            <pc:docMk/>
            <pc:sldMk cId="2421309226" sldId="263"/>
            <ac:spMk id="2" creationId="{DAA59535-CE3B-1FFE-8F54-9DE2600C337B}"/>
          </ac:spMkLst>
        </pc:spChg>
      </pc:sldChg>
      <pc:sldChg chg="modSp">
        <pc:chgData name="Adele Rees (2501624)" userId="S::2501624@student.uwtsd.ac.uk::2269719c-d5d1-4532-aab1-f121798aa550" providerId="AD" clId="Web-{6EA910E6-348B-CCDA-359B-7A2FC0144764}" dt="2026-01-18T18:42:15.092" v="373" actId="20577"/>
        <pc:sldMkLst>
          <pc:docMk/>
          <pc:sldMk cId="1203128328" sldId="264"/>
        </pc:sldMkLst>
        <pc:spChg chg="mod">
          <ac:chgData name="Adele Rees (2501624)" userId="S::2501624@student.uwtsd.ac.uk::2269719c-d5d1-4532-aab1-f121798aa550" providerId="AD" clId="Web-{6EA910E6-348B-CCDA-359B-7A2FC0144764}" dt="2026-01-18T18:42:15.092" v="373" actId="20577"/>
          <ac:spMkLst>
            <pc:docMk/>
            <pc:sldMk cId="1203128328" sldId="264"/>
            <ac:spMk id="2" creationId="{0C7E9705-EB10-6374-3DFF-CF8177445173}"/>
          </ac:spMkLst>
        </pc:spChg>
      </pc:sldChg>
      <pc:sldChg chg="modSp">
        <pc:chgData name="Adele Rees (2501624)" userId="S::2501624@student.uwtsd.ac.uk::2269719c-d5d1-4532-aab1-f121798aa550" providerId="AD" clId="Web-{6EA910E6-348B-CCDA-359B-7A2FC0144764}" dt="2026-01-18T18:42:06.795" v="371" actId="20577"/>
        <pc:sldMkLst>
          <pc:docMk/>
          <pc:sldMk cId="3520450011" sldId="265"/>
        </pc:sldMkLst>
        <pc:spChg chg="mod">
          <ac:chgData name="Adele Rees (2501624)" userId="S::2501624@student.uwtsd.ac.uk::2269719c-d5d1-4532-aab1-f121798aa550" providerId="AD" clId="Web-{6EA910E6-348B-CCDA-359B-7A2FC0144764}" dt="2026-01-18T18:42:06.795" v="371" actId="20577"/>
          <ac:spMkLst>
            <pc:docMk/>
            <pc:sldMk cId="3520450011" sldId="265"/>
            <ac:spMk id="2" creationId="{143E0995-613F-2220-7979-B96CD46C5252}"/>
          </ac:spMkLst>
        </pc:spChg>
      </pc:sldChg>
      <pc:sldChg chg="modSp">
        <pc:chgData name="Adele Rees (2501624)" userId="S::2501624@student.uwtsd.ac.uk::2269719c-d5d1-4532-aab1-f121798aa550" providerId="AD" clId="Web-{6EA910E6-348B-CCDA-359B-7A2FC0144764}" dt="2026-01-18T18:41:59.654" v="369" actId="20577"/>
        <pc:sldMkLst>
          <pc:docMk/>
          <pc:sldMk cId="397682943" sldId="266"/>
        </pc:sldMkLst>
        <pc:spChg chg="mod">
          <ac:chgData name="Adele Rees (2501624)" userId="S::2501624@student.uwtsd.ac.uk::2269719c-d5d1-4532-aab1-f121798aa550" providerId="AD" clId="Web-{6EA910E6-348B-CCDA-359B-7A2FC0144764}" dt="2026-01-18T18:41:59.654" v="369" actId="20577"/>
          <ac:spMkLst>
            <pc:docMk/>
            <pc:sldMk cId="397682943" sldId="266"/>
            <ac:spMk id="2" creationId="{5D7C49D8-6A28-A18A-F429-7874FFBE1990}"/>
          </ac:spMkLst>
        </pc:spChg>
      </pc:sldChg>
      <pc:sldChg chg="modSp">
        <pc:chgData name="Adele Rees (2501624)" userId="S::2501624@student.uwtsd.ac.uk::2269719c-d5d1-4532-aab1-f121798aa550" providerId="AD" clId="Web-{6EA910E6-348B-CCDA-359B-7A2FC0144764}" dt="2026-01-18T18:41:57.435" v="368" actId="20577"/>
        <pc:sldMkLst>
          <pc:docMk/>
          <pc:sldMk cId="300281176" sldId="267"/>
        </pc:sldMkLst>
        <pc:spChg chg="mod">
          <ac:chgData name="Adele Rees (2501624)" userId="S::2501624@student.uwtsd.ac.uk::2269719c-d5d1-4532-aab1-f121798aa550" providerId="AD" clId="Web-{6EA910E6-348B-CCDA-359B-7A2FC0144764}" dt="2026-01-18T18:41:57.435" v="368" actId="20577"/>
          <ac:spMkLst>
            <pc:docMk/>
            <pc:sldMk cId="300281176" sldId="267"/>
            <ac:spMk id="2" creationId="{10F8A58B-F8AB-7364-6C5D-1048176C2FF9}"/>
          </ac:spMkLst>
        </pc:spChg>
      </pc:sldChg>
      <pc:sldChg chg="modSp">
        <pc:chgData name="Adele Rees (2501624)" userId="S::2501624@student.uwtsd.ac.uk::2269719c-d5d1-4532-aab1-f121798aa550" providerId="AD" clId="Web-{6EA910E6-348B-CCDA-359B-7A2FC0144764}" dt="2026-01-18T19:23:51.562" v="647" actId="20577"/>
        <pc:sldMkLst>
          <pc:docMk/>
          <pc:sldMk cId="194692941" sldId="268"/>
        </pc:sldMkLst>
        <pc:spChg chg="mod">
          <ac:chgData name="Adele Rees (2501624)" userId="S::2501624@student.uwtsd.ac.uk::2269719c-d5d1-4532-aab1-f121798aa550" providerId="AD" clId="Web-{6EA910E6-348B-CCDA-359B-7A2FC0144764}" dt="2026-01-18T18:41:52.529" v="366" actId="20577"/>
          <ac:spMkLst>
            <pc:docMk/>
            <pc:sldMk cId="194692941" sldId="268"/>
            <ac:spMk id="2" creationId="{880CBEDD-DDE9-14F6-7218-0147FC8665B7}"/>
          </ac:spMkLst>
        </pc:spChg>
        <pc:spChg chg="mod">
          <ac:chgData name="Adele Rees (2501624)" userId="S::2501624@student.uwtsd.ac.uk::2269719c-d5d1-4532-aab1-f121798aa550" providerId="AD" clId="Web-{6EA910E6-348B-CCDA-359B-7A2FC0144764}" dt="2026-01-18T19:23:51.562" v="647" actId="20577"/>
          <ac:spMkLst>
            <pc:docMk/>
            <pc:sldMk cId="194692941" sldId="268"/>
            <ac:spMk id="3" creationId="{F6E79213-EAC6-0B98-19B4-7CF7378C69D0}"/>
          </ac:spMkLst>
        </pc:spChg>
      </pc:sldChg>
      <pc:sldChg chg="modSp">
        <pc:chgData name="Adele Rees (2501624)" userId="S::2501624@student.uwtsd.ac.uk::2269719c-d5d1-4532-aab1-f121798aa550" providerId="AD" clId="Web-{6EA910E6-348B-CCDA-359B-7A2FC0144764}" dt="2026-01-18T19:23:11.371" v="638" actId="20577"/>
        <pc:sldMkLst>
          <pc:docMk/>
          <pc:sldMk cId="1547181319" sldId="269"/>
        </pc:sldMkLst>
        <pc:spChg chg="mod">
          <ac:chgData name="Adele Rees (2501624)" userId="S::2501624@student.uwtsd.ac.uk::2269719c-d5d1-4532-aab1-f121798aa550" providerId="AD" clId="Web-{6EA910E6-348B-CCDA-359B-7A2FC0144764}" dt="2026-01-18T18:41:49.372" v="365" actId="20577"/>
          <ac:spMkLst>
            <pc:docMk/>
            <pc:sldMk cId="1547181319" sldId="269"/>
            <ac:spMk id="2" creationId="{78D6D018-0B56-9253-8C25-11DF1A589818}"/>
          </ac:spMkLst>
        </pc:spChg>
        <pc:spChg chg="mod">
          <ac:chgData name="Adele Rees (2501624)" userId="S::2501624@student.uwtsd.ac.uk::2269719c-d5d1-4532-aab1-f121798aa550" providerId="AD" clId="Web-{6EA910E6-348B-CCDA-359B-7A2FC0144764}" dt="2026-01-18T19:23:11.371" v="638" actId="20577"/>
          <ac:spMkLst>
            <pc:docMk/>
            <pc:sldMk cId="1547181319" sldId="269"/>
            <ac:spMk id="9" creationId="{2878AA43-506F-3BF8-8CE4-7C12CDFEDC28}"/>
          </ac:spMkLst>
        </pc:spChg>
      </pc:sldChg>
      <pc:sldChg chg="modSp">
        <pc:chgData name="Adele Rees (2501624)" userId="S::2501624@student.uwtsd.ac.uk::2269719c-d5d1-4532-aab1-f121798aa550" providerId="AD" clId="Web-{6EA910E6-348B-CCDA-359B-7A2FC0144764}" dt="2026-01-18T18:41:15.168" v="356" actId="20577"/>
        <pc:sldMkLst>
          <pc:docMk/>
          <pc:sldMk cId="3570173474" sldId="270"/>
        </pc:sldMkLst>
        <pc:spChg chg="mod">
          <ac:chgData name="Adele Rees (2501624)" userId="S::2501624@student.uwtsd.ac.uk::2269719c-d5d1-4532-aab1-f121798aa550" providerId="AD" clId="Web-{6EA910E6-348B-CCDA-359B-7A2FC0144764}" dt="2026-01-18T18:41:15.168" v="356" actId="20577"/>
          <ac:spMkLst>
            <pc:docMk/>
            <pc:sldMk cId="3570173474" sldId="270"/>
            <ac:spMk id="2" creationId="{93557049-4212-DB69-F8FC-752638862458}"/>
          </ac:spMkLst>
        </pc:spChg>
      </pc:sldChg>
      <pc:sldChg chg="modSp">
        <pc:chgData name="Adele Rees (2501624)" userId="S::2501624@student.uwtsd.ac.uk::2269719c-d5d1-4532-aab1-f121798aa550" providerId="AD" clId="Web-{6EA910E6-348B-CCDA-359B-7A2FC0144764}" dt="2026-01-18T18:41:11.418" v="355" actId="20577"/>
        <pc:sldMkLst>
          <pc:docMk/>
          <pc:sldMk cId="498886239" sldId="271"/>
        </pc:sldMkLst>
        <pc:spChg chg="mod">
          <ac:chgData name="Adele Rees (2501624)" userId="S::2501624@student.uwtsd.ac.uk::2269719c-d5d1-4532-aab1-f121798aa550" providerId="AD" clId="Web-{6EA910E6-348B-CCDA-359B-7A2FC0144764}" dt="2026-01-18T18:41:11.418" v="355" actId="20577"/>
          <ac:spMkLst>
            <pc:docMk/>
            <pc:sldMk cId="498886239" sldId="271"/>
            <ac:spMk id="2" creationId="{9AA9035A-BA52-2C4F-22CA-99E15C418D8A}"/>
          </ac:spMkLst>
        </pc:spChg>
      </pc:sldChg>
      <pc:sldChg chg="addSp modSp">
        <pc:chgData name="Adele Rees (2501624)" userId="S::2501624@student.uwtsd.ac.uk::2269719c-d5d1-4532-aab1-f121798aa550" providerId="AD" clId="Web-{6EA910E6-348B-CCDA-359B-7A2FC0144764}" dt="2026-01-18T18:41:06.996" v="354" actId="20577"/>
        <pc:sldMkLst>
          <pc:docMk/>
          <pc:sldMk cId="2666637646" sldId="272"/>
        </pc:sldMkLst>
        <pc:spChg chg="mod">
          <ac:chgData name="Adele Rees (2501624)" userId="S::2501624@student.uwtsd.ac.uk::2269719c-d5d1-4532-aab1-f121798aa550" providerId="AD" clId="Web-{6EA910E6-348B-CCDA-359B-7A2FC0144764}" dt="2026-01-18T18:41:06.996" v="354" actId="20577"/>
          <ac:spMkLst>
            <pc:docMk/>
            <pc:sldMk cId="2666637646" sldId="272"/>
            <ac:spMk id="2" creationId="{99B09556-D348-5B82-6D82-780FD0BB055C}"/>
          </ac:spMkLst>
        </pc:spChg>
        <pc:spChg chg="add mod">
          <ac:chgData name="Adele Rees (2501624)" userId="S::2501624@student.uwtsd.ac.uk::2269719c-d5d1-4532-aab1-f121798aa550" providerId="AD" clId="Web-{6EA910E6-348B-CCDA-359B-7A2FC0144764}" dt="2026-01-18T18:04:45.983" v="35" actId="1076"/>
          <ac:spMkLst>
            <pc:docMk/>
            <pc:sldMk cId="2666637646" sldId="272"/>
            <ac:spMk id="5" creationId="{2685D969-9B9F-1DF9-9D4A-3427468A9606}"/>
          </ac:spMkLst>
        </pc:spChg>
        <pc:picChg chg="add mod">
          <ac:chgData name="Adele Rees (2501624)" userId="S::2501624@student.uwtsd.ac.uk::2269719c-d5d1-4532-aab1-f121798aa550" providerId="AD" clId="Web-{6EA910E6-348B-CCDA-359B-7A2FC0144764}" dt="2026-01-18T18:03:49.461" v="18" actId="1076"/>
          <ac:picMkLst>
            <pc:docMk/>
            <pc:sldMk cId="2666637646" sldId="272"/>
            <ac:picMk id="4" creationId="{47C87056-C327-A0A9-9E5A-BF350ED2F201}"/>
          </ac:picMkLst>
        </pc:picChg>
      </pc:sldChg>
      <pc:sldChg chg="modSp">
        <pc:chgData name="Adele Rees (2501624)" userId="S::2501624@student.uwtsd.ac.uk::2269719c-d5d1-4532-aab1-f121798aa550" providerId="AD" clId="Web-{6EA910E6-348B-CCDA-359B-7A2FC0144764}" dt="2026-01-18T19:20:12.221" v="633" actId="20577"/>
        <pc:sldMkLst>
          <pc:docMk/>
          <pc:sldMk cId="1114391856" sldId="273"/>
        </pc:sldMkLst>
        <pc:spChg chg="mod">
          <ac:chgData name="Adele Rees (2501624)" userId="S::2501624@student.uwtsd.ac.uk::2269719c-d5d1-4532-aab1-f121798aa550" providerId="AD" clId="Web-{6EA910E6-348B-CCDA-359B-7A2FC0144764}" dt="2026-01-18T18:41:42.591" v="363" actId="20577"/>
          <ac:spMkLst>
            <pc:docMk/>
            <pc:sldMk cId="1114391856" sldId="273"/>
            <ac:spMk id="2" creationId="{2DC96D8F-E573-D2C6-914A-DD274C9D44C3}"/>
          </ac:spMkLst>
        </pc:spChg>
        <pc:spChg chg="mod">
          <ac:chgData name="Adele Rees (2501624)" userId="S::2501624@student.uwtsd.ac.uk::2269719c-d5d1-4532-aab1-f121798aa550" providerId="AD" clId="Web-{6EA910E6-348B-CCDA-359B-7A2FC0144764}" dt="2026-01-18T19:20:12.221" v="633" actId="20577"/>
          <ac:spMkLst>
            <pc:docMk/>
            <pc:sldMk cId="1114391856" sldId="273"/>
            <ac:spMk id="3" creationId="{2D47BC4D-1EAD-02DF-AC52-7CC3C33495C8}"/>
          </ac:spMkLst>
        </pc:spChg>
      </pc:sldChg>
      <pc:sldChg chg="modSp">
        <pc:chgData name="Adele Rees (2501624)" userId="S::2501624@student.uwtsd.ac.uk::2269719c-d5d1-4532-aab1-f121798aa550" providerId="AD" clId="Web-{6EA910E6-348B-CCDA-359B-7A2FC0144764}" dt="2026-01-18T18:41:37.716" v="362" actId="20577"/>
        <pc:sldMkLst>
          <pc:docMk/>
          <pc:sldMk cId="3440455257" sldId="274"/>
        </pc:sldMkLst>
        <pc:spChg chg="mod">
          <ac:chgData name="Adele Rees (2501624)" userId="S::2501624@student.uwtsd.ac.uk::2269719c-d5d1-4532-aab1-f121798aa550" providerId="AD" clId="Web-{6EA910E6-348B-CCDA-359B-7A2FC0144764}" dt="2026-01-18T18:41:37.716" v="362" actId="20577"/>
          <ac:spMkLst>
            <pc:docMk/>
            <pc:sldMk cId="3440455257" sldId="274"/>
            <ac:spMk id="2" creationId="{A036D315-45CD-FCCE-A027-76567CA4BFC1}"/>
          </ac:spMkLst>
        </pc:spChg>
      </pc:sldChg>
      <pc:sldChg chg="modSp">
        <pc:chgData name="Adele Rees (2501624)" userId="S::2501624@student.uwtsd.ac.uk::2269719c-d5d1-4532-aab1-f121798aa550" providerId="AD" clId="Web-{6EA910E6-348B-CCDA-359B-7A2FC0144764}" dt="2026-01-18T18:41:34.356" v="361" actId="20577"/>
        <pc:sldMkLst>
          <pc:docMk/>
          <pc:sldMk cId="2721510687" sldId="275"/>
        </pc:sldMkLst>
        <pc:spChg chg="mod">
          <ac:chgData name="Adele Rees (2501624)" userId="S::2501624@student.uwtsd.ac.uk::2269719c-d5d1-4532-aab1-f121798aa550" providerId="AD" clId="Web-{6EA910E6-348B-CCDA-359B-7A2FC0144764}" dt="2026-01-18T18:41:34.356" v="361" actId="20577"/>
          <ac:spMkLst>
            <pc:docMk/>
            <pc:sldMk cId="2721510687" sldId="275"/>
            <ac:spMk id="2" creationId="{6D7DBF83-37F5-C824-E262-3F6CBF4211FB}"/>
          </ac:spMkLst>
        </pc:spChg>
      </pc:sldChg>
      <pc:sldChg chg="modSp">
        <pc:chgData name="Adele Rees (2501624)" userId="S::2501624@student.uwtsd.ac.uk::2269719c-d5d1-4532-aab1-f121798aa550" providerId="AD" clId="Web-{6EA910E6-348B-CCDA-359B-7A2FC0144764}" dt="2026-01-18T18:44:13.173" v="376"/>
        <pc:sldMkLst>
          <pc:docMk/>
          <pc:sldMk cId="888114060" sldId="276"/>
        </pc:sldMkLst>
        <pc:spChg chg="mod">
          <ac:chgData name="Adele Rees (2501624)" userId="S::2501624@student.uwtsd.ac.uk::2269719c-d5d1-4532-aab1-f121798aa550" providerId="AD" clId="Web-{6EA910E6-348B-CCDA-359B-7A2FC0144764}" dt="2026-01-18T18:41:30.575" v="360" actId="20577"/>
          <ac:spMkLst>
            <pc:docMk/>
            <pc:sldMk cId="888114060" sldId="276"/>
            <ac:spMk id="2" creationId="{172FC234-4576-B5F4-7BC6-D2B501C335CF}"/>
          </ac:spMkLst>
        </pc:spChg>
        <pc:cxnChg chg="mod">
          <ac:chgData name="Adele Rees (2501624)" userId="S::2501624@student.uwtsd.ac.uk::2269719c-d5d1-4532-aab1-f121798aa550" providerId="AD" clId="Web-{6EA910E6-348B-CCDA-359B-7A2FC0144764}" dt="2026-01-18T18:44:13.173" v="376"/>
          <ac:cxnSpMkLst>
            <pc:docMk/>
            <pc:sldMk cId="888114060" sldId="276"/>
            <ac:cxnSpMk id="4" creationId="{2D7BD252-E2C4-BDE2-D0CE-2B3FF4F90D2C}"/>
          </ac:cxnSpMkLst>
        </pc:cxnChg>
      </pc:sldChg>
      <pc:sldChg chg="modSp">
        <pc:chgData name="Adele Rees (2501624)" userId="S::2501624@student.uwtsd.ac.uk::2269719c-d5d1-4532-aab1-f121798aa550" providerId="AD" clId="Web-{6EA910E6-348B-CCDA-359B-7A2FC0144764}" dt="2026-01-18T18:41:27.090" v="359" actId="20577"/>
        <pc:sldMkLst>
          <pc:docMk/>
          <pc:sldMk cId="559620966" sldId="277"/>
        </pc:sldMkLst>
        <pc:spChg chg="mod">
          <ac:chgData name="Adele Rees (2501624)" userId="S::2501624@student.uwtsd.ac.uk::2269719c-d5d1-4532-aab1-f121798aa550" providerId="AD" clId="Web-{6EA910E6-348B-CCDA-359B-7A2FC0144764}" dt="2026-01-18T18:41:27.090" v="359" actId="20577"/>
          <ac:spMkLst>
            <pc:docMk/>
            <pc:sldMk cId="559620966" sldId="277"/>
            <ac:spMk id="2" creationId="{AEEBA5BB-9334-EA98-B645-D862F40CC69B}"/>
          </ac:spMkLst>
        </pc:spChg>
      </pc:sldChg>
      <pc:sldChg chg="addSp modSp">
        <pc:chgData name="Adele Rees (2501624)" userId="S::2501624@student.uwtsd.ac.uk::2269719c-d5d1-4532-aab1-f121798aa550" providerId="AD" clId="Web-{6EA910E6-348B-CCDA-359B-7A2FC0144764}" dt="2026-01-18T18:41:23.184" v="358" actId="20577"/>
        <pc:sldMkLst>
          <pc:docMk/>
          <pc:sldMk cId="3198170561" sldId="278"/>
        </pc:sldMkLst>
        <pc:spChg chg="mod">
          <ac:chgData name="Adele Rees (2501624)" userId="S::2501624@student.uwtsd.ac.uk::2269719c-d5d1-4532-aab1-f121798aa550" providerId="AD" clId="Web-{6EA910E6-348B-CCDA-359B-7A2FC0144764}" dt="2026-01-18T18:41:23.184" v="358" actId="20577"/>
          <ac:spMkLst>
            <pc:docMk/>
            <pc:sldMk cId="3198170561" sldId="278"/>
            <ac:spMk id="2" creationId="{7F4F29C4-09C0-8DB0-6203-53F0212947FF}"/>
          </ac:spMkLst>
        </pc:spChg>
        <pc:spChg chg="add mod">
          <ac:chgData name="Adele Rees (2501624)" userId="S::2501624@student.uwtsd.ac.uk::2269719c-d5d1-4532-aab1-f121798aa550" providerId="AD" clId="Web-{6EA910E6-348B-CCDA-359B-7A2FC0144764}" dt="2026-01-18T18:01:43.440" v="12" actId="1076"/>
          <ac:spMkLst>
            <pc:docMk/>
            <pc:sldMk cId="3198170561" sldId="278"/>
            <ac:spMk id="6" creationId="{C0BA1CAF-8D5F-6F2D-9C56-558F0E3BF130}"/>
          </ac:spMkLst>
        </pc:spChg>
      </pc:sldChg>
      <pc:sldChg chg="modSp">
        <pc:chgData name="Adele Rees (2501624)" userId="S::2501624@student.uwtsd.ac.uk::2269719c-d5d1-4532-aab1-f121798aa550" providerId="AD" clId="Web-{6EA910E6-348B-CCDA-359B-7A2FC0144764}" dt="2026-01-18T18:41:00.105" v="352" actId="20577"/>
        <pc:sldMkLst>
          <pc:docMk/>
          <pc:sldMk cId="2758970272" sldId="279"/>
        </pc:sldMkLst>
        <pc:spChg chg="mod">
          <ac:chgData name="Adele Rees (2501624)" userId="S::2501624@student.uwtsd.ac.uk::2269719c-d5d1-4532-aab1-f121798aa550" providerId="AD" clId="Web-{6EA910E6-348B-CCDA-359B-7A2FC0144764}" dt="2026-01-18T18:41:00.105" v="352" actId="20577"/>
          <ac:spMkLst>
            <pc:docMk/>
            <pc:sldMk cId="2758970272" sldId="279"/>
            <ac:spMk id="2" creationId="{410AD93F-A114-E39B-7A67-38F26C6D51CD}"/>
          </ac:spMkLst>
        </pc:spChg>
      </pc:sldChg>
      <pc:sldChg chg="modSp">
        <pc:chgData name="Adele Rees (2501624)" userId="S::2501624@student.uwtsd.ac.uk::2269719c-d5d1-4532-aab1-f121798aa550" providerId="AD" clId="Web-{6EA910E6-348B-CCDA-359B-7A2FC0144764}" dt="2026-01-18T19:13:12.189" v="630" actId="20577"/>
        <pc:sldMkLst>
          <pc:docMk/>
          <pc:sldMk cId="822221667" sldId="280"/>
        </pc:sldMkLst>
        <pc:spChg chg="mod">
          <ac:chgData name="Adele Rees (2501624)" userId="S::2501624@student.uwtsd.ac.uk::2269719c-d5d1-4532-aab1-f121798aa550" providerId="AD" clId="Web-{6EA910E6-348B-CCDA-359B-7A2FC0144764}" dt="2026-01-18T18:40:56.871" v="351" actId="20577"/>
          <ac:spMkLst>
            <pc:docMk/>
            <pc:sldMk cId="822221667" sldId="280"/>
            <ac:spMk id="2" creationId="{A6413213-44BB-3BAC-4FC6-DEB3DCDB9166}"/>
          </ac:spMkLst>
        </pc:spChg>
        <pc:spChg chg="mod">
          <ac:chgData name="Adele Rees (2501624)" userId="S::2501624@student.uwtsd.ac.uk::2269719c-d5d1-4532-aab1-f121798aa550" providerId="AD" clId="Web-{6EA910E6-348B-CCDA-359B-7A2FC0144764}" dt="2026-01-18T19:13:12.189" v="630" actId="20577"/>
          <ac:spMkLst>
            <pc:docMk/>
            <pc:sldMk cId="822221667" sldId="280"/>
            <ac:spMk id="5" creationId="{FD0A7626-14C6-2DC9-9BE4-AFDEBD6AE211}"/>
          </ac:spMkLst>
        </pc:spChg>
      </pc:sldChg>
      <pc:sldChg chg="modSp">
        <pc:chgData name="Adele Rees (2501624)" userId="S::2501624@student.uwtsd.ac.uk::2269719c-d5d1-4532-aab1-f121798aa550" providerId="AD" clId="Web-{6EA910E6-348B-CCDA-359B-7A2FC0144764}" dt="2026-01-18T18:40:52.871" v="350" actId="20577"/>
        <pc:sldMkLst>
          <pc:docMk/>
          <pc:sldMk cId="4095725084" sldId="281"/>
        </pc:sldMkLst>
        <pc:spChg chg="mod">
          <ac:chgData name="Adele Rees (2501624)" userId="S::2501624@student.uwtsd.ac.uk::2269719c-d5d1-4532-aab1-f121798aa550" providerId="AD" clId="Web-{6EA910E6-348B-CCDA-359B-7A2FC0144764}" dt="2026-01-18T18:40:52.871" v="350" actId="20577"/>
          <ac:spMkLst>
            <pc:docMk/>
            <pc:sldMk cId="4095725084" sldId="281"/>
            <ac:spMk id="2" creationId="{D66D678E-F732-C3A5-A2D6-AFD5AD1940B4}"/>
          </ac:spMkLst>
        </pc:spChg>
      </pc:sldChg>
      <pc:sldChg chg="modSp">
        <pc:chgData name="Adele Rees (2501624)" userId="S::2501624@student.uwtsd.ac.uk::2269719c-d5d1-4532-aab1-f121798aa550" providerId="AD" clId="Web-{6EA910E6-348B-CCDA-359B-7A2FC0144764}" dt="2026-01-18T19:07:35.547" v="616" actId="20577"/>
        <pc:sldMkLst>
          <pc:docMk/>
          <pc:sldMk cId="2686385469" sldId="282"/>
        </pc:sldMkLst>
        <pc:spChg chg="mod">
          <ac:chgData name="Adele Rees (2501624)" userId="S::2501624@student.uwtsd.ac.uk::2269719c-d5d1-4532-aab1-f121798aa550" providerId="AD" clId="Web-{6EA910E6-348B-CCDA-359B-7A2FC0144764}" dt="2026-01-18T18:40:46.949" v="348" actId="20577"/>
          <ac:spMkLst>
            <pc:docMk/>
            <pc:sldMk cId="2686385469" sldId="282"/>
            <ac:spMk id="2" creationId="{9D670996-2F65-ED1E-4C9C-693547FEFC16}"/>
          </ac:spMkLst>
        </pc:spChg>
        <pc:spChg chg="mod">
          <ac:chgData name="Adele Rees (2501624)" userId="S::2501624@student.uwtsd.ac.uk::2269719c-d5d1-4532-aab1-f121798aa550" providerId="AD" clId="Web-{6EA910E6-348B-CCDA-359B-7A2FC0144764}" dt="2026-01-18T19:07:35.547" v="616" actId="20577"/>
          <ac:spMkLst>
            <pc:docMk/>
            <pc:sldMk cId="2686385469" sldId="282"/>
            <ac:spMk id="8" creationId="{E7643F1A-1F61-BD88-5E0E-F834F9FA8345}"/>
          </ac:spMkLst>
        </pc:spChg>
      </pc:sldChg>
      <pc:sldChg chg="modSp new">
        <pc:chgData name="Adele Rees (2501624)" userId="S::2501624@student.uwtsd.ac.uk::2269719c-d5d1-4532-aab1-f121798aa550" providerId="AD" clId="Web-{6EA910E6-348B-CCDA-359B-7A2FC0144764}" dt="2026-01-18T18:40:35.855" v="347" actId="20577"/>
        <pc:sldMkLst>
          <pc:docMk/>
          <pc:sldMk cId="317990074" sldId="283"/>
        </pc:sldMkLst>
        <pc:spChg chg="mod">
          <ac:chgData name="Adele Rees (2501624)" userId="S::2501624@student.uwtsd.ac.uk::2269719c-d5d1-4532-aab1-f121798aa550" providerId="AD" clId="Web-{6EA910E6-348B-CCDA-359B-7A2FC0144764}" dt="2026-01-18T18:40:29.557" v="346" actId="20577"/>
          <ac:spMkLst>
            <pc:docMk/>
            <pc:sldMk cId="317990074" sldId="283"/>
            <ac:spMk id="2" creationId="{ABD3EEA3-CA6B-B2E0-E417-1A284DAA4B0F}"/>
          </ac:spMkLst>
        </pc:spChg>
        <pc:spChg chg="mod">
          <ac:chgData name="Adele Rees (2501624)" userId="S::2501624@student.uwtsd.ac.uk::2269719c-d5d1-4532-aab1-f121798aa550" providerId="AD" clId="Web-{6EA910E6-348B-CCDA-359B-7A2FC0144764}" dt="2026-01-18T18:40:35.855" v="347" actId="20577"/>
          <ac:spMkLst>
            <pc:docMk/>
            <pc:sldMk cId="317990074" sldId="283"/>
            <ac:spMk id="3" creationId="{C518BD7D-C62F-719F-DBA8-ACB4A86C6411}"/>
          </ac:spMkLst>
        </pc:spChg>
      </pc:sldChg>
      <pc:sldChg chg="modSp add replId">
        <pc:chgData name="Adele Rees (2501624)" userId="S::2501624@student.uwtsd.ac.uk::2269719c-d5d1-4532-aab1-f121798aa550" providerId="AD" clId="Web-{6EA910E6-348B-CCDA-359B-7A2FC0144764}" dt="2026-01-18T18:40:24.542" v="344" actId="20577"/>
        <pc:sldMkLst>
          <pc:docMk/>
          <pc:sldMk cId="1624518251" sldId="284"/>
        </pc:sldMkLst>
        <pc:spChg chg="mod">
          <ac:chgData name="Adele Rees (2501624)" userId="S::2501624@student.uwtsd.ac.uk::2269719c-d5d1-4532-aab1-f121798aa550" providerId="AD" clId="Web-{6EA910E6-348B-CCDA-359B-7A2FC0144764}" dt="2026-01-18T18:40:24.542" v="344" actId="20577"/>
          <ac:spMkLst>
            <pc:docMk/>
            <pc:sldMk cId="1624518251" sldId="284"/>
            <ac:spMk id="2" creationId="{F82ADB44-3A12-ED35-4908-D2824CFB080E}"/>
          </ac:spMkLst>
        </pc:spChg>
        <pc:spChg chg="mod">
          <ac:chgData name="Adele Rees (2501624)" userId="S::2501624@student.uwtsd.ac.uk::2269719c-d5d1-4532-aab1-f121798aa550" providerId="AD" clId="Web-{6EA910E6-348B-CCDA-359B-7A2FC0144764}" dt="2026-01-18T18:22:04.791" v="162" actId="20577"/>
          <ac:spMkLst>
            <pc:docMk/>
            <pc:sldMk cId="1624518251" sldId="284"/>
            <ac:spMk id="3" creationId="{4E71BAC9-58EC-E027-5C11-EC5961A0FB0C}"/>
          </ac:spMkLst>
        </pc:spChg>
      </pc:sldChg>
      <pc:sldChg chg="new del">
        <pc:chgData name="Adele Rees (2501624)" userId="S::2501624@student.uwtsd.ac.uk::2269719c-d5d1-4532-aab1-f121798aa550" providerId="AD" clId="Web-{6EA910E6-348B-CCDA-359B-7A2FC0144764}" dt="2026-01-18T18:18:53.474" v="135"/>
        <pc:sldMkLst>
          <pc:docMk/>
          <pc:sldMk cId="133654936" sldId="285"/>
        </pc:sldMkLst>
      </pc:sldChg>
      <pc:sldChg chg="modSp add replId">
        <pc:chgData name="Adele Rees (2501624)" userId="S::2501624@student.uwtsd.ac.uk::2269719c-d5d1-4532-aab1-f121798aa550" providerId="AD" clId="Web-{6EA910E6-348B-CCDA-359B-7A2FC0144764}" dt="2026-01-18T19:03:11.686" v="558" actId="20577"/>
        <pc:sldMkLst>
          <pc:docMk/>
          <pc:sldMk cId="1299871787" sldId="285"/>
        </pc:sldMkLst>
        <pc:spChg chg="mod">
          <ac:chgData name="Adele Rees (2501624)" userId="S::2501624@student.uwtsd.ac.uk::2269719c-d5d1-4532-aab1-f121798aa550" providerId="AD" clId="Web-{6EA910E6-348B-CCDA-359B-7A2FC0144764}" dt="2026-01-18T18:40:19.760" v="342" actId="20577"/>
          <ac:spMkLst>
            <pc:docMk/>
            <pc:sldMk cId="1299871787" sldId="285"/>
            <ac:spMk id="2" creationId="{5A9620A9-0CB4-2590-6894-7534FCD602B7}"/>
          </ac:spMkLst>
        </pc:spChg>
        <pc:spChg chg="mod">
          <ac:chgData name="Adele Rees (2501624)" userId="S::2501624@student.uwtsd.ac.uk::2269719c-d5d1-4532-aab1-f121798aa550" providerId="AD" clId="Web-{6EA910E6-348B-CCDA-359B-7A2FC0144764}" dt="2026-01-18T19:03:11.686" v="558" actId="20577"/>
          <ac:spMkLst>
            <pc:docMk/>
            <pc:sldMk cId="1299871787" sldId="285"/>
            <ac:spMk id="3" creationId="{D71C8CF6-9D1B-27CF-F254-B662DE03E03F}"/>
          </ac:spMkLst>
        </pc:spChg>
      </pc:sldChg>
      <pc:sldChg chg="modSp add replId">
        <pc:chgData name="Adele Rees (2501624)" userId="S::2501624@student.uwtsd.ac.uk::2269719c-d5d1-4532-aab1-f121798aa550" providerId="AD" clId="Web-{6EA910E6-348B-CCDA-359B-7A2FC0144764}" dt="2026-01-18T18:40:15.323" v="340" actId="20577"/>
        <pc:sldMkLst>
          <pc:docMk/>
          <pc:sldMk cId="2242266828" sldId="286"/>
        </pc:sldMkLst>
        <pc:spChg chg="mod">
          <ac:chgData name="Adele Rees (2501624)" userId="S::2501624@student.uwtsd.ac.uk::2269719c-d5d1-4532-aab1-f121798aa550" providerId="AD" clId="Web-{6EA910E6-348B-CCDA-359B-7A2FC0144764}" dt="2026-01-18T18:40:15.323" v="340" actId="20577"/>
          <ac:spMkLst>
            <pc:docMk/>
            <pc:sldMk cId="2242266828" sldId="286"/>
            <ac:spMk id="2" creationId="{C7E88A12-3D3E-A8A5-0CA1-2A1D3EE2B37F}"/>
          </ac:spMkLst>
        </pc:spChg>
        <pc:spChg chg="mod">
          <ac:chgData name="Adele Rees (2501624)" userId="S::2501624@student.uwtsd.ac.uk::2269719c-d5d1-4532-aab1-f121798aa550" providerId="AD" clId="Web-{6EA910E6-348B-CCDA-359B-7A2FC0144764}" dt="2026-01-18T18:29:52.453" v="235" actId="20577"/>
          <ac:spMkLst>
            <pc:docMk/>
            <pc:sldMk cId="2242266828" sldId="286"/>
            <ac:spMk id="3" creationId="{0C72EF15-1FFA-718C-0429-C143CBD106D0}"/>
          </ac:spMkLst>
        </pc:spChg>
      </pc:sldChg>
      <pc:sldChg chg="modSp add replId">
        <pc:chgData name="Adele Rees (2501624)" userId="S::2501624@student.uwtsd.ac.uk::2269719c-d5d1-4532-aab1-f121798aa550" providerId="AD" clId="Web-{6EA910E6-348B-CCDA-359B-7A2FC0144764}" dt="2026-01-18T19:10:47.199" v="617" actId="20577"/>
        <pc:sldMkLst>
          <pc:docMk/>
          <pc:sldMk cId="3871066798" sldId="287"/>
        </pc:sldMkLst>
        <pc:spChg chg="mod">
          <ac:chgData name="Adele Rees (2501624)" userId="S::2501624@student.uwtsd.ac.uk::2269719c-d5d1-4532-aab1-f121798aa550" providerId="AD" clId="Web-{6EA910E6-348B-CCDA-359B-7A2FC0144764}" dt="2026-01-18T18:40:10.822" v="337" actId="20577"/>
          <ac:spMkLst>
            <pc:docMk/>
            <pc:sldMk cId="3871066798" sldId="287"/>
            <ac:spMk id="2" creationId="{F0AF337E-894E-1F68-2C45-4352D7662CEF}"/>
          </ac:spMkLst>
        </pc:spChg>
        <pc:spChg chg="mod">
          <ac:chgData name="Adele Rees (2501624)" userId="S::2501624@student.uwtsd.ac.uk::2269719c-d5d1-4532-aab1-f121798aa550" providerId="AD" clId="Web-{6EA910E6-348B-CCDA-359B-7A2FC0144764}" dt="2026-01-18T19:10:47.199" v="617" actId="20577"/>
          <ac:spMkLst>
            <pc:docMk/>
            <pc:sldMk cId="3871066798" sldId="287"/>
            <ac:spMk id="3" creationId="{A4F36A99-5547-E8D4-EABE-EC95078EE72D}"/>
          </ac:spMkLst>
        </pc:spChg>
      </pc:sldChg>
      <pc:sldChg chg="modSp add replId">
        <pc:chgData name="Adele Rees (2501624)" userId="S::2501624@student.uwtsd.ac.uk::2269719c-d5d1-4532-aab1-f121798aa550" providerId="AD" clId="Web-{6EA910E6-348B-CCDA-359B-7A2FC0144764}" dt="2026-01-18T19:00:33.878" v="548" actId="20577"/>
        <pc:sldMkLst>
          <pc:docMk/>
          <pc:sldMk cId="687651065" sldId="288"/>
        </pc:sldMkLst>
        <pc:spChg chg="mod">
          <ac:chgData name="Adele Rees (2501624)" userId="S::2501624@student.uwtsd.ac.uk::2269719c-d5d1-4532-aab1-f121798aa550" providerId="AD" clId="Web-{6EA910E6-348B-CCDA-359B-7A2FC0144764}" dt="2026-01-18T18:39:56.072" v="335" actId="20577"/>
          <ac:spMkLst>
            <pc:docMk/>
            <pc:sldMk cId="687651065" sldId="288"/>
            <ac:spMk id="2" creationId="{0DAAF5AE-9F5A-05F2-430E-4048904A0692}"/>
          </ac:spMkLst>
        </pc:spChg>
        <pc:spChg chg="mod">
          <ac:chgData name="Adele Rees (2501624)" userId="S::2501624@student.uwtsd.ac.uk::2269719c-d5d1-4532-aab1-f121798aa550" providerId="AD" clId="Web-{6EA910E6-348B-CCDA-359B-7A2FC0144764}" dt="2026-01-18T19:00:33.878" v="548" actId="20577"/>
          <ac:spMkLst>
            <pc:docMk/>
            <pc:sldMk cId="687651065" sldId="288"/>
            <ac:spMk id="3" creationId="{452AD741-453E-0773-B11D-E1EC52480120}"/>
          </ac:spMkLst>
        </pc:spChg>
      </pc:sldChg>
      <pc:sldChg chg="modSp add replId">
        <pc:chgData name="Adele Rees (2501624)" userId="S::2501624@student.uwtsd.ac.uk::2269719c-d5d1-4532-aab1-f121798aa550" providerId="AD" clId="Web-{6EA910E6-348B-CCDA-359B-7A2FC0144764}" dt="2026-01-18T19:00:22.894" v="546" actId="20577"/>
        <pc:sldMkLst>
          <pc:docMk/>
          <pc:sldMk cId="2575870467" sldId="289"/>
        </pc:sldMkLst>
        <pc:spChg chg="mod">
          <ac:chgData name="Adele Rees (2501624)" userId="S::2501624@student.uwtsd.ac.uk::2269719c-d5d1-4532-aab1-f121798aa550" providerId="AD" clId="Web-{6EA910E6-348B-CCDA-359B-7A2FC0144764}" dt="2026-01-18T18:39:51.259" v="333" actId="20577"/>
          <ac:spMkLst>
            <pc:docMk/>
            <pc:sldMk cId="2575870467" sldId="289"/>
            <ac:spMk id="2" creationId="{DA827991-4359-78AF-0A2E-8EBBA3A14B46}"/>
          </ac:spMkLst>
        </pc:spChg>
        <pc:spChg chg="mod">
          <ac:chgData name="Adele Rees (2501624)" userId="S::2501624@student.uwtsd.ac.uk::2269719c-d5d1-4532-aab1-f121798aa550" providerId="AD" clId="Web-{6EA910E6-348B-CCDA-359B-7A2FC0144764}" dt="2026-01-18T19:00:22.894" v="546" actId="20577"/>
          <ac:spMkLst>
            <pc:docMk/>
            <pc:sldMk cId="2575870467" sldId="289"/>
            <ac:spMk id="3" creationId="{4172E015-B9E6-C21F-400A-4DC582109732}"/>
          </ac:spMkLst>
        </pc:spChg>
      </pc:sldChg>
      <pc:sldChg chg="delSp modSp new">
        <pc:chgData name="Adele Rees (2501624)" userId="S::2501624@student.uwtsd.ac.uk::2269719c-d5d1-4532-aab1-f121798aa550" providerId="AD" clId="Web-{6EA910E6-348B-CCDA-359B-7A2FC0144764}" dt="2026-01-18T18:48:51.893" v="544" actId="20577"/>
        <pc:sldMkLst>
          <pc:docMk/>
          <pc:sldMk cId="4152301924" sldId="290"/>
        </pc:sldMkLst>
        <pc:spChg chg="del">
          <ac:chgData name="Adele Rees (2501624)" userId="S::2501624@student.uwtsd.ac.uk::2269719c-d5d1-4532-aab1-f121798aa550" providerId="AD" clId="Web-{6EA910E6-348B-CCDA-359B-7A2FC0144764}" dt="2026-01-18T18:48:31.250" v="541"/>
          <ac:spMkLst>
            <pc:docMk/>
            <pc:sldMk cId="4152301924" sldId="290"/>
            <ac:spMk id="2" creationId="{0B939A06-3D82-8A95-A230-D0A81E4CE47A}"/>
          </ac:spMkLst>
        </pc:spChg>
        <pc:spChg chg="mod">
          <ac:chgData name="Adele Rees (2501624)" userId="S::2501624@student.uwtsd.ac.uk::2269719c-d5d1-4532-aab1-f121798aa550" providerId="AD" clId="Web-{6EA910E6-348B-CCDA-359B-7A2FC0144764}" dt="2026-01-18T18:48:51.893" v="544" actId="20577"/>
          <ac:spMkLst>
            <pc:docMk/>
            <pc:sldMk cId="4152301924" sldId="290"/>
            <ac:spMk id="3" creationId="{7B368670-7C7B-25EA-CEDF-35A54BACF9E2}"/>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399CB3-7C9F-4C29-AD56-355250D20566}" type="doc">
      <dgm:prSet loTypeId="urn:microsoft.com/office/officeart/2018/2/layout/IconVerticalSolidList" loCatId="icon" qsTypeId="urn:microsoft.com/office/officeart/2005/8/quickstyle/simple1" qsCatId="simple" csTypeId="urn:microsoft.com/office/officeart/2005/8/colors/accent6_1" csCatId="accent6" phldr="1"/>
      <dgm:spPr/>
      <dgm:t>
        <a:bodyPr/>
        <a:lstStyle/>
        <a:p>
          <a:endParaRPr lang="en-US"/>
        </a:p>
      </dgm:t>
    </dgm:pt>
    <dgm:pt modelId="{41133E0D-F127-4005-B956-5EF58D10CDAD}">
      <dgm:prSet/>
      <dgm:spPr/>
      <dgm:t>
        <a:bodyPr/>
        <a:lstStyle/>
        <a:p>
          <a:pPr>
            <a:lnSpc>
              <a:spcPct val="100000"/>
            </a:lnSpc>
          </a:pPr>
          <a:r>
            <a:rPr lang="en-GB" b="1" u="sng" dirty="0">
              <a:solidFill>
                <a:schemeClr val="accent1"/>
              </a:solidFill>
            </a:rPr>
            <a:t>Key Attributes of Exceptional Care Work</a:t>
          </a:r>
          <a:endParaRPr lang="en-US" b="1" dirty="0">
            <a:solidFill>
              <a:schemeClr val="accent1"/>
            </a:solidFill>
          </a:endParaRPr>
        </a:p>
      </dgm:t>
    </dgm:pt>
    <dgm:pt modelId="{A489D077-CA22-4F80-A3DC-A8E353E8542E}" type="parTrans" cxnId="{FA1DCE78-9CF4-4AC0-BEBE-617A0602B6C5}">
      <dgm:prSet/>
      <dgm:spPr/>
      <dgm:t>
        <a:bodyPr/>
        <a:lstStyle/>
        <a:p>
          <a:endParaRPr lang="en-US"/>
        </a:p>
      </dgm:t>
    </dgm:pt>
    <dgm:pt modelId="{F61644CF-2735-45C4-9508-C5BDE0DFF1AD}" type="sibTrans" cxnId="{FA1DCE78-9CF4-4AC0-BEBE-617A0602B6C5}">
      <dgm:prSet/>
      <dgm:spPr/>
      <dgm:t>
        <a:bodyPr/>
        <a:lstStyle/>
        <a:p>
          <a:endParaRPr lang="en-US"/>
        </a:p>
      </dgm:t>
    </dgm:pt>
    <dgm:pt modelId="{6C0173CF-96CB-4442-B3BF-C3D241F8C2C7}">
      <dgm:prSet/>
      <dgm:spPr/>
      <dgm:t>
        <a:bodyPr/>
        <a:lstStyle/>
        <a:p>
          <a:pPr>
            <a:lnSpc>
              <a:spcPct val="100000"/>
            </a:lnSpc>
          </a:pPr>
          <a:r>
            <a:rPr lang="en-GB" b="1" dirty="0">
              <a:solidFill>
                <a:schemeClr val="accent1"/>
              </a:solidFill>
            </a:rPr>
            <a:t>'Empathy and kindness,</a:t>
          </a:r>
          <a:endParaRPr lang="en-US" b="1" dirty="0">
            <a:solidFill>
              <a:schemeClr val="accent1"/>
            </a:solidFill>
          </a:endParaRPr>
        </a:p>
      </dgm:t>
    </dgm:pt>
    <dgm:pt modelId="{66D21F97-B884-43AA-9BD4-6D1AE3E0A2D2}" type="parTrans" cxnId="{2C6E2BBC-78B6-4244-835B-F2CF20705C16}">
      <dgm:prSet/>
      <dgm:spPr/>
      <dgm:t>
        <a:bodyPr/>
        <a:lstStyle/>
        <a:p>
          <a:endParaRPr lang="en-US"/>
        </a:p>
      </dgm:t>
    </dgm:pt>
    <dgm:pt modelId="{663AEF34-9C10-415E-BC98-3963D1CB80F3}" type="sibTrans" cxnId="{2C6E2BBC-78B6-4244-835B-F2CF20705C16}">
      <dgm:prSet/>
      <dgm:spPr/>
      <dgm:t>
        <a:bodyPr/>
        <a:lstStyle/>
        <a:p>
          <a:endParaRPr lang="en-US"/>
        </a:p>
      </dgm:t>
    </dgm:pt>
    <dgm:pt modelId="{665745E0-850F-425C-89F3-7D4EDE9A1955}">
      <dgm:prSet/>
      <dgm:spPr/>
      <dgm:t>
        <a:bodyPr/>
        <a:lstStyle/>
        <a:p>
          <a:pPr>
            <a:lnSpc>
              <a:spcPct val="100000"/>
            </a:lnSpc>
          </a:pPr>
          <a:r>
            <a:rPr lang="en-GB" b="1" dirty="0">
              <a:solidFill>
                <a:schemeClr val="accent1"/>
              </a:solidFill>
            </a:rPr>
            <a:t>Patience and the ability to remain calm under pressure,</a:t>
          </a:r>
          <a:endParaRPr lang="en-US" b="1" dirty="0">
            <a:solidFill>
              <a:schemeClr val="accent1"/>
            </a:solidFill>
          </a:endParaRPr>
        </a:p>
      </dgm:t>
    </dgm:pt>
    <dgm:pt modelId="{DED8A50F-5D62-4AAA-958E-5BDD91AB9B41}" type="parTrans" cxnId="{653A6B3E-C72C-4F91-BF19-4F06FEDAF5F4}">
      <dgm:prSet/>
      <dgm:spPr/>
      <dgm:t>
        <a:bodyPr/>
        <a:lstStyle/>
        <a:p>
          <a:endParaRPr lang="en-US"/>
        </a:p>
      </dgm:t>
    </dgm:pt>
    <dgm:pt modelId="{AA5EC271-274C-4B3B-858F-818C99DEDE5F}" type="sibTrans" cxnId="{653A6B3E-C72C-4F91-BF19-4F06FEDAF5F4}">
      <dgm:prSet/>
      <dgm:spPr/>
      <dgm:t>
        <a:bodyPr/>
        <a:lstStyle/>
        <a:p>
          <a:endParaRPr lang="en-US"/>
        </a:p>
      </dgm:t>
    </dgm:pt>
    <dgm:pt modelId="{2CCE4FE3-5872-4C36-AAFD-FA8026D6F1A3}">
      <dgm:prSet/>
      <dgm:spPr/>
      <dgm:t>
        <a:bodyPr/>
        <a:lstStyle/>
        <a:p>
          <a:pPr>
            <a:lnSpc>
              <a:spcPct val="100000"/>
            </a:lnSpc>
          </a:pPr>
          <a:r>
            <a:rPr lang="en-GB" b="1" dirty="0">
              <a:solidFill>
                <a:schemeClr val="accent1"/>
              </a:solidFill>
            </a:rPr>
            <a:t>Passion,</a:t>
          </a:r>
          <a:endParaRPr lang="en-US" b="1" dirty="0">
            <a:solidFill>
              <a:schemeClr val="accent1"/>
            </a:solidFill>
          </a:endParaRPr>
        </a:p>
      </dgm:t>
    </dgm:pt>
    <dgm:pt modelId="{B2F4B8D1-0A2F-4026-BE7C-1C9A528DCB4D}" type="parTrans" cxnId="{72BF445F-862F-48F8-9BC3-C78F64A8F809}">
      <dgm:prSet/>
      <dgm:spPr/>
      <dgm:t>
        <a:bodyPr/>
        <a:lstStyle/>
        <a:p>
          <a:endParaRPr lang="en-US"/>
        </a:p>
      </dgm:t>
    </dgm:pt>
    <dgm:pt modelId="{0D9A8DE6-0A27-4BFA-A223-0AD25F786827}" type="sibTrans" cxnId="{72BF445F-862F-48F8-9BC3-C78F64A8F809}">
      <dgm:prSet/>
      <dgm:spPr/>
      <dgm:t>
        <a:bodyPr/>
        <a:lstStyle/>
        <a:p>
          <a:endParaRPr lang="en-US"/>
        </a:p>
      </dgm:t>
    </dgm:pt>
    <dgm:pt modelId="{795A7669-B0C8-4B81-894B-BCE005EB31FC}">
      <dgm:prSet/>
      <dgm:spPr/>
      <dgm:t>
        <a:bodyPr/>
        <a:lstStyle/>
        <a:p>
          <a:pPr>
            <a:lnSpc>
              <a:spcPct val="100000"/>
            </a:lnSpc>
          </a:pPr>
          <a:r>
            <a:rPr lang="en-GB" b="1" dirty="0">
              <a:solidFill>
                <a:schemeClr val="accent1"/>
              </a:solidFill>
            </a:rPr>
            <a:t>Positivity,</a:t>
          </a:r>
          <a:endParaRPr lang="en-US" b="1" dirty="0">
            <a:solidFill>
              <a:schemeClr val="accent1"/>
            </a:solidFill>
          </a:endParaRPr>
        </a:p>
      </dgm:t>
    </dgm:pt>
    <dgm:pt modelId="{A993BDF6-6D7E-4235-B534-9A1922BB6082}" type="parTrans" cxnId="{05DA219E-AFC5-4AAE-B7BF-91EF8C02EC58}">
      <dgm:prSet/>
      <dgm:spPr/>
      <dgm:t>
        <a:bodyPr/>
        <a:lstStyle/>
        <a:p>
          <a:endParaRPr lang="en-US"/>
        </a:p>
      </dgm:t>
    </dgm:pt>
    <dgm:pt modelId="{AB68C078-B1CF-4A4A-BAFA-3B59062D4904}" type="sibTrans" cxnId="{05DA219E-AFC5-4AAE-B7BF-91EF8C02EC58}">
      <dgm:prSet/>
      <dgm:spPr/>
      <dgm:t>
        <a:bodyPr/>
        <a:lstStyle/>
        <a:p>
          <a:endParaRPr lang="en-US"/>
        </a:p>
      </dgm:t>
    </dgm:pt>
    <dgm:pt modelId="{BEA5C022-7DC6-4D75-B94F-2A69DFC187E3}">
      <dgm:prSet/>
      <dgm:spPr/>
      <dgm:t>
        <a:bodyPr/>
        <a:lstStyle/>
        <a:p>
          <a:pPr>
            <a:lnSpc>
              <a:spcPct val="100000"/>
            </a:lnSpc>
          </a:pPr>
          <a:r>
            <a:rPr lang="en-GB" b="1" dirty="0">
              <a:solidFill>
                <a:schemeClr val="accent1"/>
              </a:solidFill>
            </a:rPr>
            <a:t>Respect and good listening skills'</a:t>
          </a:r>
          <a:endParaRPr lang="en-US" b="1" dirty="0">
            <a:solidFill>
              <a:schemeClr val="accent1"/>
            </a:solidFill>
          </a:endParaRPr>
        </a:p>
      </dgm:t>
    </dgm:pt>
    <dgm:pt modelId="{037A70A0-781D-4D3B-B50D-F2BD1A290CFC}" type="parTrans" cxnId="{123A89F4-579E-4BA0-8472-006D558A97D0}">
      <dgm:prSet/>
      <dgm:spPr/>
      <dgm:t>
        <a:bodyPr/>
        <a:lstStyle/>
        <a:p>
          <a:endParaRPr lang="en-US"/>
        </a:p>
      </dgm:t>
    </dgm:pt>
    <dgm:pt modelId="{603D9D9F-14A2-4D31-9572-749115AB2BA5}" type="sibTrans" cxnId="{123A89F4-579E-4BA0-8472-006D558A97D0}">
      <dgm:prSet/>
      <dgm:spPr/>
      <dgm:t>
        <a:bodyPr/>
        <a:lstStyle/>
        <a:p>
          <a:endParaRPr lang="en-US"/>
        </a:p>
      </dgm:t>
    </dgm:pt>
    <dgm:pt modelId="{92E00114-8242-45AA-8FFF-CEBF4CBAD900}" type="pres">
      <dgm:prSet presAssocID="{29399CB3-7C9F-4C29-AD56-355250D20566}" presName="root" presStyleCnt="0">
        <dgm:presLayoutVars>
          <dgm:dir/>
          <dgm:resizeHandles val="exact"/>
        </dgm:presLayoutVars>
      </dgm:prSet>
      <dgm:spPr/>
    </dgm:pt>
    <dgm:pt modelId="{29717781-9106-48F6-9C93-5E3D4D5C140D}" type="pres">
      <dgm:prSet presAssocID="{41133E0D-F127-4005-B956-5EF58D10CDAD}" presName="compNode" presStyleCnt="0"/>
      <dgm:spPr/>
    </dgm:pt>
    <dgm:pt modelId="{E2530970-CF8E-4521-B9ED-CDC8AADBD072}" type="pres">
      <dgm:prSet presAssocID="{41133E0D-F127-4005-B956-5EF58D10CDAD}" presName="bgRect" presStyleLbl="bgShp" presStyleIdx="0" presStyleCnt="6"/>
      <dgm:spPr/>
    </dgm:pt>
    <dgm:pt modelId="{E5A8F6F8-F01B-4AD3-9C78-6FB575591469}" type="pres">
      <dgm:prSet presAssocID="{41133E0D-F127-4005-B956-5EF58D10CDAD}"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andshake"/>
        </a:ext>
      </dgm:extLst>
    </dgm:pt>
    <dgm:pt modelId="{F0AACD62-9B0D-4183-880B-9A37D8C783D2}" type="pres">
      <dgm:prSet presAssocID="{41133E0D-F127-4005-B956-5EF58D10CDAD}" presName="spaceRect" presStyleCnt="0"/>
      <dgm:spPr/>
    </dgm:pt>
    <dgm:pt modelId="{AC77D5A8-E0F0-48EB-A2F2-1A2E1516C38C}" type="pres">
      <dgm:prSet presAssocID="{41133E0D-F127-4005-B956-5EF58D10CDAD}" presName="parTx" presStyleLbl="revTx" presStyleIdx="0" presStyleCnt="6">
        <dgm:presLayoutVars>
          <dgm:chMax val="0"/>
          <dgm:chPref val="0"/>
        </dgm:presLayoutVars>
      </dgm:prSet>
      <dgm:spPr/>
    </dgm:pt>
    <dgm:pt modelId="{E6E8CB1E-98C2-4B1A-92BC-1F814DACE6AB}" type="pres">
      <dgm:prSet presAssocID="{F61644CF-2735-45C4-9508-C5BDE0DFF1AD}" presName="sibTrans" presStyleCnt="0"/>
      <dgm:spPr/>
    </dgm:pt>
    <dgm:pt modelId="{C28A391B-4905-461B-9576-50F327262149}" type="pres">
      <dgm:prSet presAssocID="{6C0173CF-96CB-4442-B3BF-C3D241F8C2C7}" presName="compNode" presStyleCnt="0"/>
      <dgm:spPr/>
    </dgm:pt>
    <dgm:pt modelId="{961655B1-1D07-4898-A45F-B411D55BDED0}" type="pres">
      <dgm:prSet presAssocID="{6C0173CF-96CB-4442-B3BF-C3D241F8C2C7}" presName="bgRect" presStyleLbl="bgShp" presStyleIdx="1" presStyleCnt="6"/>
      <dgm:spPr/>
    </dgm:pt>
    <dgm:pt modelId="{0032A718-F82F-4E9D-BC10-F2250FD55D28}" type="pres">
      <dgm:prSet presAssocID="{6C0173CF-96CB-4442-B3BF-C3D241F8C2C7}"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Love Letter"/>
        </a:ext>
      </dgm:extLst>
    </dgm:pt>
    <dgm:pt modelId="{539F7F64-ADF2-47F3-B816-72F2EF7304AB}" type="pres">
      <dgm:prSet presAssocID="{6C0173CF-96CB-4442-B3BF-C3D241F8C2C7}" presName="spaceRect" presStyleCnt="0"/>
      <dgm:spPr/>
    </dgm:pt>
    <dgm:pt modelId="{C013B19F-FC0D-457B-82C4-4246AA684403}" type="pres">
      <dgm:prSet presAssocID="{6C0173CF-96CB-4442-B3BF-C3D241F8C2C7}" presName="parTx" presStyleLbl="revTx" presStyleIdx="1" presStyleCnt="6">
        <dgm:presLayoutVars>
          <dgm:chMax val="0"/>
          <dgm:chPref val="0"/>
        </dgm:presLayoutVars>
      </dgm:prSet>
      <dgm:spPr/>
    </dgm:pt>
    <dgm:pt modelId="{44E33ADF-2CAE-4BAA-8733-56E3091A590F}" type="pres">
      <dgm:prSet presAssocID="{663AEF34-9C10-415E-BC98-3963D1CB80F3}" presName="sibTrans" presStyleCnt="0"/>
      <dgm:spPr/>
    </dgm:pt>
    <dgm:pt modelId="{7CE87D7B-174C-4269-9D2E-427E853FEE3B}" type="pres">
      <dgm:prSet presAssocID="{665745E0-850F-425C-89F3-7D4EDE9A1955}" presName="compNode" presStyleCnt="0"/>
      <dgm:spPr/>
    </dgm:pt>
    <dgm:pt modelId="{64F8AC99-D151-49C2-A38B-8AE0D9940E89}" type="pres">
      <dgm:prSet presAssocID="{665745E0-850F-425C-89F3-7D4EDE9A1955}" presName="bgRect" presStyleLbl="bgShp" presStyleIdx="2" presStyleCnt="6"/>
      <dgm:spPr/>
    </dgm:pt>
    <dgm:pt modelId="{495ECDEA-537D-42C0-9B6B-0BD0B2C045FB}" type="pres">
      <dgm:prSet presAssocID="{665745E0-850F-425C-89F3-7D4EDE9A1955}"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topwatch"/>
        </a:ext>
      </dgm:extLst>
    </dgm:pt>
    <dgm:pt modelId="{5538AD29-6C1E-40EE-AE0F-5436D714B9B9}" type="pres">
      <dgm:prSet presAssocID="{665745E0-850F-425C-89F3-7D4EDE9A1955}" presName="spaceRect" presStyleCnt="0"/>
      <dgm:spPr/>
    </dgm:pt>
    <dgm:pt modelId="{CE0C192C-A511-496C-911B-2904E639600A}" type="pres">
      <dgm:prSet presAssocID="{665745E0-850F-425C-89F3-7D4EDE9A1955}" presName="parTx" presStyleLbl="revTx" presStyleIdx="2" presStyleCnt="6">
        <dgm:presLayoutVars>
          <dgm:chMax val="0"/>
          <dgm:chPref val="0"/>
        </dgm:presLayoutVars>
      </dgm:prSet>
      <dgm:spPr/>
    </dgm:pt>
    <dgm:pt modelId="{A7843350-A856-4439-BB06-995E7A283DC5}" type="pres">
      <dgm:prSet presAssocID="{AA5EC271-274C-4B3B-858F-818C99DEDE5F}" presName="sibTrans" presStyleCnt="0"/>
      <dgm:spPr/>
    </dgm:pt>
    <dgm:pt modelId="{8CA0B253-B09F-4FC5-8427-815A274E5CF5}" type="pres">
      <dgm:prSet presAssocID="{2CCE4FE3-5872-4C36-AAFD-FA8026D6F1A3}" presName="compNode" presStyleCnt="0"/>
      <dgm:spPr/>
    </dgm:pt>
    <dgm:pt modelId="{1A023F82-66CE-4E6D-9DF7-04F38029A4FE}" type="pres">
      <dgm:prSet presAssocID="{2CCE4FE3-5872-4C36-AAFD-FA8026D6F1A3}" presName="bgRect" presStyleLbl="bgShp" presStyleIdx="3" presStyleCnt="6"/>
      <dgm:spPr/>
    </dgm:pt>
    <dgm:pt modelId="{4BBC536D-83B2-4D07-BDB2-60EE342950ED}" type="pres">
      <dgm:prSet presAssocID="{2CCE4FE3-5872-4C36-AAFD-FA8026D6F1A3}"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Heart"/>
        </a:ext>
      </dgm:extLst>
    </dgm:pt>
    <dgm:pt modelId="{49F3CA4E-31CD-47F2-A2E2-7C29B0A1EDF7}" type="pres">
      <dgm:prSet presAssocID="{2CCE4FE3-5872-4C36-AAFD-FA8026D6F1A3}" presName="spaceRect" presStyleCnt="0"/>
      <dgm:spPr/>
    </dgm:pt>
    <dgm:pt modelId="{FA6ECEAE-763F-48DD-B4C1-F33AF378E1DB}" type="pres">
      <dgm:prSet presAssocID="{2CCE4FE3-5872-4C36-AAFD-FA8026D6F1A3}" presName="parTx" presStyleLbl="revTx" presStyleIdx="3" presStyleCnt="6">
        <dgm:presLayoutVars>
          <dgm:chMax val="0"/>
          <dgm:chPref val="0"/>
        </dgm:presLayoutVars>
      </dgm:prSet>
      <dgm:spPr/>
    </dgm:pt>
    <dgm:pt modelId="{3D11855D-C1A3-44A0-9A30-A1E5FD4DBEF2}" type="pres">
      <dgm:prSet presAssocID="{0D9A8DE6-0A27-4BFA-A223-0AD25F786827}" presName="sibTrans" presStyleCnt="0"/>
      <dgm:spPr/>
    </dgm:pt>
    <dgm:pt modelId="{2610D354-AD8C-475E-BE08-48B74E6D55C0}" type="pres">
      <dgm:prSet presAssocID="{795A7669-B0C8-4B81-894B-BCE005EB31FC}" presName="compNode" presStyleCnt="0"/>
      <dgm:spPr/>
    </dgm:pt>
    <dgm:pt modelId="{288EDD67-707C-4C84-94FE-43630105F16A}" type="pres">
      <dgm:prSet presAssocID="{795A7669-B0C8-4B81-894B-BCE005EB31FC}" presName="bgRect" presStyleLbl="bgShp" presStyleIdx="4" presStyleCnt="6"/>
      <dgm:spPr/>
    </dgm:pt>
    <dgm:pt modelId="{4DE6DAF9-5513-4DB0-9CE6-E2EE965001AF}" type="pres">
      <dgm:prSet presAssocID="{795A7669-B0C8-4B81-894B-BCE005EB31FC}"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Balloons"/>
        </a:ext>
      </dgm:extLst>
    </dgm:pt>
    <dgm:pt modelId="{C6A87922-1665-4269-A0B1-22DA487788D5}" type="pres">
      <dgm:prSet presAssocID="{795A7669-B0C8-4B81-894B-BCE005EB31FC}" presName="spaceRect" presStyleCnt="0"/>
      <dgm:spPr/>
    </dgm:pt>
    <dgm:pt modelId="{5BDD1D36-5E67-4C61-A12E-086D19EB5D41}" type="pres">
      <dgm:prSet presAssocID="{795A7669-B0C8-4B81-894B-BCE005EB31FC}" presName="parTx" presStyleLbl="revTx" presStyleIdx="4" presStyleCnt="6">
        <dgm:presLayoutVars>
          <dgm:chMax val="0"/>
          <dgm:chPref val="0"/>
        </dgm:presLayoutVars>
      </dgm:prSet>
      <dgm:spPr/>
    </dgm:pt>
    <dgm:pt modelId="{FFF7526A-CCD7-4E16-935C-284B279FCB18}" type="pres">
      <dgm:prSet presAssocID="{AB68C078-B1CF-4A4A-BAFA-3B59062D4904}" presName="sibTrans" presStyleCnt="0"/>
      <dgm:spPr/>
    </dgm:pt>
    <dgm:pt modelId="{13DC1BFF-4CDF-4370-81F8-9D4FB7E89C3A}" type="pres">
      <dgm:prSet presAssocID="{BEA5C022-7DC6-4D75-B94F-2A69DFC187E3}" presName="compNode" presStyleCnt="0"/>
      <dgm:spPr/>
    </dgm:pt>
    <dgm:pt modelId="{151BFBA7-48AC-4B95-B3F9-AD26FD04E42C}" type="pres">
      <dgm:prSet presAssocID="{BEA5C022-7DC6-4D75-B94F-2A69DFC187E3}" presName="bgRect" presStyleLbl="bgShp" presStyleIdx="5" presStyleCnt="6"/>
      <dgm:spPr/>
    </dgm:pt>
    <dgm:pt modelId="{92C271FB-D00B-4E4D-858E-F8B2508F5A10}" type="pres">
      <dgm:prSet presAssocID="{BEA5C022-7DC6-4D75-B94F-2A69DFC187E3}"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Thumbs Up Sign"/>
        </a:ext>
      </dgm:extLst>
    </dgm:pt>
    <dgm:pt modelId="{056220B4-6417-41B7-823B-7F4700401C70}" type="pres">
      <dgm:prSet presAssocID="{BEA5C022-7DC6-4D75-B94F-2A69DFC187E3}" presName="spaceRect" presStyleCnt="0"/>
      <dgm:spPr/>
    </dgm:pt>
    <dgm:pt modelId="{46B71B78-7986-417C-AA8A-0CD430943DEA}" type="pres">
      <dgm:prSet presAssocID="{BEA5C022-7DC6-4D75-B94F-2A69DFC187E3}" presName="parTx" presStyleLbl="revTx" presStyleIdx="5" presStyleCnt="6">
        <dgm:presLayoutVars>
          <dgm:chMax val="0"/>
          <dgm:chPref val="0"/>
        </dgm:presLayoutVars>
      </dgm:prSet>
      <dgm:spPr/>
    </dgm:pt>
  </dgm:ptLst>
  <dgm:cxnLst>
    <dgm:cxn modelId="{75731725-304C-407F-9EBE-2545F3EB2BBF}" type="presOf" srcId="{795A7669-B0C8-4B81-894B-BCE005EB31FC}" destId="{5BDD1D36-5E67-4C61-A12E-086D19EB5D41}" srcOrd="0" destOrd="0" presId="urn:microsoft.com/office/officeart/2018/2/layout/IconVerticalSolidList"/>
    <dgm:cxn modelId="{CA1D0429-B2ED-4C6E-AB08-F4AEDCAA2DE6}" type="presOf" srcId="{2CCE4FE3-5872-4C36-AAFD-FA8026D6F1A3}" destId="{FA6ECEAE-763F-48DD-B4C1-F33AF378E1DB}" srcOrd="0" destOrd="0" presId="urn:microsoft.com/office/officeart/2018/2/layout/IconVerticalSolidList"/>
    <dgm:cxn modelId="{653A6B3E-C72C-4F91-BF19-4F06FEDAF5F4}" srcId="{29399CB3-7C9F-4C29-AD56-355250D20566}" destId="{665745E0-850F-425C-89F3-7D4EDE9A1955}" srcOrd="2" destOrd="0" parTransId="{DED8A50F-5D62-4AAA-958E-5BDD91AB9B41}" sibTransId="{AA5EC271-274C-4B3B-858F-818C99DEDE5F}"/>
    <dgm:cxn modelId="{10B62D5C-B940-4001-97FF-EBAB25178EF8}" type="presOf" srcId="{29399CB3-7C9F-4C29-AD56-355250D20566}" destId="{92E00114-8242-45AA-8FFF-CEBF4CBAD900}" srcOrd="0" destOrd="0" presId="urn:microsoft.com/office/officeart/2018/2/layout/IconVerticalSolidList"/>
    <dgm:cxn modelId="{72BF445F-862F-48F8-9BC3-C78F64A8F809}" srcId="{29399CB3-7C9F-4C29-AD56-355250D20566}" destId="{2CCE4FE3-5872-4C36-AAFD-FA8026D6F1A3}" srcOrd="3" destOrd="0" parTransId="{B2F4B8D1-0A2F-4026-BE7C-1C9A528DCB4D}" sibTransId="{0D9A8DE6-0A27-4BFA-A223-0AD25F786827}"/>
    <dgm:cxn modelId="{BE217B64-DBEB-4DDA-A750-75DF8EAD7E4A}" type="presOf" srcId="{6C0173CF-96CB-4442-B3BF-C3D241F8C2C7}" destId="{C013B19F-FC0D-457B-82C4-4246AA684403}" srcOrd="0" destOrd="0" presId="urn:microsoft.com/office/officeart/2018/2/layout/IconVerticalSolidList"/>
    <dgm:cxn modelId="{FA1DCE78-9CF4-4AC0-BEBE-617A0602B6C5}" srcId="{29399CB3-7C9F-4C29-AD56-355250D20566}" destId="{41133E0D-F127-4005-B956-5EF58D10CDAD}" srcOrd="0" destOrd="0" parTransId="{A489D077-CA22-4F80-A3DC-A8E353E8542E}" sibTransId="{F61644CF-2735-45C4-9508-C5BDE0DFF1AD}"/>
    <dgm:cxn modelId="{D0A0BF84-80FE-4E2B-B590-4C01D224F296}" type="presOf" srcId="{41133E0D-F127-4005-B956-5EF58D10CDAD}" destId="{AC77D5A8-E0F0-48EB-A2F2-1A2E1516C38C}" srcOrd="0" destOrd="0" presId="urn:microsoft.com/office/officeart/2018/2/layout/IconVerticalSolidList"/>
    <dgm:cxn modelId="{05DA219E-AFC5-4AAE-B7BF-91EF8C02EC58}" srcId="{29399CB3-7C9F-4C29-AD56-355250D20566}" destId="{795A7669-B0C8-4B81-894B-BCE005EB31FC}" srcOrd="4" destOrd="0" parTransId="{A993BDF6-6D7E-4235-B534-9A1922BB6082}" sibTransId="{AB68C078-B1CF-4A4A-BAFA-3B59062D4904}"/>
    <dgm:cxn modelId="{2C6E2BBC-78B6-4244-835B-F2CF20705C16}" srcId="{29399CB3-7C9F-4C29-AD56-355250D20566}" destId="{6C0173CF-96CB-4442-B3BF-C3D241F8C2C7}" srcOrd="1" destOrd="0" parTransId="{66D21F97-B884-43AA-9BD4-6D1AE3E0A2D2}" sibTransId="{663AEF34-9C10-415E-BC98-3963D1CB80F3}"/>
    <dgm:cxn modelId="{CB6191DA-93D8-432C-8DD5-0756DFCC417F}" type="presOf" srcId="{665745E0-850F-425C-89F3-7D4EDE9A1955}" destId="{CE0C192C-A511-496C-911B-2904E639600A}" srcOrd="0" destOrd="0" presId="urn:microsoft.com/office/officeart/2018/2/layout/IconVerticalSolidList"/>
    <dgm:cxn modelId="{64C911E0-ADD6-400C-BBC0-590742C731DB}" type="presOf" srcId="{BEA5C022-7DC6-4D75-B94F-2A69DFC187E3}" destId="{46B71B78-7986-417C-AA8A-0CD430943DEA}" srcOrd="0" destOrd="0" presId="urn:microsoft.com/office/officeart/2018/2/layout/IconVerticalSolidList"/>
    <dgm:cxn modelId="{123A89F4-579E-4BA0-8472-006D558A97D0}" srcId="{29399CB3-7C9F-4C29-AD56-355250D20566}" destId="{BEA5C022-7DC6-4D75-B94F-2A69DFC187E3}" srcOrd="5" destOrd="0" parTransId="{037A70A0-781D-4D3B-B50D-F2BD1A290CFC}" sibTransId="{603D9D9F-14A2-4D31-9572-749115AB2BA5}"/>
    <dgm:cxn modelId="{6FDA71C0-AECD-4FFC-BBB8-6305E29AEC05}" type="presParOf" srcId="{92E00114-8242-45AA-8FFF-CEBF4CBAD900}" destId="{29717781-9106-48F6-9C93-5E3D4D5C140D}" srcOrd="0" destOrd="0" presId="urn:microsoft.com/office/officeart/2018/2/layout/IconVerticalSolidList"/>
    <dgm:cxn modelId="{7EB34560-EA2F-40C3-B572-00A1B1CA244D}" type="presParOf" srcId="{29717781-9106-48F6-9C93-5E3D4D5C140D}" destId="{E2530970-CF8E-4521-B9ED-CDC8AADBD072}" srcOrd="0" destOrd="0" presId="urn:microsoft.com/office/officeart/2018/2/layout/IconVerticalSolidList"/>
    <dgm:cxn modelId="{36903041-8EA7-4891-9193-7FD863038251}" type="presParOf" srcId="{29717781-9106-48F6-9C93-5E3D4D5C140D}" destId="{E5A8F6F8-F01B-4AD3-9C78-6FB575591469}" srcOrd="1" destOrd="0" presId="urn:microsoft.com/office/officeart/2018/2/layout/IconVerticalSolidList"/>
    <dgm:cxn modelId="{D2A1E800-BD18-4EA6-AB3F-248E22C7F45B}" type="presParOf" srcId="{29717781-9106-48F6-9C93-5E3D4D5C140D}" destId="{F0AACD62-9B0D-4183-880B-9A37D8C783D2}" srcOrd="2" destOrd="0" presId="urn:microsoft.com/office/officeart/2018/2/layout/IconVerticalSolidList"/>
    <dgm:cxn modelId="{ACA9DD76-3510-4429-A878-157988CEA088}" type="presParOf" srcId="{29717781-9106-48F6-9C93-5E3D4D5C140D}" destId="{AC77D5A8-E0F0-48EB-A2F2-1A2E1516C38C}" srcOrd="3" destOrd="0" presId="urn:microsoft.com/office/officeart/2018/2/layout/IconVerticalSolidList"/>
    <dgm:cxn modelId="{FBB27B47-F531-4943-8DEB-D826A957F936}" type="presParOf" srcId="{92E00114-8242-45AA-8FFF-CEBF4CBAD900}" destId="{E6E8CB1E-98C2-4B1A-92BC-1F814DACE6AB}" srcOrd="1" destOrd="0" presId="urn:microsoft.com/office/officeart/2018/2/layout/IconVerticalSolidList"/>
    <dgm:cxn modelId="{39BEFF71-A1F1-46CB-A120-53C2215037A2}" type="presParOf" srcId="{92E00114-8242-45AA-8FFF-CEBF4CBAD900}" destId="{C28A391B-4905-461B-9576-50F327262149}" srcOrd="2" destOrd="0" presId="urn:microsoft.com/office/officeart/2018/2/layout/IconVerticalSolidList"/>
    <dgm:cxn modelId="{7858A0D5-1673-4EA9-91D9-BC9FA2C107E4}" type="presParOf" srcId="{C28A391B-4905-461B-9576-50F327262149}" destId="{961655B1-1D07-4898-A45F-B411D55BDED0}" srcOrd="0" destOrd="0" presId="urn:microsoft.com/office/officeart/2018/2/layout/IconVerticalSolidList"/>
    <dgm:cxn modelId="{8D02C998-8248-4770-8EA0-A830CE76EDA9}" type="presParOf" srcId="{C28A391B-4905-461B-9576-50F327262149}" destId="{0032A718-F82F-4E9D-BC10-F2250FD55D28}" srcOrd="1" destOrd="0" presId="urn:microsoft.com/office/officeart/2018/2/layout/IconVerticalSolidList"/>
    <dgm:cxn modelId="{CAE7E19F-B3BA-4B61-B952-CE60E5EDF3D4}" type="presParOf" srcId="{C28A391B-4905-461B-9576-50F327262149}" destId="{539F7F64-ADF2-47F3-B816-72F2EF7304AB}" srcOrd="2" destOrd="0" presId="urn:microsoft.com/office/officeart/2018/2/layout/IconVerticalSolidList"/>
    <dgm:cxn modelId="{045D4824-C937-4179-BAD5-65C7882D26BA}" type="presParOf" srcId="{C28A391B-4905-461B-9576-50F327262149}" destId="{C013B19F-FC0D-457B-82C4-4246AA684403}" srcOrd="3" destOrd="0" presId="urn:microsoft.com/office/officeart/2018/2/layout/IconVerticalSolidList"/>
    <dgm:cxn modelId="{FBC1C0A0-370D-4CD6-9C7E-1F0885960E53}" type="presParOf" srcId="{92E00114-8242-45AA-8FFF-CEBF4CBAD900}" destId="{44E33ADF-2CAE-4BAA-8733-56E3091A590F}" srcOrd="3" destOrd="0" presId="urn:microsoft.com/office/officeart/2018/2/layout/IconVerticalSolidList"/>
    <dgm:cxn modelId="{714AE2F5-F6C3-480B-923D-FE18E60554A0}" type="presParOf" srcId="{92E00114-8242-45AA-8FFF-CEBF4CBAD900}" destId="{7CE87D7B-174C-4269-9D2E-427E853FEE3B}" srcOrd="4" destOrd="0" presId="urn:microsoft.com/office/officeart/2018/2/layout/IconVerticalSolidList"/>
    <dgm:cxn modelId="{17DBFFDC-F88C-42CF-B9C1-5D4587E0A8D1}" type="presParOf" srcId="{7CE87D7B-174C-4269-9D2E-427E853FEE3B}" destId="{64F8AC99-D151-49C2-A38B-8AE0D9940E89}" srcOrd="0" destOrd="0" presId="urn:microsoft.com/office/officeart/2018/2/layout/IconVerticalSolidList"/>
    <dgm:cxn modelId="{73D35810-426D-4FAC-8356-B4CE40AB9F6B}" type="presParOf" srcId="{7CE87D7B-174C-4269-9D2E-427E853FEE3B}" destId="{495ECDEA-537D-42C0-9B6B-0BD0B2C045FB}" srcOrd="1" destOrd="0" presId="urn:microsoft.com/office/officeart/2018/2/layout/IconVerticalSolidList"/>
    <dgm:cxn modelId="{CE4F0BD1-70F7-4682-803A-609007389E59}" type="presParOf" srcId="{7CE87D7B-174C-4269-9D2E-427E853FEE3B}" destId="{5538AD29-6C1E-40EE-AE0F-5436D714B9B9}" srcOrd="2" destOrd="0" presId="urn:microsoft.com/office/officeart/2018/2/layout/IconVerticalSolidList"/>
    <dgm:cxn modelId="{42B33043-3C88-46A9-B1BE-34796C2BDE2B}" type="presParOf" srcId="{7CE87D7B-174C-4269-9D2E-427E853FEE3B}" destId="{CE0C192C-A511-496C-911B-2904E639600A}" srcOrd="3" destOrd="0" presId="urn:microsoft.com/office/officeart/2018/2/layout/IconVerticalSolidList"/>
    <dgm:cxn modelId="{00225B57-F8CD-4B5A-9DDF-DBEFAE5B0815}" type="presParOf" srcId="{92E00114-8242-45AA-8FFF-CEBF4CBAD900}" destId="{A7843350-A856-4439-BB06-995E7A283DC5}" srcOrd="5" destOrd="0" presId="urn:microsoft.com/office/officeart/2018/2/layout/IconVerticalSolidList"/>
    <dgm:cxn modelId="{C3AC53F4-9F95-47D6-A873-6E6C263432B5}" type="presParOf" srcId="{92E00114-8242-45AA-8FFF-CEBF4CBAD900}" destId="{8CA0B253-B09F-4FC5-8427-815A274E5CF5}" srcOrd="6" destOrd="0" presId="urn:microsoft.com/office/officeart/2018/2/layout/IconVerticalSolidList"/>
    <dgm:cxn modelId="{5C8FD82C-D6BC-4AC8-B9E1-80E4D43A250C}" type="presParOf" srcId="{8CA0B253-B09F-4FC5-8427-815A274E5CF5}" destId="{1A023F82-66CE-4E6D-9DF7-04F38029A4FE}" srcOrd="0" destOrd="0" presId="urn:microsoft.com/office/officeart/2018/2/layout/IconVerticalSolidList"/>
    <dgm:cxn modelId="{E4C483E6-7064-444C-B46C-58394A4ABA9B}" type="presParOf" srcId="{8CA0B253-B09F-4FC5-8427-815A274E5CF5}" destId="{4BBC536D-83B2-4D07-BDB2-60EE342950ED}" srcOrd="1" destOrd="0" presId="urn:microsoft.com/office/officeart/2018/2/layout/IconVerticalSolidList"/>
    <dgm:cxn modelId="{4A629E4B-7B3F-497B-AEBC-42CE0202D346}" type="presParOf" srcId="{8CA0B253-B09F-4FC5-8427-815A274E5CF5}" destId="{49F3CA4E-31CD-47F2-A2E2-7C29B0A1EDF7}" srcOrd="2" destOrd="0" presId="urn:microsoft.com/office/officeart/2018/2/layout/IconVerticalSolidList"/>
    <dgm:cxn modelId="{566D89B3-CE6B-4E94-B861-C1706EA8E92B}" type="presParOf" srcId="{8CA0B253-B09F-4FC5-8427-815A274E5CF5}" destId="{FA6ECEAE-763F-48DD-B4C1-F33AF378E1DB}" srcOrd="3" destOrd="0" presId="urn:microsoft.com/office/officeart/2018/2/layout/IconVerticalSolidList"/>
    <dgm:cxn modelId="{182D8F0B-C758-4DE1-8F20-3D9F3329EC5E}" type="presParOf" srcId="{92E00114-8242-45AA-8FFF-CEBF4CBAD900}" destId="{3D11855D-C1A3-44A0-9A30-A1E5FD4DBEF2}" srcOrd="7" destOrd="0" presId="urn:microsoft.com/office/officeart/2018/2/layout/IconVerticalSolidList"/>
    <dgm:cxn modelId="{B1B8F416-277A-4774-888A-3CF718C29F9F}" type="presParOf" srcId="{92E00114-8242-45AA-8FFF-CEBF4CBAD900}" destId="{2610D354-AD8C-475E-BE08-48B74E6D55C0}" srcOrd="8" destOrd="0" presId="urn:microsoft.com/office/officeart/2018/2/layout/IconVerticalSolidList"/>
    <dgm:cxn modelId="{DED9F896-17F7-4196-819E-8433AC0313E6}" type="presParOf" srcId="{2610D354-AD8C-475E-BE08-48B74E6D55C0}" destId="{288EDD67-707C-4C84-94FE-43630105F16A}" srcOrd="0" destOrd="0" presId="urn:microsoft.com/office/officeart/2018/2/layout/IconVerticalSolidList"/>
    <dgm:cxn modelId="{E8236569-3776-47FE-88B6-44128B05F01D}" type="presParOf" srcId="{2610D354-AD8C-475E-BE08-48B74E6D55C0}" destId="{4DE6DAF9-5513-4DB0-9CE6-E2EE965001AF}" srcOrd="1" destOrd="0" presId="urn:microsoft.com/office/officeart/2018/2/layout/IconVerticalSolidList"/>
    <dgm:cxn modelId="{7A2CF2CF-98C4-4B2E-89E5-93B441394DA7}" type="presParOf" srcId="{2610D354-AD8C-475E-BE08-48B74E6D55C0}" destId="{C6A87922-1665-4269-A0B1-22DA487788D5}" srcOrd="2" destOrd="0" presId="urn:microsoft.com/office/officeart/2018/2/layout/IconVerticalSolidList"/>
    <dgm:cxn modelId="{50C196F8-7AF1-4497-BA8A-479DEEA2C457}" type="presParOf" srcId="{2610D354-AD8C-475E-BE08-48B74E6D55C0}" destId="{5BDD1D36-5E67-4C61-A12E-086D19EB5D41}" srcOrd="3" destOrd="0" presId="urn:microsoft.com/office/officeart/2018/2/layout/IconVerticalSolidList"/>
    <dgm:cxn modelId="{810CE255-6FC4-400B-AC34-9CC036D04ECB}" type="presParOf" srcId="{92E00114-8242-45AA-8FFF-CEBF4CBAD900}" destId="{FFF7526A-CCD7-4E16-935C-284B279FCB18}" srcOrd="9" destOrd="0" presId="urn:microsoft.com/office/officeart/2018/2/layout/IconVerticalSolidList"/>
    <dgm:cxn modelId="{8A8EA16F-A7F9-40FE-8E43-19FD3B2E57EE}" type="presParOf" srcId="{92E00114-8242-45AA-8FFF-CEBF4CBAD900}" destId="{13DC1BFF-4CDF-4370-81F8-9D4FB7E89C3A}" srcOrd="10" destOrd="0" presId="urn:microsoft.com/office/officeart/2018/2/layout/IconVerticalSolidList"/>
    <dgm:cxn modelId="{D2468F75-4DEA-4D7D-99A3-802FD7A5BCEC}" type="presParOf" srcId="{13DC1BFF-4CDF-4370-81F8-9D4FB7E89C3A}" destId="{151BFBA7-48AC-4B95-B3F9-AD26FD04E42C}" srcOrd="0" destOrd="0" presId="urn:microsoft.com/office/officeart/2018/2/layout/IconVerticalSolidList"/>
    <dgm:cxn modelId="{776FAC24-D847-4FD8-BFF6-6859DDE16F41}" type="presParOf" srcId="{13DC1BFF-4CDF-4370-81F8-9D4FB7E89C3A}" destId="{92C271FB-D00B-4E4D-858E-F8B2508F5A10}" srcOrd="1" destOrd="0" presId="urn:microsoft.com/office/officeart/2018/2/layout/IconVerticalSolidList"/>
    <dgm:cxn modelId="{2562F20A-7A1B-4E3B-B23D-159E10239F43}" type="presParOf" srcId="{13DC1BFF-4CDF-4370-81F8-9D4FB7E89C3A}" destId="{056220B4-6417-41B7-823B-7F4700401C70}" srcOrd="2" destOrd="0" presId="urn:microsoft.com/office/officeart/2018/2/layout/IconVerticalSolidList"/>
    <dgm:cxn modelId="{A7ECA1BD-AA3F-4B9F-9523-E7413DC0D7CA}" type="presParOf" srcId="{13DC1BFF-4CDF-4370-81F8-9D4FB7E89C3A}" destId="{46B71B78-7986-417C-AA8A-0CD430943DE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530970-CF8E-4521-B9ED-CDC8AADBD072}">
      <dsp:nvSpPr>
        <dsp:cNvPr id="0" name=""/>
        <dsp:cNvSpPr/>
      </dsp:nvSpPr>
      <dsp:spPr>
        <a:xfrm>
          <a:off x="0" y="1508"/>
          <a:ext cx="8367966" cy="642832"/>
        </a:xfrm>
        <a:prstGeom prst="roundRect">
          <a:avLst>
            <a:gd name="adj" fmla="val 10000"/>
          </a:avLst>
        </a:prstGeom>
        <a:solidFill>
          <a:schemeClr val="accent6">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A8F6F8-F01B-4AD3-9C78-6FB575591469}">
      <dsp:nvSpPr>
        <dsp:cNvPr id="0" name=""/>
        <dsp:cNvSpPr/>
      </dsp:nvSpPr>
      <dsp:spPr>
        <a:xfrm>
          <a:off x="194456" y="146145"/>
          <a:ext cx="353557" cy="3535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77D5A8-E0F0-48EB-A2F2-1A2E1516C38C}">
      <dsp:nvSpPr>
        <dsp:cNvPr id="0" name=""/>
        <dsp:cNvSpPr/>
      </dsp:nvSpPr>
      <dsp:spPr>
        <a:xfrm>
          <a:off x="742471" y="1508"/>
          <a:ext cx="7625494" cy="642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033" tIns="68033" rIns="68033" bIns="68033" numCol="1" spcCol="1270" anchor="ctr" anchorCtr="0">
          <a:noAutofit/>
        </a:bodyPr>
        <a:lstStyle/>
        <a:p>
          <a:pPr marL="0" lvl="0" indent="0" algn="l" defTabSz="844550">
            <a:lnSpc>
              <a:spcPct val="100000"/>
            </a:lnSpc>
            <a:spcBef>
              <a:spcPct val="0"/>
            </a:spcBef>
            <a:spcAft>
              <a:spcPct val="35000"/>
            </a:spcAft>
            <a:buNone/>
          </a:pPr>
          <a:r>
            <a:rPr lang="en-GB" sz="1900" b="1" u="sng" kern="1200" dirty="0">
              <a:solidFill>
                <a:schemeClr val="accent1"/>
              </a:solidFill>
            </a:rPr>
            <a:t>Key Attributes of Exceptional Care Work</a:t>
          </a:r>
          <a:endParaRPr lang="en-US" sz="1900" b="1" kern="1200" dirty="0">
            <a:solidFill>
              <a:schemeClr val="accent1"/>
            </a:solidFill>
          </a:endParaRPr>
        </a:p>
      </dsp:txBody>
      <dsp:txXfrm>
        <a:off x="742471" y="1508"/>
        <a:ext cx="7625494" cy="642832"/>
      </dsp:txXfrm>
    </dsp:sp>
    <dsp:sp modelId="{961655B1-1D07-4898-A45F-B411D55BDED0}">
      <dsp:nvSpPr>
        <dsp:cNvPr id="0" name=""/>
        <dsp:cNvSpPr/>
      </dsp:nvSpPr>
      <dsp:spPr>
        <a:xfrm>
          <a:off x="0" y="805049"/>
          <a:ext cx="8367966" cy="642832"/>
        </a:xfrm>
        <a:prstGeom prst="roundRect">
          <a:avLst>
            <a:gd name="adj" fmla="val 10000"/>
          </a:avLst>
        </a:prstGeom>
        <a:solidFill>
          <a:schemeClr val="accent6">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32A718-F82F-4E9D-BC10-F2250FD55D28}">
      <dsp:nvSpPr>
        <dsp:cNvPr id="0" name=""/>
        <dsp:cNvSpPr/>
      </dsp:nvSpPr>
      <dsp:spPr>
        <a:xfrm>
          <a:off x="194456" y="949686"/>
          <a:ext cx="353557" cy="3535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013B19F-FC0D-457B-82C4-4246AA684403}">
      <dsp:nvSpPr>
        <dsp:cNvPr id="0" name=""/>
        <dsp:cNvSpPr/>
      </dsp:nvSpPr>
      <dsp:spPr>
        <a:xfrm>
          <a:off x="742471" y="805049"/>
          <a:ext cx="7625494" cy="642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033" tIns="68033" rIns="68033" bIns="68033" numCol="1" spcCol="1270" anchor="ctr" anchorCtr="0">
          <a:noAutofit/>
        </a:bodyPr>
        <a:lstStyle/>
        <a:p>
          <a:pPr marL="0" lvl="0" indent="0" algn="l" defTabSz="844550">
            <a:lnSpc>
              <a:spcPct val="100000"/>
            </a:lnSpc>
            <a:spcBef>
              <a:spcPct val="0"/>
            </a:spcBef>
            <a:spcAft>
              <a:spcPct val="35000"/>
            </a:spcAft>
            <a:buNone/>
          </a:pPr>
          <a:r>
            <a:rPr lang="en-GB" sz="1900" b="1" kern="1200" dirty="0">
              <a:solidFill>
                <a:schemeClr val="accent1"/>
              </a:solidFill>
            </a:rPr>
            <a:t>'Empathy and kindness,</a:t>
          </a:r>
          <a:endParaRPr lang="en-US" sz="1900" b="1" kern="1200" dirty="0">
            <a:solidFill>
              <a:schemeClr val="accent1"/>
            </a:solidFill>
          </a:endParaRPr>
        </a:p>
      </dsp:txBody>
      <dsp:txXfrm>
        <a:off x="742471" y="805049"/>
        <a:ext cx="7625494" cy="642832"/>
      </dsp:txXfrm>
    </dsp:sp>
    <dsp:sp modelId="{64F8AC99-D151-49C2-A38B-8AE0D9940E89}">
      <dsp:nvSpPr>
        <dsp:cNvPr id="0" name=""/>
        <dsp:cNvSpPr/>
      </dsp:nvSpPr>
      <dsp:spPr>
        <a:xfrm>
          <a:off x="0" y="1608590"/>
          <a:ext cx="8367966" cy="642832"/>
        </a:xfrm>
        <a:prstGeom prst="roundRect">
          <a:avLst>
            <a:gd name="adj" fmla="val 10000"/>
          </a:avLst>
        </a:prstGeom>
        <a:solidFill>
          <a:schemeClr val="accent6">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5ECDEA-537D-42C0-9B6B-0BD0B2C045FB}">
      <dsp:nvSpPr>
        <dsp:cNvPr id="0" name=""/>
        <dsp:cNvSpPr/>
      </dsp:nvSpPr>
      <dsp:spPr>
        <a:xfrm>
          <a:off x="194456" y="1753227"/>
          <a:ext cx="353557" cy="3535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0C192C-A511-496C-911B-2904E639600A}">
      <dsp:nvSpPr>
        <dsp:cNvPr id="0" name=""/>
        <dsp:cNvSpPr/>
      </dsp:nvSpPr>
      <dsp:spPr>
        <a:xfrm>
          <a:off x="742471" y="1608590"/>
          <a:ext cx="7625494" cy="642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033" tIns="68033" rIns="68033" bIns="68033" numCol="1" spcCol="1270" anchor="ctr" anchorCtr="0">
          <a:noAutofit/>
        </a:bodyPr>
        <a:lstStyle/>
        <a:p>
          <a:pPr marL="0" lvl="0" indent="0" algn="l" defTabSz="844550">
            <a:lnSpc>
              <a:spcPct val="100000"/>
            </a:lnSpc>
            <a:spcBef>
              <a:spcPct val="0"/>
            </a:spcBef>
            <a:spcAft>
              <a:spcPct val="35000"/>
            </a:spcAft>
            <a:buNone/>
          </a:pPr>
          <a:r>
            <a:rPr lang="en-GB" sz="1900" b="1" kern="1200" dirty="0">
              <a:solidFill>
                <a:schemeClr val="accent1"/>
              </a:solidFill>
            </a:rPr>
            <a:t>Patience and the ability to remain calm under pressure,</a:t>
          </a:r>
          <a:endParaRPr lang="en-US" sz="1900" b="1" kern="1200" dirty="0">
            <a:solidFill>
              <a:schemeClr val="accent1"/>
            </a:solidFill>
          </a:endParaRPr>
        </a:p>
      </dsp:txBody>
      <dsp:txXfrm>
        <a:off x="742471" y="1608590"/>
        <a:ext cx="7625494" cy="642832"/>
      </dsp:txXfrm>
    </dsp:sp>
    <dsp:sp modelId="{1A023F82-66CE-4E6D-9DF7-04F38029A4FE}">
      <dsp:nvSpPr>
        <dsp:cNvPr id="0" name=""/>
        <dsp:cNvSpPr/>
      </dsp:nvSpPr>
      <dsp:spPr>
        <a:xfrm>
          <a:off x="0" y="2412131"/>
          <a:ext cx="8367966" cy="642832"/>
        </a:xfrm>
        <a:prstGeom prst="roundRect">
          <a:avLst>
            <a:gd name="adj" fmla="val 10000"/>
          </a:avLst>
        </a:prstGeom>
        <a:solidFill>
          <a:schemeClr val="accent6">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BC536D-83B2-4D07-BDB2-60EE342950ED}">
      <dsp:nvSpPr>
        <dsp:cNvPr id="0" name=""/>
        <dsp:cNvSpPr/>
      </dsp:nvSpPr>
      <dsp:spPr>
        <a:xfrm>
          <a:off x="194456" y="2556768"/>
          <a:ext cx="353557" cy="35355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6ECEAE-763F-48DD-B4C1-F33AF378E1DB}">
      <dsp:nvSpPr>
        <dsp:cNvPr id="0" name=""/>
        <dsp:cNvSpPr/>
      </dsp:nvSpPr>
      <dsp:spPr>
        <a:xfrm>
          <a:off x="742471" y="2412131"/>
          <a:ext cx="7625494" cy="642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033" tIns="68033" rIns="68033" bIns="68033" numCol="1" spcCol="1270" anchor="ctr" anchorCtr="0">
          <a:noAutofit/>
        </a:bodyPr>
        <a:lstStyle/>
        <a:p>
          <a:pPr marL="0" lvl="0" indent="0" algn="l" defTabSz="844550">
            <a:lnSpc>
              <a:spcPct val="100000"/>
            </a:lnSpc>
            <a:spcBef>
              <a:spcPct val="0"/>
            </a:spcBef>
            <a:spcAft>
              <a:spcPct val="35000"/>
            </a:spcAft>
            <a:buNone/>
          </a:pPr>
          <a:r>
            <a:rPr lang="en-GB" sz="1900" b="1" kern="1200" dirty="0">
              <a:solidFill>
                <a:schemeClr val="accent1"/>
              </a:solidFill>
            </a:rPr>
            <a:t>Passion,</a:t>
          </a:r>
          <a:endParaRPr lang="en-US" sz="1900" b="1" kern="1200" dirty="0">
            <a:solidFill>
              <a:schemeClr val="accent1"/>
            </a:solidFill>
          </a:endParaRPr>
        </a:p>
      </dsp:txBody>
      <dsp:txXfrm>
        <a:off x="742471" y="2412131"/>
        <a:ext cx="7625494" cy="642832"/>
      </dsp:txXfrm>
    </dsp:sp>
    <dsp:sp modelId="{288EDD67-707C-4C84-94FE-43630105F16A}">
      <dsp:nvSpPr>
        <dsp:cNvPr id="0" name=""/>
        <dsp:cNvSpPr/>
      </dsp:nvSpPr>
      <dsp:spPr>
        <a:xfrm>
          <a:off x="0" y="3215671"/>
          <a:ext cx="8367966" cy="642832"/>
        </a:xfrm>
        <a:prstGeom prst="roundRect">
          <a:avLst>
            <a:gd name="adj" fmla="val 10000"/>
          </a:avLst>
        </a:prstGeom>
        <a:solidFill>
          <a:schemeClr val="accent6">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E6DAF9-5513-4DB0-9CE6-E2EE965001AF}">
      <dsp:nvSpPr>
        <dsp:cNvPr id="0" name=""/>
        <dsp:cNvSpPr/>
      </dsp:nvSpPr>
      <dsp:spPr>
        <a:xfrm>
          <a:off x="194456" y="3360309"/>
          <a:ext cx="353557" cy="35355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rnd"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BDD1D36-5E67-4C61-A12E-086D19EB5D41}">
      <dsp:nvSpPr>
        <dsp:cNvPr id="0" name=""/>
        <dsp:cNvSpPr/>
      </dsp:nvSpPr>
      <dsp:spPr>
        <a:xfrm>
          <a:off x="742471" y="3215671"/>
          <a:ext cx="7625494" cy="642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033" tIns="68033" rIns="68033" bIns="68033" numCol="1" spcCol="1270" anchor="ctr" anchorCtr="0">
          <a:noAutofit/>
        </a:bodyPr>
        <a:lstStyle/>
        <a:p>
          <a:pPr marL="0" lvl="0" indent="0" algn="l" defTabSz="844550">
            <a:lnSpc>
              <a:spcPct val="100000"/>
            </a:lnSpc>
            <a:spcBef>
              <a:spcPct val="0"/>
            </a:spcBef>
            <a:spcAft>
              <a:spcPct val="35000"/>
            </a:spcAft>
            <a:buNone/>
          </a:pPr>
          <a:r>
            <a:rPr lang="en-GB" sz="1900" b="1" kern="1200" dirty="0">
              <a:solidFill>
                <a:schemeClr val="accent1"/>
              </a:solidFill>
            </a:rPr>
            <a:t>Positivity,</a:t>
          </a:r>
          <a:endParaRPr lang="en-US" sz="1900" b="1" kern="1200" dirty="0">
            <a:solidFill>
              <a:schemeClr val="accent1"/>
            </a:solidFill>
          </a:endParaRPr>
        </a:p>
      </dsp:txBody>
      <dsp:txXfrm>
        <a:off x="742471" y="3215671"/>
        <a:ext cx="7625494" cy="642832"/>
      </dsp:txXfrm>
    </dsp:sp>
    <dsp:sp modelId="{151BFBA7-48AC-4B95-B3F9-AD26FD04E42C}">
      <dsp:nvSpPr>
        <dsp:cNvPr id="0" name=""/>
        <dsp:cNvSpPr/>
      </dsp:nvSpPr>
      <dsp:spPr>
        <a:xfrm>
          <a:off x="0" y="4019212"/>
          <a:ext cx="8367966" cy="642832"/>
        </a:xfrm>
        <a:prstGeom prst="roundRect">
          <a:avLst>
            <a:gd name="adj" fmla="val 10000"/>
          </a:avLst>
        </a:prstGeom>
        <a:solidFill>
          <a:schemeClr val="accent6">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C271FB-D00B-4E4D-858E-F8B2508F5A10}">
      <dsp:nvSpPr>
        <dsp:cNvPr id="0" name=""/>
        <dsp:cNvSpPr/>
      </dsp:nvSpPr>
      <dsp:spPr>
        <a:xfrm>
          <a:off x="194456" y="4163850"/>
          <a:ext cx="353557" cy="35355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rnd"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6B71B78-7986-417C-AA8A-0CD430943DEA}">
      <dsp:nvSpPr>
        <dsp:cNvPr id="0" name=""/>
        <dsp:cNvSpPr/>
      </dsp:nvSpPr>
      <dsp:spPr>
        <a:xfrm>
          <a:off x="742471" y="4019212"/>
          <a:ext cx="7625494" cy="642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033" tIns="68033" rIns="68033" bIns="68033" numCol="1" spcCol="1270" anchor="ctr" anchorCtr="0">
          <a:noAutofit/>
        </a:bodyPr>
        <a:lstStyle/>
        <a:p>
          <a:pPr marL="0" lvl="0" indent="0" algn="l" defTabSz="844550">
            <a:lnSpc>
              <a:spcPct val="100000"/>
            </a:lnSpc>
            <a:spcBef>
              <a:spcPct val="0"/>
            </a:spcBef>
            <a:spcAft>
              <a:spcPct val="35000"/>
            </a:spcAft>
            <a:buNone/>
          </a:pPr>
          <a:r>
            <a:rPr lang="en-GB" sz="1900" b="1" kern="1200" dirty="0">
              <a:solidFill>
                <a:schemeClr val="accent1"/>
              </a:solidFill>
            </a:rPr>
            <a:t>Respect and good listening skills'</a:t>
          </a:r>
          <a:endParaRPr lang="en-US" sz="1900" b="1" kern="1200" dirty="0">
            <a:solidFill>
              <a:schemeClr val="accent1"/>
            </a:solidFill>
          </a:endParaRPr>
        </a:p>
      </dsp:txBody>
      <dsp:txXfrm>
        <a:off x="742471" y="4019212"/>
        <a:ext cx="7625494" cy="64283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dirty="0"/>
              <a:t>Click to edit Master title style</a:t>
            </a:r>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08B9EBBA-996F-894A-B54A-D6246ED52CEA}" type="datetimeFigureOut">
              <a:rPr lang="en-US" dirty="0"/>
              <a:pPr/>
              <a:t>1/18/2026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426512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dirty="0"/>
              <a:t>Click to edit Master title style</a:t>
            </a:r>
          </a:p>
        </p:txBody>
      </p:sp>
      <p:sp>
        <p:nvSpPr>
          <p:cNvPr id="3" name="Content Placeholder 2"/>
          <p:cNvSpPr>
            <a:spLocks noGrp="1"/>
          </p:cNvSpPr>
          <p:nvPr>
            <p:ph idx="1"/>
          </p:nvPr>
        </p:nvSpPr>
        <p:spPr>
          <a:xfrm>
            <a:off x="818712" y="2222287"/>
            <a:ext cx="10554574" cy="363651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B3A1323-8D79-1946-B0D7-40001CF92E9D}" type="datetimeFigureOut">
              <a:rPr lang="en-US" dirty="0"/>
              <a:pPr/>
              <a:t>1/18/2026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97482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dirty="0"/>
              <a:t>Click to edit Master title style</a:t>
            </a:r>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1/18/2026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77355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57302355-E14B-8545-A8F8-0FE83CC9D524}" type="datetimeFigureOut">
              <a:rPr lang="en-US" dirty="0"/>
              <a:pPr/>
              <a:t>1/18/2026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916463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02640F58-564D-2B4F-AE67-E407BA4FCF45}" type="datetimeFigureOut">
              <a:rPr lang="en-US" dirty="0"/>
              <a:pPr/>
              <a:t>1/18/2026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306306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F13A34C8-038E-2045-AF43-DF7DBB8E0E9E}" type="datetimeFigureOut">
              <a:rPr lang="en-US" dirty="0"/>
              <a:pPr/>
              <a:t>1/18/2026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484867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1/18/2026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032563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dirty="0"/>
              <a:t>Click to edit Master title style</a:t>
            </a:r>
          </a:p>
        </p:txBody>
      </p:sp>
      <p:sp>
        <p:nvSpPr>
          <p:cNvPr id="3" name="Content Placeholder 2"/>
          <p:cNvSpPr>
            <a:spLocks noGrp="1"/>
          </p:cNvSpPr>
          <p:nvPr>
            <p:ph idx="1"/>
          </p:nvPr>
        </p:nvSpPr>
        <p:spPr>
          <a:xfrm>
            <a:off x="4855633" y="446088"/>
            <a:ext cx="6252633" cy="5414963"/>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1/18/2026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63266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dirty="0"/>
              <a:t>Click to edit Master title style</a:t>
            </a:r>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1/18/2026</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84149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dirty="0"/>
              <a:t>Click to edit Master title style</a:t>
            </a:r>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1/18/2026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204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dirty="0"/>
              <a:t>Click to edit Master title style</a:t>
            </a:r>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dirty="0"/>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1/18/2026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9390247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dirty="0"/>
              <a:t>Click to edit Master title style</a:t>
            </a:r>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dirty="0"/>
              <a:t>Click to 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1/18/2026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1999185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6C52C72-DE31-F449-A4ED-4C594FD91407}" type="datetimeFigureOut">
              <a:rPr lang="en-US" dirty="0"/>
              <a:pPr/>
              <a:t>1/18/2026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830052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ED62726E-379B-B349-9EED-81ED093FA806}" type="datetimeFigureOut">
              <a:rPr lang="en-US" dirty="0"/>
              <a:pPr/>
              <a:t>1/18/2026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808942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dirty="0"/>
              <a:t>Click to edit Master title style</a:t>
            </a:r>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1/18/2026</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747511484"/>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6.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hyperlink" Target="https://birthto5matters.org.uk/parents-as-partners/" TargetMode="External"/><Relationship Id="rId3" Type="http://schemas.openxmlformats.org/officeDocument/2006/relationships/hyperlink" Target="https://ndna.org.uk/early-years-workforce-crisis-demands-urgent-action-before-further-childcare-expansion/" TargetMode="External"/><Relationship Id="rId7" Type="http://schemas.openxmlformats.org/officeDocument/2006/relationships/hyperlink" Target="https://birthto5matters.org.uk/learning-environments/" TargetMode="External"/><Relationship Id="rId2" Type="http://schemas.openxmlformats.org/officeDocument/2006/relationships/hyperlink" Target="https://thousanddays.org/why-1000-days/" TargetMode="External"/><Relationship Id="rId1" Type="http://schemas.openxmlformats.org/officeDocument/2006/relationships/slideLayout" Target="../slideLayouts/slideLayout2.xml"/><Relationship Id="rId6" Type="http://schemas.openxmlformats.org/officeDocument/2006/relationships/hyperlink" Target="https://birthto5matters.org.uk/care/" TargetMode="External"/><Relationship Id="rId11" Type="http://schemas.openxmlformats.org/officeDocument/2006/relationships/hyperlink" Target="https://buttercups-nursery.co.uk/" TargetMode="External"/><Relationship Id="rId5" Type="http://schemas.openxmlformats.org/officeDocument/2006/relationships/hyperlink" Target="https://www.daynurseries.co.uk/advice/the-reggio-emilia-approach-to-early-years-education" TargetMode="External"/><Relationship Id="rId10" Type="http://schemas.openxmlformats.org/officeDocument/2006/relationships/hyperlink" Target="https://www.businessldn.co.uk/news-publications/news/fixing-britains-broken-childcare-system-could-deliver-ps11bn-economic-boost" TargetMode="External"/><Relationship Id="rId4" Type="http://schemas.openxmlformats.org/officeDocument/2006/relationships/hyperlink" Target="https://montessori-ami.org/about-montessori" TargetMode="External"/><Relationship Id="rId9" Type="http://schemas.openxmlformats.org/officeDocument/2006/relationships/hyperlink" Target="https://birthto5matters.org.uk/play/"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s://connectchildcare.com/blog/building-partnerships-in-childcare/" TargetMode="External"/><Relationship Id="rId3" Type="http://schemas.openxmlformats.org/officeDocument/2006/relationships/hyperlink" Target="https://caretutor.org/tackling-early-years-workforce-challenges/" TargetMode="External"/><Relationship Id="rId7" Type="http://schemas.openxmlformats.org/officeDocument/2006/relationships/hyperlink" Target="https://coastalkids.com/healthy-eating-habits-for-kids/" TargetMode="External"/><Relationship Id="rId2" Type="http://schemas.openxmlformats.org/officeDocument/2006/relationships/hyperlink" Target="https://www.carerev.com/blog/maslows-heirarchy-nursing-education" TargetMode="External"/><Relationship Id="rId1" Type="http://schemas.openxmlformats.org/officeDocument/2006/relationships/slideLayout" Target="../slideLayouts/slideLayout2.xml"/><Relationship Id="rId6" Type="http://schemas.openxmlformats.org/officeDocument/2006/relationships/hyperlink" Target="https://my.clevelandclinic.org/health/diseases/22190-high-risk-pregnancy" TargetMode="External"/><Relationship Id="rId5" Type="http://schemas.openxmlformats.org/officeDocument/2006/relationships/hyperlink" Target="https://www.verywellmind.com/bronfenbrenner-ecological-model-7643403" TargetMode="External"/><Relationship Id="rId10" Type="http://schemas.openxmlformats.org/officeDocument/2006/relationships/hyperlink" Target="https://www.coramfamilyandchildcare.org.uk/news/tackling-barriers-to-access-in-early-education/" TargetMode="External"/><Relationship Id="rId4" Type="http://schemas.openxmlformats.org/officeDocument/2006/relationships/hyperlink" Target="https://centrepointschools.com/blogs/the-importance-of-teacher-and-student-relationships/" TargetMode="External"/><Relationship Id="rId9" Type="http://schemas.openxmlformats.org/officeDocument/2006/relationships/hyperlink" Target="https://www.corampacey.org.uk/working-in-partnership-with-parents/"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www.ebsco.com/research-starters/psychology/ecological-systems-theory" TargetMode="External"/><Relationship Id="rId3" Type="http://schemas.openxmlformats.org/officeDocument/2006/relationships/hyperlink" Target="https://sppa-uk.org/news/7865/" TargetMode="External"/><Relationship Id="rId7" Type="http://schemas.openxmlformats.org/officeDocument/2006/relationships/hyperlink" Target="https://www.earlyyears.wales/en/news/blog-first-1000-days" TargetMode="External"/><Relationship Id="rId12" Type="http://schemas.openxmlformats.org/officeDocument/2006/relationships/hyperlink" Target="https://www.fishinsurance.co.uk/5-essential-attributes-of-exceptional-care-work/" TargetMode="External"/><Relationship Id="rId2" Type="http://schemas.openxmlformats.org/officeDocument/2006/relationships/hyperlink" Target="https://www.smf.co.uk/publications/childcare-costs-and-poverty/" TargetMode="External"/><Relationship Id="rId1" Type="http://schemas.openxmlformats.org/officeDocument/2006/relationships/slideLayout" Target="../slideLayouts/slideLayout2.xml"/><Relationship Id="rId6" Type="http://schemas.openxmlformats.org/officeDocument/2006/relationships/hyperlink" Target="https://share.google/W7UpVKAr7STFVzSE1" TargetMode="External"/><Relationship Id="rId11" Type="http://schemas.openxmlformats.org/officeDocument/2006/relationships/hyperlink" Target="https://www.farringtons.org.uk/2025/02/10/the-importance-of-fine-motor-skills/" TargetMode="External"/><Relationship Id="rId5" Type="http://schemas.openxmlformats.org/officeDocument/2006/relationships/hyperlink" Target="https://help-for-early-years-providers.education.gov.uk/areas-of-learning/personal-social-and-emotional-development/relationships" TargetMode="External"/><Relationship Id="rId10" Type="http://schemas.openxmlformats.org/officeDocument/2006/relationships/hyperlink" Target="https://torbayfamilyhub.org.uk/topic/maslows-hierarchy-of-needs/" TargetMode="External"/><Relationship Id="rId4" Type="http://schemas.openxmlformats.org/officeDocument/2006/relationships/hyperlink" Target="https://help-for-early-years-providers.education.gov.uk/areas-of-learning/communication-and-language/exploring-language" TargetMode="External"/><Relationship Id="rId9" Type="http://schemas.openxmlformats.org/officeDocument/2006/relationships/hyperlink" Target="https://www.bbc.co.uk/news/articles/c74dz9rgeglo" TargetMode="External"/></Relationships>
</file>

<file path=ppt/slides/_rels/slide31.xml.rels><?xml version="1.0" encoding="UTF-8" standalone="yes"?>
<Relationships xmlns="http://schemas.openxmlformats.org/package/2006/relationships"><Relationship Id="rId8" Type="http://schemas.openxmlformats.org/officeDocument/2006/relationships/hyperlink" Target="https://www.familyandchildcaretrust.org/sites/default/files/Resource%20Library/Childcare%20Survey%202023_Coram%20Family%20and%20Childcare.pdf" TargetMode="External"/><Relationship Id="rId3" Type="http://schemas.openxmlformats.org/officeDocument/2006/relationships/hyperlink" Target="https://www.bbc.co.uk/news/articles/c93qlyp42jyo" TargetMode="External"/><Relationship Id="rId7" Type="http://schemas.openxmlformats.org/officeDocument/2006/relationships/hyperlink" Target="https://helpmegrowmn.org/HMG/HelpfulRes/Articles/WhatSocialDev/index.html" TargetMode="External"/><Relationship Id="rId2" Type="http://schemas.openxmlformats.org/officeDocument/2006/relationships/hyperlink" Target="https://www.mandatorytraining.co.uk/blogs/early-years-chidlcare/managing-resources-and-supplies-in-early-years-and-nurseries?srsltid=AfmBOoraPQXMnwmMe-Lj4c5L_UROcvJvWfs1EsFYzlfEkLMCeSauW7pp%20(Accessed:%2018.01.2026)." TargetMode="External"/><Relationship Id="rId1" Type="http://schemas.openxmlformats.org/officeDocument/2006/relationships/slideLayout" Target="../slideLayouts/slideLayout2.xml"/><Relationship Id="rId6" Type="http://schemas.openxmlformats.org/officeDocument/2006/relationships/hyperlink" Target="https://online.wrexham.ac.uk/the-importance-of-the-learning-environment-to-young-children/" TargetMode="External"/><Relationship Id="rId5" Type="http://schemas.openxmlformats.org/officeDocument/2006/relationships/hyperlink" Target="https://www.researchgate.net/publication/383500583_Bronfenbrenner's_Ecological_Systems_Theory" TargetMode="External"/><Relationship Id="rId10" Type="http://schemas.openxmlformats.org/officeDocument/2006/relationships/hyperlink" Target="https://www.kumon.co.uk/blog/benefits-of-children-taking-responsibility-for-their-own-learning" TargetMode="External"/><Relationship Id="rId4" Type="http://schemas.openxmlformats.org/officeDocument/2006/relationships/hyperlink" Target="https://assets.publishing.service.gov.uk/media/5a7c632ce5274a7ee2567201/33571_2901304_CMO_Chapter_5.pdf" TargetMode="External"/><Relationship Id="rId9" Type="http://schemas.openxmlformats.org/officeDocument/2006/relationships/hyperlink" Target="https://hubbucks.co.uk/10-incredible-benefits-of-playing-with-farm-toys/" TargetMode="External"/></Relationships>
</file>

<file path=ppt/slides/_rels/slide32.xml.rels><?xml version="1.0" encoding="UTF-8" standalone="yes"?>
<Relationships xmlns="http://schemas.openxmlformats.org/package/2006/relationships"><Relationship Id="rId8" Type="http://schemas.openxmlformats.org/officeDocument/2006/relationships/hyperlink" Target="https://literacytrust.org.uk/resources/10-reasons-why-play-important/" TargetMode="External"/><Relationship Id="rId3" Type="http://schemas.openxmlformats.org/officeDocument/2006/relationships/hyperlink" Target="https://eden-ts.com/hot-topics/maintaining-quality-provision-amidst-workforce-challenges/" TargetMode="External"/><Relationship Id="rId7" Type="http://schemas.openxmlformats.org/officeDocument/2006/relationships/hyperlink" Target="https://pmc.ncbi.nlm.nih.gov/articles/PMC9623926/" TargetMode="External"/><Relationship Id="rId2" Type="http://schemas.openxmlformats.org/officeDocument/2006/relationships/hyperlink" Target="https://concernusa.org/news/first-1000-days/" TargetMode="External"/><Relationship Id="rId1" Type="http://schemas.openxmlformats.org/officeDocument/2006/relationships/slideLayout" Target="../slideLayouts/slideLayout2.xml"/><Relationship Id="rId6" Type="http://schemas.openxmlformats.org/officeDocument/2006/relationships/hyperlink" Target="https://www.simplypsychology.org/bowlby.html" TargetMode="External"/><Relationship Id="rId11" Type="http://schemas.openxmlformats.org/officeDocument/2006/relationships/hyperlink" Target="https://phw.nhs.wales/topics/the-first-1000-days-programme/resources/the-first-1000-days-a-golden-opportunity-to-build-a-fairer-future-infographic/" TargetMode="External"/><Relationship Id="rId5" Type="http://schemas.openxmlformats.org/officeDocument/2006/relationships/hyperlink" Target="https://www.archpsych.co.uk/post/bronfenbrenner-ecological-systems-theory-in-architecture" TargetMode="External"/><Relationship Id="rId10" Type="http://schemas.openxmlformats.org/officeDocument/2006/relationships/hyperlink" Target="https://phw.nhs.wales/services-and-teams/local-public-health1/cwm-taf-morgannwg-public-health-team/cwm-taf-morgannwg-public-health-documents/cwm-taf-annual-report-of-the-director-of-public-health-2011-first-1000-days-foundations-for-life/" TargetMode="External"/><Relationship Id="rId4" Type="http://schemas.openxmlformats.org/officeDocument/2006/relationships/hyperlink" Target="https://pmc.ncbi.nlm.nih.gov/articles/PMC7897233/" TargetMode="External"/><Relationship Id="rId9" Type="http://schemas.openxmlformats.org/officeDocument/2006/relationships/hyperlink" Target="https://www.nhsconfed.org/publications/first-1000-days-life-renewed-focus-evidence-health-and-social-care-committee-inquiry" TargetMode="External"/></Relationships>
</file>

<file path=ppt/slides/_rels/slide33.xml.rels><?xml version="1.0" encoding="UTF-8" standalone="yes"?>
<Relationships xmlns="http://schemas.openxmlformats.org/package/2006/relationships"><Relationship Id="rId8" Type="http://schemas.openxmlformats.org/officeDocument/2006/relationships/hyperlink" Target="https://www.tbf.org/blog/2021/november/first-1000-days-highlights-pauley-20211104" TargetMode="External"/><Relationship Id="rId3" Type="http://schemas.openxmlformats.org/officeDocument/2006/relationships/hyperlink" Target="https://learning.nspcc.org.uk/safeguarding-child-protection/healthy-and-unhealthy-relationships#article-top" TargetMode="External"/><Relationship Id="rId7" Type="http://schemas.openxmlformats.org/officeDocument/2006/relationships/hyperlink" Target="https://earlyyears.blog.gov.uk/2024/05/13/maintaining-quality-early-years-provision-in-the-face-of-workforce-challenges/" TargetMode="External"/><Relationship Id="rId2" Type="http://schemas.openxmlformats.org/officeDocument/2006/relationships/hyperlink" Target="https://cambspborochildrenshealth.nhs.uk/speech-language-and-communication/the-importance-of-play/" TargetMode="External"/><Relationship Id="rId1" Type="http://schemas.openxmlformats.org/officeDocument/2006/relationships/slideLayout" Target="../slideLayouts/slideLayout2.xml"/><Relationship Id="rId6" Type="http://schemas.openxmlformats.org/officeDocument/2006/relationships/hyperlink" Target="https://www.mdpi.com/2227-7099/13/4/105" TargetMode="External"/><Relationship Id="rId11" Type="http://schemas.openxmlformats.org/officeDocument/2006/relationships/hyperlink" Target="https://pmc.ncbi.nlm.nih.gov/articles/PMC12400855/" TargetMode="External"/><Relationship Id="rId5" Type="http://schemas.openxmlformats.org/officeDocument/2006/relationships/hyperlink" Target="https://www.gov.uk/government/publications/international-perspectives-on-early-years/international-perspectives-on-early-years" TargetMode="External"/><Relationship Id="rId10" Type="http://schemas.openxmlformats.org/officeDocument/2006/relationships/hyperlink" Target="https://www.srnutrition.co.uk/2020/12/the-importance-of-nutrition-during-the-first-1000-days-of-life/" TargetMode="External"/><Relationship Id="rId4" Type="http://schemas.openxmlformats.org/officeDocument/2006/relationships/hyperlink" Target="https://www.nutricia.com/specialize/first-1000-days.html" TargetMode="External"/><Relationship Id="rId9" Type="http://schemas.openxmlformats.org/officeDocument/2006/relationships/hyperlink" Target="https://extension.psu.edu/programs/betterkidcare/early-care/tip-pages/all/loose-parts-what-does-this-mean" TargetMode="External"/></Relationships>
</file>

<file path=ppt/slides/_rels/slide34.xml.rels><?xml version="1.0" encoding="UTF-8" standalone="yes"?>
<Relationships xmlns="http://schemas.openxmlformats.org/package/2006/relationships"><Relationship Id="rId8" Type="http://schemas.openxmlformats.org/officeDocument/2006/relationships/hyperlink" Target="https://www.pathstoliteracy.org/the-importance-of-textures/" TargetMode="External"/><Relationship Id="rId3" Type="http://schemas.openxmlformats.org/officeDocument/2006/relationships/hyperlink" Target="https://www.habausa.com/blogs/blog-inspiration/on-the-farm-play?srsltid=AfmBOorrk9HyGYtbU83cWrFcLXW07Jg8Y2VLchQ4xf7F1eFQFDvY-gY1" TargetMode="External"/><Relationship Id="rId7" Type="http://schemas.openxmlformats.org/officeDocument/2006/relationships/hyperlink" Target="https://www.pentagonplay.co.uk/news-and-info/reggio-emilio-learning?srsltid=AfmBOooJqZ2_0KDzT_ruhXnSn2rOjQCWA2UpQjH-K0umwRkJ90eYmFLb" TargetMode="External"/><Relationship Id="rId2" Type="http://schemas.openxmlformats.org/officeDocument/2006/relationships/hyperlink" Target="https://www.savethechildren.org.uk/blogs/2025/closing-the-gaps-in-childcare" TargetMode="External"/><Relationship Id="rId1" Type="http://schemas.openxmlformats.org/officeDocument/2006/relationships/slideLayout" Target="../slideLayouts/slideLayout2.xml"/><Relationship Id="rId6" Type="http://schemas.openxmlformats.org/officeDocument/2006/relationships/hyperlink" Target="https://www.who.int/health-topics/maternal-health#tab=tab_1" TargetMode="External"/><Relationship Id="rId5" Type="http://schemas.openxmlformats.org/officeDocument/2006/relationships/hyperlink" Target="https://www.wfp.org/publications/nutrition-programming-first-1000-days" TargetMode="External"/><Relationship Id="rId4" Type="http://schemas.openxmlformats.org/officeDocument/2006/relationships/hyperlink" Target="https://wigansafeguardingchildren.co.uk/professional-zone/resources/families-first-partnership-programme"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u="sng" dirty="0"/>
              <a:t>Digital Scrapbook</a:t>
            </a:r>
          </a:p>
        </p:txBody>
      </p:sp>
      <p:sp>
        <p:nvSpPr>
          <p:cNvPr id="3" name="Subtitle 2"/>
          <p:cNvSpPr>
            <a:spLocks noGrp="1"/>
          </p:cNvSpPr>
          <p:nvPr>
            <p:ph type="subTitle" idx="1"/>
          </p:nvPr>
        </p:nvSpPr>
        <p:spPr/>
        <p:txBody>
          <a:bodyPr vert="horz" lIns="91440" tIns="45720" rIns="91440" bIns="45720" rtlCol="0" anchor="t">
            <a:normAutofit lnSpcReduction="10000"/>
          </a:bodyPr>
          <a:lstStyle/>
          <a:p>
            <a:r>
              <a:rPr lang="en-GB" dirty="0"/>
              <a:t>Adele Rees</a:t>
            </a:r>
          </a:p>
          <a:p>
            <a:r>
              <a:rPr lang="en-GB" dirty="0"/>
              <a:t>Student Number- 2501624</a:t>
            </a:r>
          </a:p>
          <a:p>
            <a:r>
              <a:rPr lang="en-GB" dirty="0"/>
              <a:t>Module Code- ECEY4005</a:t>
            </a:r>
          </a:p>
          <a:p>
            <a:r>
              <a:rPr lang="en-GB" dirty="0"/>
              <a:t>Word Count- 3,000</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58FFE-B8A1-A1C1-A6EC-29F07325424B}"/>
              </a:ext>
            </a:extLst>
          </p:cNvPr>
          <p:cNvSpPr>
            <a:spLocks noGrp="1"/>
          </p:cNvSpPr>
          <p:nvPr>
            <p:ph type="title"/>
          </p:nvPr>
        </p:nvSpPr>
        <p:spPr/>
        <p:txBody>
          <a:bodyPr/>
          <a:lstStyle/>
          <a:p>
            <a:r>
              <a:rPr lang="en-GB" u="sng" dirty="0"/>
              <a:t>Introduction- The First 1,000 Days</a:t>
            </a:r>
          </a:p>
        </p:txBody>
      </p:sp>
      <p:sp>
        <p:nvSpPr>
          <p:cNvPr id="6" name="Content Placeholder 2">
            <a:extLst>
              <a:ext uri="{FF2B5EF4-FFF2-40B4-BE49-F238E27FC236}">
                <a16:creationId xmlns:a16="http://schemas.microsoft.com/office/drawing/2014/main" id="{BBB335F0-2432-BEAB-B188-FA282D70B127}"/>
              </a:ext>
            </a:extLst>
          </p:cNvPr>
          <p:cNvSpPr>
            <a:spLocks noGrp="1"/>
          </p:cNvSpPr>
          <p:nvPr/>
        </p:nvSpPr>
        <p:spPr>
          <a:xfrm>
            <a:off x="818712" y="2222287"/>
            <a:ext cx="10554574" cy="3636511"/>
          </a:xfrm>
          <a:prstGeom prst="rect">
            <a:avLst/>
          </a:prstGeom>
          <a:effectLst>
            <a:outerShdw blurRad="50800" dir="14400000">
              <a:srgbClr val="000000">
                <a:alpha val="40000"/>
              </a:srgbClr>
            </a:outerShdw>
          </a:effectLst>
        </p:spPr>
        <p:txBody>
          <a:bodyPr vert="horz" lIns="91440" tIns="45720" rIns="91440" bIns="45720" rtlCol="0" anchor="ct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marL="0" indent="0">
              <a:buNone/>
            </a:pPr>
            <a:endParaRPr lang="en-GB" dirty="0"/>
          </a:p>
          <a:p>
            <a:endParaRPr lang="en-GB" dirty="0"/>
          </a:p>
          <a:p>
            <a:endParaRPr lang="en-GB" dirty="0"/>
          </a:p>
          <a:p>
            <a:endParaRPr lang="en-GB" dirty="0"/>
          </a:p>
        </p:txBody>
      </p:sp>
      <p:sp>
        <p:nvSpPr>
          <p:cNvPr id="7" name="TextBox 6">
            <a:extLst>
              <a:ext uri="{FF2B5EF4-FFF2-40B4-BE49-F238E27FC236}">
                <a16:creationId xmlns:a16="http://schemas.microsoft.com/office/drawing/2014/main" id="{BF5EDB26-2A97-297B-8641-AA86DEBB05FF}"/>
              </a:ext>
            </a:extLst>
          </p:cNvPr>
          <p:cNvSpPr txBox="1"/>
          <p:nvPr/>
        </p:nvSpPr>
        <p:spPr>
          <a:xfrm>
            <a:off x="70183" y="2226132"/>
            <a:ext cx="8604467"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i="1" dirty="0"/>
              <a:t>'The first 1,000 days of life, from pregnancy to age two, are critical for an individual's cognitive, emotional and physical development' (NHS Confederation, 2025). During the first 1,000 days, sensory functions and core cognitive development begin to take shape (Lawler, 2023).</a:t>
            </a:r>
          </a:p>
        </p:txBody>
      </p:sp>
      <p:sp>
        <p:nvSpPr>
          <p:cNvPr id="9" name="TextBox 8">
            <a:extLst>
              <a:ext uri="{FF2B5EF4-FFF2-40B4-BE49-F238E27FC236}">
                <a16:creationId xmlns:a16="http://schemas.microsoft.com/office/drawing/2014/main" id="{2C176475-3455-E7AA-E5C5-7AE7F5D3ABCE}"/>
              </a:ext>
            </a:extLst>
          </p:cNvPr>
          <p:cNvSpPr txBox="1"/>
          <p:nvPr/>
        </p:nvSpPr>
        <p:spPr>
          <a:xfrm>
            <a:off x="8553016" y="2022344"/>
            <a:ext cx="3750547"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dirty="0">
                <a:solidFill>
                  <a:schemeClr val="accent1"/>
                </a:solidFill>
              </a:rPr>
              <a:t>'80% of the brain develops within the first 1,000 days' (Lawler, 2023).</a:t>
            </a:r>
          </a:p>
        </p:txBody>
      </p:sp>
      <p:sp>
        <p:nvSpPr>
          <p:cNvPr id="10" name="TextBox 9">
            <a:extLst>
              <a:ext uri="{FF2B5EF4-FFF2-40B4-BE49-F238E27FC236}">
                <a16:creationId xmlns:a16="http://schemas.microsoft.com/office/drawing/2014/main" id="{0936FB4C-15E7-CF5D-9C84-23DC19E6F334}"/>
              </a:ext>
            </a:extLst>
          </p:cNvPr>
          <p:cNvSpPr txBox="1"/>
          <p:nvPr/>
        </p:nvSpPr>
        <p:spPr>
          <a:xfrm>
            <a:off x="178614" y="3862185"/>
            <a:ext cx="8503650"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t>Early experiences play a key role in influencing </a:t>
            </a:r>
            <a:r>
              <a:rPr lang="en-GB" sz="2000" i="1" dirty="0"/>
              <a:t>children's self-perception</a:t>
            </a:r>
            <a:r>
              <a:rPr lang="en-GB" sz="2000" dirty="0"/>
              <a:t> and how they form relationships in the future (NHS Wales, 2024).</a:t>
            </a:r>
            <a:r>
              <a:rPr lang="en-GB" dirty="0"/>
              <a:t> </a:t>
            </a:r>
            <a:r>
              <a:rPr lang="en-GB" sz="2000" dirty="0"/>
              <a:t>'In pregnancy, a mother's diet and pre-pregnancy stores are the sole source of nutrition for a growing foetus, highlighting the importance of </a:t>
            </a:r>
            <a:r>
              <a:rPr lang="en-GB" sz="2000" i="1" dirty="0"/>
              <a:t>eating well during this stage'</a:t>
            </a:r>
            <a:r>
              <a:rPr lang="en-GB" sz="2000" dirty="0"/>
              <a:t> (SR Nutrition, 2020). Therefore, 'investment in nutrition during this crucial period is shown to deliver </a:t>
            </a:r>
            <a:r>
              <a:rPr lang="en-GB" sz="2000" i="1" dirty="0"/>
              <a:t>significant returns</a:t>
            </a:r>
            <a:r>
              <a:rPr lang="en-GB" sz="2000" dirty="0"/>
              <a:t>, enhancing human capital, reducing healthcare costs, and supporting national development' (World Food Programme, 2024).</a:t>
            </a:r>
          </a:p>
        </p:txBody>
      </p:sp>
      <p:pic>
        <p:nvPicPr>
          <p:cNvPr id="4" name="Picture 3" descr="A tree with icons and children playing&#10;&#10;AI-generated content may be incorrect.">
            <a:extLst>
              <a:ext uri="{FF2B5EF4-FFF2-40B4-BE49-F238E27FC236}">
                <a16:creationId xmlns:a16="http://schemas.microsoft.com/office/drawing/2014/main" id="{489D5DB1-6FAD-BB3A-2679-C66BC65C05B4}"/>
              </a:ext>
            </a:extLst>
          </p:cNvPr>
          <p:cNvPicPr>
            <a:picLocks noChangeAspect="1"/>
          </p:cNvPicPr>
          <p:nvPr/>
        </p:nvPicPr>
        <p:blipFill>
          <a:blip r:embed="rId2"/>
          <a:srcRect t="-65" r="201" b="65"/>
          <a:stretch>
            <a:fillRect/>
          </a:stretch>
        </p:blipFill>
        <p:spPr>
          <a:xfrm>
            <a:off x="8555118" y="3039716"/>
            <a:ext cx="3637714" cy="2981743"/>
          </a:xfrm>
          <a:prstGeom prst="rect">
            <a:avLst/>
          </a:prstGeom>
        </p:spPr>
      </p:pic>
      <p:sp>
        <p:nvSpPr>
          <p:cNvPr id="5" name="TextBox 4">
            <a:extLst>
              <a:ext uri="{FF2B5EF4-FFF2-40B4-BE49-F238E27FC236}">
                <a16:creationId xmlns:a16="http://schemas.microsoft.com/office/drawing/2014/main" id="{492F8024-E285-9485-7C07-6A413E7D5C29}"/>
              </a:ext>
            </a:extLst>
          </p:cNvPr>
          <p:cNvSpPr txBox="1"/>
          <p:nvPr/>
        </p:nvSpPr>
        <p:spPr>
          <a:xfrm>
            <a:off x="10376774" y="6024117"/>
            <a:ext cx="29743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(Pauley, 2021).</a:t>
            </a:r>
          </a:p>
        </p:txBody>
      </p:sp>
    </p:spTree>
    <p:extLst>
      <p:ext uri="{BB962C8B-B14F-4D97-AF65-F5344CB8AC3E}">
        <p14:creationId xmlns:p14="http://schemas.microsoft.com/office/powerpoint/2010/main" val="22206941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3EF19D-3981-E9F9-FDA2-C489F66323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7E9705-EB10-6374-3DFF-CF8177445173}"/>
              </a:ext>
            </a:extLst>
          </p:cNvPr>
          <p:cNvSpPr>
            <a:spLocks noGrp="1"/>
          </p:cNvSpPr>
          <p:nvPr>
            <p:ph type="title"/>
          </p:nvPr>
        </p:nvSpPr>
        <p:spPr/>
        <p:txBody>
          <a:bodyPr/>
          <a:lstStyle/>
          <a:p>
            <a:r>
              <a:rPr lang="en-GB" u="sng" dirty="0"/>
              <a:t>Introduction- The First 1,000 Days</a:t>
            </a:r>
          </a:p>
        </p:txBody>
      </p:sp>
      <p:sp>
        <p:nvSpPr>
          <p:cNvPr id="6" name="Content Placeholder 2">
            <a:extLst>
              <a:ext uri="{FF2B5EF4-FFF2-40B4-BE49-F238E27FC236}">
                <a16:creationId xmlns:a16="http://schemas.microsoft.com/office/drawing/2014/main" id="{F86B7F1B-B1F7-8D94-D5C2-02A4DFCE9DB8}"/>
              </a:ext>
            </a:extLst>
          </p:cNvPr>
          <p:cNvSpPr>
            <a:spLocks noGrp="1"/>
          </p:cNvSpPr>
          <p:nvPr/>
        </p:nvSpPr>
        <p:spPr>
          <a:xfrm>
            <a:off x="818712" y="2222287"/>
            <a:ext cx="10554574" cy="3636511"/>
          </a:xfrm>
          <a:prstGeom prst="rect">
            <a:avLst/>
          </a:prstGeom>
          <a:effectLst>
            <a:outerShdw blurRad="50800" dir="14400000">
              <a:srgbClr val="000000">
                <a:alpha val="40000"/>
              </a:srgbClr>
            </a:outerShdw>
          </a:effectLst>
        </p:spPr>
        <p:txBody>
          <a:bodyPr vert="horz" lIns="91440" tIns="45720" rIns="91440" bIns="45720" rtlCol="0" anchor="ct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marL="0" indent="0">
              <a:buNone/>
            </a:pPr>
            <a:endParaRPr lang="en-GB" dirty="0"/>
          </a:p>
          <a:p>
            <a:endParaRPr lang="en-GB" dirty="0"/>
          </a:p>
          <a:p>
            <a:endParaRPr lang="en-GB" dirty="0"/>
          </a:p>
          <a:p>
            <a:endParaRPr lang="en-GB" dirty="0"/>
          </a:p>
        </p:txBody>
      </p:sp>
      <p:sp>
        <p:nvSpPr>
          <p:cNvPr id="7" name="TextBox 6">
            <a:extLst>
              <a:ext uri="{FF2B5EF4-FFF2-40B4-BE49-F238E27FC236}">
                <a16:creationId xmlns:a16="http://schemas.microsoft.com/office/drawing/2014/main" id="{C0A01F4E-C219-963C-B0ED-62FE6AF530F7}"/>
              </a:ext>
            </a:extLst>
          </p:cNvPr>
          <p:cNvSpPr txBox="1"/>
          <p:nvPr/>
        </p:nvSpPr>
        <p:spPr>
          <a:xfrm>
            <a:off x="434618" y="2226132"/>
            <a:ext cx="11511662"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i="1" dirty="0">
                <a:solidFill>
                  <a:schemeClr val="accent1"/>
                </a:solidFill>
              </a:rPr>
              <a:t>The NHS Confederation (2025) suggests that exposure to significant stress, combined with unsuitable caregiver attachment and adverse experiences in childhood, can have long-term impacts on a child's development and well-being.</a:t>
            </a:r>
            <a:endParaRPr lang="en-US" dirty="0">
              <a:solidFill>
                <a:schemeClr val="accent1"/>
              </a:solidFill>
            </a:endParaRPr>
          </a:p>
          <a:p>
            <a:endParaRPr lang="en-GB" sz="2400" b="1" i="1" u="sng" dirty="0"/>
          </a:p>
          <a:p>
            <a:r>
              <a:rPr lang="en-GB" sz="2400" b="1" i="1" u="sng" dirty="0"/>
              <a:t>Important interventions for child survival and development:</a:t>
            </a:r>
            <a:endParaRPr lang="en-GB"/>
          </a:p>
          <a:p>
            <a:pPr marL="342900" indent="-342900">
              <a:buFont typeface="Arial"/>
              <a:buChar char="•"/>
            </a:pPr>
            <a:r>
              <a:rPr lang="en-GB" sz="2400" b="1" i="1" dirty="0"/>
              <a:t>'Access to early antenatal care,</a:t>
            </a:r>
          </a:p>
          <a:p>
            <a:pPr marL="342900" indent="-342900">
              <a:buFont typeface="Arial"/>
              <a:buChar char="•"/>
            </a:pPr>
            <a:r>
              <a:rPr lang="en-GB" sz="2400" b="1" i="1" dirty="0"/>
              <a:t>Increased skilled assistance with births,</a:t>
            </a:r>
          </a:p>
          <a:p>
            <a:pPr marL="342900" indent="-342900">
              <a:buFont typeface="Arial"/>
              <a:buChar char="•"/>
            </a:pPr>
            <a:r>
              <a:rPr lang="en-GB" sz="2400" b="1" i="1" dirty="0"/>
              <a:t>Hospital deliveries,</a:t>
            </a:r>
          </a:p>
          <a:p>
            <a:pPr marL="342900" indent="-342900">
              <a:buFont typeface="Arial"/>
              <a:buChar char="•"/>
            </a:pPr>
            <a:r>
              <a:rPr lang="en-GB" sz="2400" b="1" i="1" dirty="0"/>
              <a:t>Exclusive breastfeeding,</a:t>
            </a:r>
          </a:p>
          <a:p>
            <a:pPr marL="342900" indent="-342900">
              <a:buFont typeface="Arial"/>
              <a:buChar char="•"/>
            </a:pPr>
            <a:r>
              <a:rPr lang="en-GB" sz="2400" b="1" i="1" dirty="0"/>
              <a:t>Immunization,</a:t>
            </a:r>
          </a:p>
          <a:p>
            <a:pPr marL="342900" indent="-342900">
              <a:buFont typeface="Arial"/>
              <a:buChar char="•"/>
            </a:pPr>
            <a:r>
              <a:rPr lang="en-GB" sz="2400" b="1" i="1" dirty="0"/>
              <a:t>Proper weaning and support' (</a:t>
            </a:r>
            <a:r>
              <a:rPr lang="en-GB" sz="2400" b="1" i="1" err="1"/>
              <a:t>Onsomu</a:t>
            </a:r>
            <a:r>
              <a:rPr lang="en-GB" sz="2400" b="1" i="1" dirty="0"/>
              <a:t> and </a:t>
            </a:r>
            <a:r>
              <a:rPr lang="en-GB" sz="2400" b="1" i="1" err="1"/>
              <a:t>Ng'eno</a:t>
            </a:r>
            <a:r>
              <a:rPr lang="en-GB" sz="2400" b="1" i="1" dirty="0"/>
              <a:t>, 2025).</a:t>
            </a:r>
          </a:p>
        </p:txBody>
      </p:sp>
    </p:spTree>
    <p:extLst>
      <p:ext uri="{BB962C8B-B14F-4D97-AF65-F5344CB8AC3E}">
        <p14:creationId xmlns:p14="http://schemas.microsoft.com/office/powerpoint/2010/main" val="12031283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74A8A7-D908-AC30-A710-FF09C08F10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A59535-CE3B-1FFE-8F54-9DE2600C337B}"/>
              </a:ext>
            </a:extLst>
          </p:cNvPr>
          <p:cNvSpPr>
            <a:spLocks noGrp="1"/>
          </p:cNvSpPr>
          <p:nvPr>
            <p:ph type="title"/>
          </p:nvPr>
        </p:nvSpPr>
        <p:spPr/>
        <p:txBody>
          <a:bodyPr/>
          <a:lstStyle/>
          <a:p>
            <a:r>
              <a:rPr lang="en-GB" u="sng" dirty="0"/>
              <a:t>Introduction- The First 1,000 Days</a:t>
            </a:r>
          </a:p>
        </p:txBody>
      </p:sp>
      <p:sp>
        <p:nvSpPr>
          <p:cNvPr id="6" name="Content Placeholder 2">
            <a:extLst>
              <a:ext uri="{FF2B5EF4-FFF2-40B4-BE49-F238E27FC236}">
                <a16:creationId xmlns:a16="http://schemas.microsoft.com/office/drawing/2014/main" id="{27199E1F-6357-B89C-5409-B71AEC0F0F01}"/>
              </a:ext>
            </a:extLst>
          </p:cNvPr>
          <p:cNvSpPr>
            <a:spLocks noGrp="1"/>
          </p:cNvSpPr>
          <p:nvPr/>
        </p:nvSpPr>
        <p:spPr>
          <a:xfrm>
            <a:off x="818712" y="2222287"/>
            <a:ext cx="10554574" cy="3636511"/>
          </a:xfrm>
          <a:prstGeom prst="rect">
            <a:avLst/>
          </a:prstGeom>
          <a:effectLst>
            <a:outerShdw blurRad="50800" dir="14400000">
              <a:srgbClr val="000000">
                <a:alpha val="40000"/>
              </a:srgbClr>
            </a:outerShdw>
          </a:effectLst>
        </p:spPr>
        <p:txBody>
          <a:bodyPr vert="horz" lIns="91440" tIns="45720" rIns="91440" bIns="45720" rtlCol="0" anchor="ctr">
            <a:norm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marL="0" indent="0">
              <a:buNone/>
            </a:pPr>
            <a:endParaRPr lang="en-GB" dirty="0"/>
          </a:p>
          <a:p>
            <a:endParaRPr lang="en-GB" dirty="0"/>
          </a:p>
          <a:p>
            <a:endParaRPr lang="en-GB" dirty="0"/>
          </a:p>
          <a:p>
            <a:endParaRPr lang="en-GB" dirty="0"/>
          </a:p>
        </p:txBody>
      </p:sp>
      <p:sp>
        <p:nvSpPr>
          <p:cNvPr id="7" name="TextBox 6">
            <a:extLst>
              <a:ext uri="{FF2B5EF4-FFF2-40B4-BE49-F238E27FC236}">
                <a16:creationId xmlns:a16="http://schemas.microsoft.com/office/drawing/2014/main" id="{ADE5DFBA-F893-B92D-048D-66233361C8AB}"/>
              </a:ext>
            </a:extLst>
          </p:cNvPr>
          <p:cNvSpPr txBox="1"/>
          <p:nvPr/>
        </p:nvSpPr>
        <p:spPr>
          <a:xfrm>
            <a:off x="434618" y="3377415"/>
            <a:ext cx="11511662"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t>'In pregnancy, a mother's diet and pre-pregnancy stores are the sole source of nutrition for a growing foetus, highlighting the importance of eating well during this stage' (SR Nutrition, 2020). 'The development of healthy habits in young children is incredibly important for their development in the first 1,000 days. This includes the child's diet' (Early Years Wales, 2020).</a:t>
            </a:r>
            <a:endParaRPr lang="en-US" sz="2000" dirty="0"/>
          </a:p>
        </p:txBody>
      </p:sp>
      <p:sp>
        <p:nvSpPr>
          <p:cNvPr id="3" name="TextBox 2">
            <a:extLst>
              <a:ext uri="{FF2B5EF4-FFF2-40B4-BE49-F238E27FC236}">
                <a16:creationId xmlns:a16="http://schemas.microsoft.com/office/drawing/2014/main" id="{D1DDF608-F911-8082-54E8-D6FEA69EEF3B}"/>
              </a:ext>
            </a:extLst>
          </p:cNvPr>
          <p:cNvSpPr txBox="1"/>
          <p:nvPr/>
        </p:nvSpPr>
        <p:spPr>
          <a:xfrm>
            <a:off x="6204096" y="4593244"/>
            <a:ext cx="5692595"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sz="2000" i="1" dirty="0">
                <a:solidFill>
                  <a:schemeClr val="accent1"/>
                </a:solidFill>
              </a:rPr>
              <a:t>'Cutting sugar in the first 1,000 days of a baby's life- from conception to the age of two- appears to reduce the risk of developing significant health issues in adult life' (Gallagher, 2024). Cutting sugar out of a child's diet could prevent future health conditions like obesity (Nutricia, 2025).</a:t>
            </a:r>
            <a:endParaRPr lang="en-US"/>
          </a:p>
        </p:txBody>
      </p:sp>
      <p:sp>
        <p:nvSpPr>
          <p:cNvPr id="4" name="TextBox 3">
            <a:extLst>
              <a:ext uri="{FF2B5EF4-FFF2-40B4-BE49-F238E27FC236}">
                <a16:creationId xmlns:a16="http://schemas.microsoft.com/office/drawing/2014/main" id="{AFC144B2-2455-CC94-9821-28C2F027C753}"/>
              </a:ext>
            </a:extLst>
          </p:cNvPr>
          <p:cNvSpPr txBox="1"/>
          <p:nvPr/>
        </p:nvSpPr>
        <p:spPr>
          <a:xfrm>
            <a:off x="517533" y="2253905"/>
            <a:ext cx="10242221"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i="1" dirty="0"/>
              <a:t>Growth and health development during the first 1,000 days means that children are incredibly dependant on appropriate nutrition and healthcare (Suri, Verlato and Ray, 2025).</a:t>
            </a:r>
          </a:p>
        </p:txBody>
      </p:sp>
      <p:sp>
        <p:nvSpPr>
          <p:cNvPr id="5" name="TextBox 4">
            <a:extLst>
              <a:ext uri="{FF2B5EF4-FFF2-40B4-BE49-F238E27FC236}">
                <a16:creationId xmlns:a16="http://schemas.microsoft.com/office/drawing/2014/main" id="{14B76F99-6442-8428-B538-1FB54B6B2E9B}"/>
              </a:ext>
            </a:extLst>
          </p:cNvPr>
          <p:cNvSpPr txBox="1"/>
          <p:nvPr/>
        </p:nvSpPr>
        <p:spPr>
          <a:xfrm>
            <a:off x="442991" y="4586882"/>
            <a:ext cx="4460699"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chemeClr val="accent1"/>
                </a:solidFill>
              </a:rPr>
              <a:t>'By investing in nutrition, healthcare, and supportive environments during this period, we can lay the foundation for healthier, more productive, and equitable societies' (Suri, Verlato and Ray, 2025).</a:t>
            </a:r>
          </a:p>
        </p:txBody>
      </p:sp>
    </p:spTree>
    <p:extLst>
      <p:ext uri="{BB962C8B-B14F-4D97-AF65-F5344CB8AC3E}">
        <p14:creationId xmlns:p14="http://schemas.microsoft.com/office/powerpoint/2010/main" val="24213092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5825396F-1C99-87D8-0621-55FA1054F2EA}"/>
            </a:ext>
          </a:extLst>
        </p:cNvPr>
        <p:cNvGrpSpPr/>
        <p:nvPr/>
      </p:nvGrpSpPr>
      <p:grpSpPr>
        <a:xfrm>
          <a:off x="0" y="0"/>
          <a:ext cx="0" cy="0"/>
          <a:chOff x="0" y="0"/>
          <a:chExt cx="0" cy="0"/>
        </a:xfrm>
      </p:grpSpPr>
      <p:pic>
        <p:nvPicPr>
          <p:cNvPr id="3" name="Picture 2" descr="A child eating food at a table&#10;&#10;AI-generated content may be incorrect.">
            <a:extLst>
              <a:ext uri="{FF2B5EF4-FFF2-40B4-BE49-F238E27FC236}">
                <a16:creationId xmlns:a16="http://schemas.microsoft.com/office/drawing/2014/main" id="{004D27AC-E0AE-05A0-64BB-296454DD2E30}"/>
              </a:ext>
            </a:extLst>
          </p:cNvPr>
          <p:cNvPicPr>
            <a:picLocks noChangeAspect="1"/>
          </p:cNvPicPr>
          <p:nvPr/>
        </p:nvPicPr>
        <p:blipFill>
          <a:blip r:embed="rId2">
            <a:duotone>
              <a:schemeClr val="accent1">
                <a:shade val="45000"/>
                <a:satMod val="135000"/>
              </a:schemeClr>
              <a:prstClr val="white"/>
            </a:duotone>
          </a:blip>
          <a:srcRect l="16855" r="19605"/>
          <a:stretch>
            <a:fillRect/>
          </a:stretch>
        </p:blipFill>
        <p:spPr>
          <a:xfrm>
            <a:off x="6108700" y="-1"/>
            <a:ext cx="6094450" cy="6858001"/>
          </a:xfrm>
          <a:prstGeom prst="rect">
            <a:avLst/>
          </a:prstGeom>
        </p:spPr>
      </p:pic>
      <p:sp>
        <p:nvSpPr>
          <p:cNvPr id="12" name="Freeform 16">
            <a:extLst>
              <a:ext uri="{FF2B5EF4-FFF2-40B4-BE49-F238E27FC236}">
                <a16:creationId xmlns:a16="http://schemas.microsoft.com/office/drawing/2014/main" id="{90814A6D-51DC-4E3F-B3C1-B4B7517F1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6485467" cy="6858000"/>
          </a:xfrm>
          <a:custGeom>
            <a:avLst/>
            <a:gdLst>
              <a:gd name="connsiteX0" fmla="*/ 0 w 6485467"/>
              <a:gd name="connsiteY0" fmla="*/ 0 h 6858000"/>
              <a:gd name="connsiteX1" fmla="*/ 6485467 w 6485467"/>
              <a:gd name="connsiteY1" fmla="*/ 0 h 6858000"/>
              <a:gd name="connsiteX2" fmla="*/ 6485467 w 6485467"/>
              <a:gd name="connsiteY2" fmla="*/ 1900238 h 6858000"/>
              <a:gd name="connsiteX3" fmla="*/ 6115051 w 6485467"/>
              <a:gd name="connsiteY3" fmla="*/ 2178050 h 6858000"/>
              <a:gd name="connsiteX4" fmla="*/ 6110817 w 6485467"/>
              <a:gd name="connsiteY4" fmla="*/ 2184400 h 6858000"/>
              <a:gd name="connsiteX5" fmla="*/ 6104467 w 6485467"/>
              <a:gd name="connsiteY5" fmla="*/ 2193925 h 6858000"/>
              <a:gd name="connsiteX6" fmla="*/ 6098117 w 6485467"/>
              <a:gd name="connsiteY6" fmla="*/ 2201863 h 6858000"/>
              <a:gd name="connsiteX7" fmla="*/ 6098117 w 6485467"/>
              <a:gd name="connsiteY7" fmla="*/ 2211388 h 6858000"/>
              <a:gd name="connsiteX8" fmla="*/ 6098117 w 6485467"/>
              <a:gd name="connsiteY8" fmla="*/ 2220913 h 6858000"/>
              <a:gd name="connsiteX9" fmla="*/ 6104467 w 6485467"/>
              <a:gd name="connsiteY9" fmla="*/ 2228850 h 6858000"/>
              <a:gd name="connsiteX10" fmla="*/ 6110817 w 6485467"/>
              <a:gd name="connsiteY10" fmla="*/ 2238375 h 6858000"/>
              <a:gd name="connsiteX11" fmla="*/ 6115051 w 6485467"/>
              <a:gd name="connsiteY11" fmla="*/ 2244725 h 6858000"/>
              <a:gd name="connsiteX12" fmla="*/ 6485467 w 6485467"/>
              <a:gd name="connsiteY12" fmla="*/ 2522538 h 6858000"/>
              <a:gd name="connsiteX13" fmla="*/ 6485467 w 6485467"/>
              <a:gd name="connsiteY13" fmla="*/ 6858000 h 6858000"/>
              <a:gd name="connsiteX14" fmla="*/ 0 w 6485467"/>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485467" h="6858000">
                <a:moveTo>
                  <a:pt x="0" y="0"/>
                </a:moveTo>
                <a:lnTo>
                  <a:pt x="6485467" y="0"/>
                </a:lnTo>
                <a:lnTo>
                  <a:pt x="6485467" y="1900238"/>
                </a:lnTo>
                <a:lnTo>
                  <a:pt x="6115051" y="2178050"/>
                </a:lnTo>
                <a:lnTo>
                  <a:pt x="6110817" y="2184400"/>
                </a:lnTo>
                <a:lnTo>
                  <a:pt x="6104467" y="2193925"/>
                </a:lnTo>
                <a:lnTo>
                  <a:pt x="6098117" y="2201863"/>
                </a:lnTo>
                <a:lnTo>
                  <a:pt x="6098117" y="2211388"/>
                </a:lnTo>
                <a:lnTo>
                  <a:pt x="6098117" y="2220913"/>
                </a:lnTo>
                <a:lnTo>
                  <a:pt x="6104467" y="2228850"/>
                </a:lnTo>
                <a:lnTo>
                  <a:pt x="6110817" y="2238375"/>
                </a:lnTo>
                <a:lnTo>
                  <a:pt x="6115051" y="2244725"/>
                </a:lnTo>
                <a:lnTo>
                  <a:pt x="6485467" y="2522538"/>
                </a:lnTo>
                <a:lnTo>
                  <a:pt x="6485467" y="6858000"/>
                </a:lnTo>
                <a:lnTo>
                  <a:pt x="0" y="6858000"/>
                </a:lnTo>
                <a:close/>
              </a:path>
            </a:pathLst>
          </a:custGeom>
          <a:solidFill>
            <a:schemeClr val="bg1">
              <a:lumMod val="85000"/>
              <a:lumOff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675E473-B602-DDBD-9555-77E2AA758E65}"/>
              </a:ext>
            </a:extLst>
          </p:cNvPr>
          <p:cNvSpPr txBox="1"/>
          <p:nvPr/>
        </p:nvSpPr>
        <p:spPr>
          <a:xfrm>
            <a:off x="199588" y="115095"/>
            <a:ext cx="6103670" cy="6870698"/>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Autofit/>
          </a:bodyPr>
          <a:lstStyle/>
          <a:p>
            <a:pPr defTabSz="457200">
              <a:lnSpc>
                <a:spcPct val="90000"/>
              </a:lnSpc>
              <a:spcBef>
                <a:spcPct val="20000"/>
              </a:spcBef>
              <a:spcAft>
                <a:spcPts val="600"/>
              </a:spcAft>
              <a:buClr>
                <a:schemeClr val="accent1"/>
              </a:buClr>
            </a:pPr>
            <a:r>
              <a:rPr lang="en-US" sz="3600" b="1" u="sng" dirty="0"/>
              <a:t>'Malnutrition effects on early development:</a:t>
            </a:r>
            <a:endParaRPr lang="en-US" sz="3600" dirty="0"/>
          </a:p>
          <a:p>
            <a:pPr defTabSz="457200">
              <a:lnSpc>
                <a:spcPct val="90000"/>
              </a:lnSpc>
              <a:spcBef>
                <a:spcPct val="20000"/>
              </a:spcBef>
              <a:spcAft>
                <a:spcPts val="600"/>
              </a:spcAft>
            </a:pPr>
            <a:endParaRPr lang="en-US" sz="3600" b="1" u="sng" dirty="0"/>
          </a:p>
          <a:p>
            <a:pPr marL="342900" indent="-342900" defTabSz="457200">
              <a:lnSpc>
                <a:spcPct val="90000"/>
              </a:lnSpc>
              <a:spcBef>
                <a:spcPct val="20000"/>
              </a:spcBef>
              <a:spcAft>
                <a:spcPts val="600"/>
              </a:spcAft>
              <a:buClr>
                <a:schemeClr val="accent1"/>
              </a:buClr>
              <a:buFont typeface="Wingdings 2" charset="2"/>
              <a:buChar char=""/>
            </a:pPr>
            <a:r>
              <a:rPr lang="en-US" sz="2000" b="1" i="1" dirty="0"/>
              <a:t>Impaired cognitive and motor functions,</a:t>
            </a:r>
          </a:p>
          <a:p>
            <a:pPr marL="342900" indent="-342900" defTabSz="457200">
              <a:lnSpc>
                <a:spcPct val="90000"/>
              </a:lnSpc>
              <a:spcBef>
                <a:spcPct val="20000"/>
              </a:spcBef>
              <a:spcAft>
                <a:spcPts val="600"/>
              </a:spcAft>
              <a:buClr>
                <a:schemeClr val="accent1"/>
              </a:buClr>
              <a:buFont typeface="Wingdings 2" charset="2"/>
              <a:buChar char=""/>
            </a:pPr>
            <a:endParaRPr lang="en-US" sz="2000" b="1" i="1" dirty="0"/>
          </a:p>
          <a:p>
            <a:pPr marL="342900" indent="-342900" defTabSz="457200">
              <a:lnSpc>
                <a:spcPct val="90000"/>
              </a:lnSpc>
              <a:spcBef>
                <a:spcPct val="20000"/>
              </a:spcBef>
              <a:spcAft>
                <a:spcPts val="600"/>
              </a:spcAft>
              <a:buClr>
                <a:schemeClr val="accent1"/>
              </a:buClr>
              <a:buFont typeface="Wingdings 2" charset="2"/>
              <a:buChar char=""/>
            </a:pPr>
            <a:r>
              <a:rPr lang="en-US" sz="2000" b="1" i="1" dirty="0"/>
              <a:t>Poor growth, including stunting and wasting,</a:t>
            </a:r>
          </a:p>
          <a:p>
            <a:pPr marL="342900" indent="-342900" defTabSz="457200">
              <a:lnSpc>
                <a:spcPct val="90000"/>
              </a:lnSpc>
              <a:spcBef>
                <a:spcPct val="20000"/>
              </a:spcBef>
              <a:spcAft>
                <a:spcPts val="600"/>
              </a:spcAft>
              <a:buClr>
                <a:schemeClr val="accent1"/>
              </a:buClr>
              <a:buFont typeface="Wingdings 2" charset="2"/>
              <a:buChar char=""/>
            </a:pPr>
            <a:endParaRPr lang="en-US" sz="2000" b="1" i="1" dirty="0"/>
          </a:p>
          <a:p>
            <a:pPr marL="342900" indent="-342900" defTabSz="457200">
              <a:lnSpc>
                <a:spcPct val="90000"/>
              </a:lnSpc>
              <a:spcBef>
                <a:spcPct val="20000"/>
              </a:spcBef>
              <a:spcAft>
                <a:spcPts val="600"/>
              </a:spcAft>
              <a:buClr>
                <a:schemeClr val="accent1"/>
              </a:buClr>
              <a:buFont typeface="Wingdings 2" charset="2"/>
              <a:buChar char=""/>
            </a:pPr>
            <a:r>
              <a:rPr lang="en-US" sz="2000" b="1" i="1" dirty="0"/>
              <a:t>Weakened immune system,</a:t>
            </a:r>
          </a:p>
          <a:p>
            <a:pPr marL="342900" indent="-342900" defTabSz="457200">
              <a:lnSpc>
                <a:spcPct val="90000"/>
              </a:lnSpc>
              <a:spcBef>
                <a:spcPct val="20000"/>
              </a:spcBef>
              <a:spcAft>
                <a:spcPts val="600"/>
              </a:spcAft>
              <a:buClr>
                <a:schemeClr val="accent1"/>
              </a:buClr>
              <a:buFont typeface="Wingdings 2" charset="2"/>
              <a:buChar char=""/>
            </a:pPr>
            <a:endParaRPr lang="en-US" sz="2000" b="1" i="1" dirty="0"/>
          </a:p>
          <a:p>
            <a:pPr marL="342900" indent="-342900" defTabSz="457200">
              <a:lnSpc>
                <a:spcPct val="90000"/>
              </a:lnSpc>
              <a:spcBef>
                <a:spcPct val="20000"/>
              </a:spcBef>
              <a:spcAft>
                <a:spcPts val="600"/>
              </a:spcAft>
              <a:buClr>
                <a:schemeClr val="accent1"/>
              </a:buClr>
              <a:buFont typeface="Wingdings 2" charset="2"/>
              <a:buChar char=""/>
            </a:pPr>
            <a:r>
              <a:rPr lang="en-US" sz="2000" b="1" i="1" dirty="0"/>
              <a:t>Financial burden of ongoing medical and health issues,</a:t>
            </a:r>
          </a:p>
          <a:p>
            <a:pPr marL="342900" indent="-342900" defTabSz="457200">
              <a:lnSpc>
                <a:spcPct val="90000"/>
              </a:lnSpc>
              <a:spcBef>
                <a:spcPct val="20000"/>
              </a:spcBef>
              <a:spcAft>
                <a:spcPts val="600"/>
              </a:spcAft>
              <a:buClr>
                <a:schemeClr val="accent1"/>
              </a:buClr>
              <a:buFont typeface="Wingdings 2" charset="2"/>
              <a:buChar char=""/>
            </a:pPr>
            <a:endParaRPr lang="en-US" sz="2000" b="1" i="1" dirty="0"/>
          </a:p>
          <a:p>
            <a:pPr marL="342900" indent="-342900" defTabSz="457200">
              <a:lnSpc>
                <a:spcPct val="90000"/>
              </a:lnSpc>
              <a:spcBef>
                <a:spcPct val="20000"/>
              </a:spcBef>
              <a:spcAft>
                <a:spcPts val="600"/>
              </a:spcAft>
              <a:buClr>
                <a:schemeClr val="accent1"/>
              </a:buClr>
              <a:buFont typeface="Wingdings 2" charset="2"/>
              <a:buChar char=""/>
            </a:pPr>
            <a:r>
              <a:rPr lang="en-US" sz="2000" b="1" i="1" dirty="0"/>
              <a:t>Complicates later development related to education, gender equality and poverty'</a:t>
            </a:r>
          </a:p>
          <a:p>
            <a:pPr algn="r" defTabSz="457200">
              <a:lnSpc>
                <a:spcPct val="90000"/>
              </a:lnSpc>
              <a:spcBef>
                <a:spcPct val="20000"/>
              </a:spcBef>
              <a:spcAft>
                <a:spcPts val="600"/>
              </a:spcAft>
              <a:buClr>
                <a:schemeClr val="accent1"/>
              </a:buClr>
            </a:pPr>
            <a:r>
              <a:rPr lang="en-US" sz="2000" b="1" i="1" dirty="0"/>
              <a:t>(Lawler, 2023).</a:t>
            </a:r>
          </a:p>
        </p:txBody>
      </p:sp>
      <p:sp>
        <p:nvSpPr>
          <p:cNvPr id="8" name="TextBox 7">
            <a:extLst>
              <a:ext uri="{FF2B5EF4-FFF2-40B4-BE49-F238E27FC236}">
                <a16:creationId xmlns:a16="http://schemas.microsoft.com/office/drawing/2014/main" id="{6BA2C610-AF54-FB46-0AF6-F9ECE68145F9}"/>
              </a:ext>
            </a:extLst>
          </p:cNvPr>
          <p:cNvSpPr txBox="1"/>
          <p:nvPr/>
        </p:nvSpPr>
        <p:spPr>
          <a:xfrm>
            <a:off x="9885865" y="114506"/>
            <a:ext cx="279728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accent1"/>
                </a:solidFill>
              </a:rPr>
              <a:t>(Coastal Kids, </a:t>
            </a:r>
            <a:r>
              <a:rPr lang="en-GB" err="1">
                <a:solidFill>
                  <a:schemeClr val="accent1"/>
                </a:solidFill>
              </a:rPr>
              <a:t>n.d</a:t>
            </a:r>
            <a:r>
              <a:rPr lang="en-GB" dirty="0">
                <a:solidFill>
                  <a:schemeClr val="accent1"/>
                </a:solidFill>
              </a:rPr>
              <a:t>).</a:t>
            </a:r>
          </a:p>
        </p:txBody>
      </p:sp>
    </p:spTree>
    <p:extLst>
      <p:ext uri="{BB962C8B-B14F-4D97-AF65-F5344CB8AC3E}">
        <p14:creationId xmlns:p14="http://schemas.microsoft.com/office/powerpoint/2010/main" val="1177756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4089F7-B873-136B-6F4A-998CCE69E7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3E0995-613F-2220-7979-B96CD46C5252}"/>
              </a:ext>
            </a:extLst>
          </p:cNvPr>
          <p:cNvSpPr>
            <a:spLocks noGrp="1"/>
          </p:cNvSpPr>
          <p:nvPr>
            <p:ph type="title"/>
          </p:nvPr>
        </p:nvSpPr>
        <p:spPr/>
        <p:txBody>
          <a:bodyPr/>
          <a:lstStyle/>
          <a:p>
            <a:r>
              <a:rPr lang="en-GB" u="sng" dirty="0"/>
              <a:t>Introduction- The First 1,000 Days</a:t>
            </a:r>
          </a:p>
        </p:txBody>
      </p:sp>
      <p:sp>
        <p:nvSpPr>
          <p:cNvPr id="6" name="Content Placeholder 2">
            <a:extLst>
              <a:ext uri="{FF2B5EF4-FFF2-40B4-BE49-F238E27FC236}">
                <a16:creationId xmlns:a16="http://schemas.microsoft.com/office/drawing/2014/main" id="{FE063F1B-77AD-733E-2FF0-1D96E6972BCE}"/>
              </a:ext>
            </a:extLst>
          </p:cNvPr>
          <p:cNvSpPr>
            <a:spLocks noGrp="1"/>
          </p:cNvSpPr>
          <p:nvPr/>
        </p:nvSpPr>
        <p:spPr>
          <a:xfrm>
            <a:off x="586799" y="2412787"/>
            <a:ext cx="10554574" cy="3636511"/>
          </a:xfrm>
          <a:prstGeom prst="rect">
            <a:avLst/>
          </a:prstGeom>
          <a:effectLst>
            <a:outerShdw blurRad="50800" dir="14400000">
              <a:srgbClr val="000000">
                <a:alpha val="40000"/>
              </a:srgbClr>
            </a:outerShdw>
          </a:effectLst>
        </p:spPr>
        <p:txBody>
          <a:bodyPr vert="horz" lIns="91440" tIns="45720" rIns="91440" bIns="45720" rtlCol="0" anchor="ctr">
            <a:no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marL="0" indent="0">
              <a:buNone/>
            </a:pPr>
            <a:endParaRPr lang="en-GB" sz="2000" b="1" dirty="0"/>
          </a:p>
          <a:p>
            <a:r>
              <a:rPr lang="en-GB" sz="2000" b="1" dirty="0"/>
              <a:t>'Good nutrition, playing, talking and responding to babies builds their brains and bodies' (NHS Wales, 2024).</a:t>
            </a:r>
          </a:p>
          <a:p>
            <a:r>
              <a:rPr lang="en-GB" sz="2000" b="1" dirty="0"/>
              <a:t>'Countries that fail to invest in the well-being of women and children in the first 1,000 days lose billions of dollars to lower economic productivity and higher health costs' (1,000 Days, 2024).</a:t>
            </a:r>
          </a:p>
          <a:p>
            <a:r>
              <a:rPr lang="en-GB" sz="2000" b="1" dirty="0"/>
              <a:t>'Malnourished children in this window face higher risks of illness, death, and long-term developmental issues, perpetuating a cycle of poverty and poor health outcomes' (World Food Programme, 2024).</a:t>
            </a:r>
          </a:p>
          <a:p>
            <a:r>
              <a:rPr lang="en-GB" sz="2000" b="1" dirty="0"/>
              <a:t>'Proper nutrition during this period is paramount' (Suri, Verlato and Ray, 2025).</a:t>
            </a:r>
          </a:p>
          <a:p>
            <a:r>
              <a:rPr lang="en-GB" sz="2000" b="1" dirty="0"/>
              <a:t>'Low investment in a child's early days of life has been associated with stunting, becoming underweight, and wasting, which have long-term implications' (</a:t>
            </a:r>
            <a:r>
              <a:rPr lang="en-GB" sz="2000" b="1" err="1"/>
              <a:t>Onsomu</a:t>
            </a:r>
            <a:r>
              <a:rPr lang="en-GB" sz="2000" b="1" dirty="0"/>
              <a:t> and </a:t>
            </a:r>
            <a:r>
              <a:rPr lang="en-GB" sz="2000" b="1" err="1"/>
              <a:t>Ng'eno</a:t>
            </a:r>
            <a:r>
              <a:rPr lang="en-GB" sz="2000" b="1" dirty="0"/>
              <a:t>, 2025).</a:t>
            </a:r>
          </a:p>
        </p:txBody>
      </p:sp>
    </p:spTree>
    <p:extLst>
      <p:ext uri="{BB962C8B-B14F-4D97-AF65-F5344CB8AC3E}">
        <p14:creationId xmlns:p14="http://schemas.microsoft.com/office/powerpoint/2010/main" val="35204500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70221-CF8F-3493-1068-A29D6AAEDC5D}"/>
              </a:ext>
            </a:extLst>
          </p:cNvPr>
          <p:cNvSpPr>
            <a:spLocks noGrp="1"/>
          </p:cNvSpPr>
          <p:nvPr>
            <p:ph type="title"/>
          </p:nvPr>
        </p:nvSpPr>
        <p:spPr/>
        <p:txBody>
          <a:bodyPr/>
          <a:lstStyle/>
          <a:p>
            <a:r>
              <a:rPr lang="en-GB" u="sng" dirty="0"/>
              <a:t>Caregiving</a:t>
            </a:r>
          </a:p>
        </p:txBody>
      </p:sp>
      <p:sp>
        <p:nvSpPr>
          <p:cNvPr id="3" name="Content Placeholder 2">
            <a:extLst>
              <a:ext uri="{FF2B5EF4-FFF2-40B4-BE49-F238E27FC236}">
                <a16:creationId xmlns:a16="http://schemas.microsoft.com/office/drawing/2014/main" id="{2B52F4FC-8572-430E-1215-892CD9CD02AD}"/>
              </a:ext>
            </a:extLst>
          </p:cNvPr>
          <p:cNvSpPr>
            <a:spLocks noGrp="1"/>
          </p:cNvSpPr>
          <p:nvPr>
            <p:ph idx="1"/>
          </p:nvPr>
        </p:nvSpPr>
        <p:spPr>
          <a:xfrm>
            <a:off x="156102" y="2131178"/>
            <a:ext cx="11838377" cy="1400208"/>
          </a:xfrm>
        </p:spPr>
        <p:txBody>
          <a:bodyPr/>
          <a:lstStyle/>
          <a:p>
            <a:pPr marL="0" indent="0">
              <a:buNone/>
            </a:pPr>
            <a:r>
              <a:rPr lang="en-GB" sz="2000" b="1" dirty="0"/>
              <a:t>'Effective early years provision pays as much attention to children's care as it does to play and learning' (Birth to 5 Matters, 2021). NHS Wales (2011) believe that physical and emotional needs will be met more efficiently when their families are secure and caring. It gives them a better start at life.</a:t>
            </a:r>
          </a:p>
        </p:txBody>
      </p:sp>
      <p:sp>
        <p:nvSpPr>
          <p:cNvPr id="4" name="TextBox 3">
            <a:extLst>
              <a:ext uri="{FF2B5EF4-FFF2-40B4-BE49-F238E27FC236}">
                <a16:creationId xmlns:a16="http://schemas.microsoft.com/office/drawing/2014/main" id="{0FB610A0-1B05-22B7-EDD8-8C44E74551B0}"/>
              </a:ext>
            </a:extLst>
          </p:cNvPr>
          <p:cNvSpPr txBox="1"/>
          <p:nvPr/>
        </p:nvSpPr>
        <p:spPr>
          <a:xfrm>
            <a:off x="371898" y="3528329"/>
            <a:ext cx="11409871" cy="28007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'As practitioners, we must support children's PSED through ensuring that their hierarchy of needs are met to enable children to be ready to play and learn' (</a:t>
            </a:r>
            <a:r>
              <a:rPr lang="en-GB" dirty="0" err="1"/>
              <a:t>FamilyHub</a:t>
            </a:r>
            <a:r>
              <a:rPr lang="en-GB" dirty="0"/>
              <a:t>, 2023).</a:t>
            </a:r>
          </a:p>
          <a:p>
            <a:endParaRPr lang="en-GB" sz="2000" b="1" u="sng" dirty="0"/>
          </a:p>
          <a:p>
            <a:r>
              <a:rPr lang="en-GB" sz="2000" b="1" u="sng" dirty="0"/>
              <a:t>Maslow's Hierarchy of Needs:</a:t>
            </a:r>
          </a:p>
          <a:p>
            <a:pPr marL="285750" indent="-285750">
              <a:buFont typeface="Arial"/>
              <a:buChar char="•"/>
            </a:pPr>
            <a:r>
              <a:rPr lang="en-GB" sz="2000" dirty="0"/>
              <a:t>'Physiological Needs: Basic needs for survival,</a:t>
            </a:r>
          </a:p>
          <a:p>
            <a:pPr marL="285750" indent="-285750">
              <a:buFont typeface="Arial"/>
              <a:buChar char="•"/>
            </a:pPr>
            <a:r>
              <a:rPr lang="en-GB" sz="2000" dirty="0"/>
              <a:t>Safety Needs: Protection from harm, danger, and fear: stability and security,</a:t>
            </a:r>
          </a:p>
          <a:p>
            <a:pPr marL="285750" indent="-285750">
              <a:buFont typeface="Arial"/>
              <a:buChar char="•"/>
            </a:pPr>
            <a:r>
              <a:rPr lang="en-GB" sz="2000" dirty="0"/>
              <a:t>Love and Belonging: Emotional needs for friendship, family and intimacy,</a:t>
            </a:r>
          </a:p>
          <a:p>
            <a:pPr marL="285750" indent="-285750">
              <a:buFont typeface="Arial"/>
              <a:buChar char="•"/>
            </a:pPr>
            <a:r>
              <a:rPr lang="en-GB" sz="2000" dirty="0"/>
              <a:t>Esteem Needs: Needs for self-esteem, respect, recognition,</a:t>
            </a:r>
          </a:p>
          <a:p>
            <a:pPr marL="285750" indent="-285750">
              <a:buFont typeface="Arial"/>
              <a:buChar char="•"/>
            </a:pPr>
            <a:r>
              <a:rPr lang="en-GB" sz="2000" dirty="0"/>
              <a:t>Self-Actualization Needs: The desire to achieve one's fullest potential' </a:t>
            </a:r>
            <a:r>
              <a:rPr lang="en-GB" dirty="0"/>
              <a:t>(</a:t>
            </a:r>
            <a:r>
              <a:rPr lang="en-GB" dirty="0" err="1"/>
              <a:t>CareRev</a:t>
            </a:r>
            <a:r>
              <a:rPr lang="en-GB" dirty="0"/>
              <a:t>, 2024).</a:t>
            </a:r>
          </a:p>
        </p:txBody>
      </p:sp>
    </p:spTree>
    <p:extLst>
      <p:ext uri="{BB962C8B-B14F-4D97-AF65-F5344CB8AC3E}">
        <p14:creationId xmlns:p14="http://schemas.microsoft.com/office/powerpoint/2010/main" val="1083275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48CE0-2F9A-E89C-1060-5ED0AD104D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7C49D8-6A28-A18A-F429-7874FFBE1990}"/>
              </a:ext>
            </a:extLst>
          </p:cNvPr>
          <p:cNvSpPr>
            <a:spLocks noGrp="1"/>
          </p:cNvSpPr>
          <p:nvPr>
            <p:ph type="title"/>
          </p:nvPr>
        </p:nvSpPr>
        <p:spPr/>
        <p:txBody>
          <a:bodyPr/>
          <a:lstStyle/>
          <a:p>
            <a:r>
              <a:rPr lang="en-GB" u="sng" dirty="0"/>
              <a:t>Caregiving</a:t>
            </a:r>
          </a:p>
        </p:txBody>
      </p:sp>
      <p:sp>
        <p:nvSpPr>
          <p:cNvPr id="3" name="Content Placeholder 2">
            <a:extLst>
              <a:ext uri="{FF2B5EF4-FFF2-40B4-BE49-F238E27FC236}">
                <a16:creationId xmlns:a16="http://schemas.microsoft.com/office/drawing/2014/main" id="{4E397D55-D47B-6C71-5D82-30EA079E6082}"/>
              </a:ext>
            </a:extLst>
          </p:cNvPr>
          <p:cNvSpPr>
            <a:spLocks noGrp="1"/>
          </p:cNvSpPr>
          <p:nvPr>
            <p:ph idx="1"/>
          </p:nvPr>
        </p:nvSpPr>
        <p:spPr>
          <a:xfrm>
            <a:off x="180950" y="2205721"/>
            <a:ext cx="11838377" cy="1400208"/>
          </a:xfrm>
        </p:spPr>
        <p:txBody>
          <a:bodyPr>
            <a:normAutofit lnSpcReduction="10000"/>
          </a:bodyPr>
          <a:lstStyle/>
          <a:p>
            <a:pPr marL="0" indent="0">
              <a:buNone/>
            </a:pPr>
            <a:r>
              <a:rPr lang="en-GB" sz="2000" b="1" i="1" u="sng" dirty="0"/>
              <a:t>Positive Relationships</a:t>
            </a:r>
            <a:endParaRPr lang="en-GB" i="1" dirty="0"/>
          </a:p>
          <a:p>
            <a:pPr marL="0" indent="0">
              <a:buNone/>
            </a:pPr>
            <a:r>
              <a:rPr lang="en-GB" sz="2000" b="1" dirty="0"/>
              <a:t>The Department for Education (2022) states that it is essential that a child has a consistent key person. 'As a child's key person, you will provide a special relationship for the child and their parents or carers' (Department for Education, 2022).</a:t>
            </a:r>
            <a:endParaRPr lang="en-GB" dirty="0"/>
          </a:p>
        </p:txBody>
      </p:sp>
      <p:sp>
        <p:nvSpPr>
          <p:cNvPr id="4" name="TextBox 3">
            <a:extLst>
              <a:ext uri="{FF2B5EF4-FFF2-40B4-BE49-F238E27FC236}">
                <a16:creationId xmlns:a16="http://schemas.microsoft.com/office/drawing/2014/main" id="{8FEDA35C-B7C0-17F3-ACD3-8C1015C43144}"/>
              </a:ext>
            </a:extLst>
          </p:cNvPr>
          <p:cNvSpPr txBox="1"/>
          <p:nvPr/>
        </p:nvSpPr>
        <p:spPr>
          <a:xfrm>
            <a:off x="388463" y="3602872"/>
            <a:ext cx="11409871"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NSPCC Learning (2021) believe that a positive relationship is one where a child can openly share their emotions, feel encouraged and appreciated. 'The ability to act kindly and compassionately is an important part of developing positive relationships' (Early Intervention Foundation &amp; University of Cambridge, 2022). 'Knowing how to make and keep positive relationships allows children to form strong bonds with others' (Early Intervention Foundation &amp; University of Cambridge, 2022).</a:t>
            </a:r>
            <a:endParaRPr lang="en-US" dirty="0"/>
          </a:p>
        </p:txBody>
      </p:sp>
      <p:sp>
        <p:nvSpPr>
          <p:cNvPr id="5" name="TextBox 4">
            <a:extLst>
              <a:ext uri="{FF2B5EF4-FFF2-40B4-BE49-F238E27FC236}">
                <a16:creationId xmlns:a16="http://schemas.microsoft.com/office/drawing/2014/main" id="{8B39C69B-3DA8-A221-960E-50C05CFC3F73}"/>
              </a:ext>
            </a:extLst>
          </p:cNvPr>
          <p:cNvSpPr txBox="1"/>
          <p:nvPr/>
        </p:nvSpPr>
        <p:spPr>
          <a:xfrm>
            <a:off x="373588" y="5239067"/>
            <a:ext cx="11127227"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i="1" dirty="0"/>
              <a:t>'Through supported interaction with others, children learn how to make good friendships, co-operate and resolve conflicts peaceably' (Department for Education, 2022).</a:t>
            </a:r>
          </a:p>
        </p:txBody>
      </p:sp>
    </p:spTree>
    <p:extLst>
      <p:ext uri="{BB962C8B-B14F-4D97-AF65-F5344CB8AC3E}">
        <p14:creationId xmlns:p14="http://schemas.microsoft.com/office/powerpoint/2010/main" val="3976829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C25007-823F-0556-34AC-B81BE2A14E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F8A58B-F8AB-7364-6C5D-1048176C2FF9}"/>
              </a:ext>
            </a:extLst>
          </p:cNvPr>
          <p:cNvSpPr>
            <a:spLocks noGrp="1"/>
          </p:cNvSpPr>
          <p:nvPr>
            <p:ph type="title"/>
          </p:nvPr>
        </p:nvSpPr>
        <p:spPr/>
        <p:txBody>
          <a:bodyPr/>
          <a:lstStyle/>
          <a:p>
            <a:r>
              <a:rPr lang="en-GB" u="sng" dirty="0"/>
              <a:t>Caregiving</a:t>
            </a:r>
          </a:p>
        </p:txBody>
      </p:sp>
      <p:graphicFrame>
        <p:nvGraphicFramePr>
          <p:cNvPr id="20" name="Content Placeholder 6">
            <a:extLst>
              <a:ext uri="{FF2B5EF4-FFF2-40B4-BE49-F238E27FC236}">
                <a16:creationId xmlns:a16="http://schemas.microsoft.com/office/drawing/2014/main" id="{33534698-FBD9-5190-907B-4CC448A8CED0}"/>
              </a:ext>
            </a:extLst>
          </p:cNvPr>
          <p:cNvGraphicFramePr>
            <a:graphicFrameLocks noGrp="1"/>
          </p:cNvGraphicFramePr>
          <p:nvPr>
            <p:ph idx="1"/>
            <p:extLst>
              <p:ext uri="{D42A27DB-BD31-4B8C-83A1-F6EECF244321}">
                <p14:modId xmlns:p14="http://schemas.microsoft.com/office/powerpoint/2010/main" val="1470972947"/>
              </p:ext>
            </p:extLst>
          </p:nvPr>
        </p:nvGraphicFramePr>
        <p:xfrm>
          <a:off x="98126" y="2122896"/>
          <a:ext cx="8367966" cy="46635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a:extLst>
              <a:ext uri="{FF2B5EF4-FFF2-40B4-BE49-F238E27FC236}">
                <a16:creationId xmlns:a16="http://schemas.microsoft.com/office/drawing/2014/main" id="{6D1998CC-FF4F-C215-AE4D-1378EDE680B0}"/>
              </a:ext>
            </a:extLst>
          </p:cNvPr>
          <p:cNvSpPr txBox="1"/>
          <p:nvPr/>
        </p:nvSpPr>
        <p:spPr>
          <a:xfrm>
            <a:off x="4068379" y="6381085"/>
            <a:ext cx="4403561"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sz="2000" i="1" dirty="0">
                <a:solidFill>
                  <a:schemeClr val="accent1"/>
                </a:solidFill>
              </a:rPr>
              <a:t>(Fish Insurance, 2020).</a:t>
            </a:r>
            <a:endParaRPr lang="en-US" sz="2000">
              <a:solidFill>
                <a:schemeClr val="accent1"/>
              </a:solidFill>
            </a:endParaRPr>
          </a:p>
        </p:txBody>
      </p:sp>
      <p:pic>
        <p:nvPicPr>
          <p:cNvPr id="39" name="Picture 38" descr="A person standing in front of a group of kids&#10;&#10;AI-generated content may be incorrect.">
            <a:extLst>
              <a:ext uri="{FF2B5EF4-FFF2-40B4-BE49-F238E27FC236}">
                <a16:creationId xmlns:a16="http://schemas.microsoft.com/office/drawing/2014/main" id="{9ACAEE38-B4E9-35A0-3BCD-D6D28C79A441}"/>
              </a:ext>
            </a:extLst>
          </p:cNvPr>
          <p:cNvPicPr>
            <a:picLocks noChangeAspect="1"/>
          </p:cNvPicPr>
          <p:nvPr/>
        </p:nvPicPr>
        <p:blipFill>
          <a:blip r:embed="rId7"/>
          <a:srcRect l="24131" r="23337" b="149"/>
          <a:stretch>
            <a:fillRect/>
          </a:stretch>
        </p:blipFill>
        <p:spPr>
          <a:xfrm>
            <a:off x="8638761" y="2125214"/>
            <a:ext cx="3366217" cy="4258926"/>
          </a:xfrm>
          <a:prstGeom prst="rect">
            <a:avLst/>
          </a:prstGeom>
        </p:spPr>
      </p:pic>
      <p:sp>
        <p:nvSpPr>
          <p:cNvPr id="477" name="TextBox 476">
            <a:extLst>
              <a:ext uri="{FF2B5EF4-FFF2-40B4-BE49-F238E27FC236}">
                <a16:creationId xmlns:a16="http://schemas.microsoft.com/office/drawing/2014/main" id="{B7D2AFFA-D8BA-225A-3255-4C9086B8A72C}"/>
              </a:ext>
            </a:extLst>
          </p:cNvPr>
          <p:cNvSpPr txBox="1"/>
          <p:nvPr/>
        </p:nvSpPr>
        <p:spPr>
          <a:xfrm>
            <a:off x="9070440" y="6040990"/>
            <a:ext cx="3124627"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solidFill>
                  <a:schemeClr val="accent1"/>
                </a:solidFill>
              </a:rPr>
              <a:t>(Centre Point School, 2025).</a:t>
            </a:r>
          </a:p>
        </p:txBody>
      </p:sp>
    </p:spTree>
    <p:extLst>
      <p:ext uri="{BB962C8B-B14F-4D97-AF65-F5344CB8AC3E}">
        <p14:creationId xmlns:p14="http://schemas.microsoft.com/office/powerpoint/2010/main" val="3002811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F20041-E7EE-23D4-BE93-723651E253B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0CBEDD-DDE9-14F6-7218-0147FC8665B7}"/>
              </a:ext>
            </a:extLst>
          </p:cNvPr>
          <p:cNvSpPr>
            <a:spLocks noGrp="1"/>
          </p:cNvSpPr>
          <p:nvPr>
            <p:ph type="title"/>
          </p:nvPr>
        </p:nvSpPr>
        <p:spPr/>
        <p:txBody>
          <a:bodyPr/>
          <a:lstStyle/>
          <a:p>
            <a:r>
              <a:rPr lang="en-GB" u="sng" dirty="0"/>
              <a:t>Caregiving</a:t>
            </a:r>
          </a:p>
        </p:txBody>
      </p:sp>
      <p:sp>
        <p:nvSpPr>
          <p:cNvPr id="3" name="Content Placeholder 2">
            <a:extLst>
              <a:ext uri="{FF2B5EF4-FFF2-40B4-BE49-F238E27FC236}">
                <a16:creationId xmlns:a16="http://schemas.microsoft.com/office/drawing/2014/main" id="{F6E79213-EAC6-0B98-19B4-7CF7378C69D0}"/>
              </a:ext>
            </a:extLst>
          </p:cNvPr>
          <p:cNvSpPr>
            <a:spLocks noGrp="1"/>
          </p:cNvSpPr>
          <p:nvPr>
            <p:ph idx="1"/>
          </p:nvPr>
        </p:nvSpPr>
        <p:spPr>
          <a:xfrm>
            <a:off x="156102" y="2280265"/>
            <a:ext cx="12078572" cy="1367078"/>
          </a:xfrm>
        </p:spPr>
        <p:txBody>
          <a:bodyPr vert="horz" lIns="91440" tIns="45720" rIns="91440" bIns="45720" rtlCol="0" anchor="ctr">
            <a:noAutofit/>
          </a:bodyPr>
          <a:lstStyle/>
          <a:p>
            <a:pPr marL="0" indent="0">
              <a:buNone/>
            </a:pPr>
            <a:r>
              <a:rPr lang="en-GB" sz="1900" b="1" dirty="0"/>
              <a:t>Birth to 5 Matters (2021) believe that inclusive environments support and care for every child. 'Children thrive within environments that support their individual and diverse development needs' (Birth to 5 Matters, 2021). 'The environments in which babies and young children learn, play and socialise are a critical part of giving children the foundation they need to be successful learners for the rest of their lives' (Harrop, 2024).</a:t>
            </a:r>
          </a:p>
        </p:txBody>
      </p:sp>
      <p:sp>
        <p:nvSpPr>
          <p:cNvPr id="4" name="TextBox 3">
            <a:extLst>
              <a:ext uri="{FF2B5EF4-FFF2-40B4-BE49-F238E27FC236}">
                <a16:creationId xmlns:a16="http://schemas.microsoft.com/office/drawing/2014/main" id="{FD7E11DF-4B87-3B4E-496E-4FCB7D930891}"/>
              </a:ext>
            </a:extLst>
          </p:cNvPr>
          <p:cNvSpPr txBox="1"/>
          <p:nvPr/>
        </p:nvSpPr>
        <p:spPr>
          <a:xfrm>
            <a:off x="156550" y="3735395"/>
            <a:ext cx="11409871" cy="32316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u="sng" dirty="0">
                <a:solidFill>
                  <a:schemeClr val="accent1"/>
                </a:solidFill>
              </a:rPr>
              <a:t>Enabling Environments and Inclusive Practise</a:t>
            </a:r>
          </a:p>
          <a:p>
            <a:pPr marL="342900" indent="-342900">
              <a:buFont typeface="Arial"/>
              <a:buChar char="•"/>
            </a:pPr>
            <a:r>
              <a:rPr lang="en-GB" dirty="0"/>
              <a:t>'Diverse forms of active play, both indoors and outdoors,</a:t>
            </a:r>
          </a:p>
          <a:p>
            <a:pPr marL="342900" indent="-342900">
              <a:buFont typeface="Arial"/>
              <a:buChar char="•"/>
            </a:pPr>
            <a:endParaRPr lang="en-GB" dirty="0"/>
          </a:p>
          <a:p>
            <a:pPr marL="342900" indent="-342900">
              <a:buFont typeface="Arial"/>
              <a:buChar char="•"/>
            </a:pPr>
            <a:r>
              <a:rPr lang="en-GB" dirty="0"/>
              <a:t>Experiencing the real physical and natural world, as well as the social world,</a:t>
            </a:r>
          </a:p>
          <a:p>
            <a:pPr marL="342900" indent="-342900">
              <a:buFont typeface="Arial"/>
              <a:buChar char="•"/>
            </a:pPr>
            <a:endParaRPr lang="en-GB" dirty="0"/>
          </a:p>
          <a:p>
            <a:pPr marL="342900" indent="-342900">
              <a:buFont typeface="Arial"/>
              <a:buChar char="•"/>
            </a:pPr>
            <a:r>
              <a:rPr lang="en-GB" dirty="0"/>
              <a:t>The space and time for children to fully discover, test and revisit their ideas and theories,</a:t>
            </a:r>
          </a:p>
          <a:p>
            <a:pPr marL="342900" indent="-342900">
              <a:buFont typeface="Arial"/>
              <a:buChar char="•"/>
            </a:pPr>
            <a:endParaRPr lang="en-GB" dirty="0"/>
          </a:p>
          <a:p>
            <a:pPr marL="342900" indent="-342900">
              <a:buFont typeface="Arial"/>
              <a:buChar char="•"/>
            </a:pPr>
            <a:r>
              <a:rPr lang="en-GB" dirty="0"/>
              <a:t>Cosy and quiet space for sleeping, resting, sitting quietly and sensory engagement,</a:t>
            </a:r>
          </a:p>
          <a:p>
            <a:pPr marL="342900" indent="-342900">
              <a:buFont typeface="Arial"/>
              <a:buChar char="•"/>
            </a:pPr>
            <a:endParaRPr lang="en-GB" dirty="0"/>
          </a:p>
          <a:p>
            <a:pPr marL="342900" indent="-342900">
              <a:buFont typeface="Arial"/>
              <a:buChar char="•"/>
            </a:pPr>
            <a:r>
              <a:rPr lang="en-GB" dirty="0"/>
              <a:t>Experiences in familiar and predictable spaces, and in those that are unfamiliar, complex and exciting'</a:t>
            </a:r>
          </a:p>
        </p:txBody>
      </p:sp>
      <p:sp>
        <p:nvSpPr>
          <p:cNvPr id="5" name="TextBox 4">
            <a:extLst>
              <a:ext uri="{FF2B5EF4-FFF2-40B4-BE49-F238E27FC236}">
                <a16:creationId xmlns:a16="http://schemas.microsoft.com/office/drawing/2014/main" id="{413A301B-D389-9968-DADB-25DA193C9BAF}"/>
              </a:ext>
            </a:extLst>
          </p:cNvPr>
          <p:cNvSpPr txBox="1"/>
          <p:nvPr/>
        </p:nvSpPr>
        <p:spPr>
          <a:xfrm>
            <a:off x="9290628" y="6488906"/>
            <a:ext cx="339586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i="1" dirty="0"/>
              <a:t>(Birth to 5 Matters, 2021).</a:t>
            </a:r>
          </a:p>
        </p:txBody>
      </p:sp>
    </p:spTree>
    <p:extLst>
      <p:ext uri="{BB962C8B-B14F-4D97-AF65-F5344CB8AC3E}">
        <p14:creationId xmlns:p14="http://schemas.microsoft.com/office/powerpoint/2010/main" val="1946929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2C4E71-F95F-7DBA-F1F0-5610650212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D6D018-0B56-9253-8C25-11DF1A589818}"/>
              </a:ext>
            </a:extLst>
          </p:cNvPr>
          <p:cNvSpPr>
            <a:spLocks noGrp="1"/>
          </p:cNvSpPr>
          <p:nvPr>
            <p:ph type="title"/>
          </p:nvPr>
        </p:nvSpPr>
        <p:spPr/>
        <p:txBody>
          <a:bodyPr/>
          <a:lstStyle/>
          <a:p>
            <a:r>
              <a:rPr lang="en-GB" u="sng" dirty="0"/>
              <a:t>Caregiving</a:t>
            </a:r>
          </a:p>
        </p:txBody>
      </p:sp>
      <p:sp>
        <p:nvSpPr>
          <p:cNvPr id="3" name="Content Placeholder 2">
            <a:extLst>
              <a:ext uri="{FF2B5EF4-FFF2-40B4-BE49-F238E27FC236}">
                <a16:creationId xmlns:a16="http://schemas.microsoft.com/office/drawing/2014/main" id="{D7E05296-088C-D80D-A30C-47A6F7D731BB}"/>
              </a:ext>
            </a:extLst>
          </p:cNvPr>
          <p:cNvSpPr>
            <a:spLocks noGrp="1"/>
          </p:cNvSpPr>
          <p:nvPr>
            <p:ph idx="1"/>
          </p:nvPr>
        </p:nvSpPr>
        <p:spPr>
          <a:xfrm>
            <a:off x="73277" y="2280265"/>
            <a:ext cx="6015702" cy="4497904"/>
          </a:xfrm>
        </p:spPr>
        <p:txBody>
          <a:bodyPr vert="horz" lIns="91440" tIns="45720" rIns="91440" bIns="45720" rtlCol="0" anchor="ctr">
            <a:noAutofit/>
          </a:bodyPr>
          <a:lstStyle/>
          <a:p>
            <a:pPr marL="0" indent="0">
              <a:buNone/>
            </a:pPr>
            <a:r>
              <a:rPr lang="en-GB" sz="1900" b="1" dirty="0"/>
              <a:t>'Bronfenbrenner conceptualized that human development is shaped by complex relationships between individuals and their environments' (Lopez </a:t>
            </a:r>
            <a:r>
              <a:rPr lang="en-GB" sz="1900" b="1" i="1" dirty="0"/>
              <a:t>et al</a:t>
            </a:r>
            <a:r>
              <a:rPr lang="en-GB" sz="1900" b="1" dirty="0"/>
              <a:t>, 2021).</a:t>
            </a:r>
          </a:p>
          <a:p>
            <a:pPr marL="0" indent="0">
              <a:buNone/>
            </a:pPr>
            <a:endParaRPr lang="en-GB" sz="1900" b="1" dirty="0"/>
          </a:p>
          <a:p>
            <a:pPr marL="0" indent="0">
              <a:buNone/>
            </a:pPr>
            <a:r>
              <a:rPr lang="en-GB" sz="1900" b="1" dirty="0"/>
              <a:t>'Bronfenbrenner's model serves as a useful tool for exploring, categorizing, and interpreting different facets of children's environments and experiences' (Lopez </a:t>
            </a:r>
            <a:r>
              <a:rPr lang="en-GB" sz="1900" b="1" i="1" dirty="0"/>
              <a:t>et al</a:t>
            </a:r>
            <a:r>
              <a:rPr lang="en-GB" sz="1900" b="1" dirty="0"/>
              <a:t>, 2021).</a:t>
            </a:r>
          </a:p>
        </p:txBody>
      </p:sp>
      <p:sp>
        <p:nvSpPr>
          <p:cNvPr id="6" name="TextBox 5">
            <a:extLst>
              <a:ext uri="{FF2B5EF4-FFF2-40B4-BE49-F238E27FC236}">
                <a16:creationId xmlns:a16="http://schemas.microsoft.com/office/drawing/2014/main" id="{E7C70920-9C71-443E-F315-C5BA87D1377A}"/>
              </a:ext>
            </a:extLst>
          </p:cNvPr>
          <p:cNvSpPr txBox="1"/>
          <p:nvPr/>
        </p:nvSpPr>
        <p:spPr>
          <a:xfrm>
            <a:off x="6122745" y="2225204"/>
            <a:ext cx="6003824" cy="42814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9" name="Content Placeholder 2">
            <a:extLst>
              <a:ext uri="{FF2B5EF4-FFF2-40B4-BE49-F238E27FC236}">
                <a16:creationId xmlns:a16="http://schemas.microsoft.com/office/drawing/2014/main" id="{2878AA43-506F-3BF8-8CE4-7C12CDFEDC28}"/>
              </a:ext>
            </a:extLst>
          </p:cNvPr>
          <p:cNvSpPr txBox="1">
            <a:spLocks/>
          </p:cNvSpPr>
          <p:nvPr/>
        </p:nvSpPr>
        <p:spPr>
          <a:xfrm>
            <a:off x="6122894" y="2010252"/>
            <a:ext cx="6015702" cy="4497904"/>
          </a:xfrm>
          <a:prstGeom prst="rect">
            <a:avLst/>
          </a:prstGeom>
          <a:effectLst>
            <a:outerShdw blurRad="50800" dir="14400000">
              <a:srgbClr val="000000">
                <a:alpha val="40000"/>
              </a:srgbClr>
            </a:outerShdw>
          </a:effectLst>
        </p:spPr>
        <p:txBody>
          <a:bodyPr vert="horz" lIns="91440" tIns="45720" rIns="91440" bIns="45720" rtlCol="0" anchor="ctr">
            <a:no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marL="0" indent="0">
              <a:buNone/>
            </a:pPr>
            <a:r>
              <a:rPr lang="en-GB" sz="1900" b="1" dirty="0"/>
              <a:t>'John Bowlby's Attachment Theory emphasises the importance of early emotional bonds between a child and their caregiver' (McLeod, 2025).</a:t>
            </a:r>
          </a:p>
          <a:p>
            <a:pPr marL="0" indent="0">
              <a:buNone/>
            </a:pPr>
            <a:endParaRPr lang="en-GB" sz="1900" b="1" dirty="0"/>
          </a:p>
          <a:p>
            <a:pPr marL="0" indent="0">
              <a:buNone/>
            </a:pPr>
            <a:r>
              <a:rPr lang="en-GB" sz="1900" b="1" dirty="0"/>
              <a:t>McLeod (2025) believed that John Bowlby's theory states that young people are programmed from birth to create attachments. This is necessary from the moment they’re born, completely because the child will feel protected enough to navigate their environment confidently.</a:t>
            </a:r>
            <a:endParaRPr lang="en-GB" sz="1900" dirty="0"/>
          </a:p>
        </p:txBody>
      </p:sp>
      <p:cxnSp>
        <p:nvCxnSpPr>
          <p:cNvPr id="10" name="Straight Arrow Connector 9">
            <a:extLst>
              <a:ext uri="{FF2B5EF4-FFF2-40B4-BE49-F238E27FC236}">
                <a16:creationId xmlns:a16="http://schemas.microsoft.com/office/drawing/2014/main" id="{87FD3EAC-218F-36D7-E376-A773BD150BE9}"/>
              </a:ext>
            </a:extLst>
          </p:cNvPr>
          <p:cNvCxnSpPr/>
          <p:nvPr/>
        </p:nvCxnSpPr>
        <p:spPr>
          <a:xfrm flipH="1">
            <a:off x="6064993" y="2263266"/>
            <a:ext cx="39802" cy="4127776"/>
          </a:xfrm>
          <a:prstGeom prst="straightConnector1">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71813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EDC48-9220-954E-43D9-CA7DB5A75239}"/>
              </a:ext>
            </a:extLst>
          </p:cNvPr>
          <p:cNvSpPr>
            <a:spLocks noGrp="1"/>
          </p:cNvSpPr>
          <p:nvPr>
            <p:ph type="title"/>
          </p:nvPr>
        </p:nvSpPr>
        <p:spPr/>
        <p:txBody>
          <a:bodyPr/>
          <a:lstStyle/>
          <a:p>
            <a:r>
              <a:rPr lang="en-GB" u="sng" dirty="0"/>
              <a:t>Professional Partnership</a:t>
            </a:r>
          </a:p>
        </p:txBody>
      </p:sp>
      <p:sp>
        <p:nvSpPr>
          <p:cNvPr id="3" name="Content Placeholder 2">
            <a:extLst>
              <a:ext uri="{FF2B5EF4-FFF2-40B4-BE49-F238E27FC236}">
                <a16:creationId xmlns:a16="http://schemas.microsoft.com/office/drawing/2014/main" id="{24B1B8B4-C64A-B879-CC5D-A8159A9F037C}"/>
              </a:ext>
            </a:extLst>
          </p:cNvPr>
          <p:cNvSpPr>
            <a:spLocks noGrp="1"/>
          </p:cNvSpPr>
          <p:nvPr>
            <p:ph idx="1"/>
          </p:nvPr>
        </p:nvSpPr>
        <p:spPr>
          <a:xfrm>
            <a:off x="810430" y="2089766"/>
            <a:ext cx="10571138" cy="4688401"/>
          </a:xfrm>
        </p:spPr>
        <p:txBody>
          <a:bodyPr vert="horz" lIns="91440" tIns="45720" rIns="91440" bIns="45720" rtlCol="0" anchor="ctr">
            <a:noAutofit/>
          </a:bodyPr>
          <a:lstStyle/>
          <a:p>
            <a:pPr>
              <a:buFont typeface="Wingdings" charset="2"/>
              <a:buChar char="Ø"/>
            </a:pPr>
            <a:r>
              <a:rPr lang="en-GB" sz="1900" b="1" dirty="0"/>
              <a:t>'Collaborating in childcare is incredibly important because early years professionals can advocate for children, acting as their voice when others might not' (Connect Childcare, 2024).</a:t>
            </a:r>
          </a:p>
          <a:p>
            <a:pPr>
              <a:buFont typeface="Wingdings" charset="2"/>
              <a:buChar char="Ø"/>
            </a:pPr>
            <a:r>
              <a:rPr lang="en-GB" sz="1900" b="1" dirty="0">
                <a:solidFill>
                  <a:schemeClr val="accent1"/>
                </a:solidFill>
              </a:rPr>
              <a:t>'It promotes a more integrated family-focused approach to early help and child protection by encouraging multi-agency collaboration' (Wigan Safeguarding Children's Partnership, </a:t>
            </a:r>
            <a:r>
              <a:rPr lang="en-GB" sz="1900" b="1" err="1">
                <a:solidFill>
                  <a:schemeClr val="accent1"/>
                </a:solidFill>
              </a:rPr>
              <a:t>n.d</a:t>
            </a:r>
            <a:r>
              <a:rPr lang="en-GB" sz="1900" b="1" dirty="0">
                <a:solidFill>
                  <a:schemeClr val="accent1"/>
                </a:solidFill>
              </a:rPr>
              <a:t>).</a:t>
            </a:r>
          </a:p>
          <a:p>
            <a:pPr>
              <a:buFont typeface="Wingdings" charset="2"/>
              <a:buChar char="Ø"/>
            </a:pPr>
            <a:r>
              <a:rPr lang="en-GB" sz="1900" b="1" dirty="0"/>
              <a:t>'Building strong relationships with parents and caregivers in early years education is essential' (Connect Childcare, 2024).</a:t>
            </a:r>
          </a:p>
          <a:p>
            <a:pPr>
              <a:buFont typeface="Wingdings" charset="2"/>
              <a:buChar char="Ø"/>
            </a:pPr>
            <a:r>
              <a:rPr lang="en-GB" sz="1900" b="1" dirty="0">
                <a:solidFill>
                  <a:schemeClr val="accent1"/>
                </a:solidFill>
              </a:rPr>
              <a:t>'Working together ensures a good understanding of a child's needs, leading to appropriate provision within the setting and the possibility of supporting learning in the home' (Birth to 5 Matters, 2021).</a:t>
            </a:r>
          </a:p>
          <a:p>
            <a:pPr>
              <a:buFont typeface="Wingdings" charset="2"/>
              <a:buChar char="Ø"/>
            </a:pPr>
            <a:r>
              <a:rPr lang="en-GB" sz="1900" b="1" dirty="0"/>
              <a:t>'Parents must feel included, listened to and trusted within their own role supporting their child's wellbeing, development and learning' (Birth to 5 Matters, 2021).</a:t>
            </a:r>
          </a:p>
        </p:txBody>
      </p:sp>
    </p:spTree>
    <p:extLst>
      <p:ext uri="{BB962C8B-B14F-4D97-AF65-F5344CB8AC3E}">
        <p14:creationId xmlns:p14="http://schemas.microsoft.com/office/powerpoint/2010/main" val="3302558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C6000E-2991-BC79-7F84-B3FAFF0814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C96D8F-E573-D2C6-914A-DD274C9D44C3}"/>
              </a:ext>
            </a:extLst>
          </p:cNvPr>
          <p:cNvSpPr>
            <a:spLocks noGrp="1"/>
          </p:cNvSpPr>
          <p:nvPr>
            <p:ph type="title"/>
          </p:nvPr>
        </p:nvSpPr>
        <p:spPr/>
        <p:txBody>
          <a:bodyPr/>
          <a:lstStyle/>
          <a:p>
            <a:r>
              <a:rPr lang="en-GB" u="sng" dirty="0"/>
              <a:t>Professional Partnership</a:t>
            </a:r>
          </a:p>
        </p:txBody>
      </p:sp>
      <p:sp>
        <p:nvSpPr>
          <p:cNvPr id="3" name="Content Placeholder 2">
            <a:extLst>
              <a:ext uri="{FF2B5EF4-FFF2-40B4-BE49-F238E27FC236}">
                <a16:creationId xmlns:a16="http://schemas.microsoft.com/office/drawing/2014/main" id="{2D47BC4D-1EAD-02DF-AC52-7CC3C33495C8}"/>
              </a:ext>
            </a:extLst>
          </p:cNvPr>
          <p:cNvSpPr>
            <a:spLocks noGrp="1"/>
          </p:cNvSpPr>
          <p:nvPr>
            <p:ph idx="1"/>
          </p:nvPr>
        </p:nvSpPr>
        <p:spPr>
          <a:xfrm>
            <a:off x="156104" y="2073201"/>
            <a:ext cx="6570638" cy="4688401"/>
          </a:xfrm>
        </p:spPr>
        <p:txBody>
          <a:bodyPr vert="horz" lIns="91440" tIns="45720" rIns="91440" bIns="45720" rtlCol="0" anchor="ctr">
            <a:noAutofit/>
          </a:bodyPr>
          <a:lstStyle/>
          <a:p>
            <a:pPr marL="0" indent="0">
              <a:buNone/>
            </a:pPr>
            <a:r>
              <a:rPr lang="en-GB" sz="1900" b="1" i="1" u="sng" dirty="0"/>
              <a:t>What Are the Impacts of Professional Partnership?</a:t>
            </a:r>
          </a:p>
          <a:p>
            <a:r>
              <a:rPr lang="en-GB" sz="1900" b="1" dirty="0"/>
              <a:t>'Better outcomes for children and families through earlier, more effective support,</a:t>
            </a:r>
          </a:p>
          <a:p>
            <a:r>
              <a:rPr lang="en-GB" sz="1900" b="1" dirty="0"/>
              <a:t>Stronger collaboration between </a:t>
            </a:r>
            <a:r>
              <a:rPr lang="en-GB" sz="1900" b="1" dirty="0" err="1"/>
              <a:t>agenies</a:t>
            </a:r>
            <a:r>
              <a:rPr lang="en-GB" sz="1900" b="1" dirty="0"/>
              <a:t>, leading to more coordinated care,</a:t>
            </a:r>
          </a:p>
          <a:p>
            <a:r>
              <a:rPr lang="en-GB" sz="1900" b="1" dirty="0"/>
              <a:t>Reduced pressure on crisis services by preventing issues from escalating,</a:t>
            </a:r>
          </a:p>
          <a:p>
            <a:r>
              <a:rPr lang="en-GB" sz="1900" b="1" dirty="0"/>
              <a:t>Empowered families who are actively involved in decision-making,</a:t>
            </a:r>
          </a:p>
          <a:p>
            <a:r>
              <a:rPr lang="en-GB" sz="1900" b="1" dirty="0"/>
              <a:t>More efficient use of resources by streamlining services and targeting support' </a:t>
            </a:r>
            <a:r>
              <a:rPr lang="en-GB" sz="1600" b="1" i="1" dirty="0">
                <a:solidFill>
                  <a:schemeClr val="accent1"/>
                </a:solidFill>
              </a:rPr>
              <a:t>(Wigan Safeguarding Children's Partnership, </a:t>
            </a:r>
            <a:r>
              <a:rPr lang="en-GB" sz="1600" b="1" i="1" dirty="0" err="1">
                <a:solidFill>
                  <a:schemeClr val="accent1"/>
                </a:solidFill>
              </a:rPr>
              <a:t>n.d</a:t>
            </a:r>
            <a:r>
              <a:rPr lang="en-GB" sz="1600" b="1" i="1" dirty="0">
                <a:solidFill>
                  <a:schemeClr val="accent1"/>
                </a:solidFill>
              </a:rPr>
              <a:t>)</a:t>
            </a:r>
          </a:p>
        </p:txBody>
      </p:sp>
      <p:cxnSp>
        <p:nvCxnSpPr>
          <p:cNvPr id="4" name="Straight Arrow Connector 3">
            <a:extLst>
              <a:ext uri="{FF2B5EF4-FFF2-40B4-BE49-F238E27FC236}">
                <a16:creationId xmlns:a16="http://schemas.microsoft.com/office/drawing/2014/main" id="{813353AB-FAF0-AD36-3E03-8C2C3E2F7A53}"/>
              </a:ext>
            </a:extLst>
          </p:cNvPr>
          <p:cNvCxnSpPr/>
          <p:nvPr/>
        </p:nvCxnSpPr>
        <p:spPr>
          <a:xfrm>
            <a:off x="6806621" y="2222586"/>
            <a:ext cx="29765" cy="4390429"/>
          </a:xfrm>
          <a:prstGeom prst="straightConnector1">
            <a:avLst/>
          </a:prstGeom>
          <a:ln>
            <a:solidFill>
              <a:schemeClr val="accent1"/>
            </a:solidFill>
          </a:ln>
        </p:spPr>
        <p:style>
          <a:lnRef idx="3">
            <a:schemeClr val="accent6"/>
          </a:lnRef>
          <a:fillRef idx="0">
            <a:schemeClr val="accent6"/>
          </a:fillRef>
          <a:effectRef idx="2">
            <a:schemeClr val="accent6"/>
          </a:effectRef>
          <a:fontRef idx="minor">
            <a:schemeClr val="tx1"/>
          </a:fontRef>
        </p:style>
      </p:cxnSp>
      <p:sp>
        <p:nvSpPr>
          <p:cNvPr id="5" name="TextBox 4">
            <a:extLst>
              <a:ext uri="{FF2B5EF4-FFF2-40B4-BE49-F238E27FC236}">
                <a16:creationId xmlns:a16="http://schemas.microsoft.com/office/drawing/2014/main" id="{9219401B-5609-02E3-59B5-C10867F5232F}"/>
              </a:ext>
            </a:extLst>
          </p:cNvPr>
          <p:cNvSpPr txBox="1"/>
          <p:nvPr/>
        </p:nvSpPr>
        <p:spPr>
          <a:xfrm>
            <a:off x="7251553" y="1882740"/>
            <a:ext cx="4539257" cy="50783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i="1" dirty="0"/>
              <a:t>Coram PACEY (2024) believes that it's important to include parents in their child's development. This can be done through regular communication, a learning journal, and clear boundaries.</a:t>
            </a:r>
          </a:p>
          <a:p>
            <a:endParaRPr lang="en-GB" b="1" i="1" dirty="0"/>
          </a:p>
          <a:p>
            <a:r>
              <a:rPr lang="en-GB" b="1" i="1" dirty="0"/>
              <a:t>'Professionals worldwide can share knowledge, experience and research and even build professional relationships and multi-agency collaboration' (Cushing, 2025).</a:t>
            </a:r>
          </a:p>
          <a:p>
            <a:endParaRPr lang="en-GB" b="1" i="1" dirty="0"/>
          </a:p>
          <a:p>
            <a:r>
              <a:rPr lang="en-GB" b="1" i="1" dirty="0"/>
              <a:t>Coram PACEY (2024) also states that it's important to keep parents involved, from the beginning. Parents should know who their child's key person is, and they should be updated on the progression that their child is making.</a:t>
            </a:r>
          </a:p>
        </p:txBody>
      </p:sp>
    </p:spTree>
    <p:extLst>
      <p:ext uri="{BB962C8B-B14F-4D97-AF65-F5344CB8AC3E}">
        <p14:creationId xmlns:p14="http://schemas.microsoft.com/office/powerpoint/2010/main" val="11143918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70DF7F-87FA-DE99-36E9-317D93D88E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36D315-45CD-FCCE-A027-76567CA4BFC1}"/>
              </a:ext>
            </a:extLst>
          </p:cNvPr>
          <p:cNvSpPr>
            <a:spLocks noGrp="1"/>
          </p:cNvSpPr>
          <p:nvPr>
            <p:ph type="title"/>
          </p:nvPr>
        </p:nvSpPr>
        <p:spPr/>
        <p:txBody>
          <a:bodyPr/>
          <a:lstStyle/>
          <a:p>
            <a:r>
              <a:rPr lang="en-GB" u="sng" dirty="0"/>
              <a:t>Professional Partnership</a:t>
            </a:r>
          </a:p>
        </p:txBody>
      </p:sp>
      <p:sp>
        <p:nvSpPr>
          <p:cNvPr id="3" name="Content Placeholder 2">
            <a:extLst>
              <a:ext uri="{FF2B5EF4-FFF2-40B4-BE49-F238E27FC236}">
                <a16:creationId xmlns:a16="http://schemas.microsoft.com/office/drawing/2014/main" id="{0B1F676F-37FB-BA2F-38E6-3FA6399CEEA5}"/>
              </a:ext>
            </a:extLst>
          </p:cNvPr>
          <p:cNvSpPr>
            <a:spLocks noGrp="1"/>
          </p:cNvSpPr>
          <p:nvPr>
            <p:ph idx="1"/>
          </p:nvPr>
        </p:nvSpPr>
        <p:spPr>
          <a:xfrm>
            <a:off x="156104" y="2172592"/>
            <a:ext cx="6570638" cy="4688401"/>
          </a:xfrm>
        </p:spPr>
        <p:txBody>
          <a:bodyPr vert="horz" lIns="91440" tIns="45720" rIns="91440" bIns="45720" rtlCol="0" anchor="ctr">
            <a:noAutofit/>
          </a:bodyPr>
          <a:lstStyle/>
          <a:p>
            <a:pPr marL="0" indent="0">
              <a:buNone/>
            </a:pPr>
            <a:r>
              <a:rPr lang="en-GB" sz="2400" b="1" i="1" u="sng" dirty="0"/>
              <a:t>Bronfenbrenner</a:t>
            </a:r>
          </a:p>
          <a:p>
            <a:pPr marL="0" indent="0">
              <a:buNone/>
            </a:pPr>
            <a:r>
              <a:rPr lang="en-GB" sz="1900" dirty="0"/>
              <a:t>'The Bronfenbrenner ecological model explains how human development is influenced by the multiple environments we live in' (Cherry, 2025).</a:t>
            </a:r>
          </a:p>
          <a:p>
            <a:pPr marL="0" indent="0">
              <a:buNone/>
            </a:pPr>
            <a:r>
              <a:rPr lang="en-GB" sz="1900" dirty="0"/>
              <a:t>'It shows how individuals interact with different levels of influence, which include family, peers, schools, communities, and culture' (Cherry, 2025).</a:t>
            </a:r>
          </a:p>
          <a:p>
            <a:pPr marL="0" indent="0">
              <a:buNone/>
            </a:pPr>
            <a:r>
              <a:rPr lang="en-GB" sz="1900" dirty="0"/>
              <a:t>Cushing (2025) summarises that Bronfenbrenner's theory can interact and change with the child, depending on distinct social connections and their relations.</a:t>
            </a:r>
          </a:p>
          <a:p>
            <a:pPr marL="0" indent="0">
              <a:buNone/>
            </a:pPr>
            <a:r>
              <a:rPr lang="en-GB" sz="1900" dirty="0"/>
              <a:t>'Bronfenbrenner's theory is organised into a series of five nested systems or levels' (Cherry, 2025).</a:t>
            </a:r>
          </a:p>
        </p:txBody>
      </p:sp>
      <p:cxnSp>
        <p:nvCxnSpPr>
          <p:cNvPr id="4" name="Straight Arrow Connector 3">
            <a:extLst>
              <a:ext uri="{FF2B5EF4-FFF2-40B4-BE49-F238E27FC236}">
                <a16:creationId xmlns:a16="http://schemas.microsoft.com/office/drawing/2014/main" id="{CE0D77E2-28F0-AABD-A742-8923B6B30222}"/>
              </a:ext>
            </a:extLst>
          </p:cNvPr>
          <p:cNvCxnSpPr/>
          <p:nvPr/>
        </p:nvCxnSpPr>
        <p:spPr>
          <a:xfrm>
            <a:off x="6806621" y="2222586"/>
            <a:ext cx="29765" cy="4390429"/>
          </a:xfrm>
          <a:prstGeom prst="straightConnector1">
            <a:avLst/>
          </a:prstGeom>
          <a:ln>
            <a:solidFill>
              <a:schemeClr val="tx1"/>
            </a:solidFill>
          </a:ln>
        </p:spPr>
        <p:style>
          <a:lnRef idx="3">
            <a:schemeClr val="accent6"/>
          </a:lnRef>
          <a:fillRef idx="0">
            <a:schemeClr val="accent6"/>
          </a:fillRef>
          <a:effectRef idx="2">
            <a:schemeClr val="accent6"/>
          </a:effectRef>
          <a:fontRef idx="minor">
            <a:schemeClr val="tx1"/>
          </a:fontRef>
        </p:style>
      </p:cxnSp>
      <p:sp>
        <p:nvSpPr>
          <p:cNvPr id="5" name="TextBox 4">
            <a:extLst>
              <a:ext uri="{FF2B5EF4-FFF2-40B4-BE49-F238E27FC236}">
                <a16:creationId xmlns:a16="http://schemas.microsoft.com/office/drawing/2014/main" id="{ECB81CC7-85FE-59DD-8082-09138C3057DE}"/>
              </a:ext>
            </a:extLst>
          </p:cNvPr>
          <p:cNvSpPr txBox="1"/>
          <p:nvPr/>
        </p:nvSpPr>
        <p:spPr>
          <a:xfrm>
            <a:off x="7044487" y="1965565"/>
            <a:ext cx="5011365" cy="489364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u="sng" dirty="0"/>
              <a:t>Microsystem</a:t>
            </a:r>
          </a:p>
          <a:p>
            <a:pPr marL="285750" indent="-285750">
              <a:buFont typeface="Arial"/>
              <a:buChar char="•"/>
            </a:pPr>
            <a:r>
              <a:rPr lang="en-GB" b="1" i="1" dirty="0"/>
              <a:t>'Includes the child's most immediate relationships and environments. A child's parents, siblings, classmates, teachers, and neighbours would be a part of their microsystem' (Guy-Evans, 2024).</a:t>
            </a:r>
          </a:p>
          <a:p>
            <a:pPr marL="285750" indent="-285750">
              <a:buFont typeface="Arial"/>
              <a:buChar char="•"/>
            </a:pPr>
            <a:endParaRPr lang="en-GB" b="1" i="1" dirty="0"/>
          </a:p>
          <a:p>
            <a:pPr marL="285750" indent="-285750">
              <a:buFont typeface="Arial"/>
              <a:buChar char="•"/>
            </a:pPr>
            <a:r>
              <a:rPr lang="en-GB" b="1" i="1" dirty="0"/>
              <a:t>'Within the built environment, this could be the home, classroom, office of neighbourhood street' (</a:t>
            </a:r>
            <a:r>
              <a:rPr lang="en-GB" b="1" i="1" err="1"/>
              <a:t>Manolakelli</a:t>
            </a:r>
            <a:r>
              <a:rPr lang="en-GB" b="1" i="1" dirty="0"/>
              <a:t>, 2025).</a:t>
            </a:r>
          </a:p>
          <a:p>
            <a:pPr marL="285750" indent="-285750">
              <a:buFont typeface="Arial"/>
              <a:buChar char="•"/>
            </a:pPr>
            <a:endParaRPr lang="en-GB" b="1" i="1" dirty="0"/>
          </a:p>
          <a:p>
            <a:pPr marL="285750" indent="-285750">
              <a:buFont typeface="Arial"/>
              <a:buChar char="•"/>
            </a:pPr>
            <a:r>
              <a:rPr lang="en-GB" b="1" i="1" dirty="0"/>
              <a:t>An obvious link to immediate relationships is the child-teacher relationship. Building a firm relationship will encourage the child to learn (</a:t>
            </a:r>
            <a:r>
              <a:rPr lang="en-GB" b="1" i="1" err="1"/>
              <a:t>FutureLearn</a:t>
            </a:r>
            <a:r>
              <a:rPr lang="en-GB" b="1" i="1" dirty="0"/>
              <a:t>, </a:t>
            </a:r>
            <a:r>
              <a:rPr lang="en-GB" b="1" i="1" err="1"/>
              <a:t>n.d</a:t>
            </a:r>
            <a:r>
              <a:rPr lang="en-GB" b="1" i="1" dirty="0"/>
              <a:t>).</a:t>
            </a:r>
          </a:p>
        </p:txBody>
      </p:sp>
    </p:spTree>
    <p:extLst>
      <p:ext uri="{BB962C8B-B14F-4D97-AF65-F5344CB8AC3E}">
        <p14:creationId xmlns:p14="http://schemas.microsoft.com/office/powerpoint/2010/main" val="34404552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33A3F1-EFC2-9E7E-0037-2F991A3EEA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7DBF83-37F5-C824-E262-3F6CBF4211FB}"/>
              </a:ext>
            </a:extLst>
          </p:cNvPr>
          <p:cNvSpPr>
            <a:spLocks noGrp="1"/>
          </p:cNvSpPr>
          <p:nvPr>
            <p:ph type="title"/>
          </p:nvPr>
        </p:nvSpPr>
        <p:spPr/>
        <p:txBody>
          <a:bodyPr/>
          <a:lstStyle/>
          <a:p>
            <a:r>
              <a:rPr lang="en-GB" u="sng" dirty="0"/>
              <a:t>Professional Partnership</a:t>
            </a:r>
          </a:p>
        </p:txBody>
      </p:sp>
      <p:sp>
        <p:nvSpPr>
          <p:cNvPr id="3" name="Content Placeholder 2">
            <a:extLst>
              <a:ext uri="{FF2B5EF4-FFF2-40B4-BE49-F238E27FC236}">
                <a16:creationId xmlns:a16="http://schemas.microsoft.com/office/drawing/2014/main" id="{E44D6B24-8923-20F0-F87A-936575FF9550}"/>
              </a:ext>
            </a:extLst>
          </p:cNvPr>
          <p:cNvSpPr>
            <a:spLocks noGrp="1"/>
          </p:cNvSpPr>
          <p:nvPr>
            <p:ph idx="1"/>
          </p:nvPr>
        </p:nvSpPr>
        <p:spPr>
          <a:xfrm>
            <a:off x="156104" y="2172592"/>
            <a:ext cx="6570638" cy="4688401"/>
          </a:xfrm>
        </p:spPr>
        <p:txBody>
          <a:bodyPr vert="horz" lIns="91440" tIns="45720" rIns="91440" bIns="45720" rtlCol="0" anchor="ctr">
            <a:noAutofit/>
          </a:bodyPr>
          <a:lstStyle/>
          <a:p>
            <a:pPr marL="0" indent="0">
              <a:buNone/>
            </a:pPr>
            <a:r>
              <a:rPr lang="en-GB" sz="2400" b="1" i="1" u="sng" dirty="0"/>
              <a:t>Mesosystem</a:t>
            </a:r>
          </a:p>
          <a:p>
            <a:r>
              <a:rPr lang="en-GB" sz="1900" b="1" dirty="0"/>
              <a:t>'Where a person's individual microsystems do not function independently but are interconnected and assert influence upon one another' (Guy-Evans, 2024),</a:t>
            </a:r>
          </a:p>
          <a:p>
            <a:endParaRPr lang="en-GB" sz="1900" b="1" dirty="0"/>
          </a:p>
          <a:p>
            <a:r>
              <a:rPr lang="en-GB" sz="1900" b="1" dirty="0"/>
              <a:t>'This translates to the way different environments relate to each other' (</a:t>
            </a:r>
            <a:r>
              <a:rPr lang="en-GB" sz="1900" b="1" err="1"/>
              <a:t>Manolakelli</a:t>
            </a:r>
            <a:r>
              <a:rPr lang="en-GB" sz="1900" b="1" dirty="0"/>
              <a:t>, 2025),</a:t>
            </a:r>
          </a:p>
          <a:p>
            <a:endParaRPr lang="en-GB" sz="1900" b="1" dirty="0"/>
          </a:p>
          <a:p>
            <a:r>
              <a:rPr lang="en-GB" sz="1900" b="1" dirty="0"/>
              <a:t>'If a teacher and parent are in frequent communication, then they can make sure that good habits are practised at both home and school' (EBSCO, 2024).</a:t>
            </a:r>
          </a:p>
        </p:txBody>
      </p:sp>
      <p:cxnSp>
        <p:nvCxnSpPr>
          <p:cNvPr id="4" name="Straight Arrow Connector 3">
            <a:extLst>
              <a:ext uri="{FF2B5EF4-FFF2-40B4-BE49-F238E27FC236}">
                <a16:creationId xmlns:a16="http://schemas.microsoft.com/office/drawing/2014/main" id="{B323A034-7EA3-F557-ADCF-85ADFBB02C90}"/>
              </a:ext>
            </a:extLst>
          </p:cNvPr>
          <p:cNvCxnSpPr/>
          <p:nvPr/>
        </p:nvCxnSpPr>
        <p:spPr>
          <a:xfrm>
            <a:off x="6806621" y="2222586"/>
            <a:ext cx="29765" cy="4390429"/>
          </a:xfrm>
          <a:prstGeom prst="straightConnector1">
            <a:avLst/>
          </a:prstGeom>
          <a:ln>
            <a:solidFill>
              <a:schemeClr val="accent1"/>
            </a:solidFill>
          </a:ln>
        </p:spPr>
        <p:style>
          <a:lnRef idx="3">
            <a:schemeClr val="accent6"/>
          </a:lnRef>
          <a:fillRef idx="0">
            <a:schemeClr val="accent6"/>
          </a:fillRef>
          <a:effectRef idx="2">
            <a:schemeClr val="accent6"/>
          </a:effectRef>
          <a:fontRef idx="minor">
            <a:schemeClr val="tx1"/>
          </a:fontRef>
        </p:style>
      </p:cxnSp>
      <p:sp>
        <p:nvSpPr>
          <p:cNvPr id="7" name="Content Placeholder 2">
            <a:extLst>
              <a:ext uri="{FF2B5EF4-FFF2-40B4-BE49-F238E27FC236}">
                <a16:creationId xmlns:a16="http://schemas.microsoft.com/office/drawing/2014/main" id="{B097C33F-B4BC-EC11-B475-F2E637EB8926}"/>
              </a:ext>
            </a:extLst>
          </p:cNvPr>
          <p:cNvSpPr txBox="1">
            <a:spLocks/>
          </p:cNvSpPr>
          <p:nvPr/>
        </p:nvSpPr>
        <p:spPr>
          <a:xfrm>
            <a:off x="6918026" y="2076514"/>
            <a:ext cx="5104617" cy="4688401"/>
          </a:xfrm>
          <a:prstGeom prst="rect">
            <a:avLst/>
          </a:prstGeom>
          <a:effectLst>
            <a:outerShdw blurRad="50800" dir="14400000">
              <a:srgbClr val="000000">
                <a:alpha val="40000"/>
              </a:srgbClr>
            </a:outerShdw>
          </a:effectLst>
        </p:spPr>
        <p:txBody>
          <a:bodyPr vert="horz" lIns="91440" tIns="45720" rIns="91440" bIns="45720" rtlCol="0" anchor="ctr">
            <a:no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marL="0" indent="0">
              <a:buNone/>
            </a:pPr>
            <a:r>
              <a:rPr lang="en-GB" sz="2400" b="1" i="1" u="sng" dirty="0" err="1"/>
              <a:t>Exosystem</a:t>
            </a:r>
            <a:endParaRPr lang="en-GB" sz="2400" b="1" i="1" u="sng" dirty="0"/>
          </a:p>
          <a:p>
            <a:pPr marL="285750" indent="-285750">
              <a:spcBef>
                <a:spcPts val="0"/>
              </a:spcBef>
              <a:spcAft>
                <a:spcPts val="0"/>
              </a:spcAft>
              <a:buFont typeface="Courier New,monospace" charset="2"/>
              <a:buChar char="o"/>
            </a:pPr>
            <a:r>
              <a:rPr lang="en-GB" sz="1900" b="1" dirty="0"/>
              <a:t>' Incorporates other formal and informal social structure such as local governments, friends of the family, and mass media' (Guy-Evans, 2024).</a:t>
            </a:r>
            <a:endParaRPr lang="en-US" sz="1900" b="1"/>
          </a:p>
          <a:p>
            <a:endParaRPr lang="en-GB" sz="1900" b="1" dirty="0"/>
          </a:p>
          <a:p>
            <a:pPr marL="285750" indent="-285750">
              <a:spcBef>
                <a:spcPts val="0"/>
              </a:spcBef>
              <a:spcAft>
                <a:spcPts val="0"/>
              </a:spcAft>
              <a:buFont typeface="Courier New,monospace" charset="2"/>
              <a:buChar char="o"/>
            </a:pPr>
            <a:r>
              <a:rPr lang="en-GB" sz="1900" b="1" dirty="0"/>
              <a:t>'A child who has abusive parents might be removed from the family by protective services. The child did not cause the abuse, but the abuse has an impact on the child and the child's microsystem' (EBSCO, 2024).</a:t>
            </a:r>
            <a:endParaRPr lang="en-US" sz="1900" b="1" dirty="0"/>
          </a:p>
          <a:p>
            <a:endParaRPr lang="en-GB" sz="1900" b="1" dirty="0"/>
          </a:p>
        </p:txBody>
      </p:sp>
    </p:spTree>
    <p:extLst>
      <p:ext uri="{BB962C8B-B14F-4D97-AF65-F5344CB8AC3E}">
        <p14:creationId xmlns:p14="http://schemas.microsoft.com/office/powerpoint/2010/main" val="27215106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FF2859-E10B-A140-001F-D8E643DB82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2FC234-4576-B5F4-7BC6-D2B501C335CF}"/>
              </a:ext>
            </a:extLst>
          </p:cNvPr>
          <p:cNvSpPr>
            <a:spLocks noGrp="1"/>
          </p:cNvSpPr>
          <p:nvPr>
            <p:ph type="title"/>
          </p:nvPr>
        </p:nvSpPr>
        <p:spPr/>
        <p:txBody>
          <a:bodyPr/>
          <a:lstStyle/>
          <a:p>
            <a:r>
              <a:rPr lang="en-GB" u="sng" dirty="0"/>
              <a:t>Professional Partnership</a:t>
            </a:r>
          </a:p>
        </p:txBody>
      </p:sp>
      <p:sp>
        <p:nvSpPr>
          <p:cNvPr id="3" name="Content Placeholder 2">
            <a:extLst>
              <a:ext uri="{FF2B5EF4-FFF2-40B4-BE49-F238E27FC236}">
                <a16:creationId xmlns:a16="http://schemas.microsoft.com/office/drawing/2014/main" id="{AA2C83AC-55FF-2263-E8B5-46CAF9CC0117}"/>
              </a:ext>
            </a:extLst>
          </p:cNvPr>
          <p:cNvSpPr>
            <a:spLocks noGrp="1"/>
          </p:cNvSpPr>
          <p:nvPr>
            <p:ph idx="1"/>
          </p:nvPr>
        </p:nvSpPr>
        <p:spPr>
          <a:xfrm>
            <a:off x="156104" y="2172592"/>
            <a:ext cx="6570638" cy="4688401"/>
          </a:xfrm>
        </p:spPr>
        <p:txBody>
          <a:bodyPr vert="horz" lIns="91440" tIns="45720" rIns="91440" bIns="45720" rtlCol="0" anchor="ctr">
            <a:noAutofit/>
          </a:bodyPr>
          <a:lstStyle/>
          <a:p>
            <a:pPr marL="0" indent="0">
              <a:buNone/>
            </a:pPr>
            <a:r>
              <a:rPr lang="en-GB" sz="2400" b="1" i="1" u="sng" dirty="0"/>
              <a:t>Macrosystem</a:t>
            </a:r>
          </a:p>
          <a:p>
            <a:r>
              <a:rPr lang="en-GB" sz="1900" b="1" dirty="0"/>
              <a:t>'Focuses on how cultural elements affect a child's development, consisting of cultural ideologies, attitudes, and social conditions that children are immersed in' (Guy-Evans, 2024).</a:t>
            </a:r>
          </a:p>
          <a:p>
            <a:endParaRPr lang="en-GB" sz="1900" b="1" dirty="0"/>
          </a:p>
          <a:p>
            <a:r>
              <a:rPr lang="en-GB" sz="1900" b="1" dirty="0"/>
              <a:t>The macrosystem changes over time, and the child might play a small part in those changes. These changes also affect the child's value and opportunities in life' (EBSCO, 2024).</a:t>
            </a:r>
          </a:p>
          <a:p>
            <a:endParaRPr lang="en-GB" sz="1900" b="1" dirty="0"/>
          </a:p>
        </p:txBody>
      </p:sp>
      <p:cxnSp>
        <p:nvCxnSpPr>
          <p:cNvPr id="4" name="Straight Arrow Connector 3">
            <a:extLst>
              <a:ext uri="{FF2B5EF4-FFF2-40B4-BE49-F238E27FC236}">
                <a16:creationId xmlns:a16="http://schemas.microsoft.com/office/drawing/2014/main" id="{2D7BD252-E2C4-BDE2-D0CE-2B3FF4F90D2C}"/>
              </a:ext>
            </a:extLst>
          </p:cNvPr>
          <p:cNvCxnSpPr/>
          <p:nvPr/>
        </p:nvCxnSpPr>
        <p:spPr>
          <a:xfrm>
            <a:off x="6806621" y="2222586"/>
            <a:ext cx="29765" cy="4390429"/>
          </a:xfrm>
          <a:prstGeom prst="straightConnector1">
            <a:avLst/>
          </a:prstGeom>
          <a:ln>
            <a:solidFill>
              <a:schemeClr val="tx1"/>
            </a:solidFill>
          </a:ln>
        </p:spPr>
        <p:style>
          <a:lnRef idx="3">
            <a:schemeClr val="accent6"/>
          </a:lnRef>
          <a:fillRef idx="0">
            <a:schemeClr val="accent6"/>
          </a:fillRef>
          <a:effectRef idx="2">
            <a:schemeClr val="accent6"/>
          </a:effectRef>
          <a:fontRef idx="minor">
            <a:schemeClr val="tx1"/>
          </a:fontRef>
        </p:style>
      </p:cxnSp>
      <p:sp>
        <p:nvSpPr>
          <p:cNvPr id="7" name="Content Placeholder 2">
            <a:extLst>
              <a:ext uri="{FF2B5EF4-FFF2-40B4-BE49-F238E27FC236}">
                <a16:creationId xmlns:a16="http://schemas.microsoft.com/office/drawing/2014/main" id="{B38D2798-C3E7-3623-0DBC-B1CD4A60039B}"/>
              </a:ext>
            </a:extLst>
          </p:cNvPr>
          <p:cNvSpPr txBox="1">
            <a:spLocks/>
          </p:cNvSpPr>
          <p:nvPr/>
        </p:nvSpPr>
        <p:spPr>
          <a:xfrm>
            <a:off x="6918026" y="2076514"/>
            <a:ext cx="5104617" cy="4688401"/>
          </a:xfrm>
          <a:prstGeom prst="rect">
            <a:avLst/>
          </a:prstGeom>
          <a:effectLst>
            <a:outerShdw blurRad="50800" dir="14400000">
              <a:srgbClr val="000000">
                <a:alpha val="40000"/>
              </a:srgbClr>
            </a:outerShdw>
          </a:effectLst>
        </p:spPr>
        <p:txBody>
          <a:bodyPr vert="horz" lIns="91440" tIns="45720" rIns="91440" bIns="45720" rtlCol="0" anchor="ctr">
            <a:no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marL="0" indent="0">
              <a:buNone/>
            </a:pPr>
            <a:r>
              <a:rPr lang="en-GB" sz="2400" b="1" i="1" u="sng" dirty="0"/>
              <a:t>Chronosystem</a:t>
            </a:r>
            <a:endParaRPr lang="en-US" sz="2400" dirty="0"/>
          </a:p>
          <a:p>
            <a:pPr>
              <a:buFont typeface="Wingdings 2"/>
              <a:buChar char=""/>
            </a:pPr>
            <a:r>
              <a:rPr lang="en-GB" sz="1900" b="1" dirty="0"/>
              <a:t>'Relates to shifts and transitions over the child's lifetime' (Guy-Evans, 2024).</a:t>
            </a:r>
            <a:endParaRPr lang="en-US" sz="1900" dirty="0"/>
          </a:p>
          <a:p>
            <a:pPr>
              <a:buFont typeface="Wingdings 2"/>
              <a:buChar char=""/>
            </a:pPr>
            <a:endParaRPr lang="en-GB" sz="1900" b="1" dirty="0"/>
          </a:p>
          <a:p>
            <a:pPr>
              <a:buFont typeface="Wingdings 2"/>
              <a:buChar char=""/>
            </a:pPr>
            <a:r>
              <a:rPr lang="en-GB" sz="1900" b="1" dirty="0"/>
              <a:t>'The types of friendships, </a:t>
            </a:r>
            <a:r>
              <a:rPr lang="en-GB" sz="1900" b="1" dirty="0" err="1"/>
              <a:t>responsibilites</a:t>
            </a:r>
            <a:r>
              <a:rPr lang="en-GB" sz="1900" b="1" dirty="0"/>
              <a:t> and conflicts that a toddler has are very different to those of a teenager' (EBSCO, 2024).</a:t>
            </a:r>
            <a:endParaRPr lang="en-US" sz="1900" dirty="0"/>
          </a:p>
          <a:p>
            <a:pPr>
              <a:buFont typeface="Wingdings 2"/>
              <a:buChar char=""/>
            </a:pPr>
            <a:endParaRPr lang="en-GB" sz="1900" b="1" dirty="0"/>
          </a:p>
          <a:p>
            <a:pPr>
              <a:buFont typeface="Wingdings 2"/>
              <a:buChar char=""/>
            </a:pPr>
            <a:r>
              <a:rPr lang="en-GB" sz="1900" b="1" dirty="0"/>
              <a:t>'A teenager's brain is better developed than a toddlers, and as such, a teenager is better able to solve complex problems' (ESBCO, 2024).</a:t>
            </a:r>
            <a:endParaRPr lang="en-GB" dirty="0"/>
          </a:p>
          <a:p>
            <a:endParaRPr lang="en-GB" sz="1900" b="1" dirty="0"/>
          </a:p>
        </p:txBody>
      </p:sp>
    </p:spTree>
    <p:extLst>
      <p:ext uri="{BB962C8B-B14F-4D97-AF65-F5344CB8AC3E}">
        <p14:creationId xmlns:p14="http://schemas.microsoft.com/office/powerpoint/2010/main" val="8881140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AE739-51BA-6B95-9107-DDC918D643F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EBA5BB-9334-EA98-B645-D862F40CC69B}"/>
              </a:ext>
            </a:extLst>
          </p:cNvPr>
          <p:cNvSpPr>
            <a:spLocks noGrp="1"/>
          </p:cNvSpPr>
          <p:nvPr>
            <p:ph type="title"/>
          </p:nvPr>
        </p:nvSpPr>
        <p:spPr/>
        <p:txBody>
          <a:bodyPr/>
          <a:lstStyle/>
          <a:p>
            <a:r>
              <a:rPr lang="en-GB" u="sng" dirty="0"/>
              <a:t>Professional Partnership</a:t>
            </a:r>
          </a:p>
        </p:txBody>
      </p:sp>
      <p:sp>
        <p:nvSpPr>
          <p:cNvPr id="3" name="Content Placeholder 2">
            <a:extLst>
              <a:ext uri="{FF2B5EF4-FFF2-40B4-BE49-F238E27FC236}">
                <a16:creationId xmlns:a16="http://schemas.microsoft.com/office/drawing/2014/main" id="{24A0AC67-E35C-52E1-21C0-B3CACFC72502}"/>
              </a:ext>
            </a:extLst>
          </p:cNvPr>
          <p:cNvSpPr>
            <a:spLocks noGrp="1"/>
          </p:cNvSpPr>
          <p:nvPr>
            <p:ph idx="1"/>
          </p:nvPr>
        </p:nvSpPr>
        <p:spPr>
          <a:xfrm>
            <a:off x="346604" y="2089766"/>
            <a:ext cx="11523637" cy="4688401"/>
          </a:xfrm>
        </p:spPr>
        <p:txBody>
          <a:bodyPr vert="horz" lIns="91440" tIns="45720" rIns="91440" bIns="45720" rtlCol="0" anchor="ctr">
            <a:noAutofit/>
          </a:bodyPr>
          <a:lstStyle/>
          <a:p>
            <a:pPr marL="0" indent="0">
              <a:buNone/>
            </a:pPr>
            <a:r>
              <a:rPr lang="en-GB" sz="2400" b="1" u="sng" dirty="0"/>
              <a:t>Maternal Factors</a:t>
            </a:r>
            <a:endParaRPr lang="en-US" sz="2400" u="sng"/>
          </a:p>
          <a:p>
            <a:pPr>
              <a:buFont typeface="Wingdings" charset="2"/>
              <a:buChar char="Ø"/>
            </a:pPr>
            <a:r>
              <a:rPr lang="en-GB" sz="2000" b="1" dirty="0">
                <a:solidFill>
                  <a:schemeClr val="accent1"/>
                </a:solidFill>
              </a:rPr>
              <a:t>'Maternal health refers to the health of women during pregnancy, childbirth and the postnatal period' (World Health Organization, </a:t>
            </a:r>
            <a:r>
              <a:rPr lang="en-GB" sz="2000" b="1" err="1">
                <a:solidFill>
                  <a:schemeClr val="accent1"/>
                </a:solidFill>
              </a:rPr>
              <a:t>n.d</a:t>
            </a:r>
            <a:r>
              <a:rPr lang="en-GB" sz="2000" b="1" dirty="0">
                <a:solidFill>
                  <a:schemeClr val="accent1"/>
                </a:solidFill>
              </a:rPr>
              <a:t>).</a:t>
            </a:r>
          </a:p>
          <a:p>
            <a:pPr>
              <a:buFont typeface="Wingdings" charset="2"/>
              <a:buChar char="Ø"/>
            </a:pPr>
            <a:r>
              <a:rPr lang="en-GB" sz="2000" b="1" dirty="0"/>
              <a:t>'The orchestration of mutual communication between the mother and </a:t>
            </a:r>
            <a:r>
              <a:rPr lang="en-GB" sz="2000" b="1" err="1"/>
              <a:t>fetus</a:t>
            </a:r>
            <a:r>
              <a:rPr lang="en-GB" sz="2000" b="1" dirty="0"/>
              <a:t> is the driver of long-term health' (Muglia </a:t>
            </a:r>
            <a:r>
              <a:rPr lang="en-GB" sz="2000" b="1" i="1" dirty="0"/>
              <a:t>et al</a:t>
            </a:r>
            <a:r>
              <a:rPr lang="en-GB" sz="2000" b="1" dirty="0"/>
              <a:t>, 2022).</a:t>
            </a:r>
          </a:p>
          <a:p>
            <a:pPr>
              <a:buFont typeface="Wingdings" charset="2"/>
              <a:buChar char="Ø"/>
            </a:pPr>
            <a:r>
              <a:rPr lang="en-GB" sz="2000" b="1" dirty="0"/>
              <a:t>'</a:t>
            </a:r>
            <a:r>
              <a:rPr lang="en-GB" sz="2000" b="1" dirty="0">
                <a:solidFill>
                  <a:schemeClr val="accent1"/>
                </a:solidFill>
              </a:rPr>
              <a:t>It is shaped primarily by the maternal environment, with its genetic, physiologic, nutritional, inflammatory/infection and psychological components' (Muglia </a:t>
            </a:r>
            <a:r>
              <a:rPr lang="en-GB" sz="2000" b="1" i="1" dirty="0">
                <a:solidFill>
                  <a:schemeClr val="accent1"/>
                </a:solidFill>
              </a:rPr>
              <a:t>et al</a:t>
            </a:r>
            <a:r>
              <a:rPr lang="en-GB" sz="2000" b="1" dirty="0">
                <a:solidFill>
                  <a:schemeClr val="accent1"/>
                </a:solidFill>
              </a:rPr>
              <a:t>, 2022).</a:t>
            </a:r>
          </a:p>
          <a:p>
            <a:pPr>
              <a:buFont typeface="Wingdings" charset="2"/>
              <a:buChar char="Ø"/>
            </a:pPr>
            <a:r>
              <a:rPr lang="en-GB" sz="2000" b="1" dirty="0"/>
              <a:t>'During pregnancy, most women want to do 'the best for the baby' and this heightened motivation can provide leverage for tackling unhealthy lifestyle choices and promoting healthy ones' (Gray, 2012).</a:t>
            </a:r>
          </a:p>
        </p:txBody>
      </p:sp>
    </p:spTree>
    <p:extLst>
      <p:ext uri="{BB962C8B-B14F-4D97-AF65-F5344CB8AC3E}">
        <p14:creationId xmlns:p14="http://schemas.microsoft.com/office/powerpoint/2010/main" val="5596209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93D69-B3A2-EA20-F9F6-138D13CA2F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4F29C4-09C0-8DB0-6203-53F0212947FF}"/>
              </a:ext>
            </a:extLst>
          </p:cNvPr>
          <p:cNvSpPr>
            <a:spLocks noGrp="1"/>
          </p:cNvSpPr>
          <p:nvPr>
            <p:ph type="title"/>
          </p:nvPr>
        </p:nvSpPr>
        <p:spPr/>
        <p:txBody>
          <a:bodyPr/>
          <a:lstStyle/>
          <a:p>
            <a:r>
              <a:rPr lang="en-GB" u="sng" dirty="0"/>
              <a:t>Professional Partnership</a:t>
            </a:r>
          </a:p>
        </p:txBody>
      </p:sp>
      <p:sp>
        <p:nvSpPr>
          <p:cNvPr id="3" name="Content Placeholder 2">
            <a:extLst>
              <a:ext uri="{FF2B5EF4-FFF2-40B4-BE49-F238E27FC236}">
                <a16:creationId xmlns:a16="http://schemas.microsoft.com/office/drawing/2014/main" id="{FF1884EC-8210-6E1C-365C-D39E670F4C1F}"/>
              </a:ext>
            </a:extLst>
          </p:cNvPr>
          <p:cNvSpPr>
            <a:spLocks noGrp="1"/>
          </p:cNvSpPr>
          <p:nvPr>
            <p:ph idx="1"/>
          </p:nvPr>
        </p:nvSpPr>
        <p:spPr>
          <a:xfrm>
            <a:off x="3682942" y="2611570"/>
            <a:ext cx="4052724" cy="4423358"/>
          </a:xfrm>
        </p:spPr>
        <p:txBody>
          <a:bodyPr vert="horz" lIns="91440" tIns="45720" rIns="91440" bIns="45720" rtlCol="0" anchor="ctr">
            <a:noAutofit/>
          </a:bodyPr>
          <a:lstStyle/>
          <a:p>
            <a:pPr marL="0" indent="0">
              <a:buNone/>
            </a:pPr>
            <a:r>
              <a:rPr lang="en-GB" sz="2400" b="1" u="sng" dirty="0"/>
              <a:t>Risk Factors:</a:t>
            </a:r>
            <a:endParaRPr lang="en-US" sz="2400" u="sng" dirty="0"/>
          </a:p>
          <a:p>
            <a:r>
              <a:rPr lang="en-GB" sz="2000" i="1" dirty="0">
                <a:solidFill>
                  <a:srgbClr val="FFFFFF"/>
                </a:solidFill>
              </a:rPr>
              <a:t>'Tobacco,</a:t>
            </a:r>
          </a:p>
          <a:p>
            <a:r>
              <a:rPr lang="en-GB" sz="2000" i="1" dirty="0">
                <a:solidFill>
                  <a:srgbClr val="FFFFFF"/>
                </a:solidFill>
              </a:rPr>
              <a:t>Alcohol,</a:t>
            </a:r>
          </a:p>
          <a:p>
            <a:r>
              <a:rPr lang="en-GB" sz="2000" i="1" dirty="0">
                <a:solidFill>
                  <a:srgbClr val="FFFFFF"/>
                </a:solidFill>
              </a:rPr>
              <a:t>Obesity,</a:t>
            </a:r>
          </a:p>
          <a:p>
            <a:r>
              <a:rPr lang="en-GB" sz="2000" i="1" dirty="0">
                <a:solidFill>
                  <a:srgbClr val="FFFFFF"/>
                </a:solidFill>
              </a:rPr>
              <a:t>Diet,</a:t>
            </a:r>
          </a:p>
          <a:p>
            <a:r>
              <a:rPr lang="en-GB" sz="2000" i="1" dirty="0">
                <a:solidFill>
                  <a:srgbClr val="FFFFFF"/>
                </a:solidFill>
              </a:rPr>
              <a:t>Illicit drugs,</a:t>
            </a:r>
          </a:p>
          <a:p>
            <a:r>
              <a:rPr lang="en-GB" sz="2000" i="1" dirty="0">
                <a:solidFill>
                  <a:srgbClr val="FFFFFF"/>
                </a:solidFill>
              </a:rPr>
              <a:t>Mental illness,</a:t>
            </a:r>
          </a:p>
          <a:p>
            <a:r>
              <a:rPr lang="en-GB" sz="2000" i="1" dirty="0">
                <a:solidFill>
                  <a:srgbClr val="FFFFFF"/>
                </a:solidFill>
              </a:rPr>
              <a:t>Low socio-economic status,</a:t>
            </a:r>
          </a:p>
          <a:p>
            <a:r>
              <a:rPr lang="en-GB" sz="2000" i="1" dirty="0">
                <a:solidFill>
                  <a:srgbClr val="FFFFFF"/>
                </a:solidFill>
              </a:rPr>
              <a:t>Psychosocial stress'</a:t>
            </a:r>
          </a:p>
          <a:p>
            <a:pPr marL="0" indent="0" algn="r">
              <a:buNone/>
            </a:pPr>
            <a:r>
              <a:rPr lang="en-GB" sz="2000" i="1" dirty="0">
                <a:solidFill>
                  <a:srgbClr val="FFFFFF"/>
                </a:solidFill>
              </a:rPr>
              <a:t>(Gray, 2012).</a:t>
            </a:r>
          </a:p>
          <a:p>
            <a:endParaRPr lang="en-GB" sz="2000" b="1" dirty="0">
              <a:solidFill>
                <a:schemeClr val="accent1"/>
              </a:solidFill>
            </a:endParaRPr>
          </a:p>
        </p:txBody>
      </p:sp>
      <p:sp>
        <p:nvSpPr>
          <p:cNvPr id="4" name="TextBox 3">
            <a:extLst>
              <a:ext uri="{FF2B5EF4-FFF2-40B4-BE49-F238E27FC236}">
                <a16:creationId xmlns:a16="http://schemas.microsoft.com/office/drawing/2014/main" id="{F11C3D4A-E7B8-3EA8-FEAF-B7E99F46D9FC}"/>
              </a:ext>
            </a:extLst>
          </p:cNvPr>
          <p:cNvSpPr txBox="1"/>
          <p:nvPr/>
        </p:nvSpPr>
        <p:spPr>
          <a:xfrm>
            <a:off x="5829957" y="2085399"/>
            <a:ext cx="6477884" cy="29238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u="sng" dirty="0"/>
              <a:t>'Interventions For Modifiable Risk Factors:</a:t>
            </a:r>
          </a:p>
          <a:p>
            <a:pPr marL="342900" indent="-342900">
              <a:buFont typeface="Wingdings"/>
              <a:buChar char="Ø"/>
            </a:pPr>
            <a:r>
              <a:rPr lang="en-GB" sz="2000" i="1" dirty="0"/>
              <a:t>Smoking cessation,</a:t>
            </a:r>
          </a:p>
          <a:p>
            <a:pPr marL="342900" indent="-342900">
              <a:buFont typeface="Wingdings"/>
              <a:buChar char="Ø"/>
            </a:pPr>
            <a:r>
              <a:rPr lang="en-GB" sz="2000" i="1" dirty="0"/>
              <a:t>Interventions for reducing alcohol consumption in pregnant women,</a:t>
            </a:r>
          </a:p>
          <a:p>
            <a:pPr marL="342900" indent="-342900">
              <a:buFont typeface="Wingdings"/>
              <a:buChar char="Ø"/>
            </a:pPr>
            <a:r>
              <a:rPr lang="en-GB" sz="2000" i="1" dirty="0"/>
              <a:t>Interventions to reduce gestational weight gain,</a:t>
            </a:r>
          </a:p>
          <a:p>
            <a:pPr marL="342900" indent="-342900">
              <a:buFont typeface="Wingdings"/>
              <a:buChar char="Ø"/>
            </a:pPr>
            <a:r>
              <a:rPr lang="en-GB" sz="2000" i="1" dirty="0"/>
              <a:t>Improving maternal nutrition,</a:t>
            </a:r>
          </a:p>
          <a:p>
            <a:pPr marL="342900" indent="-342900">
              <a:buFont typeface="Wingdings"/>
              <a:buChar char="Ø"/>
            </a:pPr>
            <a:r>
              <a:rPr lang="en-GB" sz="2000" i="1" dirty="0"/>
              <a:t>Managing the use of illicit drugs,</a:t>
            </a:r>
          </a:p>
          <a:p>
            <a:pPr marL="342900" indent="-342900">
              <a:buFont typeface="Wingdings"/>
              <a:buChar char="Ø"/>
            </a:pPr>
            <a:r>
              <a:rPr lang="en-GB" sz="2000" i="1" dirty="0"/>
              <a:t>Perinatal mental illness and psychosocial stress,</a:t>
            </a:r>
          </a:p>
          <a:p>
            <a:pPr marL="342900" indent="-342900">
              <a:buFont typeface="Wingdings"/>
              <a:buChar char="Ø"/>
            </a:pPr>
            <a:r>
              <a:rPr lang="en-GB" sz="2000" i="1" dirty="0"/>
              <a:t>Promoting breastfeeding'  (Gray, 2012).</a:t>
            </a:r>
          </a:p>
        </p:txBody>
      </p:sp>
      <p:cxnSp>
        <p:nvCxnSpPr>
          <p:cNvPr id="5" name="Connector: Elbow 4">
            <a:extLst>
              <a:ext uri="{FF2B5EF4-FFF2-40B4-BE49-F238E27FC236}">
                <a16:creationId xmlns:a16="http://schemas.microsoft.com/office/drawing/2014/main" id="{AC291157-2418-0A64-143E-71CECB432E75}"/>
              </a:ext>
            </a:extLst>
          </p:cNvPr>
          <p:cNvCxnSpPr/>
          <p:nvPr/>
        </p:nvCxnSpPr>
        <p:spPr>
          <a:xfrm>
            <a:off x="3682272" y="2087826"/>
            <a:ext cx="4316756" cy="3230124"/>
          </a:xfrm>
          <a:prstGeom prst="bentConnector3">
            <a:avLst/>
          </a:prstGeom>
        </p:spPr>
        <p:style>
          <a:lnRef idx="3">
            <a:schemeClr val="accent1"/>
          </a:lnRef>
          <a:fillRef idx="0">
            <a:schemeClr val="accent1"/>
          </a:fillRef>
          <a:effectRef idx="2">
            <a:schemeClr val="accent1"/>
          </a:effectRef>
          <a:fontRef idx="minor">
            <a:schemeClr val="tx1"/>
          </a:fontRef>
        </p:style>
      </p:cxnSp>
      <p:pic>
        <p:nvPicPr>
          <p:cNvPr id="9" name="Picture 8" descr="A poster of a pregnancy high risk&#10;&#10;AI-generated content may be incorrect.">
            <a:extLst>
              <a:ext uri="{FF2B5EF4-FFF2-40B4-BE49-F238E27FC236}">
                <a16:creationId xmlns:a16="http://schemas.microsoft.com/office/drawing/2014/main" id="{436724A9-6736-E5BE-3E27-D319F8E8582B}"/>
              </a:ext>
            </a:extLst>
          </p:cNvPr>
          <p:cNvPicPr>
            <a:picLocks noChangeAspect="1"/>
          </p:cNvPicPr>
          <p:nvPr/>
        </p:nvPicPr>
        <p:blipFill>
          <a:blip r:embed="rId2"/>
          <a:srcRect t="24635" r="254" b="10219"/>
          <a:stretch>
            <a:fillRect/>
          </a:stretch>
        </p:blipFill>
        <p:spPr>
          <a:xfrm>
            <a:off x="106921" y="2087217"/>
            <a:ext cx="3585307" cy="3242647"/>
          </a:xfrm>
          <a:prstGeom prst="rect">
            <a:avLst/>
          </a:prstGeom>
        </p:spPr>
      </p:pic>
      <p:sp>
        <p:nvSpPr>
          <p:cNvPr id="6" name="TextBox 5">
            <a:extLst>
              <a:ext uri="{FF2B5EF4-FFF2-40B4-BE49-F238E27FC236}">
                <a16:creationId xmlns:a16="http://schemas.microsoft.com/office/drawing/2014/main" id="{C0BA1CAF-8D5F-6F2D-9C56-558F0E3BF130}"/>
              </a:ext>
            </a:extLst>
          </p:cNvPr>
          <p:cNvSpPr txBox="1"/>
          <p:nvPr/>
        </p:nvSpPr>
        <p:spPr>
          <a:xfrm>
            <a:off x="105862" y="5332698"/>
            <a:ext cx="3034473"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t>(Cleveland Clinic, 2024).</a:t>
            </a:r>
          </a:p>
        </p:txBody>
      </p:sp>
    </p:spTree>
    <p:extLst>
      <p:ext uri="{BB962C8B-B14F-4D97-AF65-F5344CB8AC3E}">
        <p14:creationId xmlns:p14="http://schemas.microsoft.com/office/powerpoint/2010/main" val="31981705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4B952-0BBB-C32F-3B4A-2266C7E877CB}"/>
              </a:ext>
            </a:extLst>
          </p:cNvPr>
          <p:cNvSpPr>
            <a:spLocks noGrp="1"/>
          </p:cNvSpPr>
          <p:nvPr>
            <p:ph type="title"/>
          </p:nvPr>
        </p:nvSpPr>
        <p:spPr/>
        <p:txBody>
          <a:bodyPr/>
          <a:lstStyle/>
          <a:p>
            <a:r>
              <a:rPr lang="en-GB" u="sng" dirty="0"/>
              <a:t>Challenges</a:t>
            </a:r>
          </a:p>
        </p:txBody>
      </p:sp>
      <p:sp>
        <p:nvSpPr>
          <p:cNvPr id="3" name="Content Placeholder 2">
            <a:extLst>
              <a:ext uri="{FF2B5EF4-FFF2-40B4-BE49-F238E27FC236}">
                <a16:creationId xmlns:a16="http://schemas.microsoft.com/office/drawing/2014/main" id="{ECF2ABFD-AB17-2373-AAC0-6F2740966CF3}"/>
              </a:ext>
            </a:extLst>
          </p:cNvPr>
          <p:cNvSpPr>
            <a:spLocks noGrp="1"/>
          </p:cNvSpPr>
          <p:nvPr>
            <p:ph idx="1"/>
          </p:nvPr>
        </p:nvSpPr>
        <p:spPr>
          <a:xfrm>
            <a:off x="222365" y="2222287"/>
            <a:ext cx="11830094" cy="4497902"/>
          </a:xfrm>
        </p:spPr>
        <p:txBody>
          <a:bodyPr vert="horz" lIns="91440" tIns="45720" rIns="91440" bIns="45720" rtlCol="0" anchor="ctr">
            <a:noAutofit/>
          </a:bodyPr>
          <a:lstStyle/>
          <a:p>
            <a:r>
              <a:rPr lang="en-GB" b="1" dirty="0"/>
              <a:t>'The early years sector is grappling with a significant workforce crisis, impacting the quality of care and education children receive' (Leatherbarrow, 2025).</a:t>
            </a:r>
            <a:endParaRPr lang="en-US"/>
          </a:p>
          <a:p>
            <a:r>
              <a:rPr lang="en-GB" b="1" dirty="0">
                <a:solidFill>
                  <a:schemeClr val="accent1"/>
                </a:solidFill>
              </a:rPr>
              <a:t>'Some of the main workforce issues include low pay, challenging working conditions, lack of professional development, staff not having the right qualifications, poor leadership and low levels of staff well-being' (Owston </a:t>
            </a:r>
            <a:r>
              <a:rPr lang="en-GB" b="1" i="1" dirty="0">
                <a:solidFill>
                  <a:schemeClr val="accent1"/>
                </a:solidFill>
              </a:rPr>
              <a:t>et al</a:t>
            </a:r>
            <a:r>
              <a:rPr lang="en-GB" b="1" dirty="0">
                <a:solidFill>
                  <a:schemeClr val="accent1"/>
                </a:solidFill>
              </a:rPr>
              <a:t>, 2024).</a:t>
            </a:r>
          </a:p>
          <a:p>
            <a:r>
              <a:rPr lang="en-GB" b="1" dirty="0"/>
              <a:t>Coram (2024) states that there are barriers within accessing early education, particularly for 'poorer White British households, children from ethnic minority backgrounds, families with English as an additional language and children with special educational needs and </a:t>
            </a:r>
            <a:r>
              <a:rPr lang="en-GB" b="1" err="1"/>
              <a:t>disabilties</a:t>
            </a:r>
            <a:r>
              <a:rPr lang="en-GB" b="1" dirty="0"/>
              <a:t>'.</a:t>
            </a:r>
          </a:p>
          <a:p>
            <a:r>
              <a:rPr lang="en-GB" b="1" dirty="0">
                <a:solidFill>
                  <a:schemeClr val="accent1"/>
                </a:solidFill>
              </a:rPr>
              <a:t>'The proportion of unqualified staff has increased each year from 16% in 2018 to 22% in 2024' (</a:t>
            </a:r>
            <a:r>
              <a:rPr lang="en-GB" b="1" err="1">
                <a:solidFill>
                  <a:schemeClr val="accent1"/>
                </a:solidFill>
              </a:rPr>
              <a:t>CareTutor</a:t>
            </a:r>
            <a:r>
              <a:rPr lang="en-GB" b="1" dirty="0">
                <a:solidFill>
                  <a:schemeClr val="accent1"/>
                </a:solidFill>
              </a:rPr>
              <a:t>, </a:t>
            </a:r>
            <a:r>
              <a:rPr lang="en-GB" b="1" err="1">
                <a:solidFill>
                  <a:schemeClr val="accent1"/>
                </a:solidFill>
              </a:rPr>
              <a:t>n.d</a:t>
            </a:r>
            <a:r>
              <a:rPr lang="en-GB" b="1" dirty="0">
                <a:solidFill>
                  <a:schemeClr val="accent1"/>
                </a:solidFill>
              </a:rPr>
              <a:t>).</a:t>
            </a:r>
          </a:p>
          <a:p>
            <a:r>
              <a:rPr lang="en-GB" b="1" dirty="0"/>
              <a:t>Leatherbarrow (2025) believes that challenges in providing care of a high standard lead to safeguarding issues, where children's safety and development is overlooked, disrupted and disturbed. This can disrupt the bond between a child and their key person, leading to future problems.</a:t>
            </a:r>
          </a:p>
        </p:txBody>
      </p:sp>
    </p:spTree>
    <p:extLst>
      <p:ext uri="{BB962C8B-B14F-4D97-AF65-F5344CB8AC3E}">
        <p14:creationId xmlns:p14="http://schemas.microsoft.com/office/powerpoint/2010/main" val="33630365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AB71E3-77AF-AE54-A2BD-EFA0981636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557049-4212-DB69-F8FC-752638862458}"/>
              </a:ext>
            </a:extLst>
          </p:cNvPr>
          <p:cNvSpPr>
            <a:spLocks noGrp="1"/>
          </p:cNvSpPr>
          <p:nvPr>
            <p:ph type="title"/>
          </p:nvPr>
        </p:nvSpPr>
        <p:spPr/>
        <p:txBody>
          <a:bodyPr/>
          <a:lstStyle/>
          <a:p>
            <a:r>
              <a:rPr lang="en-GB" u="sng" dirty="0"/>
              <a:t>Challenges</a:t>
            </a:r>
          </a:p>
        </p:txBody>
      </p:sp>
      <p:sp>
        <p:nvSpPr>
          <p:cNvPr id="3" name="Content Placeholder 2">
            <a:extLst>
              <a:ext uri="{FF2B5EF4-FFF2-40B4-BE49-F238E27FC236}">
                <a16:creationId xmlns:a16="http://schemas.microsoft.com/office/drawing/2014/main" id="{27B6B536-7FC1-4A9A-2A00-7413925B74C0}"/>
              </a:ext>
            </a:extLst>
          </p:cNvPr>
          <p:cNvSpPr>
            <a:spLocks noGrp="1"/>
          </p:cNvSpPr>
          <p:nvPr>
            <p:ph idx="1"/>
          </p:nvPr>
        </p:nvSpPr>
        <p:spPr>
          <a:xfrm>
            <a:off x="222365" y="2214005"/>
            <a:ext cx="5717530" cy="4597292"/>
          </a:xfrm>
        </p:spPr>
        <p:txBody>
          <a:bodyPr vert="horz" lIns="91440" tIns="45720" rIns="91440" bIns="45720" rtlCol="0" anchor="ctr">
            <a:noAutofit/>
          </a:bodyPr>
          <a:lstStyle/>
          <a:p>
            <a:pPr marL="0" indent="0">
              <a:buNone/>
            </a:pPr>
            <a:r>
              <a:rPr lang="en-GB" sz="2400" b="1" u="sng" dirty="0"/>
              <a:t>Poverty</a:t>
            </a:r>
            <a:endParaRPr lang="en-US" sz="2400" u="sng" dirty="0"/>
          </a:p>
          <a:p>
            <a:pPr marL="0" indent="0">
              <a:buNone/>
            </a:pPr>
            <a:r>
              <a:rPr lang="en-GB" b="1" dirty="0">
                <a:solidFill>
                  <a:schemeClr val="accent1"/>
                </a:solidFill>
              </a:rPr>
              <a:t>'Amongst the poorest fifth of parents with young children, only a third (36%) use formal childcare, compared to double that (73%) of the highest earning households' (Save the Children, 2024).</a:t>
            </a:r>
          </a:p>
          <a:p>
            <a:pPr marL="0" indent="0">
              <a:buNone/>
            </a:pPr>
            <a:endParaRPr lang="en-GB" b="1" dirty="0"/>
          </a:p>
          <a:p>
            <a:pPr marL="0" indent="0">
              <a:buNone/>
            </a:pPr>
            <a:r>
              <a:rPr lang="en-GB" b="1" dirty="0"/>
              <a:t>'High childcare costs are pushing more families into poverty and out of work' (Evans, 2025).</a:t>
            </a:r>
          </a:p>
          <a:p>
            <a:pPr marL="0" indent="0">
              <a:buNone/>
            </a:pPr>
            <a:endParaRPr lang="en-GB" b="1" dirty="0"/>
          </a:p>
          <a:p>
            <a:pPr marL="0" indent="0">
              <a:buNone/>
            </a:pPr>
            <a:r>
              <a:rPr lang="en-GB" b="1" dirty="0">
                <a:solidFill>
                  <a:schemeClr val="accent1"/>
                </a:solidFill>
              </a:rPr>
              <a:t>'Childcare costs in the UK are contributing to poverty and gender inequality' (Corfe, 2022).</a:t>
            </a:r>
          </a:p>
        </p:txBody>
      </p:sp>
      <p:sp>
        <p:nvSpPr>
          <p:cNvPr id="5" name="Content Placeholder 2">
            <a:extLst>
              <a:ext uri="{FF2B5EF4-FFF2-40B4-BE49-F238E27FC236}">
                <a16:creationId xmlns:a16="http://schemas.microsoft.com/office/drawing/2014/main" id="{67DDBCC5-0F5B-2859-1BAC-A360F09046C4}"/>
              </a:ext>
            </a:extLst>
          </p:cNvPr>
          <p:cNvSpPr txBox="1">
            <a:spLocks/>
          </p:cNvSpPr>
          <p:nvPr/>
        </p:nvSpPr>
        <p:spPr>
          <a:xfrm>
            <a:off x="6098048" y="2507208"/>
            <a:ext cx="5874899" cy="3967816"/>
          </a:xfrm>
          <a:prstGeom prst="rect">
            <a:avLst/>
          </a:prstGeom>
          <a:effectLst>
            <a:outerShdw blurRad="50800" dir="14400000">
              <a:srgbClr val="000000">
                <a:alpha val="40000"/>
              </a:srgbClr>
            </a:outerShdw>
          </a:effectLst>
        </p:spPr>
        <p:txBody>
          <a:bodyPr vert="horz" lIns="91440" tIns="45720" rIns="91440" bIns="45720" rtlCol="0" anchor="ctr">
            <a:no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marL="0" indent="0">
              <a:buFont typeface="Wingdings 2" charset="2"/>
              <a:buNone/>
            </a:pPr>
            <a:r>
              <a:rPr lang="en-GB" sz="2400" b="1" u="sng" dirty="0">
                <a:solidFill>
                  <a:schemeClr val="accent1"/>
                </a:solidFill>
              </a:rPr>
              <a:t>Funding</a:t>
            </a:r>
            <a:endParaRPr lang="en-US" sz="2400" u="sng">
              <a:solidFill>
                <a:schemeClr val="accent1"/>
              </a:solidFill>
            </a:endParaRPr>
          </a:p>
          <a:p>
            <a:pPr marL="0" indent="0">
              <a:buNone/>
            </a:pPr>
            <a:r>
              <a:rPr lang="en-GB" b="1" dirty="0"/>
              <a:t>'Despite its essential role, childcare policy has been plagued by underfunding, an unstable workforce and inequalities in access' (Talbot, 2025).</a:t>
            </a:r>
          </a:p>
          <a:p>
            <a:pPr marL="0" indent="0">
              <a:buNone/>
            </a:pPr>
            <a:endParaRPr lang="en-GB" b="1" dirty="0">
              <a:solidFill>
                <a:schemeClr val="accent1"/>
              </a:solidFill>
            </a:endParaRPr>
          </a:p>
          <a:p>
            <a:pPr marL="0" indent="0">
              <a:buNone/>
            </a:pPr>
            <a:r>
              <a:rPr lang="en-GB" b="1" dirty="0">
                <a:solidFill>
                  <a:schemeClr val="accent1"/>
                </a:solidFill>
              </a:rPr>
              <a:t>Business LDN (2024) summarise that improving costs, access and the quality of childcare would help greater workforce participation.</a:t>
            </a:r>
          </a:p>
          <a:p>
            <a:pPr marL="0" indent="0">
              <a:buNone/>
            </a:pPr>
            <a:endParaRPr lang="en-GB" b="1" dirty="0">
              <a:solidFill>
                <a:schemeClr val="accent1"/>
              </a:solidFill>
            </a:endParaRPr>
          </a:p>
          <a:p>
            <a:pPr marL="0" indent="0">
              <a:buNone/>
            </a:pPr>
            <a:r>
              <a:rPr lang="en-GB" b="1" dirty="0"/>
              <a:t>'As soaring price rises and cost of living pressure start to bite, the high cost of childcare has become unmanageable for families' (Jarvie </a:t>
            </a:r>
            <a:r>
              <a:rPr lang="en-GB" b="1" i="1" dirty="0"/>
              <a:t>et al</a:t>
            </a:r>
            <a:r>
              <a:rPr lang="en-GB" b="1" dirty="0"/>
              <a:t>, 2023).</a:t>
            </a:r>
          </a:p>
        </p:txBody>
      </p:sp>
      <p:cxnSp>
        <p:nvCxnSpPr>
          <p:cNvPr id="6" name="Straight Arrow Connector 5">
            <a:extLst>
              <a:ext uri="{FF2B5EF4-FFF2-40B4-BE49-F238E27FC236}">
                <a16:creationId xmlns:a16="http://schemas.microsoft.com/office/drawing/2014/main" id="{F95B7E63-5478-D873-E045-6FB82CA74A8C}"/>
              </a:ext>
            </a:extLst>
          </p:cNvPr>
          <p:cNvCxnSpPr/>
          <p:nvPr/>
        </p:nvCxnSpPr>
        <p:spPr>
          <a:xfrm>
            <a:off x="5904338" y="2188723"/>
            <a:ext cx="26458" cy="4317888"/>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4659C227-5A52-DAB2-1ECE-7EBCDF362523}"/>
              </a:ext>
            </a:extLst>
          </p:cNvPr>
          <p:cNvCxnSpPr>
            <a:cxnSpLocks/>
          </p:cNvCxnSpPr>
          <p:nvPr/>
        </p:nvCxnSpPr>
        <p:spPr>
          <a:xfrm>
            <a:off x="5804946" y="2188723"/>
            <a:ext cx="26458" cy="4317888"/>
          </a:xfrm>
          <a:prstGeom prst="straightConnector1">
            <a:avLst/>
          </a:prstGeom>
          <a:ln>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5701734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5795F-9FD3-E898-69EA-BD28773494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A9035A-BA52-2C4F-22CA-99E15C418D8A}"/>
              </a:ext>
            </a:extLst>
          </p:cNvPr>
          <p:cNvSpPr>
            <a:spLocks noGrp="1"/>
          </p:cNvSpPr>
          <p:nvPr>
            <p:ph type="title"/>
          </p:nvPr>
        </p:nvSpPr>
        <p:spPr/>
        <p:txBody>
          <a:bodyPr/>
          <a:lstStyle/>
          <a:p>
            <a:r>
              <a:rPr lang="en-GB" u="sng" dirty="0"/>
              <a:t>Challenges</a:t>
            </a:r>
          </a:p>
        </p:txBody>
      </p:sp>
      <p:sp>
        <p:nvSpPr>
          <p:cNvPr id="3" name="Content Placeholder 2">
            <a:extLst>
              <a:ext uri="{FF2B5EF4-FFF2-40B4-BE49-F238E27FC236}">
                <a16:creationId xmlns:a16="http://schemas.microsoft.com/office/drawing/2014/main" id="{2939768E-DAC9-2046-E33B-E46C2EB304F5}"/>
              </a:ext>
            </a:extLst>
          </p:cNvPr>
          <p:cNvSpPr>
            <a:spLocks noGrp="1"/>
          </p:cNvSpPr>
          <p:nvPr>
            <p:ph idx="1"/>
          </p:nvPr>
        </p:nvSpPr>
        <p:spPr>
          <a:xfrm>
            <a:off x="222365" y="2214005"/>
            <a:ext cx="5717530" cy="4597292"/>
          </a:xfrm>
        </p:spPr>
        <p:txBody>
          <a:bodyPr vert="horz" lIns="91440" tIns="45720" rIns="91440" bIns="45720" rtlCol="0" anchor="ctr">
            <a:noAutofit/>
          </a:bodyPr>
          <a:lstStyle/>
          <a:p>
            <a:pPr marL="0" indent="0">
              <a:buNone/>
            </a:pPr>
            <a:r>
              <a:rPr lang="en-GB" sz="2400" b="1" u="sng" dirty="0"/>
              <a:t>Resources</a:t>
            </a:r>
          </a:p>
          <a:p>
            <a:pPr marL="0" indent="0">
              <a:buNone/>
            </a:pPr>
            <a:r>
              <a:rPr lang="en-GB" b="1" dirty="0">
                <a:solidFill>
                  <a:schemeClr val="accent1"/>
                </a:solidFill>
              </a:rPr>
              <a:t>'NDNA discovered that 69.8% of the 714 providers who responded to its staffing sustainability survey did not have sufficient staff to operate at maximum capacity' (Argile, 2025).</a:t>
            </a:r>
          </a:p>
          <a:p>
            <a:pPr marL="0" indent="0">
              <a:buNone/>
            </a:pPr>
            <a:endParaRPr lang="en-GB" b="1" dirty="0">
              <a:solidFill>
                <a:srgbClr val="FFFFFF"/>
              </a:solidFill>
            </a:endParaRPr>
          </a:p>
          <a:p>
            <a:pPr marL="0" indent="0">
              <a:buNone/>
            </a:pPr>
            <a:r>
              <a:rPr lang="en-GB" b="1" dirty="0">
                <a:solidFill>
                  <a:srgbClr val="FFFFFF"/>
                </a:solidFill>
              </a:rPr>
              <a:t>'The Department for Education has estimated that 36,000 staff need to be recruited to create the 70,000 places needed' (Argile, 2025).</a:t>
            </a:r>
          </a:p>
          <a:p>
            <a:pPr marL="0" indent="0">
              <a:buNone/>
            </a:pPr>
            <a:endParaRPr lang="en-GB" b="1" dirty="0">
              <a:solidFill>
                <a:srgbClr val="FFFFFF"/>
              </a:solidFill>
            </a:endParaRPr>
          </a:p>
          <a:p>
            <a:pPr marL="0" indent="0">
              <a:buNone/>
            </a:pPr>
            <a:r>
              <a:rPr lang="en-GB" b="1" dirty="0">
                <a:solidFill>
                  <a:schemeClr val="accent1"/>
                </a:solidFill>
              </a:rPr>
              <a:t>'78% of nurseries identified funding for resources as a significant challenge, underscoring the need for efficient resource management' (Galeon, </a:t>
            </a:r>
            <a:r>
              <a:rPr lang="en-GB" b="1" err="1">
                <a:solidFill>
                  <a:schemeClr val="accent1"/>
                </a:solidFill>
              </a:rPr>
              <a:t>n.d</a:t>
            </a:r>
            <a:r>
              <a:rPr lang="en-GB" b="1" dirty="0">
                <a:solidFill>
                  <a:schemeClr val="accent1"/>
                </a:solidFill>
              </a:rPr>
              <a:t>).</a:t>
            </a:r>
          </a:p>
          <a:p>
            <a:pPr marL="0" indent="0">
              <a:buNone/>
            </a:pPr>
            <a:endParaRPr lang="en-GB" b="1" dirty="0">
              <a:solidFill>
                <a:schemeClr val="accent1"/>
              </a:solidFill>
            </a:endParaRPr>
          </a:p>
        </p:txBody>
      </p:sp>
      <p:sp>
        <p:nvSpPr>
          <p:cNvPr id="5" name="Content Placeholder 2">
            <a:extLst>
              <a:ext uri="{FF2B5EF4-FFF2-40B4-BE49-F238E27FC236}">
                <a16:creationId xmlns:a16="http://schemas.microsoft.com/office/drawing/2014/main" id="{A9357269-2F17-74CE-B228-4176519AC9F7}"/>
              </a:ext>
            </a:extLst>
          </p:cNvPr>
          <p:cNvSpPr txBox="1">
            <a:spLocks/>
          </p:cNvSpPr>
          <p:nvPr/>
        </p:nvSpPr>
        <p:spPr>
          <a:xfrm>
            <a:off x="6081483" y="2697708"/>
            <a:ext cx="5891464" cy="4083772"/>
          </a:xfrm>
          <a:prstGeom prst="rect">
            <a:avLst/>
          </a:prstGeom>
          <a:effectLst>
            <a:outerShdw blurRad="50800" dir="14400000">
              <a:srgbClr val="000000">
                <a:alpha val="40000"/>
              </a:srgbClr>
            </a:outerShdw>
          </a:effectLst>
        </p:spPr>
        <p:txBody>
          <a:bodyPr vert="horz" lIns="91440" tIns="45720" rIns="91440" bIns="45720" rtlCol="0" anchor="ctr">
            <a:no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marL="0" indent="0">
              <a:buNone/>
            </a:pPr>
            <a:r>
              <a:rPr lang="en-GB" sz="2400" b="1" u="sng" dirty="0">
                <a:solidFill>
                  <a:schemeClr val="accent1"/>
                </a:solidFill>
              </a:rPr>
              <a:t>Funding</a:t>
            </a:r>
            <a:endParaRPr lang="en-US" sz="2400" u="sng" dirty="0">
              <a:solidFill>
                <a:schemeClr val="accent1"/>
              </a:solidFill>
            </a:endParaRPr>
          </a:p>
          <a:p>
            <a:pPr marL="0" indent="0">
              <a:buFont typeface="Wingdings 2" charset="2"/>
              <a:buNone/>
            </a:pPr>
            <a:r>
              <a:rPr lang="en-GB" b="1" dirty="0"/>
              <a:t>Jarvie </a:t>
            </a:r>
            <a:r>
              <a:rPr lang="en-GB" b="1" i="1" dirty="0"/>
              <a:t>et al</a:t>
            </a:r>
            <a:r>
              <a:rPr lang="en-GB" b="1" dirty="0"/>
              <a:t> (2023) states that families are left in an awkward situation. Employment becomes financially unviable due to childcare, however childcare then becomes impossible.</a:t>
            </a:r>
            <a:endParaRPr lang="en-US" sz="2400" u="sng"/>
          </a:p>
          <a:p>
            <a:pPr marL="0" indent="0">
              <a:buNone/>
            </a:pPr>
            <a:endParaRPr lang="en-GB" b="1" dirty="0">
              <a:solidFill>
                <a:schemeClr val="accent1"/>
              </a:solidFill>
            </a:endParaRPr>
          </a:p>
          <a:p>
            <a:pPr marL="0" indent="0">
              <a:buNone/>
            </a:pPr>
            <a:r>
              <a:rPr lang="en-GB" b="1" dirty="0">
                <a:solidFill>
                  <a:schemeClr val="accent1"/>
                </a:solidFill>
              </a:rPr>
              <a:t>'The need for action to improve the childcare and early education system is urgent' (Jarvie </a:t>
            </a:r>
            <a:r>
              <a:rPr lang="en-GB" b="1" i="1" dirty="0">
                <a:solidFill>
                  <a:schemeClr val="accent1"/>
                </a:solidFill>
              </a:rPr>
              <a:t>et al</a:t>
            </a:r>
            <a:r>
              <a:rPr lang="en-GB" b="1" dirty="0">
                <a:solidFill>
                  <a:schemeClr val="accent1"/>
                </a:solidFill>
              </a:rPr>
              <a:t>, 2023).</a:t>
            </a:r>
          </a:p>
          <a:p>
            <a:pPr marL="0" indent="0">
              <a:buNone/>
            </a:pPr>
            <a:endParaRPr lang="en-GB" b="1" dirty="0">
              <a:solidFill>
                <a:schemeClr val="accent1"/>
              </a:solidFill>
            </a:endParaRPr>
          </a:p>
          <a:p>
            <a:pPr marL="0" indent="0">
              <a:buNone/>
            </a:pPr>
            <a:r>
              <a:rPr lang="en-GB" b="1" dirty="0"/>
              <a:t>'By planning effectively, sourcing quality materials, and adhering to best practises and regulatory requirements, settings can create safe, stimulating and supportive environments for young children' (Galeon, n.d).</a:t>
            </a:r>
          </a:p>
          <a:p>
            <a:pPr marL="0" indent="0">
              <a:buNone/>
            </a:pPr>
            <a:endParaRPr lang="en-GB" b="1" dirty="0">
              <a:solidFill>
                <a:srgbClr val="F03B5E"/>
              </a:solidFill>
            </a:endParaRPr>
          </a:p>
          <a:p>
            <a:pPr marL="0" indent="0">
              <a:buNone/>
            </a:pPr>
            <a:endParaRPr lang="en-GB" b="1" dirty="0">
              <a:solidFill>
                <a:srgbClr val="FFFFFF"/>
              </a:solidFill>
            </a:endParaRPr>
          </a:p>
        </p:txBody>
      </p:sp>
      <p:cxnSp>
        <p:nvCxnSpPr>
          <p:cNvPr id="6" name="Straight Arrow Connector 5">
            <a:extLst>
              <a:ext uri="{FF2B5EF4-FFF2-40B4-BE49-F238E27FC236}">
                <a16:creationId xmlns:a16="http://schemas.microsoft.com/office/drawing/2014/main" id="{30A29B15-6D42-BB7C-89C6-E2310341BA2E}"/>
              </a:ext>
            </a:extLst>
          </p:cNvPr>
          <p:cNvCxnSpPr/>
          <p:nvPr/>
        </p:nvCxnSpPr>
        <p:spPr>
          <a:xfrm>
            <a:off x="5904338" y="2188723"/>
            <a:ext cx="26458" cy="4317888"/>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4AFDA3CB-FA82-0B2C-ED74-666E4B3314E7}"/>
              </a:ext>
            </a:extLst>
          </p:cNvPr>
          <p:cNvCxnSpPr>
            <a:cxnSpLocks/>
          </p:cNvCxnSpPr>
          <p:nvPr/>
        </p:nvCxnSpPr>
        <p:spPr>
          <a:xfrm>
            <a:off x="5804946" y="2188723"/>
            <a:ext cx="26458" cy="4317888"/>
          </a:xfrm>
          <a:prstGeom prst="straightConnector1">
            <a:avLst/>
          </a:prstGeom>
          <a:ln>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988862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C82BF2-6CA8-6D5C-FD74-120BE6E56A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B09556-D348-5B82-6D82-780FD0BB055C}"/>
              </a:ext>
            </a:extLst>
          </p:cNvPr>
          <p:cNvSpPr>
            <a:spLocks noGrp="1"/>
          </p:cNvSpPr>
          <p:nvPr>
            <p:ph type="title"/>
          </p:nvPr>
        </p:nvSpPr>
        <p:spPr/>
        <p:txBody>
          <a:bodyPr/>
          <a:lstStyle/>
          <a:p>
            <a:r>
              <a:rPr lang="en-GB" u="sng" dirty="0"/>
              <a:t>Challenges</a:t>
            </a:r>
          </a:p>
        </p:txBody>
      </p:sp>
      <p:sp>
        <p:nvSpPr>
          <p:cNvPr id="3" name="Content Placeholder 2">
            <a:extLst>
              <a:ext uri="{FF2B5EF4-FFF2-40B4-BE49-F238E27FC236}">
                <a16:creationId xmlns:a16="http://schemas.microsoft.com/office/drawing/2014/main" id="{841DF101-6C30-BCD3-3881-5BF5D39BA6E9}"/>
              </a:ext>
            </a:extLst>
          </p:cNvPr>
          <p:cNvSpPr>
            <a:spLocks noGrp="1"/>
          </p:cNvSpPr>
          <p:nvPr>
            <p:ph idx="1"/>
          </p:nvPr>
        </p:nvSpPr>
        <p:spPr>
          <a:xfrm>
            <a:off x="222365" y="2205723"/>
            <a:ext cx="5593291" cy="4622139"/>
          </a:xfrm>
        </p:spPr>
        <p:txBody>
          <a:bodyPr vert="horz" lIns="91440" tIns="45720" rIns="91440" bIns="45720" rtlCol="0" anchor="ctr">
            <a:noAutofit/>
          </a:bodyPr>
          <a:lstStyle/>
          <a:p>
            <a:pPr marL="0" indent="0">
              <a:buNone/>
            </a:pPr>
            <a:r>
              <a:rPr lang="en-GB" sz="2400" b="1" u="sng" dirty="0"/>
              <a:t>Resources</a:t>
            </a:r>
          </a:p>
          <a:p>
            <a:pPr marL="0" indent="0">
              <a:buNone/>
            </a:pPr>
            <a:r>
              <a:rPr lang="en-GB" b="1" dirty="0">
                <a:solidFill>
                  <a:schemeClr val="accent1"/>
                </a:solidFill>
              </a:rPr>
              <a:t>'78% of nurseries identified funding for resources as a significant challenge, underscoring the need for efficient resource management' (Galeon, </a:t>
            </a:r>
            <a:r>
              <a:rPr lang="en-GB" b="1" dirty="0" err="1">
                <a:solidFill>
                  <a:schemeClr val="accent1"/>
                </a:solidFill>
              </a:rPr>
              <a:t>n.d</a:t>
            </a:r>
            <a:r>
              <a:rPr lang="en-GB" b="1" dirty="0">
                <a:solidFill>
                  <a:schemeClr val="accent1"/>
                </a:solidFill>
              </a:rPr>
              <a:t>).</a:t>
            </a:r>
          </a:p>
          <a:p>
            <a:pPr marL="0" indent="0">
              <a:buNone/>
            </a:pPr>
            <a:r>
              <a:rPr lang="en-GB" b="1" i="1" u="sng" dirty="0">
                <a:solidFill>
                  <a:schemeClr val="accent1"/>
                </a:solidFill>
              </a:rPr>
              <a:t>'Top Reasons for Staff Leaving a Nursery:</a:t>
            </a:r>
            <a:endParaRPr lang="en-GB" dirty="0">
              <a:solidFill>
                <a:schemeClr val="accent1"/>
              </a:solidFill>
            </a:endParaRPr>
          </a:p>
          <a:p>
            <a:pPr marL="285750" indent="-285750"/>
            <a:r>
              <a:rPr lang="en-GB" b="1" dirty="0">
                <a:solidFill>
                  <a:schemeClr val="accent1"/>
                </a:solidFill>
              </a:rPr>
              <a:t>Pay (50%),</a:t>
            </a:r>
          </a:p>
          <a:p>
            <a:pPr marL="285750" indent="-285750"/>
            <a:r>
              <a:rPr lang="en-GB" b="1" dirty="0">
                <a:solidFill>
                  <a:schemeClr val="accent1"/>
                </a:solidFill>
              </a:rPr>
              <a:t>Leaving for better conditions- such as better hours or less physical work (46%),</a:t>
            </a:r>
          </a:p>
          <a:p>
            <a:pPr marL="285750" indent="-285750"/>
            <a:r>
              <a:rPr lang="en-GB" b="1" dirty="0">
                <a:solidFill>
                  <a:schemeClr val="accent1"/>
                </a:solidFill>
              </a:rPr>
              <a:t>Personal reasons- such as family needs or relocation (37.8%),</a:t>
            </a:r>
          </a:p>
          <a:p>
            <a:pPr marL="285750" indent="-285750"/>
            <a:r>
              <a:rPr lang="en-GB" b="1" dirty="0">
                <a:solidFill>
                  <a:schemeClr val="accent1"/>
                </a:solidFill>
              </a:rPr>
              <a:t>Stress associated within the role or workload (35.1%).'</a:t>
            </a:r>
          </a:p>
          <a:p>
            <a:pPr marL="0" indent="0" algn="r">
              <a:buNone/>
            </a:pPr>
            <a:r>
              <a:rPr lang="en-GB" b="1" dirty="0">
                <a:solidFill>
                  <a:schemeClr val="accent1"/>
                </a:solidFill>
              </a:rPr>
              <a:t>(Argile, 2025).</a:t>
            </a:r>
          </a:p>
          <a:p>
            <a:pPr marL="0" indent="0">
              <a:buNone/>
            </a:pPr>
            <a:endParaRPr lang="en-GB" b="1" dirty="0">
              <a:solidFill>
                <a:schemeClr val="accent1"/>
              </a:solidFill>
            </a:endParaRPr>
          </a:p>
        </p:txBody>
      </p:sp>
      <p:cxnSp>
        <p:nvCxnSpPr>
          <p:cNvPr id="6" name="Straight Arrow Connector 5">
            <a:extLst>
              <a:ext uri="{FF2B5EF4-FFF2-40B4-BE49-F238E27FC236}">
                <a16:creationId xmlns:a16="http://schemas.microsoft.com/office/drawing/2014/main" id="{BB88376A-BCC9-F2C3-5B4E-9A456B8FCE01}"/>
              </a:ext>
            </a:extLst>
          </p:cNvPr>
          <p:cNvCxnSpPr/>
          <p:nvPr/>
        </p:nvCxnSpPr>
        <p:spPr>
          <a:xfrm>
            <a:off x="5904338" y="2188723"/>
            <a:ext cx="26458" cy="4317888"/>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C4FAFE9B-B758-B760-3318-CA443AC42B2D}"/>
              </a:ext>
            </a:extLst>
          </p:cNvPr>
          <p:cNvCxnSpPr>
            <a:cxnSpLocks/>
          </p:cNvCxnSpPr>
          <p:nvPr/>
        </p:nvCxnSpPr>
        <p:spPr>
          <a:xfrm>
            <a:off x="5804946" y="2188723"/>
            <a:ext cx="26458" cy="4317888"/>
          </a:xfrm>
          <a:prstGeom prst="straightConnector1">
            <a:avLst/>
          </a:prstGeom>
          <a:ln>
            <a:solidFill>
              <a:schemeClr val="tx1"/>
            </a:solidFill>
          </a:ln>
        </p:spPr>
        <p:style>
          <a:lnRef idx="1">
            <a:schemeClr val="dk1"/>
          </a:lnRef>
          <a:fillRef idx="0">
            <a:schemeClr val="dk1"/>
          </a:fillRef>
          <a:effectRef idx="0">
            <a:schemeClr val="dk1"/>
          </a:effectRef>
          <a:fontRef idx="minor">
            <a:schemeClr val="tx1"/>
          </a:fontRef>
        </p:style>
      </p:cxnSp>
      <p:pic>
        <p:nvPicPr>
          <p:cNvPr id="4" name="Picture 3" descr="A person and baby playing with each other&#10;&#10;AI-generated content may be incorrect.">
            <a:extLst>
              <a:ext uri="{FF2B5EF4-FFF2-40B4-BE49-F238E27FC236}">
                <a16:creationId xmlns:a16="http://schemas.microsoft.com/office/drawing/2014/main" id="{47C87056-C327-A0A9-9E5A-BF350ED2F201}"/>
              </a:ext>
            </a:extLst>
          </p:cNvPr>
          <p:cNvPicPr>
            <a:picLocks noChangeAspect="1"/>
          </p:cNvPicPr>
          <p:nvPr/>
        </p:nvPicPr>
        <p:blipFill>
          <a:blip r:embed="rId2"/>
          <a:stretch>
            <a:fillRect/>
          </a:stretch>
        </p:blipFill>
        <p:spPr>
          <a:xfrm>
            <a:off x="6915978" y="2087217"/>
            <a:ext cx="4464326" cy="4422914"/>
          </a:xfrm>
          <a:prstGeom prst="rect">
            <a:avLst/>
          </a:prstGeom>
        </p:spPr>
      </p:pic>
      <p:sp>
        <p:nvSpPr>
          <p:cNvPr id="5" name="TextBox 4">
            <a:extLst>
              <a:ext uri="{FF2B5EF4-FFF2-40B4-BE49-F238E27FC236}">
                <a16:creationId xmlns:a16="http://schemas.microsoft.com/office/drawing/2014/main" id="{2685D969-9B9F-1DF9-9D4A-3427468A9606}"/>
              </a:ext>
            </a:extLst>
          </p:cNvPr>
          <p:cNvSpPr txBox="1"/>
          <p:nvPr/>
        </p:nvSpPr>
        <p:spPr>
          <a:xfrm>
            <a:off x="6913866" y="6509078"/>
            <a:ext cx="3948239"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solidFill>
                  <a:schemeClr val="accent1"/>
                </a:solidFill>
              </a:rPr>
              <a:t>(Buttercups Day Nursery, 2021).</a:t>
            </a:r>
          </a:p>
        </p:txBody>
      </p:sp>
    </p:spTree>
    <p:extLst>
      <p:ext uri="{BB962C8B-B14F-4D97-AF65-F5344CB8AC3E}">
        <p14:creationId xmlns:p14="http://schemas.microsoft.com/office/powerpoint/2010/main" val="26666376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BB2F8-8E20-1102-6D7C-8A354FEEB331}"/>
              </a:ext>
            </a:extLst>
          </p:cNvPr>
          <p:cNvSpPr>
            <a:spLocks noGrp="1"/>
          </p:cNvSpPr>
          <p:nvPr>
            <p:ph type="title"/>
          </p:nvPr>
        </p:nvSpPr>
        <p:spPr/>
        <p:txBody>
          <a:bodyPr/>
          <a:lstStyle/>
          <a:p>
            <a:r>
              <a:rPr lang="en-GB" u="sng" dirty="0"/>
              <a:t>Activities</a:t>
            </a:r>
          </a:p>
        </p:txBody>
      </p:sp>
      <p:sp>
        <p:nvSpPr>
          <p:cNvPr id="3" name="Content Placeholder 2">
            <a:extLst>
              <a:ext uri="{FF2B5EF4-FFF2-40B4-BE49-F238E27FC236}">
                <a16:creationId xmlns:a16="http://schemas.microsoft.com/office/drawing/2014/main" id="{465C1042-4AA9-3A49-5597-9600DD3AE818}"/>
              </a:ext>
            </a:extLst>
          </p:cNvPr>
          <p:cNvSpPr>
            <a:spLocks noGrp="1"/>
          </p:cNvSpPr>
          <p:nvPr>
            <p:ph idx="1"/>
          </p:nvPr>
        </p:nvSpPr>
        <p:spPr>
          <a:xfrm>
            <a:off x="379734" y="2288548"/>
            <a:ext cx="11473942" cy="4572445"/>
          </a:xfrm>
        </p:spPr>
        <p:txBody>
          <a:bodyPr vert="horz" lIns="91440" tIns="45720" rIns="91440" bIns="45720" rtlCol="0" anchor="ctr">
            <a:noAutofit/>
          </a:bodyPr>
          <a:lstStyle/>
          <a:p>
            <a:r>
              <a:rPr lang="en-GB" sz="2000" dirty="0"/>
              <a:t>The National Literacy Trust (2024) state that activities are important, if not a major step in supporting a child's development.</a:t>
            </a:r>
          </a:p>
          <a:p>
            <a:r>
              <a:rPr lang="en-GB" sz="2000" dirty="0"/>
              <a:t>'Play removes barriers, it is inclusive and accessible to all' (National Literacy Trust, 2024).</a:t>
            </a:r>
          </a:p>
          <a:p>
            <a:r>
              <a:rPr lang="en-GB" sz="2000" dirty="0"/>
              <a:t>'Playing can be a great way for your child to exercise but playing also helps children learn' (NHS, 2023).</a:t>
            </a:r>
          </a:p>
          <a:p>
            <a:r>
              <a:rPr lang="en-GB" sz="2000" dirty="0"/>
              <a:t>'Because play is open-ended and flexible, children can explore and experiment with confidence, take risks and challenge themselves at the limits of their capabilities, without fear of failure' (Birth to 5 Matters, 2021).</a:t>
            </a:r>
          </a:p>
          <a:p>
            <a:r>
              <a:rPr lang="en-GB" sz="2000" dirty="0"/>
              <a:t>'</a:t>
            </a:r>
            <a:r>
              <a:rPr lang="en-GB" sz="2000" err="1"/>
              <a:t>Havigng</a:t>
            </a:r>
            <a:r>
              <a:rPr lang="en-GB" sz="2000" dirty="0"/>
              <a:t> freedom and time to play is an appropriately stimulating and resourced environment which is finely tuned for babies, toddlers and young children supports development and learning across all areas' (Birth to 5 Matters, 2021).</a:t>
            </a:r>
          </a:p>
        </p:txBody>
      </p:sp>
    </p:spTree>
    <p:extLst>
      <p:ext uri="{BB962C8B-B14F-4D97-AF65-F5344CB8AC3E}">
        <p14:creationId xmlns:p14="http://schemas.microsoft.com/office/powerpoint/2010/main" val="20423357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81EAD2-AF9C-2EE9-3D8E-413E837323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0AD93F-A114-E39B-7A67-38F26C6D51CD}"/>
              </a:ext>
            </a:extLst>
          </p:cNvPr>
          <p:cNvSpPr>
            <a:spLocks noGrp="1"/>
          </p:cNvSpPr>
          <p:nvPr>
            <p:ph type="title"/>
          </p:nvPr>
        </p:nvSpPr>
        <p:spPr/>
        <p:txBody>
          <a:bodyPr/>
          <a:lstStyle/>
          <a:p>
            <a:r>
              <a:rPr lang="en-GB" u="sng" dirty="0"/>
              <a:t>Activities</a:t>
            </a:r>
          </a:p>
        </p:txBody>
      </p:sp>
      <p:sp>
        <p:nvSpPr>
          <p:cNvPr id="3" name="Content Placeholder 2">
            <a:extLst>
              <a:ext uri="{FF2B5EF4-FFF2-40B4-BE49-F238E27FC236}">
                <a16:creationId xmlns:a16="http://schemas.microsoft.com/office/drawing/2014/main" id="{AA2D2F57-EE1E-172D-CFBA-3FD0F4D8D8CF}"/>
              </a:ext>
            </a:extLst>
          </p:cNvPr>
          <p:cNvSpPr>
            <a:spLocks noGrp="1"/>
          </p:cNvSpPr>
          <p:nvPr>
            <p:ph idx="1"/>
          </p:nvPr>
        </p:nvSpPr>
        <p:spPr>
          <a:xfrm>
            <a:off x="89844" y="2628134"/>
            <a:ext cx="5328247" cy="3785598"/>
          </a:xfrm>
        </p:spPr>
        <p:txBody>
          <a:bodyPr vert="horz" lIns="91440" tIns="45720" rIns="91440" bIns="45720" rtlCol="0" anchor="ctr">
            <a:noAutofit/>
          </a:bodyPr>
          <a:lstStyle/>
          <a:p>
            <a:pPr marL="0" indent="0">
              <a:buNone/>
            </a:pPr>
            <a:r>
              <a:rPr lang="en-GB" sz="2400" b="1" u="sng"/>
              <a:t>Internationally</a:t>
            </a:r>
            <a:endParaRPr lang="en-US" b="1"/>
          </a:p>
          <a:p>
            <a:r>
              <a:rPr lang="en-GB" sz="2000" dirty="0"/>
              <a:t>'Many countries have implemented measures to improve children's participation in early years provision' (Ofsted, 2023).</a:t>
            </a:r>
          </a:p>
          <a:p>
            <a:r>
              <a:rPr lang="en-GB" sz="2000" dirty="0"/>
              <a:t>Internationally, there are lots of differences in children's development and activities. In other countries, the focus is on the child when they're older and about to begin school (Ofsted, 2023).</a:t>
            </a:r>
          </a:p>
          <a:p>
            <a:r>
              <a:rPr lang="en-GB" sz="2000" dirty="0"/>
              <a:t>'In England, the early years curriculum framework starts from birth' (Ofsted, 2023).</a:t>
            </a:r>
          </a:p>
        </p:txBody>
      </p:sp>
      <p:sp>
        <p:nvSpPr>
          <p:cNvPr id="4" name="TextBox 3">
            <a:extLst>
              <a:ext uri="{FF2B5EF4-FFF2-40B4-BE49-F238E27FC236}">
                <a16:creationId xmlns:a16="http://schemas.microsoft.com/office/drawing/2014/main" id="{D284D825-A7D7-99AF-0031-B359C4A27980}"/>
              </a:ext>
            </a:extLst>
          </p:cNvPr>
          <p:cNvSpPr txBox="1"/>
          <p:nvPr/>
        </p:nvSpPr>
        <p:spPr>
          <a:xfrm>
            <a:off x="5341374" y="2038422"/>
            <a:ext cx="6849316"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b="1" i="1" dirty="0"/>
              <a:t>'Reggio Emilia Play Approach was created after WW2 in Reggio Emilia in northern Italy' (Worsley, 2023).  'It's founder Loris Malaguzzi, a teacher, believed that the community of Reggio Emilia needed a new and improved educational system for their children' (Worsley, 2023).</a:t>
            </a:r>
            <a:endParaRPr lang="en-US" b="1" i="1"/>
          </a:p>
          <a:p>
            <a:pPr marL="285750" indent="-285750">
              <a:buFont typeface="Arial"/>
              <a:buChar char="•"/>
            </a:pPr>
            <a:r>
              <a:rPr lang="en-GB" b="1" i="1" dirty="0"/>
              <a:t>'The Reggio Emilia approach to early years education puts children in the driver's seat. It sees them as curious individuals with the power and potential to develop and learn' (Berg, 2025). 'The philosophy encourages children to express themselves and their knowledge. This is through painting, sculpting, dramatic play, dancing, writing, construction' (Berg, 2025).</a:t>
            </a:r>
          </a:p>
          <a:p>
            <a:pPr marL="285750" indent="-285750">
              <a:buFont typeface="Arial"/>
              <a:buChar char="•"/>
            </a:pPr>
            <a:r>
              <a:rPr lang="en-GB" b="1" i="1" dirty="0"/>
              <a:t>'Allowing child-led expressive learning which encourages exploration and creativity will promote children's knowledge and inspire children to revisit activities' (Worsley, 2023).</a:t>
            </a:r>
          </a:p>
        </p:txBody>
      </p:sp>
      <p:sp>
        <p:nvSpPr>
          <p:cNvPr id="5" name="Arrow: Bent 4">
            <a:extLst>
              <a:ext uri="{FF2B5EF4-FFF2-40B4-BE49-F238E27FC236}">
                <a16:creationId xmlns:a16="http://schemas.microsoft.com/office/drawing/2014/main" id="{F021A826-2DBA-51B0-340A-0D08DC1A5E72}"/>
              </a:ext>
            </a:extLst>
          </p:cNvPr>
          <p:cNvSpPr/>
          <p:nvPr/>
        </p:nvSpPr>
        <p:spPr>
          <a:xfrm>
            <a:off x="2724302" y="2040976"/>
            <a:ext cx="2619824" cy="506102"/>
          </a:xfrm>
          <a:prstGeom prst="ben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27589702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FB81A-A294-58C2-23BC-1AD01AD70F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413213-44BB-3BAC-4FC6-DEB3DCDB9166}"/>
              </a:ext>
            </a:extLst>
          </p:cNvPr>
          <p:cNvSpPr>
            <a:spLocks noGrp="1"/>
          </p:cNvSpPr>
          <p:nvPr>
            <p:ph type="title"/>
          </p:nvPr>
        </p:nvSpPr>
        <p:spPr/>
        <p:txBody>
          <a:bodyPr/>
          <a:lstStyle/>
          <a:p>
            <a:r>
              <a:rPr lang="en-GB" u="sng" dirty="0"/>
              <a:t>Activities</a:t>
            </a:r>
          </a:p>
        </p:txBody>
      </p:sp>
      <p:sp>
        <p:nvSpPr>
          <p:cNvPr id="3" name="Content Placeholder 2">
            <a:extLst>
              <a:ext uri="{FF2B5EF4-FFF2-40B4-BE49-F238E27FC236}">
                <a16:creationId xmlns:a16="http://schemas.microsoft.com/office/drawing/2014/main" id="{959427AB-A02D-F581-668C-A64368D3C69A}"/>
              </a:ext>
            </a:extLst>
          </p:cNvPr>
          <p:cNvSpPr>
            <a:spLocks noGrp="1"/>
          </p:cNvSpPr>
          <p:nvPr>
            <p:ph idx="1"/>
          </p:nvPr>
        </p:nvSpPr>
        <p:spPr>
          <a:xfrm>
            <a:off x="189234" y="2064918"/>
            <a:ext cx="6247618" cy="4572445"/>
          </a:xfrm>
        </p:spPr>
        <p:txBody>
          <a:bodyPr vert="horz" lIns="91440" tIns="45720" rIns="91440" bIns="45720" rtlCol="0" anchor="ctr">
            <a:noAutofit/>
          </a:bodyPr>
          <a:lstStyle/>
          <a:p>
            <a:pPr marL="0" indent="0">
              <a:buNone/>
            </a:pPr>
            <a:r>
              <a:rPr lang="en-GB" sz="2400" b="1" u="sng" dirty="0"/>
              <a:t>Loose Parts</a:t>
            </a:r>
            <a:endParaRPr lang="en-US" sz="2400" u="sng"/>
          </a:p>
          <a:p>
            <a:r>
              <a:rPr lang="en-GB" sz="2000" dirty="0"/>
              <a:t>'Loose parts is a term coined by British architect Simon Nicholson, who carefully considered landscapes and environments that form connections' (PennState Extension, n.d)</a:t>
            </a:r>
            <a:endParaRPr lang="en-GB" sz="2000"/>
          </a:p>
          <a:p>
            <a:r>
              <a:rPr lang="en-GB" sz="2000" dirty="0"/>
              <a:t>'Loose parts are materials that are moved, carried, redesigned, lined up, taken apart, and put back together in multiple ways' (PennState Extension, n.d).</a:t>
            </a:r>
            <a:endParaRPr lang="en-GB" sz="2000"/>
          </a:p>
          <a:p>
            <a:r>
              <a:rPr lang="en-GB" sz="2000" dirty="0"/>
              <a:t>'There is no set of specific directions for materials considered loose parts. The child is the direction' (PennState Extension, n.d).</a:t>
            </a:r>
          </a:p>
        </p:txBody>
      </p:sp>
      <p:sp>
        <p:nvSpPr>
          <p:cNvPr id="5" name="Content Placeholder 2">
            <a:extLst>
              <a:ext uri="{FF2B5EF4-FFF2-40B4-BE49-F238E27FC236}">
                <a16:creationId xmlns:a16="http://schemas.microsoft.com/office/drawing/2014/main" id="{FD0A7626-14C6-2DC9-9BE4-AFDEBD6AE211}"/>
              </a:ext>
            </a:extLst>
          </p:cNvPr>
          <p:cNvSpPr txBox="1">
            <a:spLocks/>
          </p:cNvSpPr>
          <p:nvPr/>
        </p:nvSpPr>
        <p:spPr>
          <a:xfrm>
            <a:off x="6296830" y="2068231"/>
            <a:ext cx="5957727" cy="4572445"/>
          </a:xfrm>
          <a:prstGeom prst="rect">
            <a:avLst/>
          </a:prstGeom>
          <a:effectLst>
            <a:outerShdw blurRad="50800" dir="14400000">
              <a:srgbClr val="000000">
                <a:alpha val="40000"/>
              </a:srgbClr>
            </a:outerShdw>
          </a:effectLst>
        </p:spPr>
        <p:txBody>
          <a:bodyPr vert="horz" lIns="91440" tIns="45720" rIns="91440" bIns="45720" rtlCol="0" anchor="ctr">
            <a:noAutofit/>
          </a:bodyPr>
          <a:lst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pPr marL="0" indent="0">
              <a:buFont typeface="Wingdings 2" charset="2"/>
              <a:buNone/>
            </a:pPr>
            <a:r>
              <a:rPr lang="en-GB" sz="2400" b="1" u="sng" dirty="0"/>
              <a:t>Montessori</a:t>
            </a:r>
            <a:endParaRPr lang="en-US" sz="2400" u="sng"/>
          </a:p>
          <a:p>
            <a:r>
              <a:rPr lang="en-GB" dirty="0"/>
              <a:t>'Montessori education builds a child's capacity to become a fulfilled and productive adult able to contribute to the world- at home, at work, and in their community' (Association Montessori Internationale, 2025).</a:t>
            </a:r>
          </a:p>
          <a:p>
            <a:r>
              <a:rPr lang="en-GB" dirty="0"/>
              <a:t>Montessori believed in an educational approach that helped children become their best selves (Association Montessori Internationale, 2025).</a:t>
            </a:r>
          </a:p>
          <a:p>
            <a:r>
              <a:rPr lang="en-GB" dirty="0"/>
              <a:t>'Montessori develops the whole child. Academics and knowledge-building are key qualities of Montessori, as is the ability to think creatively and understand the needs of others' (Association Montessori Internationale, 2025).</a:t>
            </a:r>
          </a:p>
        </p:txBody>
      </p:sp>
      <p:cxnSp>
        <p:nvCxnSpPr>
          <p:cNvPr id="6" name="Straight Arrow Connector 5">
            <a:extLst>
              <a:ext uri="{FF2B5EF4-FFF2-40B4-BE49-F238E27FC236}">
                <a16:creationId xmlns:a16="http://schemas.microsoft.com/office/drawing/2014/main" id="{6513BE16-CF5E-B1E6-8AA6-758E2BD60878}"/>
              </a:ext>
            </a:extLst>
          </p:cNvPr>
          <p:cNvCxnSpPr/>
          <p:nvPr/>
        </p:nvCxnSpPr>
        <p:spPr>
          <a:xfrm>
            <a:off x="6179018" y="2247731"/>
            <a:ext cx="59487" cy="4387238"/>
          </a:xfrm>
          <a:prstGeom prst="straightConnector1">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222216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5027C1A3-A52D-59B2-923D-FC35FA209E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6D678E-F732-C3A5-A2D6-AFD5AD1940B4}"/>
              </a:ext>
            </a:extLst>
          </p:cNvPr>
          <p:cNvSpPr>
            <a:spLocks noGrp="1"/>
          </p:cNvSpPr>
          <p:nvPr>
            <p:ph type="title"/>
          </p:nvPr>
        </p:nvSpPr>
        <p:spPr>
          <a:xfrm>
            <a:off x="810000" y="447188"/>
            <a:ext cx="10571998" cy="970450"/>
          </a:xfrm>
        </p:spPr>
        <p:txBody>
          <a:bodyPr>
            <a:normAutofit/>
          </a:bodyPr>
          <a:lstStyle/>
          <a:p>
            <a:r>
              <a:rPr lang="en-GB" u="sng" dirty="0"/>
              <a:t>Activities</a:t>
            </a:r>
          </a:p>
        </p:txBody>
      </p:sp>
      <p:pic>
        <p:nvPicPr>
          <p:cNvPr id="4" name="Picture 3" descr="A purple bin with plastic bags and a book on it&#10;&#10;AI-generated content may be incorrect.">
            <a:extLst>
              <a:ext uri="{FF2B5EF4-FFF2-40B4-BE49-F238E27FC236}">
                <a16:creationId xmlns:a16="http://schemas.microsoft.com/office/drawing/2014/main" id="{0BDE5B72-3BEB-7FAA-6814-C2BB5095C179}"/>
              </a:ext>
            </a:extLst>
          </p:cNvPr>
          <p:cNvPicPr>
            <a:picLocks noChangeAspect="1"/>
          </p:cNvPicPr>
          <p:nvPr/>
        </p:nvPicPr>
        <p:blipFill>
          <a:blip r:embed="rId2"/>
          <a:srcRect r="-2" b="6582"/>
          <a:stretch>
            <a:fillRect/>
          </a:stretch>
        </p:blipFill>
        <p:spPr>
          <a:xfrm>
            <a:off x="234157" y="2234406"/>
            <a:ext cx="3556000" cy="4271300"/>
          </a:xfrm>
          <a:prstGeom prst="roundRect">
            <a:avLst>
              <a:gd name="adj" fmla="val 3876"/>
            </a:avLst>
          </a:prstGeom>
          <a:ln>
            <a:solidFill>
              <a:schemeClr val="accent1"/>
            </a:solidFill>
          </a:ln>
          <a:effectLst/>
        </p:spPr>
      </p:pic>
      <p:sp>
        <p:nvSpPr>
          <p:cNvPr id="3" name="Content Placeholder 2">
            <a:extLst>
              <a:ext uri="{FF2B5EF4-FFF2-40B4-BE49-F238E27FC236}">
                <a16:creationId xmlns:a16="http://schemas.microsoft.com/office/drawing/2014/main" id="{180F7D07-3CF7-09EF-D336-39A26E7D2769}"/>
              </a:ext>
            </a:extLst>
          </p:cNvPr>
          <p:cNvSpPr>
            <a:spLocks noGrp="1"/>
          </p:cNvSpPr>
          <p:nvPr>
            <p:ph idx="1"/>
          </p:nvPr>
        </p:nvSpPr>
        <p:spPr>
          <a:xfrm>
            <a:off x="3973512" y="2008188"/>
            <a:ext cx="8076669" cy="4489450"/>
          </a:xfrm>
        </p:spPr>
        <p:txBody>
          <a:bodyPr vert="horz" lIns="91440" tIns="45720" rIns="91440" bIns="45720" rtlCol="0" anchor="ctr">
            <a:noAutofit/>
          </a:bodyPr>
          <a:lstStyle/>
          <a:p>
            <a:pPr marL="0" indent="0">
              <a:lnSpc>
                <a:spcPct val="90000"/>
              </a:lnSpc>
              <a:buNone/>
            </a:pPr>
            <a:r>
              <a:rPr lang="en-GB" b="1" dirty="0">
                <a:latin typeface="Century Gothic"/>
              </a:rPr>
              <a:t>Here is an activity I did whilst working.</a:t>
            </a:r>
            <a:r>
              <a:rPr lang="en-GB" dirty="0">
                <a:latin typeface="Century Gothic"/>
              </a:rPr>
              <a:t> The children developed fine motor skills through picking up the different farm animals. ‘Engaging in activities that require fine motor skills can improve focus, concentration and self-regulation' (</a:t>
            </a:r>
            <a:r>
              <a:rPr lang="en-GB" err="1">
                <a:latin typeface="Century Gothic"/>
              </a:rPr>
              <a:t>Farringtons</a:t>
            </a:r>
            <a:r>
              <a:rPr lang="en-GB" dirty="0">
                <a:latin typeface="Century Gothic"/>
              </a:rPr>
              <a:t> School, 2025). </a:t>
            </a:r>
            <a:endParaRPr lang="en-US"/>
          </a:p>
          <a:p>
            <a:pPr marL="0" indent="0">
              <a:lnSpc>
                <a:spcPct val="90000"/>
              </a:lnSpc>
              <a:buNone/>
            </a:pPr>
            <a:r>
              <a:rPr lang="en-GB" dirty="0">
                <a:latin typeface="Century Gothic"/>
              </a:rPr>
              <a:t>Their fine motor skills were also improved by playing with the coloured scarves, as the texture forced them to use their senses (</a:t>
            </a:r>
            <a:r>
              <a:rPr lang="en-GB" err="1">
                <a:latin typeface="Century Gothic"/>
              </a:rPr>
              <a:t>Yochimowitz</a:t>
            </a:r>
            <a:r>
              <a:rPr lang="en-GB" dirty="0">
                <a:latin typeface="Century Gothic"/>
              </a:rPr>
              <a:t>, 2023). </a:t>
            </a:r>
          </a:p>
          <a:p>
            <a:pPr marL="0" indent="0">
              <a:lnSpc>
                <a:spcPct val="90000"/>
              </a:lnSpc>
              <a:buNone/>
            </a:pPr>
            <a:r>
              <a:rPr lang="en-GB" dirty="0">
                <a:latin typeface="Century Gothic"/>
              </a:rPr>
              <a:t>The children were also developing their language as I helped them read the Welsh book, as well as teaching them different Welsh farm animals. ‘As speaking and listening develops, children build foundations for literacy, for making sense of visual and verbal signs and ultimately for reading and writing’ (Department for Education, 2022). It was clear that the children really enjoyed playing with the different farm animals, and it helped them develop cognitive thinking whilst also expanding on empathy and responsibility (JS </a:t>
            </a:r>
            <a:r>
              <a:rPr lang="en-GB" err="1">
                <a:latin typeface="Century Gothic"/>
              </a:rPr>
              <a:t>Hubbuck</a:t>
            </a:r>
            <a:r>
              <a:rPr lang="en-GB" dirty="0">
                <a:latin typeface="Century Gothic"/>
              </a:rPr>
              <a:t>, 2023).</a:t>
            </a:r>
            <a:endParaRPr lang="en-GB" dirty="0"/>
          </a:p>
        </p:txBody>
      </p:sp>
      <p:sp>
        <p:nvSpPr>
          <p:cNvPr id="7" name="TextBox 6">
            <a:extLst>
              <a:ext uri="{FF2B5EF4-FFF2-40B4-BE49-F238E27FC236}">
                <a16:creationId xmlns:a16="http://schemas.microsoft.com/office/drawing/2014/main" id="{35543851-642B-8D0A-87FD-7C104FABA6F4}"/>
              </a:ext>
            </a:extLst>
          </p:cNvPr>
          <p:cNvSpPr txBox="1"/>
          <p:nvPr/>
        </p:nvSpPr>
        <p:spPr>
          <a:xfrm>
            <a:off x="0" y="6536531"/>
            <a:ext cx="6096000"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t>Figure 1: Farm-themed activity (own image, 2026).</a:t>
            </a:r>
            <a:r>
              <a:rPr sz="1600" b="1" dirty="0"/>
              <a:t>​</a:t>
            </a:r>
            <a:endParaRPr lang="en-GB" sz="1600" b="1" dirty="0"/>
          </a:p>
          <a:p>
            <a:pPr algn="ctr"/>
            <a:endParaRPr lang="en-GB"/>
          </a:p>
        </p:txBody>
      </p:sp>
    </p:spTree>
    <p:extLst>
      <p:ext uri="{BB962C8B-B14F-4D97-AF65-F5344CB8AC3E}">
        <p14:creationId xmlns:p14="http://schemas.microsoft.com/office/powerpoint/2010/main" val="40957250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BFB285E3-078B-ECEF-FD21-4CC428B8FD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670996-2F65-ED1E-4C9C-693547FEFC16}"/>
              </a:ext>
            </a:extLst>
          </p:cNvPr>
          <p:cNvSpPr>
            <a:spLocks noGrp="1"/>
          </p:cNvSpPr>
          <p:nvPr>
            <p:ph type="title"/>
          </p:nvPr>
        </p:nvSpPr>
        <p:spPr>
          <a:xfrm>
            <a:off x="810000" y="447188"/>
            <a:ext cx="10571998" cy="970450"/>
          </a:xfrm>
        </p:spPr>
        <p:txBody>
          <a:bodyPr vert="horz" lIns="91440" tIns="45720" rIns="91440" bIns="45720" rtlCol="0" anchor="b">
            <a:normAutofit/>
          </a:bodyPr>
          <a:lstStyle/>
          <a:p>
            <a:r>
              <a:rPr lang="en-US" u="sng" dirty="0"/>
              <a:t>Activities</a:t>
            </a:r>
          </a:p>
        </p:txBody>
      </p:sp>
      <p:sp>
        <p:nvSpPr>
          <p:cNvPr id="8" name="TextBox 7">
            <a:extLst>
              <a:ext uri="{FF2B5EF4-FFF2-40B4-BE49-F238E27FC236}">
                <a16:creationId xmlns:a16="http://schemas.microsoft.com/office/drawing/2014/main" id="{E7643F1A-1F61-BD88-5E0E-F834F9FA8345}"/>
              </a:ext>
            </a:extLst>
          </p:cNvPr>
          <p:cNvSpPr txBox="1"/>
          <p:nvPr/>
        </p:nvSpPr>
        <p:spPr>
          <a:xfrm>
            <a:off x="640120" y="2258220"/>
            <a:ext cx="7211126" cy="4358480"/>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lnSpc>
                <a:spcPct val="90000"/>
              </a:lnSpc>
              <a:spcBef>
                <a:spcPct val="20000"/>
              </a:spcBef>
              <a:spcAft>
                <a:spcPts val="600"/>
              </a:spcAft>
              <a:buClr>
                <a:schemeClr val="accent1"/>
              </a:buClr>
            </a:pPr>
            <a:r>
              <a:rPr lang="en-US" sz="2000" dirty="0"/>
              <a:t>‘They’ll be given a sense of responsibility as a result of some added independence’ (Kumon, 2022). JS </a:t>
            </a:r>
            <a:r>
              <a:rPr lang="en-US" sz="2000" dirty="0" err="1"/>
              <a:t>Hubbuck</a:t>
            </a:r>
            <a:r>
              <a:rPr lang="en-US" sz="2000" dirty="0"/>
              <a:t> (2023) </a:t>
            </a:r>
            <a:r>
              <a:rPr lang="en-US" sz="2000" dirty="0" err="1"/>
              <a:t>emphasised</a:t>
            </a:r>
            <a:r>
              <a:rPr lang="en-US" sz="2000" dirty="0"/>
              <a:t> the importance of playing with the farm animals on vocabulary, ‘they can learn the names of animals, buildings, vehicles, and various other farming terms’. Playing with the toys also helped the children develop their pronunciation through making animal noises (Walsh, 2023). This is because ‘animal sounds use many of the common sounds from the English language, otherwise known as phonemes’ (Walsh, 2023). I ensured each child engaged in sharing and passing, to promote fairness and respect. ‘This development influences a child’s self-confidence, empathy, and the ability to develop meaningful and lasting friendships and partnerships’ (Help Me Grow, </a:t>
            </a:r>
            <a:r>
              <a:rPr lang="en-US" sz="2000" dirty="0" err="1"/>
              <a:t>n.d</a:t>
            </a:r>
            <a:r>
              <a:rPr lang="en-US" sz="2000" dirty="0"/>
              <a:t>).</a:t>
            </a:r>
          </a:p>
        </p:txBody>
      </p:sp>
      <p:pic>
        <p:nvPicPr>
          <p:cNvPr id="10" name="Picture 9" descr="A purple tray with toys and a book on it&#10;&#10;AI-generated content may be incorrect.">
            <a:extLst>
              <a:ext uri="{FF2B5EF4-FFF2-40B4-BE49-F238E27FC236}">
                <a16:creationId xmlns:a16="http://schemas.microsoft.com/office/drawing/2014/main" id="{D155CDEB-42E9-9F20-A332-5538A1C3408F}"/>
              </a:ext>
            </a:extLst>
          </p:cNvPr>
          <p:cNvPicPr>
            <a:picLocks noChangeAspect="1"/>
          </p:cNvPicPr>
          <p:nvPr/>
        </p:nvPicPr>
        <p:blipFill>
          <a:blip r:embed="rId2"/>
          <a:srcRect r="5" b="6678"/>
          <a:stretch>
            <a:fillRect/>
          </a:stretch>
        </p:blipFill>
        <p:spPr>
          <a:xfrm>
            <a:off x="8108951" y="2258218"/>
            <a:ext cx="3273047" cy="4128425"/>
          </a:xfrm>
          <a:prstGeom prst="roundRect">
            <a:avLst>
              <a:gd name="adj" fmla="val 3876"/>
            </a:avLst>
          </a:prstGeom>
          <a:ln>
            <a:solidFill>
              <a:schemeClr val="accent1"/>
            </a:solidFill>
          </a:ln>
          <a:effectLst/>
        </p:spPr>
      </p:pic>
      <p:sp>
        <p:nvSpPr>
          <p:cNvPr id="6" name="TextBox 5">
            <a:extLst>
              <a:ext uri="{FF2B5EF4-FFF2-40B4-BE49-F238E27FC236}">
                <a16:creationId xmlns:a16="http://schemas.microsoft.com/office/drawing/2014/main" id="{118A5D2E-4CEF-670F-D97F-7076E3CAC100}"/>
              </a:ext>
            </a:extLst>
          </p:cNvPr>
          <p:cNvSpPr txBox="1"/>
          <p:nvPr/>
        </p:nvSpPr>
        <p:spPr>
          <a:xfrm>
            <a:off x="446560" y="2515627"/>
            <a:ext cx="11164025" cy="38999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7" name="TextBox 6">
            <a:extLst>
              <a:ext uri="{FF2B5EF4-FFF2-40B4-BE49-F238E27FC236}">
                <a16:creationId xmlns:a16="http://schemas.microsoft.com/office/drawing/2014/main" id="{642EF00C-196F-3C4A-3BE9-04E5E2504450}"/>
              </a:ext>
            </a:extLst>
          </p:cNvPr>
          <p:cNvSpPr txBox="1"/>
          <p:nvPr/>
        </p:nvSpPr>
        <p:spPr>
          <a:xfrm>
            <a:off x="416790" y="2366773"/>
            <a:ext cx="11446847" cy="41381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1" name="TextBox 10">
            <a:extLst>
              <a:ext uri="{FF2B5EF4-FFF2-40B4-BE49-F238E27FC236}">
                <a16:creationId xmlns:a16="http://schemas.microsoft.com/office/drawing/2014/main" id="{B9AFE5EE-70CC-95AE-A252-5C422856F6A3}"/>
              </a:ext>
            </a:extLst>
          </p:cNvPr>
          <p:cNvSpPr txBox="1"/>
          <p:nvPr/>
        </p:nvSpPr>
        <p:spPr>
          <a:xfrm>
            <a:off x="7099965" y="6493268"/>
            <a:ext cx="6166766"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t>Figure 2: Farm-themed activity (own image, 2026).</a:t>
            </a:r>
          </a:p>
        </p:txBody>
      </p:sp>
    </p:spTree>
    <p:extLst>
      <p:ext uri="{BB962C8B-B14F-4D97-AF65-F5344CB8AC3E}">
        <p14:creationId xmlns:p14="http://schemas.microsoft.com/office/powerpoint/2010/main" val="26863854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3EEA3-CA6B-B2E0-E417-1A284DAA4B0F}"/>
              </a:ext>
            </a:extLst>
          </p:cNvPr>
          <p:cNvSpPr>
            <a:spLocks noGrp="1"/>
          </p:cNvSpPr>
          <p:nvPr>
            <p:ph type="title"/>
          </p:nvPr>
        </p:nvSpPr>
        <p:spPr/>
        <p:txBody>
          <a:bodyPr/>
          <a:lstStyle/>
          <a:p>
            <a:r>
              <a:rPr lang="en-GB" u="sng" dirty="0"/>
              <a:t>Reference List</a:t>
            </a:r>
          </a:p>
        </p:txBody>
      </p:sp>
      <p:sp>
        <p:nvSpPr>
          <p:cNvPr id="3" name="Content Placeholder 2">
            <a:extLst>
              <a:ext uri="{FF2B5EF4-FFF2-40B4-BE49-F238E27FC236}">
                <a16:creationId xmlns:a16="http://schemas.microsoft.com/office/drawing/2014/main" id="{C518BD7D-C62F-719F-DBA8-ACB4A86C6411}"/>
              </a:ext>
            </a:extLst>
          </p:cNvPr>
          <p:cNvSpPr>
            <a:spLocks noGrp="1"/>
          </p:cNvSpPr>
          <p:nvPr>
            <p:ph idx="1"/>
          </p:nvPr>
        </p:nvSpPr>
        <p:spPr>
          <a:xfrm>
            <a:off x="156104" y="2056635"/>
            <a:ext cx="11838377" cy="4787792"/>
          </a:xfrm>
        </p:spPr>
        <p:txBody>
          <a:bodyPr vert="horz" lIns="91440" tIns="45720" rIns="91440" bIns="45720" rtlCol="0" anchor="ctr">
            <a:noAutofit/>
          </a:bodyPr>
          <a:lstStyle/>
          <a:p>
            <a:pPr marL="0" indent="0">
              <a:buNone/>
            </a:pPr>
            <a:r>
              <a:rPr lang="en-GB" sz="1200" dirty="0">
                <a:ea typeface="+mn-lt"/>
                <a:cs typeface="+mn-lt"/>
              </a:rPr>
              <a:t>1,000 Days. (2024) ‘</a:t>
            </a:r>
            <a:r>
              <a:rPr lang="en-GB" sz="1200" i="1" dirty="0">
                <a:ea typeface="+mn-lt"/>
                <a:cs typeface="+mn-lt"/>
              </a:rPr>
              <a:t>Why 1,000 Days</a:t>
            </a:r>
            <a:r>
              <a:rPr lang="en-GB" sz="1200" dirty="0">
                <a:ea typeface="+mn-lt"/>
                <a:cs typeface="+mn-lt"/>
              </a:rPr>
              <a:t>’. Available at: </a:t>
            </a:r>
            <a:r>
              <a:rPr lang="en-GB" sz="1200" dirty="0">
                <a:ea typeface="+mn-lt"/>
                <a:cs typeface="+mn-lt"/>
                <a:hlinkClick r:id="rId2"/>
              </a:rPr>
              <a:t>https://thousanddays.org/why-1000-days/</a:t>
            </a:r>
            <a:r>
              <a:rPr lang="en-GB" sz="1200" dirty="0">
                <a:ea typeface="+mn-lt"/>
                <a:cs typeface="+mn-lt"/>
              </a:rPr>
              <a:t> (Accessed: 14.01.2026). </a:t>
            </a:r>
          </a:p>
          <a:p>
            <a:pPr marL="0" indent="0">
              <a:buNone/>
            </a:pPr>
            <a:r>
              <a:rPr lang="en-GB" sz="1200" dirty="0">
                <a:ea typeface="+mn-lt"/>
                <a:cs typeface="+mn-lt"/>
              </a:rPr>
              <a:t>Argile, A. (2025) ‘Early Years Workforce Crisis Demands Urgent Action Before Further Childcare Expansion’, </a:t>
            </a:r>
            <a:r>
              <a:rPr lang="en-GB" sz="1200" i="1" dirty="0">
                <a:ea typeface="+mn-lt"/>
                <a:cs typeface="+mn-lt"/>
              </a:rPr>
              <a:t>NDNA</a:t>
            </a:r>
            <a:r>
              <a:rPr lang="en-GB" sz="1200" dirty="0">
                <a:ea typeface="+mn-lt"/>
                <a:cs typeface="+mn-lt"/>
              </a:rPr>
              <a:t>, 6th June. Available at: </a:t>
            </a:r>
            <a:r>
              <a:rPr lang="en-GB" sz="1200" dirty="0">
                <a:ea typeface="+mn-lt"/>
                <a:cs typeface="+mn-lt"/>
                <a:hlinkClick r:id="rId3"/>
              </a:rPr>
              <a:t>https://ndna.org.uk/early-years-workforce-crisis-demands-urgent-action-before-further-childcare-expansion/</a:t>
            </a:r>
            <a:r>
              <a:rPr lang="en-GB" sz="1200" dirty="0">
                <a:ea typeface="+mn-lt"/>
                <a:cs typeface="+mn-lt"/>
              </a:rPr>
              <a:t> (Accessed: 17.01.2026).</a:t>
            </a:r>
          </a:p>
          <a:p>
            <a:pPr marL="0" indent="0">
              <a:buNone/>
            </a:pPr>
            <a:r>
              <a:rPr lang="en-GB" sz="1200" dirty="0">
                <a:ea typeface="+mn-lt"/>
                <a:cs typeface="+mn-lt"/>
              </a:rPr>
              <a:t>Association Montessori Internationale. (2025). ‘</a:t>
            </a:r>
            <a:r>
              <a:rPr lang="en-GB" sz="1200" i="1" dirty="0">
                <a:ea typeface="+mn-lt"/>
                <a:cs typeface="+mn-lt"/>
              </a:rPr>
              <a:t>The Montessori Difference</a:t>
            </a:r>
            <a:r>
              <a:rPr lang="en-GB" sz="1200" dirty="0">
                <a:ea typeface="+mn-lt"/>
                <a:cs typeface="+mn-lt"/>
              </a:rPr>
              <a:t>’. Available at: </a:t>
            </a:r>
            <a:r>
              <a:rPr lang="en-GB" sz="1200" dirty="0">
                <a:ea typeface="+mn-lt"/>
                <a:cs typeface="+mn-lt"/>
                <a:hlinkClick r:id="rId4"/>
              </a:rPr>
              <a:t>https://montessori-ami.org/about-montessori</a:t>
            </a:r>
            <a:r>
              <a:rPr lang="en-GB" sz="1200" dirty="0">
                <a:ea typeface="+mn-lt"/>
                <a:cs typeface="+mn-lt"/>
              </a:rPr>
              <a:t> (Accessed: 18.01.2026). </a:t>
            </a:r>
          </a:p>
          <a:p>
            <a:pPr marL="0" indent="0">
              <a:buNone/>
            </a:pPr>
            <a:r>
              <a:rPr lang="en-GB" sz="1200" dirty="0">
                <a:ea typeface="+mn-lt"/>
                <a:cs typeface="+mn-lt"/>
              </a:rPr>
              <a:t>Berg, V. (2025) ‘The Reggio Emilia Approach to Early Years Education’, </a:t>
            </a:r>
            <a:r>
              <a:rPr lang="en-GB" sz="1200" i="1" dirty="0">
                <a:ea typeface="+mn-lt"/>
                <a:cs typeface="+mn-lt"/>
              </a:rPr>
              <a:t>DayNurseries.co.uk</a:t>
            </a:r>
            <a:r>
              <a:rPr lang="en-GB" sz="1200" dirty="0">
                <a:ea typeface="+mn-lt"/>
                <a:cs typeface="+mn-lt"/>
              </a:rPr>
              <a:t>, 6th August. Available at: </a:t>
            </a:r>
            <a:r>
              <a:rPr lang="en-GB" sz="1200" dirty="0">
                <a:ea typeface="+mn-lt"/>
                <a:cs typeface="+mn-lt"/>
                <a:hlinkClick r:id="rId5"/>
              </a:rPr>
              <a:t>https://www.daynurseries.co.uk/advice/the-reggio-emilia-approach-to-early-years-education</a:t>
            </a:r>
            <a:r>
              <a:rPr lang="en-GB" sz="1200" dirty="0">
                <a:ea typeface="+mn-lt"/>
                <a:cs typeface="+mn-lt"/>
              </a:rPr>
              <a:t> (Accessed: 18.01.2026). </a:t>
            </a:r>
          </a:p>
          <a:p>
            <a:pPr marL="0" indent="0">
              <a:buNone/>
            </a:pPr>
            <a:r>
              <a:rPr lang="en-GB" sz="1200" dirty="0">
                <a:ea typeface="+mn-lt"/>
                <a:cs typeface="+mn-lt"/>
              </a:rPr>
              <a:t>Birth to 5 Matters. (2021) </a:t>
            </a:r>
            <a:r>
              <a:rPr lang="en-GB" sz="1200" i="1" dirty="0">
                <a:ea typeface="+mn-lt"/>
                <a:cs typeface="+mn-lt"/>
              </a:rPr>
              <a:t>‘Care’</a:t>
            </a:r>
            <a:r>
              <a:rPr lang="en-GB" sz="1200" dirty="0">
                <a:ea typeface="+mn-lt"/>
                <a:cs typeface="+mn-lt"/>
              </a:rPr>
              <a:t>. Available at: </a:t>
            </a:r>
            <a:r>
              <a:rPr lang="en-GB" sz="1200" dirty="0">
                <a:ea typeface="+mn-lt"/>
                <a:cs typeface="+mn-lt"/>
                <a:hlinkClick r:id="rId6"/>
              </a:rPr>
              <a:t>https://birthto5matters.org.uk/care/</a:t>
            </a:r>
            <a:r>
              <a:rPr lang="en-GB" sz="1200" dirty="0">
                <a:ea typeface="+mn-lt"/>
                <a:cs typeface="+mn-lt"/>
              </a:rPr>
              <a:t> (Accessed: 16.01.2026). </a:t>
            </a:r>
          </a:p>
          <a:p>
            <a:pPr marL="0" indent="0">
              <a:buNone/>
            </a:pPr>
            <a:r>
              <a:rPr lang="en-GB" sz="1200" dirty="0">
                <a:ea typeface="+mn-lt"/>
                <a:cs typeface="+mn-lt"/>
              </a:rPr>
              <a:t>Birth to 5 Matters. (2021) ‘</a:t>
            </a:r>
            <a:r>
              <a:rPr lang="en-GB" sz="1200" i="1" dirty="0">
                <a:ea typeface="+mn-lt"/>
                <a:cs typeface="+mn-lt"/>
              </a:rPr>
              <a:t>Learning Environments</a:t>
            </a:r>
            <a:r>
              <a:rPr lang="en-GB" sz="1200" dirty="0">
                <a:ea typeface="+mn-lt"/>
                <a:cs typeface="+mn-lt"/>
              </a:rPr>
              <a:t>’. Available at: </a:t>
            </a:r>
            <a:r>
              <a:rPr lang="en-GB" sz="1200" dirty="0">
                <a:ea typeface="+mn-lt"/>
                <a:cs typeface="+mn-lt"/>
                <a:hlinkClick r:id="rId7"/>
              </a:rPr>
              <a:t>https://birthto5matters.org.uk/learning-environments/</a:t>
            </a:r>
            <a:r>
              <a:rPr lang="en-GB" sz="1200" dirty="0">
                <a:ea typeface="+mn-lt"/>
                <a:cs typeface="+mn-lt"/>
              </a:rPr>
              <a:t> (Accessed: 17.01.2026). </a:t>
            </a:r>
          </a:p>
          <a:p>
            <a:pPr marL="0" indent="0">
              <a:buNone/>
            </a:pPr>
            <a:r>
              <a:rPr lang="en-GB" sz="1200" dirty="0">
                <a:ea typeface="+mn-lt"/>
                <a:cs typeface="+mn-lt"/>
              </a:rPr>
              <a:t>Birth to 5 Matters. (2021) ‘</a:t>
            </a:r>
            <a:r>
              <a:rPr lang="en-GB" sz="1200" i="1" dirty="0">
                <a:ea typeface="+mn-lt"/>
                <a:cs typeface="+mn-lt"/>
              </a:rPr>
              <a:t>Parents as Partners</a:t>
            </a:r>
            <a:r>
              <a:rPr lang="en-GB" sz="1200" dirty="0">
                <a:ea typeface="+mn-lt"/>
                <a:cs typeface="+mn-lt"/>
              </a:rPr>
              <a:t>’. Available at: </a:t>
            </a:r>
            <a:r>
              <a:rPr lang="en-GB" sz="1200" dirty="0">
                <a:ea typeface="+mn-lt"/>
                <a:cs typeface="+mn-lt"/>
                <a:hlinkClick r:id="rId8"/>
              </a:rPr>
              <a:t>https://birthto5matters.org.uk/parents-as-partners/</a:t>
            </a:r>
            <a:r>
              <a:rPr lang="en-GB" sz="1200" dirty="0">
                <a:ea typeface="+mn-lt"/>
                <a:cs typeface="+mn-lt"/>
              </a:rPr>
              <a:t> (Accessed: 18.01.2026). </a:t>
            </a:r>
          </a:p>
          <a:p>
            <a:pPr marL="0" indent="0">
              <a:buNone/>
            </a:pPr>
            <a:r>
              <a:rPr lang="en-GB" sz="1200" dirty="0">
                <a:ea typeface="+mn-lt"/>
                <a:cs typeface="+mn-lt"/>
              </a:rPr>
              <a:t>Birth to 5 Matters. (2021) ‘</a:t>
            </a:r>
            <a:r>
              <a:rPr lang="en-GB" sz="1200" i="1" dirty="0">
                <a:ea typeface="+mn-lt"/>
                <a:cs typeface="+mn-lt"/>
              </a:rPr>
              <a:t>Play</a:t>
            </a:r>
            <a:r>
              <a:rPr lang="en-GB" sz="1200" dirty="0">
                <a:ea typeface="+mn-lt"/>
                <a:cs typeface="+mn-lt"/>
              </a:rPr>
              <a:t>’. Available at: </a:t>
            </a:r>
            <a:r>
              <a:rPr lang="en-GB" sz="1200" dirty="0">
                <a:ea typeface="+mn-lt"/>
                <a:cs typeface="+mn-lt"/>
                <a:hlinkClick r:id="rId9"/>
              </a:rPr>
              <a:t>https://birthto5matters.org.uk/play/</a:t>
            </a:r>
            <a:r>
              <a:rPr lang="en-GB" sz="1200" dirty="0">
                <a:ea typeface="+mn-lt"/>
                <a:cs typeface="+mn-lt"/>
              </a:rPr>
              <a:t> (Accessed: 18.01.2026). </a:t>
            </a:r>
          </a:p>
          <a:p>
            <a:pPr marL="0" indent="0">
              <a:buNone/>
            </a:pPr>
            <a:r>
              <a:rPr lang="en-GB" sz="1200" dirty="0">
                <a:ea typeface="+mn-lt"/>
                <a:cs typeface="+mn-lt"/>
              </a:rPr>
              <a:t>Business LDN. (2024) ‘</a:t>
            </a:r>
            <a:r>
              <a:rPr lang="en-GB" sz="1200" i="1" dirty="0">
                <a:ea typeface="+mn-lt"/>
                <a:cs typeface="+mn-lt"/>
              </a:rPr>
              <a:t>Fixing Britain’s Broken Childcare System Could Deliver £11BN Economic Boost</a:t>
            </a:r>
            <a:r>
              <a:rPr lang="en-GB" sz="1200" dirty="0">
                <a:ea typeface="+mn-lt"/>
                <a:cs typeface="+mn-lt"/>
              </a:rPr>
              <a:t>’, 29th February. Available at: </a:t>
            </a:r>
            <a:r>
              <a:rPr lang="en-GB" sz="1200" dirty="0">
                <a:ea typeface="+mn-lt"/>
                <a:cs typeface="+mn-lt"/>
                <a:hlinkClick r:id="rId10"/>
              </a:rPr>
              <a:t>https://www.businessldn.co.uk/news-publications/news/fixing-britains-broken-childcare-system-could-deliver-ps11bn-economic-boost</a:t>
            </a:r>
            <a:r>
              <a:rPr lang="en-GB" sz="1200" dirty="0">
                <a:ea typeface="+mn-lt"/>
                <a:cs typeface="+mn-lt"/>
              </a:rPr>
              <a:t> (Accessed: 17.01.2026). </a:t>
            </a:r>
            <a:endParaRPr lang="en-GB" sz="1200">
              <a:ea typeface="+mn-lt"/>
              <a:cs typeface="+mn-lt"/>
            </a:endParaRPr>
          </a:p>
          <a:p>
            <a:pPr marL="0" indent="0">
              <a:buNone/>
            </a:pPr>
            <a:r>
              <a:rPr lang="en-GB" sz="1200" dirty="0">
                <a:ea typeface="+mn-lt"/>
                <a:cs typeface="+mn-lt"/>
              </a:rPr>
              <a:t>Buttercups Day Nursery. (2021) ‘</a:t>
            </a:r>
            <a:r>
              <a:rPr lang="en-GB" sz="1200" i="1" dirty="0">
                <a:ea typeface="+mn-lt"/>
                <a:cs typeface="+mn-lt"/>
              </a:rPr>
              <a:t>Welcome to Buttercups</a:t>
            </a:r>
            <a:r>
              <a:rPr lang="en-GB" sz="1200" dirty="0">
                <a:ea typeface="+mn-lt"/>
                <a:cs typeface="+mn-lt"/>
              </a:rPr>
              <a:t>’. Available at: </a:t>
            </a:r>
            <a:r>
              <a:rPr lang="en-GB" sz="1200" dirty="0">
                <a:ea typeface="+mn-lt"/>
                <a:cs typeface="+mn-lt"/>
                <a:hlinkClick r:id="rId11"/>
              </a:rPr>
              <a:t>https://buttercups-nursery.co.uk/</a:t>
            </a:r>
            <a:r>
              <a:rPr lang="en-GB" sz="1200" dirty="0">
                <a:ea typeface="+mn-lt"/>
                <a:cs typeface="+mn-lt"/>
              </a:rPr>
              <a:t> (Accessed: 18.01.2026). </a:t>
            </a:r>
            <a:endParaRPr lang="en-GB" sz="1200" dirty="0"/>
          </a:p>
        </p:txBody>
      </p:sp>
    </p:spTree>
    <p:extLst>
      <p:ext uri="{BB962C8B-B14F-4D97-AF65-F5344CB8AC3E}">
        <p14:creationId xmlns:p14="http://schemas.microsoft.com/office/powerpoint/2010/main" val="3179900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44E966-D4F8-7AAE-A75A-6E2E04A569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2ADB44-3A12-ED35-4908-D2824CFB080E}"/>
              </a:ext>
            </a:extLst>
          </p:cNvPr>
          <p:cNvSpPr>
            <a:spLocks noGrp="1"/>
          </p:cNvSpPr>
          <p:nvPr>
            <p:ph type="title"/>
          </p:nvPr>
        </p:nvSpPr>
        <p:spPr/>
        <p:txBody>
          <a:bodyPr/>
          <a:lstStyle/>
          <a:p>
            <a:r>
              <a:rPr lang="en-GB" u="sng" dirty="0"/>
              <a:t>Reference List</a:t>
            </a:r>
          </a:p>
        </p:txBody>
      </p:sp>
      <p:sp>
        <p:nvSpPr>
          <p:cNvPr id="3" name="Content Placeholder 2">
            <a:extLst>
              <a:ext uri="{FF2B5EF4-FFF2-40B4-BE49-F238E27FC236}">
                <a16:creationId xmlns:a16="http://schemas.microsoft.com/office/drawing/2014/main" id="{4E71BAC9-58EC-E027-5C11-EC5961A0FB0C}"/>
              </a:ext>
            </a:extLst>
          </p:cNvPr>
          <p:cNvSpPr>
            <a:spLocks noGrp="1"/>
          </p:cNvSpPr>
          <p:nvPr>
            <p:ph idx="1"/>
          </p:nvPr>
        </p:nvSpPr>
        <p:spPr>
          <a:xfrm>
            <a:off x="156104" y="2056635"/>
            <a:ext cx="11838377" cy="4787792"/>
          </a:xfrm>
        </p:spPr>
        <p:txBody>
          <a:bodyPr vert="horz" lIns="91440" tIns="45720" rIns="91440" bIns="45720" rtlCol="0" anchor="ctr">
            <a:noAutofit/>
          </a:bodyPr>
          <a:lstStyle/>
          <a:p>
            <a:pPr marL="0" indent="0">
              <a:buNone/>
            </a:pPr>
            <a:r>
              <a:rPr lang="en-GB" sz="1200" dirty="0" err="1">
                <a:ea typeface="+mn-lt"/>
                <a:cs typeface="+mn-lt"/>
              </a:rPr>
              <a:t>CareRev</a:t>
            </a:r>
            <a:r>
              <a:rPr lang="en-GB" sz="1200" dirty="0">
                <a:ea typeface="+mn-lt"/>
                <a:cs typeface="+mn-lt"/>
              </a:rPr>
              <a:t>. (2024) ‘</a:t>
            </a:r>
            <a:r>
              <a:rPr lang="en-GB" sz="1200" i="1" dirty="0">
                <a:ea typeface="+mn-lt"/>
                <a:cs typeface="+mn-lt"/>
              </a:rPr>
              <a:t>How Maslow’s Hierarchy of Needs Applies to Nursing and Its Importance in Nursing Education</a:t>
            </a:r>
            <a:r>
              <a:rPr lang="en-GB" sz="1200" dirty="0">
                <a:ea typeface="+mn-lt"/>
                <a:cs typeface="+mn-lt"/>
              </a:rPr>
              <a:t>’. Available at: </a:t>
            </a:r>
            <a:r>
              <a:rPr lang="en-GB" sz="1200" dirty="0">
                <a:ea typeface="+mn-lt"/>
                <a:cs typeface="+mn-lt"/>
                <a:hlinkClick r:id="rId2"/>
              </a:rPr>
              <a:t>https://www.carerev.com/blog/maslows-heirarchy-nursing-education</a:t>
            </a:r>
            <a:r>
              <a:rPr lang="en-GB" sz="1200" dirty="0">
                <a:ea typeface="+mn-lt"/>
                <a:cs typeface="+mn-lt"/>
              </a:rPr>
              <a:t> (Accessed: 16.01.2026). </a:t>
            </a:r>
            <a:endParaRPr lang="en-US" sz="1200" dirty="0">
              <a:ea typeface="+mn-lt"/>
              <a:cs typeface="+mn-lt"/>
            </a:endParaRPr>
          </a:p>
          <a:p>
            <a:pPr marL="0" indent="0">
              <a:buNone/>
            </a:pPr>
            <a:r>
              <a:rPr lang="en-GB" sz="1200" dirty="0" err="1">
                <a:ea typeface="+mn-lt"/>
                <a:cs typeface="+mn-lt"/>
              </a:rPr>
              <a:t>CareTutor</a:t>
            </a:r>
            <a:r>
              <a:rPr lang="en-GB" sz="1200" dirty="0">
                <a:ea typeface="+mn-lt"/>
                <a:cs typeface="+mn-lt"/>
              </a:rPr>
              <a:t>. (N.D) ‘</a:t>
            </a:r>
            <a:r>
              <a:rPr lang="en-GB" sz="1200" i="1" dirty="0">
                <a:ea typeface="+mn-lt"/>
                <a:cs typeface="+mn-lt"/>
              </a:rPr>
              <a:t>Tackling Early Years Workforce Challenges</a:t>
            </a:r>
            <a:r>
              <a:rPr lang="en-GB" sz="1200" dirty="0">
                <a:ea typeface="+mn-lt"/>
                <a:cs typeface="+mn-lt"/>
              </a:rPr>
              <a:t>’. Available at: </a:t>
            </a:r>
            <a:r>
              <a:rPr lang="en-GB" sz="1200" dirty="0">
                <a:ea typeface="+mn-lt"/>
                <a:cs typeface="+mn-lt"/>
                <a:hlinkClick r:id="rId3"/>
              </a:rPr>
              <a:t>https://caretutor.org/tackling-early-years-workforce-challenges/</a:t>
            </a:r>
            <a:r>
              <a:rPr lang="en-GB" sz="1200" dirty="0">
                <a:ea typeface="+mn-lt"/>
                <a:cs typeface="+mn-lt"/>
              </a:rPr>
              <a:t> (Accessed: 17.01.2026). </a:t>
            </a:r>
            <a:endParaRPr lang="en-US" sz="1200">
              <a:ea typeface="+mn-lt"/>
              <a:cs typeface="+mn-lt"/>
            </a:endParaRPr>
          </a:p>
          <a:p>
            <a:pPr marL="0" indent="0">
              <a:buNone/>
            </a:pPr>
            <a:r>
              <a:rPr lang="en-GB" sz="1200" dirty="0">
                <a:ea typeface="+mn-lt"/>
                <a:cs typeface="+mn-lt"/>
              </a:rPr>
              <a:t>Centre Point School. (2025) ‘</a:t>
            </a:r>
            <a:r>
              <a:rPr lang="en-GB" sz="1200" i="1" dirty="0">
                <a:ea typeface="+mn-lt"/>
                <a:cs typeface="+mn-lt"/>
              </a:rPr>
              <a:t>The Importance of Teacher and Student Relationships</a:t>
            </a:r>
            <a:r>
              <a:rPr lang="en-GB" sz="1200" dirty="0">
                <a:ea typeface="+mn-lt"/>
                <a:cs typeface="+mn-lt"/>
              </a:rPr>
              <a:t>’. Available at: </a:t>
            </a:r>
            <a:r>
              <a:rPr lang="en-GB" sz="1200" dirty="0">
                <a:ea typeface="+mn-lt"/>
                <a:cs typeface="+mn-lt"/>
                <a:hlinkClick r:id="rId4"/>
              </a:rPr>
              <a:t>https://centrepointschools.com/blogs/the-importance-of-teacher-and-student-relationships/</a:t>
            </a:r>
            <a:r>
              <a:rPr lang="en-GB" sz="1200" dirty="0">
                <a:ea typeface="+mn-lt"/>
                <a:cs typeface="+mn-lt"/>
              </a:rPr>
              <a:t> (Accessed: 18.01.2026). </a:t>
            </a:r>
            <a:endParaRPr lang="en-US" sz="1200" dirty="0">
              <a:ea typeface="+mn-lt"/>
              <a:cs typeface="+mn-lt"/>
            </a:endParaRPr>
          </a:p>
          <a:p>
            <a:pPr marL="0" indent="0">
              <a:buNone/>
            </a:pPr>
            <a:r>
              <a:rPr lang="en-GB" sz="1200" dirty="0">
                <a:ea typeface="+mn-lt"/>
                <a:cs typeface="+mn-lt"/>
              </a:rPr>
              <a:t>Cherry, K. (2025) ‘The Bronfenbrenner Ecological Model and Its 5 Systems’, </a:t>
            </a:r>
            <a:r>
              <a:rPr lang="en-GB" sz="1200" i="1" dirty="0" err="1">
                <a:ea typeface="+mn-lt"/>
                <a:cs typeface="+mn-lt"/>
              </a:rPr>
              <a:t>VeryWell</a:t>
            </a:r>
            <a:r>
              <a:rPr lang="en-GB" sz="1200" i="1" dirty="0">
                <a:ea typeface="+mn-lt"/>
                <a:cs typeface="+mn-lt"/>
              </a:rPr>
              <a:t> Mind</a:t>
            </a:r>
            <a:r>
              <a:rPr lang="en-GB" sz="1200" dirty="0">
                <a:ea typeface="+mn-lt"/>
                <a:cs typeface="+mn-lt"/>
              </a:rPr>
              <a:t>, 15th October. Available at: </a:t>
            </a:r>
            <a:r>
              <a:rPr lang="en-GB" sz="1200" dirty="0">
                <a:ea typeface="+mn-lt"/>
                <a:cs typeface="+mn-lt"/>
                <a:hlinkClick r:id="rId5"/>
              </a:rPr>
              <a:t>https://www.verywellmind.com/bronfenbrenner-ecological-model-7643403</a:t>
            </a:r>
            <a:r>
              <a:rPr lang="en-GB" sz="1200" dirty="0">
                <a:ea typeface="+mn-lt"/>
                <a:cs typeface="+mn-lt"/>
              </a:rPr>
              <a:t> (Accessed: 18.01.2026). </a:t>
            </a:r>
            <a:endParaRPr lang="en-US" sz="1200">
              <a:ea typeface="+mn-lt"/>
              <a:cs typeface="+mn-lt"/>
            </a:endParaRPr>
          </a:p>
          <a:p>
            <a:pPr marL="0" indent="0">
              <a:buNone/>
            </a:pPr>
            <a:r>
              <a:rPr lang="en-GB" sz="1200" dirty="0">
                <a:ea typeface="+mn-lt"/>
                <a:cs typeface="+mn-lt"/>
              </a:rPr>
              <a:t>Cleveland Clinic. (2024) ‘</a:t>
            </a:r>
            <a:r>
              <a:rPr lang="en-GB" sz="1200" i="1" dirty="0">
                <a:ea typeface="+mn-lt"/>
                <a:cs typeface="+mn-lt"/>
              </a:rPr>
              <a:t>High-Risk Pregnancy</a:t>
            </a:r>
            <a:r>
              <a:rPr lang="en-GB" sz="1200" dirty="0">
                <a:ea typeface="+mn-lt"/>
                <a:cs typeface="+mn-lt"/>
              </a:rPr>
              <a:t>’. Available at: </a:t>
            </a:r>
            <a:r>
              <a:rPr lang="en-GB" sz="1200" dirty="0">
                <a:ea typeface="+mn-lt"/>
                <a:cs typeface="+mn-lt"/>
                <a:hlinkClick r:id="rId6"/>
              </a:rPr>
              <a:t>https://my.clevelandclinic.org/health/diseases/22190-high-risk-pregnancy</a:t>
            </a:r>
            <a:r>
              <a:rPr lang="en-GB" sz="1200" dirty="0">
                <a:ea typeface="+mn-lt"/>
                <a:cs typeface="+mn-lt"/>
              </a:rPr>
              <a:t> (Accessed: 18.01.2026). </a:t>
            </a:r>
            <a:endParaRPr lang="en-US" sz="1200">
              <a:ea typeface="+mn-lt"/>
              <a:cs typeface="+mn-lt"/>
            </a:endParaRPr>
          </a:p>
          <a:p>
            <a:pPr marL="0" indent="0">
              <a:buNone/>
            </a:pPr>
            <a:r>
              <a:rPr lang="en-GB" sz="1200" dirty="0">
                <a:ea typeface="+mn-lt"/>
                <a:cs typeface="+mn-lt"/>
              </a:rPr>
              <a:t>Coastal Kids. (</a:t>
            </a:r>
            <a:r>
              <a:rPr lang="en-GB" sz="1200" dirty="0" err="1">
                <a:ea typeface="+mn-lt"/>
                <a:cs typeface="+mn-lt"/>
              </a:rPr>
              <a:t>n.d</a:t>
            </a:r>
            <a:r>
              <a:rPr lang="en-GB" sz="1200" dirty="0">
                <a:ea typeface="+mn-lt"/>
                <a:cs typeface="+mn-lt"/>
              </a:rPr>
              <a:t>) ‘</a:t>
            </a:r>
            <a:r>
              <a:rPr lang="en-GB" sz="1200" i="1" dirty="0">
                <a:ea typeface="+mn-lt"/>
                <a:cs typeface="+mn-lt"/>
              </a:rPr>
              <a:t>The Perfectly Proportioned Plate: Creating Healthy Eating Habits for Kids</a:t>
            </a:r>
            <a:r>
              <a:rPr lang="en-GB" sz="1200" dirty="0">
                <a:ea typeface="+mn-lt"/>
                <a:cs typeface="+mn-lt"/>
              </a:rPr>
              <a:t>’. Available at: </a:t>
            </a:r>
            <a:r>
              <a:rPr lang="en-GB" sz="1200" dirty="0">
                <a:ea typeface="+mn-lt"/>
                <a:cs typeface="+mn-lt"/>
                <a:hlinkClick r:id="rId7"/>
              </a:rPr>
              <a:t>https://coastalkids.com/healthy-eating-habits-for-kids/</a:t>
            </a:r>
            <a:r>
              <a:rPr lang="en-GB" sz="1200" dirty="0">
                <a:ea typeface="+mn-lt"/>
                <a:cs typeface="+mn-lt"/>
              </a:rPr>
              <a:t> (Accessed: 18.01.2026). </a:t>
            </a:r>
            <a:endParaRPr lang="en-US" sz="1200">
              <a:ea typeface="+mn-lt"/>
              <a:cs typeface="+mn-lt"/>
            </a:endParaRPr>
          </a:p>
          <a:p>
            <a:pPr marL="0" indent="0">
              <a:buNone/>
            </a:pPr>
            <a:r>
              <a:rPr lang="en-GB" sz="1200" dirty="0">
                <a:ea typeface="+mn-lt"/>
                <a:cs typeface="+mn-lt"/>
              </a:rPr>
              <a:t>Connect Childcare. (2024) ‘</a:t>
            </a:r>
            <a:r>
              <a:rPr lang="en-GB" sz="1200" i="1" dirty="0">
                <a:ea typeface="+mn-lt"/>
                <a:cs typeface="+mn-lt"/>
              </a:rPr>
              <a:t>Building Strong Partnerships in Childcare</a:t>
            </a:r>
            <a:r>
              <a:rPr lang="en-GB" sz="1200" dirty="0">
                <a:ea typeface="+mn-lt"/>
                <a:cs typeface="+mn-lt"/>
              </a:rPr>
              <a:t>’, 27th July. Available at: </a:t>
            </a:r>
            <a:r>
              <a:rPr lang="en-GB" sz="1200" dirty="0">
                <a:ea typeface="+mn-lt"/>
                <a:cs typeface="+mn-lt"/>
                <a:hlinkClick r:id="rId8"/>
              </a:rPr>
              <a:t>https://connectchildcare.com/blog/building-partnerships-in-childcare/</a:t>
            </a:r>
            <a:r>
              <a:rPr lang="en-GB" sz="1200" dirty="0">
                <a:ea typeface="+mn-lt"/>
                <a:cs typeface="+mn-lt"/>
              </a:rPr>
              <a:t> (Accessed: 18.01.2026). </a:t>
            </a:r>
            <a:endParaRPr lang="en-US" sz="1200">
              <a:ea typeface="+mn-lt"/>
              <a:cs typeface="+mn-lt"/>
            </a:endParaRPr>
          </a:p>
          <a:p>
            <a:pPr marL="0" indent="0">
              <a:buNone/>
            </a:pPr>
            <a:r>
              <a:rPr lang="en-GB" sz="1200" dirty="0">
                <a:ea typeface="+mn-lt"/>
                <a:cs typeface="+mn-lt"/>
              </a:rPr>
              <a:t>Coram PACEY. (2024) ‘</a:t>
            </a:r>
            <a:r>
              <a:rPr lang="en-GB" sz="1200" i="1" dirty="0">
                <a:ea typeface="+mn-lt"/>
                <a:cs typeface="+mn-lt"/>
              </a:rPr>
              <a:t>Working in Partnership with Parents</a:t>
            </a:r>
            <a:r>
              <a:rPr lang="en-GB" sz="1200" dirty="0">
                <a:ea typeface="+mn-lt"/>
                <a:cs typeface="+mn-lt"/>
              </a:rPr>
              <a:t>’. Available at: </a:t>
            </a:r>
            <a:r>
              <a:rPr lang="en-GB" sz="1200" dirty="0">
                <a:ea typeface="+mn-lt"/>
                <a:cs typeface="+mn-lt"/>
                <a:hlinkClick r:id="rId9"/>
              </a:rPr>
              <a:t>https://www.corampacey.org.uk/working-in-partnership-with-parents/</a:t>
            </a:r>
            <a:r>
              <a:rPr lang="en-GB" sz="1200" dirty="0">
                <a:ea typeface="+mn-lt"/>
                <a:cs typeface="+mn-lt"/>
              </a:rPr>
              <a:t> (Accessed: 18.01.2026). </a:t>
            </a:r>
            <a:endParaRPr lang="en-US" sz="1200">
              <a:ea typeface="+mn-lt"/>
              <a:cs typeface="+mn-lt"/>
            </a:endParaRPr>
          </a:p>
          <a:p>
            <a:pPr marL="0" indent="0">
              <a:buNone/>
            </a:pPr>
            <a:r>
              <a:rPr lang="en-GB" sz="1200" dirty="0">
                <a:ea typeface="+mn-lt"/>
                <a:cs typeface="+mn-lt"/>
              </a:rPr>
              <a:t>Coram. (2024) ‘</a:t>
            </a:r>
            <a:r>
              <a:rPr lang="en-GB" sz="1200" i="1" dirty="0">
                <a:ea typeface="+mn-lt"/>
                <a:cs typeface="+mn-lt"/>
              </a:rPr>
              <a:t>Tackling Barriers to Access in Early Education</a:t>
            </a:r>
            <a:r>
              <a:rPr lang="en-GB" sz="1200" dirty="0">
                <a:ea typeface="+mn-lt"/>
                <a:cs typeface="+mn-lt"/>
              </a:rPr>
              <a:t>’. Available at: </a:t>
            </a:r>
            <a:r>
              <a:rPr lang="en-GB" sz="1200" dirty="0">
                <a:ea typeface="+mn-lt"/>
                <a:cs typeface="+mn-lt"/>
                <a:hlinkClick r:id="rId10"/>
              </a:rPr>
              <a:t>https://www.coramfamilyandchildcare.org.uk/news/tackling-barriers-to-access-in-early-education/</a:t>
            </a:r>
            <a:r>
              <a:rPr lang="en-GB" sz="1200" dirty="0">
                <a:ea typeface="+mn-lt"/>
                <a:cs typeface="+mn-lt"/>
              </a:rPr>
              <a:t> (Accessed: 17.01.2026). </a:t>
            </a:r>
            <a:endParaRPr lang="en-US" sz="1200" dirty="0">
              <a:ea typeface="+mn-lt"/>
              <a:cs typeface="+mn-lt"/>
            </a:endParaRPr>
          </a:p>
          <a:p>
            <a:pPr marL="0" indent="0">
              <a:buNone/>
            </a:pPr>
            <a:endParaRPr lang="en-GB" sz="1400" dirty="0"/>
          </a:p>
        </p:txBody>
      </p:sp>
    </p:spTree>
    <p:extLst>
      <p:ext uri="{BB962C8B-B14F-4D97-AF65-F5344CB8AC3E}">
        <p14:creationId xmlns:p14="http://schemas.microsoft.com/office/powerpoint/2010/main" val="16245182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AFF28-3C28-5282-0A8B-F1300E13CA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9620A9-0CB4-2590-6894-7534FCD602B7}"/>
              </a:ext>
            </a:extLst>
          </p:cNvPr>
          <p:cNvSpPr>
            <a:spLocks noGrp="1"/>
          </p:cNvSpPr>
          <p:nvPr>
            <p:ph type="title"/>
          </p:nvPr>
        </p:nvSpPr>
        <p:spPr/>
        <p:txBody>
          <a:bodyPr/>
          <a:lstStyle/>
          <a:p>
            <a:r>
              <a:rPr lang="en-GB" u="sng" dirty="0"/>
              <a:t>Reference List</a:t>
            </a:r>
          </a:p>
        </p:txBody>
      </p:sp>
      <p:sp>
        <p:nvSpPr>
          <p:cNvPr id="3" name="Content Placeholder 2">
            <a:extLst>
              <a:ext uri="{FF2B5EF4-FFF2-40B4-BE49-F238E27FC236}">
                <a16:creationId xmlns:a16="http://schemas.microsoft.com/office/drawing/2014/main" id="{D71C8CF6-9D1B-27CF-F254-B662DE03E03F}"/>
              </a:ext>
            </a:extLst>
          </p:cNvPr>
          <p:cNvSpPr>
            <a:spLocks noGrp="1"/>
          </p:cNvSpPr>
          <p:nvPr>
            <p:ph idx="1"/>
          </p:nvPr>
        </p:nvSpPr>
        <p:spPr>
          <a:xfrm>
            <a:off x="156104" y="2056635"/>
            <a:ext cx="11838377" cy="4787792"/>
          </a:xfrm>
        </p:spPr>
        <p:txBody>
          <a:bodyPr vert="horz" lIns="91440" tIns="45720" rIns="91440" bIns="45720" rtlCol="0" anchor="ctr">
            <a:noAutofit/>
          </a:bodyPr>
          <a:lstStyle/>
          <a:p>
            <a:pPr marL="0" indent="0">
              <a:buNone/>
            </a:pPr>
            <a:r>
              <a:rPr lang="en-GB" sz="1100" dirty="0"/>
              <a:t>Corfe, S. (2022) ‘Childcare Costs and Poverty’, </a:t>
            </a:r>
            <a:r>
              <a:rPr lang="en-GB" sz="1100" i="1" dirty="0"/>
              <a:t>Social Market Foundation</a:t>
            </a:r>
            <a:r>
              <a:rPr lang="en-GB" sz="1100" dirty="0"/>
              <a:t>, 21st July. Available at: </a:t>
            </a:r>
            <a:r>
              <a:rPr lang="en-GB" sz="1100" dirty="0">
                <a:hlinkClick r:id="rId2"/>
              </a:rPr>
              <a:t>https://www.smf.co.uk/publications/childcare-costs-and-poverty/</a:t>
            </a:r>
            <a:r>
              <a:rPr lang="en-GB" sz="1100" dirty="0"/>
              <a:t> (Accessed: 17.01.2026). </a:t>
            </a:r>
          </a:p>
          <a:p>
            <a:pPr marL="0" indent="0">
              <a:buNone/>
            </a:pPr>
            <a:r>
              <a:rPr lang="en-GB" sz="1100" dirty="0"/>
              <a:t>Cushing, J. (2025) ‘Bronfenbrenner’s Ecological Systems Theory for a Modern Generation’,</a:t>
            </a:r>
            <a:r>
              <a:rPr lang="en-GB" sz="1100" i="1" dirty="0"/>
              <a:t> Social Pedagogy Professional Association</a:t>
            </a:r>
            <a:r>
              <a:rPr lang="en-GB" sz="1100" dirty="0"/>
              <a:t>, 20th October. Available at: </a:t>
            </a:r>
            <a:r>
              <a:rPr lang="en-GB" sz="1100" dirty="0">
                <a:hlinkClick r:id="rId3"/>
              </a:rPr>
              <a:t>https://sppa-uk.org/news/7865/</a:t>
            </a:r>
            <a:r>
              <a:rPr lang="en-GB" sz="1100" dirty="0"/>
              <a:t> (Accessed: 18.01.2026). </a:t>
            </a:r>
          </a:p>
          <a:p>
            <a:pPr marL="0" indent="0">
              <a:buNone/>
            </a:pPr>
            <a:r>
              <a:rPr lang="en-GB" sz="1100" dirty="0">
                <a:ea typeface="+mn-lt"/>
                <a:cs typeface="+mn-lt"/>
              </a:rPr>
              <a:t>Department for Education. (2022) ‘</a:t>
            </a:r>
            <a:r>
              <a:rPr lang="en-GB" sz="1100" i="1" dirty="0">
                <a:ea typeface="+mn-lt"/>
                <a:cs typeface="+mn-lt"/>
              </a:rPr>
              <a:t>Exploring Language</a:t>
            </a:r>
            <a:r>
              <a:rPr lang="en-GB" sz="1100" dirty="0">
                <a:ea typeface="+mn-lt"/>
                <a:cs typeface="+mn-lt"/>
              </a:rPr>
              <a:t>’. Available at: </a:t>
            </a:r>
            <a:r>
              <a:rPr lang="en-GB" sz="1100" dirty="0">
                <a:ea typeface="+mn-lt"/>
                <a:cs typeface="+mn-lt"/>
                <a:hlinkClick r:id="rId4"/>
              </a:rPr>
              <a:t>https://help-for-early-years-providers.education.gov.uk/areas-of-learning/communication-and-language/exploring-language</a:t>
            </a:r>
            <a:r>
              <a:rPr lang="en-GB" sz="1100" dirty="0">
                <a:ea typeface="+mn-lt"/>
                <a:cs typeface="+mn-lt"/>
              </a:rPr>
              <a:t> (Accessed: 18.01.2026). </a:t>
            </a:r>
          </a:p>
          <a:p>
            <a:pPr marL="0" indent="0">
              <a:buNone/>
            </a:pPr>
            <a:r>
              <a:rPr lang="en-GB" sz="1100" dirty="0">
                <a:ea typeface="+mn-lt"/>
                <a:cs typeface="+mn-lt"/>
              </a:rPr>
              <a:t>Department for Education. (2022) </a:t>
            </a:r>
            <a:r>
              <a:rPr lang="en-GB" sz="1100" i="1" dirty="0">
                <a:ea typeface="+mn-lt"/>
                <a:cs typeface="+mn-lt"/>
              </a:rPr>
              <a:t>‘Relationships’</a:t>
            </a:r>
            <a:r>
              <a:rPr lang="en-GB" sz="1100" dirty="0">
                <a:ea typeface="+mn-lt"/>
                <a:cs typeface="+mn-lt"/>
              </a:rPr>
              <a:t>. Available at: </a:t>
            </a:r>
            <a:r>
              <a:rPr lang="en-GB" sz="1100" dirty="0">
                <a:ea typeface="+mn-lt"/>
                <a:cs typeface="+mn-lt"/>
                <a:hlinkClick r:id="rId5"/>
              </a:rPr>
              <a:t>https://help-for-early-years-providers.education.gov.uk/areas-of-learning/personal-social-and-emotional-development/relationships</a:t>
            </a:r>
            <a:r>
              <a:rPr lang="en-GB" sz="1100" dirty="0">
                <a:ea typeface="+mn-lt"/>
                <a:cs typeface="+mn-lt"/>
              </a:rPr>
              <a:t> (Accessed: 17.01.2026). </a:t>
            </a:r>
          </a:p>
          <a:p>
            <a:pPr marL="0" indent="0">
              <a:buNone/>
            </a:pPr>
            <a:r>
              <a:rPr lang="en-GB" sz="1100" dirty="0">
                <a:ea typeface="+mn-lt"/>
                <a:cs typeface="+mn-lt"/>
              </a:rPr>
              <a:t>Early Intervention Foundation &amp; University of Cambridge. (2022) ‘Developing Positive Relationships’ </a:t>
            </a:r>
            <a:r>
              <a:rPr lang="en-GB" sz="1100" i="1" dirty="0">
                <a:ea typeface="+mn-lt"/>
                <a:cs typeface="+mn-lt"/>
              </a:rPr>
              <a:t>Play in Education Development and Learning</a:t>
            </a:r>
            <a:r>
              <a:rPr lang="en-GB" sz="1100" dirty="0">
                <a:ea typeface="+mn-lt"/>
                <a:cs typeface="+mn-lt"/>
              </a:rPr>
              <a:t>, pp.1-5. Available at: </a:t>
            </a:r>
            <a:r>
              <a:rPr lang="en-GB" sz="1100" dirty="0">
                <a:ea typeface="+mn-lt"/>
                <a:cs typeface="+mn-lt"/>
                <a:hlinkClick r:id="rId6"/>
              </a:rPr>
              <a:t>https://share.google/W7UpVKAr7STFVzSE1</a:t>
            </a:r>
            <a:r>
              <a:rPr lang="en-GB" sz="1100" dirty="0">
                <a:ea typeface="+mn-lt"/>
                <a:cs typeface="+mn-lt"/>
              </a:rPr>
              <a:t> (Accessed: 17.01.2026). </a:t>
            </a:r>
          </a:p>
          <a:p>
            <a:pPr marL="0" indent="0">
              <a:buNone/>
            </a:pPr>
            <a:r>
              <a:rPr lang="en-GB" sz="1100" dirty="0">
                <a:ea typeface="+mn-lt"/>
                <a:cs typeface="+mn-lt"/>
              </a:rPr>
              <a:t>Early Years Wales. (2020) ‘</a:t>
            </a:r>
            <a:r>
              <a:rPr lang="en-GB" sz="1100" i="1" dirty="0">
                <a:ea typeface="+mn-lt"/>
                <a:cs typeface="+mn-lt"/>
              </a:rPr>
              <a:t>First 1,000 Days</a:t>
            </a:r>
            <a:r>
              <a:rPr lang="en-GB" sz="1100" dirty="0">
                <a:ea typeface="+mn-lt"/>
                <a:cs typeface="+mn-lt"/>
              </a:rPr>
              <a:t>’. Available at: </a:t>
            </a:r>
            <a:r>
              <a:rPr lang="en-GB" sz="1100" dirty="0">
                <a:ea typeface="+mn-lt"/>
                <a:cs typeface="+mn-lt"/>
                <a:hlinkClick r:id="rId7"/>
              </a:rPr>
              <a:t>https://www.earlyyears.wales/en/news/blog-first-1000-days</a:t>
            </a:r>
            <a:r>
              <a:rPr lang="en-GB" sz="1100" dirty="0">
                <a:ea typeface="+mn-lt"/>
                <a:cs typeface="+mn-lt"/>
              </a:rPr>
              <a:t> (Accessed: 14.01.2026). </a:t>
            </a:r>
          </a:p>
          <a:p>
            <a:pPr marL="0" indent="0">
              <a:buNone/>
            </a:pPr>
            <a:r>
              <a:rPr lang="en-GB" sz="1100" dirty="0">
                <a:ea typeface="+mn-lt"/>
                <a:cs typeface="+mn-lt"/>
              </a:rPr>
              <a:t>EBSCO. (2024) ‘</a:t>
            </a:r>
            <a:r>
              <a:rPr lang="en-GB" sz="1100" i="1" dirty="0">
                <a:ea typeface="+mn-lt"/>
                <a:cs typeface="+mn-lt"/>
              </a:rPr>
              <a:t>Ecological Systems Theory’</a:t>
            </a:r>
            <a:r>
              <a:rPr lang="en-GB" sz="1100" dirty="0">
                <a:ea typeface="+mn-lt"/>
                <a:cs typeface="+mn-lt"/>
              </a:rPr>
              <a:t>. Available at: </a:t>
            </a:r>
            <a:r>
              <a:rPr lang="en-GB" sz="1100" dirty="0">
                <a:ea typeface="+mn-lt"/>
                <a:cs typeface="+mn-lt"/>
                <a:hlinkClick r:id="rId8"/>
              </a:rPr>
              <a:t>https://www.ebsco.com/research-starters/psychology/ecological-systems-theory</a:t>
            </a:r>
            <a:r>
              <a:rPr lang="en-GB" sz="1100" dirty="0">
                <a:ea typeface="+mn-lt"/>
                <a:cs typeface="+mn-lt"/>
              </a:rPr>
              <a:t> (Accessed; 18.01.2026). </a:t>
            </a:r>
          </a:p>
          <a:p>
            <a:pPr marL="0" indent="0">
              <a:buNone/>
            </a:pPr>
            <a:r>
              <a:rPr lang="en-GB" sz="1100" dirty="0">
                <a:ea typeface="+mn-lt"/>
                <a:cs typeface="+mn-lt"/>
              </a:rPr>
              <a:t>Evans, L. (2025) ‘Families Pushed Out of Work Due to Childcare Costs’, </a:t>
            </a:r>
            <a:r>
              <a:rPr lang="en-GB" sz="1100" i="1" dirty="0">
                <a:ea typeface="+mn-lt"/>
                <a:cs typeface="+mn-lt"/>
              </a:rPr>
              <a:t>BBC News</a:t>
            </a:r>
            <a:r>
              <a:rPr lang="en-GB" sz="1100" dirty="0">
                <a:ea typeface="+mn-lt"/>
                <a:cs typeface="+mn-lt"/>
              </a:rPr>
              <a:t>, 5th August. Available at: </a:t>
            </a:r>
            <a:r>
              <a:rPr lang="en-GB" sz="1100" dirty="0">
                <a:ea typeface="+mn-lt"/>
                <a:cs typeface="+mn-lt"/>
                <a:hlinkClick r:id="rId9"/>
              </a:rPr>
              <a:t>https://www.bbc.co.uk/news/articles/c74dz9rgeglo</a:t>
            </a:r>
            <a:r>
              <a:rPr lang="en-GB" sz="1100" dirty="0">
                <a:ea typeface="+mn-lt"/>
                <a:cs typeface="+mn-lt"/>
              </a:rPr>
              <a:t> (Accessed: 17.01.2026). </a:t>
            </a:r>
          </a:p>
          <a:p>
            <a:pPr marL="0" indent="0">
              <a:buNone/>
            </a:pPr>
            <a:r>
              <a:rPr lang="en-GB" sz="1100" dirty="0" err="1">
                <a:ea typeface="+mn-lt"/>
                <a:cs typeface="+mn-lt"/>
              </a:rPr>
              <a:t>FamilyHub</a:t>
            </a:r>
            <a:r>
              <a:rPr lang="en-GB" sz="1100" dirty="0">
                <a:ea typeface="+mn-lt"/>
                <a:cs typeface="+mn-lt"/>
              </a:rPr>
              <a:t>. (2023) ‘</a:t>
            </a:r>
            <a:r>
              <a:rPr lang="en-GB" sz="1100" i="1" dirty="0">
                <a:ea typeface="+mn-lt"/>
                <a:cs typeface="+mn-lt"/>
              </a:rPr>
              <a:t>Maslow’s Hierarchy of Needs</a:t>
            </a:r>
            <a:r>
              <a:rPr lang="en-GB" sz="1100" dirty="0">
                <a:ea typeface="+mn-lt"/>
                <a:cs typeface="+mn-lt"/>
              </a:rPr>
              <a:t>’. Available at: </a:t>
            </a:r>
            <a:r>
              <a:rPr lang="en-GB" sz="1100" dirty="0">
                <a:ea typeface="+mn-lt"/>
                <a:cs typeface="+mn-lt"/>
                <a:hlinkClick r:id="rId10"/>
              </a:rPr>
              <a:t>https://torbayfamilyhub.org.uk/topic/maslows-hierarchy-of-needs/</a:t>
            </a:r>
            <a:r>
              <a:rPr lang="en-GB" sz="1100" dirty="0">
                <a:ea typeface="+mn-lt"/>
                <a:cs typeface="+mn-lt"/>
              </a:rPr>
              <a:t> (Accessed: 17.01.2026).</a:t>
            </a:r>
          </a:p>
          <a:p>
            <a:pPr marL="0" indent="0">
              <a:buNone/>
            </a:pPr>
            <a:r>
              <a:rPr lang="en-GB" sz="1100" dirty="0">
                <a:ea typeface="+mn-lt"/>
                <a:cs typeface="+mn-lt"/>
              </a:rPr>
              <a:t> </a:t>
            </a:r>
            <a:r>
              <a:rPr lang="en-GB" sz="1100" dirty="0" err="1">
                <a:ea typeface="+mn-lt"/>
                <a:cs typeface="+mn-lt"/>
              </a:rPr>
              <a:t>Farringtons</a:t>
            </a:r>
            <a:r>
              <a:rPr lang="en-GB" sz="1100" dirty="0">
                <a:ea typeface="+mn-lt"/>
                <a:cs typeface="+mn-lt"/>
              </a:rPr>
              <a:t> School. (2025) ‘</a:t>
            </a:r>
            <a:r>
              <a:rPr lang="en-GB" sz="1100" i="1" dirty="0">
                <a:ea typeface="+mn-lt"/>
                <a:cs typeface="+mn-lt"/>
              </a:rPr>
              <a:t>Fine Motor Skills in Early Years</a:t>
            </a:r>
            <a:r>
              <a:rPr lang="en-GB" sz="1100" dirty="0">
                <a:ea typeface="+mn-lt"/>
                <a:cs typeface="+mn-lt"/>
              </a:rPr>
              <a:t>’. Available at: </a:t>
            </a:r>
            <a:r>
              <a:rPr lang="en-GB" sz="1100" dirty="0">
                <a:ea typeface="+mn-lt"/>
                <a:cs typeface="+mn-lt"/>
                <a:hlinkClick r:id="rId11"/>
              </a:rPr>
              <a:t>https://www.farringtons.org.uk/2025/02/10/the-importance-of-fine-motor-skills/</a:t>
            </a:r>
            <a:r>
              <a:rPr lang="en-GB" sz="1100" dirty="0">
                <a:ea typeface="+mn-lt"/>
                <a:cs typeface="+mn-lt"/>
              </a:rPr>
              <a:t> (Accessed: 18.01.2026). </a:t>
            </a:r>
          </a:p>
          <a:p>
            <a:pPr marL="0" indent="0">
              <a:buNone/>
            </a:pPr>
            <a:r>
              <a:rPr lang="en-GB" sz="1100" dirty="0">
                <a:ea typeface="+mn-lt"/>
                <a:cs typeface="+mn-lt"/>
              </a:rPr>
              <a:t>Fish Insurance. (2020) ‘</a:t>
            </a:r>
            <a:r>
              <a:rPr lang="en-GB" sz="1100" i="1" dirty="0">
                <a:ea typeface="+mn-lt"/>
                <a:cs typeface="+mn-lt"/>
              </a:rPr>
              <a:t>5 Essential Attributes of Exceptional Care Work</a:t>
            </a:r>
            <a:r>
              <a:rPr lang="en-GB" sz="1100" dirty="0">
                <a:ea typeface="+mn-lt"/>
                <a:cs typeface="+mn-lt"/>
              </a:rPr>
              <a:t>’. Available at: </a:t>
            </a:r>
            <a:r>
              <a:rPr lang="en-GB" sz="1100" dirty="0">
                <a:ea typeface="+mn-lt"/>
                <a:cs typeface="+mn-lt"/>
                <a:hlinkClick r:id="rId12"/>
              </a:rPr>
              <a:t>https://www.fishinsurance.co.uk/5-essential-attributes-of-exceptional-care-work/</a:t>
            </a:r>
            <a:r>
              <a:rPr lang="en-GB" sz="1100" dirty="0">
                <a:ea typeface="+mn-lt"/>
                <a:cs typeface="+mn-lt"/>
              </a:rPr>
              <a:t> (Accessed: 16.01.2026). </a:t>
            </a:r>
            <a:endParaRPr lang="en-GB" sz="1100" dirty="0"/>
          </a:p>
        </p:txBody>
      </p:sp>
    </p:spTree>
    <p:extLst>
      <p:ext uri="{BB962C8B-B14F-4D97-AF65-F5344CB8AC3E}">
        <p14:creationId xmlns:p14="http://schemas.microsoft.com/office/powerpoint/2010/main" val="12998717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4B60D-8245-E1C6-C646-A171D7F16A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E88A12-3D3E-A8A5-0CA1-2A1D3EE2B37F}"/>
              </a:ext>
            </a:extLst>
          </p:cNvPr>
          <p:cNvSpPr>
            <a:spLocks noGrp="1"/>
          </p:cNvSpPr>
          <p:nvPr>
            <p:ph type="title"/>
          </p:nvPr>
        </p:nvSpPr>
        <p:spPr/>
        <p:txBody>
          <a:bodyPr/>
          <a:lstStyle/>
          <a:p>
            <a:r>
              <a:rPr lang="en-GB" u="sng" dirty="0"/>
              <a:t>Reference List</a:t>
            </a:r>
          </a:p>
        </p:txBody>
      </p:sp>
      <p:sp>
        <p:nvSpPr>
          <p:cNvPr id="3" name="Content Placeholder 2">
            <a:extLst>
              <a:ext uri="{FF2B5EF4-FFF2-40B4-BE49-F238E27FC236}">
                <a16:creationId xmlns:a16="http://schemas.microsoft.com/office/drawing/2014/main" id="{0C72EF15-1FFA-718C-0429-C143CBD106D0}"/>
              </a:ext>
            </a:extLst>
          </p:cNvPr>
          <p:cNvSpPr>
            <a:spLocks noGrp="1"/>
          </p:cNvSpPr>
          <p:nvPr>
            <p:ph idx="1"/>
          </p:nvPr>
        </p:nvSpPr>
        <p:spPr>
          <a:xfrm>
            <a:off x="156104" y="2056635"/>
            <a:ext cx="11838377" cy="4787792"/>
          </a:xfrm>
        </p:spPr>
        <p:txBody>
          <a:bodyPr vert="horz" lIns="91440" tIns="45720" rIns="91440" bIns="45720" rtlCol="0" anchor="ctr">
            <a:noAutofit/>
          </a:bodyPr>
          <a:lstStyle/>
          <a:p>
            <a:pPr marL="0" indent="0">
              <a:buNone/>
            </a:pPr>
            <a:r>
              <a:rPr lang="en-GB" sz="1100" dirty="0">
                <a:ea typeface="+mn-lt"/>
                <a:cs typeface="+mn-lt"/>
              </a:rPr>
              <a:t>Galeon, A. (</a:t>
            </a:r>
            <a:r>
              <a:rPr lang="en-GB" sz="1100" dirty="0" err="1">
                <a:ea typeface="+mn-lt"/>
                <a:cs typeface="+mn-lt"/>
              </a:rPr>
              <a:t>n.d</a:t>
            </a:r>
            <a:r>
              <a:rPr lang="en-GB" sz="1100" dirty="0">
                <a:ea typeface="+mn-lt"/>
                <a:cs typeface="+mn-lt"/>
              </a:rPr>
              <a:t>) ‘Managing Resources and Supplies in Early Years and Nurseries’ </a:t>
            </a:r>
            <a:r>
              <a:rPr lang="en-GB" sz="1100" i="1" dirty="0">
                <a:ea typeface="+mn-lt"/>
                <a:cs typeface="+mn-lt"/>
              </a:rPr>
              <a:t>Mandatory Training Group</a:t>
            </a:r>
            <a:r>
              <a:rPr lang="en-GB" sz="1100" dirty="0">
                <a:ea typeface="+mn-lt"/>
                <a:cs typeface="+mn-lt"/>
              </a:rPr>
              <a:t>. Available at: </a:t>
            </a:r>
            <a:r>
              <a:rPr lang="en-GB" sz="1100" dirty="0">
                <a:ea typeface="+mn-lt"/>
                <a:cs typeface="+mn-lt"/>
                <a:hlinkClick r:id="rId2"/>
              </a:rPr>
              <a:t>https://www.mandatorytraining.co.uk/blogs/early-years-chidlcare/managing-resources-and-supplies-in-early-years-and-nurseries?srsltid=AfmBOoraPQXMnwmMe-Lj4c5L_UROcvJvWfs1EsFYzlfEkLMCeSauW7pp (Accessed: 18.01.2026).</a:t>
            </a:r>
            <a:r>
              <a:rPr lang="en-GB" sz="1100" dirty="0">
                <a:ea typeface="+mn-lt"/>
                <a:cs typeface="+mn-lt"/>
              </a:rPr>
              <a:t> </a:t>
            </a:r>
            <a:endParaRPr lang="en-US" dirty="0">
              <a:ea typeface="+mn-lt"/>
              <a:cs typeface="+mn-lt"/>
            </a:endParaRPr>
          </a:p>
          <a:p>
            <a:pPr marL="0" indent="0">
              <a:buNone/>
            </a:pPr>
            <a:r>
              <a:rPr lang="en-GB" sz="1100" dirty="0">
                <a:ea typeface="+mn-lt"/>
                <a:cs typeface="+mn-lt"/>
              </a:rPr>
              <a:t>Gallagher, J. (2024) ‘Sugar in First 1,000 Days Linked to Poor Health Later’, </a:t>
            </a:r>
            <a:r>
              <a:rPr lang="en-GB" sz="1100" i="1" dirty="0">
                <a:ea typeface="+mn-lt"/>
                <a:cs typeface="+mn-lt"/>
              </a:rPr>
              <a:t>BBC News</a:t>
            </a:r>
            <a:r>
              <a:rPr lang="en-GB" sz="1100" dirty="0">
                <a:ea typeface="+mn-lt"/>
                <a:cs typeface="+mn-lt"/>
              </a:rPr>
              <a:t>, 31st October. Available at: </a:t>
            </a:r>
            <a:r>
              <a:rPr lang="en-GB" sz="1100" dirty="0">
                <a:ea typeface="+mn-lt"/>
                <a:cs typeface="+mn-lt"/>
                <a:hlinkClick r:id="rId3"/>
              </a:rPr>
              <a:t>https://www.bbc.co.uk/news/articles/c93qlyp42jyo</a:t>
            </a:r>
            <a:r>
              <a:rPr lang="en-GB" sz="1100" dirty="0">
                <a:ea typeface="+mn-lt"/>
                <a:cs typeface="+mn-lt"/>
              </a:rPr>
              <a:t> (Accessed: 14.01.2026). </a:t>
            </a:r>
            <a:endParaRPr lang="en-US" dirty="0">
              <a:ea typeface="+mn-lt"/>
              <a:cs typeface="+mn-lt"/>
            </a:endParaRPr>
          </a:p>
          <a:p>
            <a:pPr marL="0" indent="0">
              <a:buNone/>
            </a:pPr>
            <a:r>
              <a:rPr lang="en-GB" sz="1100" dirty="0">
                <a:ea typeface="+mn-lt"/>
                <a:cs typeface="+mn-lt"/>
              </a:rPr>
              <a:t>Gray, R. (2012) ‘Life Stage: Pre-Conception and Pregnancy’, </a:t>
            </a:r>
            <a:r>
              <a:rPr lang="en-GB" sz="1100" i="1" dirty="0">
                <a:ea typeface="+mn-lt"/>
                <a:cs typeface="+mn-lt"/>
              </a:rPr>
              <a:t>Annual Report of the Chief Medical Officer 2012, Our Children Deserve Better: Prevention Pays</a:t>
            </a:r>
            <a:r>
              <a:rPr lang="en-GB" sz="1100" dirty="0">
                <a:ea typeface="+mn-lt"/>
                <a:cs typeface="+mn-lt"/>
              </a:rPr>
              <a:t>, p.3-6. Available at: </a:t>
            </a:r>
            <a:r>
              <a:rPr lang="en-GB" sz="1100" dirty="0">
                <a:ea typeface="+mn-lt"/>
                <a:cs typeface="+mn-lt"/>
                <a:hlinkClick r:id="rId4"/>
              </a:rPr>
              <a:t>https://assets.publishing.service.gov.uk/media/5a7c632ce5274a7ee2567201/33571_2901304_CMO_Chapter_5.pdf</a:t>
            </a:r>
            <a:r>
              <a:rPr lang="en-GB" sz="1100" dirty="0">
                <a:ea typeface="+mn-lt"/>
                <a:cs typeface="+mn-lt"/>
              </a:rPr>
              <a:t> (Accessed: 18.01.2026). </a:t>
            </a:r>
            <a:endParaRPr lang="en-US" dirty="0">
              <a:ea typeface="+mn-lt"/>
              <a:cs typeface="+mn-lt"/>
            </a:endParaRPr>
          </a:p>
          <a:p>
            <a:pPr marL="0" indent="0">
              <a:buNone/>
            </a:pPr>
            <a:r>
              <a:rPr lang="en-GB" sz="1100" dirty="0">
                <a:ea typeface="+mn-lt"/>
                <a:cs typeface="+mn-lt"/>
              </a:rPr>
              <a:t>Guy-Evans, O. (2024) ‘Bronfenbrenner’s Ecological Systems Theory’,</a:t>
            </a:r>
            <a:r>
              <a:rPr lang="en-GB" sz="1100" i="1" dirty="0">
                <a:ea typeface="+mn-lt"/>
                <a:cs typeface="+mn-lt"/>
              </a:rPr>
              <a:t> ResearchGate</a:t>
            </a:r>
            <a:r>
              <a:rPr lang="en-GB" sz="1100" dirty="0">
                <a:ea typeface="+mn-lt"/>
                <a:cs typeface="+mn-lt"/>
              </a:rPr>
              <a:t>, January. Available at: </a:t>
            </a:r>
            <a:r>
              <a:rPr lang="en-GB" sz="1100" dirty="0">
                <a:ea typeface="+mn-lt"/>
                <a:cs typeface="+mn-lt"/>
                <a:hlinkClick r:id="rId5"/>
              </a:rPr>
              <a:t>https://www.researchgate.net/publication/383500583_Bronfenbrenner's_Ecological_Systems_Theory</a:t>
            </a:r>
            <a:r>
              <a:rPr lang="en-GB" sz="1100" dirty="0">
                <a:ea typeface="+mn-lt"/>
                <a:cs typeface="+mn-lt"/>
              </a:rPr>
              <a:t> (Accessed: 18.01.2026). </a:t>
            </a:r>
            <a:endParaRPr lang="en-US">
              <a:ea typeface="+mn-lt"/>
              <a:cs typeface="+mn-lt"/>
            </a:endParaRPr>
          </a:p>
          <a:p>
            <a:pPr marL="0" indent="0">
              <a:buNone/>
            </a:pPr>
            <a:r>
              <a:rPr lang="en-GB" sz="1100" dirty="0">
                <a:ea typeface="+mn-lt"/>
                <a:cs typeface="+mn-lt"/>
              </a:rPr>
              <a:t>Harrop, S. (2024) ‘The Importance of The Learning Environment to Young Children’, </a:t>
            </a:r>
            <a:r>
              <a:rPr lang="en-GB" sz="1100" i="1" dirty="0">
                <a:ea typeface="+mn-lt"/>
                <a:cs typeface="+mn-lt"/>
              </a:rPr>
              <a:t>North Wales Management School</a:t>
            </a:r>
            <a:r>
              <a:rPr lang="en-GB" sz="1100" dirty="0">
                <a:ea typeface="+mn-lt"/>
                <a:cs typeface="+mn-lt"/>
              </a:rPr>
              <a:t>, 19th March. Available at: </a:t>
            </a:r>
            <a:r>
              <a:rPr lang="en-GB" sz="1100" dirty="0">
                <a:ea typeface="+mn-lt"/>
                <a:cs typeface="+mn-lt"/>
                <a:hlinkClick r:id="rId6"/>
              </a:rPr>
              <a:t>https://online.wrexham.ac.uk/the-importance-of-the-learning-environment-to-young-children/</a:t>
            </a:r>
            <a:r>
              <a:rPr lang="en-GB" sz="1100" dirty="0">
                <a:ea typeface="+mn-lt"/>
                <a:cs typeface="+mn-lt"/>
              </a:rPr>
              <a:t> (Accessed: 17.01.2026). </a:t>
            </a:r>
            <a:endParaRPr lang="en-US">
              <a:ea typeface="+mn-lt"/>
              <a:cs typeface="+mn-lt"/>
            </a:endParaRPr>
          </a:p>
          <a:p>
            <a:pPr marL="0" indent="0">
              <a:buNone/>
            </a:pPr>
            <a:r>
              <a:rPr lang="en-GB" sz="1100" dirty="0">
                <a:ea typeface="+mn-lt"/>
                <a:cs typeface="+mn-lt"/>
              </a:rPr>
              <a:t>Help Me Grow. (</a:t>
            </a:r>
            <a:r>
              <a:rPr lang="en-GB" sz="1100" dirty="0" err="1">
                <a:ea typeface="+mn-lt"/>
                <a:cs typeface="+mn-lt"/>
              </a:rPr>
              <a:t>n.d</a:t>
            </a:r>
            <a:r>
              <a:rPr lang="en-GB" sz="1100" dirty="0">
                <a:ea typeface="+mn-lt"/>
                <a:cs typeface="+mn-lt"/>
              </a:rPr>
              <a:t>) ‘</a:t>
            </a:r>
            <a:r>
              <a:rPr lang="en-GB" sz="1100" i="1" dirty="0">
                <a:ea typeface="+mn-lt"/>
                <a:cs typeface="+mn-lt"/>
              </a:rPr>
              <a:t>What is Social and Emotional Development</a:t>
            </a:r>
            <a:r>
              <a:rPr lang="en-GB" sz="1100" dirty="0">
                <a:ea typeface="+mn-lt"/>
                <a:cs typeface="+mn-lt"/>
              </a:rPr>
              <a:t>’. Available at: </a:t>
            </a:r>
            <a:r>
              <a:rPr lang="en-GB" sz="1100" dirty="0">
                <a:ea typeface="+mn-lt"/>
                <a:cs typeface="+mn-lt"/>
                <a:hlinkClick r:id="rId7"/>
              </a:rPr>
              <a:t>https://helpmegrowmn.org/HMG/HelpfulRes/Articles/WhatSocialDev/index.html</a:t>
            </a:r>
            <a:r>
              <a:rPr lang="en-GB" sz="1100" dirty="0">
                <a:ea typeface="+mn-lt"/>
                <a:cs typeface="+mn-lt"/>
              </a:rPr>
              <a:t> (Accessed: 18.01.2026). </a:t>
            </a:r>
            <a:endParaRPr lang="en-US">
              <a:ea typeface="+mn-lt"/>
              <a:cs typeface="+mn-lt"/>
            </a:endParaRPr>
          </a:p>
          <a:p>
            <a:pPr marL="0" indent="0">
              <a:buNone/>
            </a:pPr>
            <a:r>
              <a:rPr lang="en-GB" sz="1100" dirty="0">
                <a:ea typeface="+mn-lt"/>
                <a:cs typeface="+mn-lt"/>
              </a:rPr>
              <a:t>Jarvie, M., Shorto, S., Deer, L., and Goddard, E. (2023) ‘Childcare Survey’, </a:t>
            </a:r>
            <a:r>
              <a:rPr lang="en-GB" sz="1100" i="1" dirty="0">
                <a:ea typeface="+mn-lt"/>
                <a:cs typeface="+mn-lt"/>
              </a:rPr>
              <a:t>Coram</a:t>
            </a:r>
            <a:r>
              <a:rPr lang="en-GB" sz="1100" dirty="0">
                <a:ea typeface="+mn-lt"/>
                <a:cs typeface="+mn-lt"/>
              </a:rPr>
              <a:t>, pp.4-7. Available at: </a:t>
            </a:r>
            <a:r>
              <a:rPr lang="en-GB" sz="1100" dirty="0">
                <a:ea typeface="+mn-lt"/>
                <a:cs typeface="+mn-lt"/>
                <a:hlinkClick r:id="rId8"/>
              </a:rPr>
              <a:t>https://www.familyandchildcaretrust.org/sites/default/files/Resource%20Library/Childcare%20Survey%202023_Coram%20Family%20and%20Childcare.pdf</a:t>
            </a:r>
            <a:r>
              <a:rPr lang="en-GB" sz="1100" dirty="0">
                <a:ea typeface="+mn-lt"/>
                <a:cs typeface="+mn-lt"/>
              </a:rPr>
              <a:t> (Accessed: 18.01.2026). </a:t>
            </a:r>
            <a:endParaRPr lang="en-US">
              <a:ea typeface="+mn-lt"/>
              <a:cs typeface="+mn-lt"/>
            </a:endParaRPr>
          </a:p>
          <a:p>
            <a:pPr marL="0" indent="0">
              <a:buNone/>
            </a:pPr>
            <a:r>
              <a:rPr lang="en-GB" sz="1100" dirty="0">
                <a:ea typeface="+mn-lt"/>
                <a:cs typeface="+mn-lt"/>
              </a:rPr>
              <a:t>JS </a:t>
            </a:r>
            <a:r>
              <a:rPr lang="en-GB" sz="1100" dirty="0" err="1">
                <a:ea typeface="+mn-lt"/>
                <a:cs typeface="+mn-lt"/>
              </a:rPr>
              <a:t>Hubbuck</a:t>
            </a:r>
            <a:r>
              <a:rPr lang="en-GB" sz="1100" dirty="0">
                <a:ea typeface="+mn-lt"/>
                <a:cs typeface="+mn-lt"/>
              </a:rPr>
              <a:t>. (2023) ‘</a:t>
            </a:r>
            <a:r>
              <a:rPr lang="en-GB" sz="1100" i="1" dirty="0">
                <a:ea typeface="+mn-lt"/>
                <a:cs typeface="+mn-lt"/>
              </a:rPr>
              <a:t>10 Incredible Benefits of Playing with Farm Toys</a:t>
            </a:r>
            <a:r>
              <a:rPr lang="en-GB" sz="1100" dirty="0">
                <a:ea typeface="+mn-lt"/>
                <a:cs typeface="+mn-lt"/>
              </a:rPr>
              <a:t>’. Available at: </a:t>
            </a:r>
            <a:r>
              <a:rPr lang="en-GB" sz="1100" dirty="0">
                <a:ea typeface="+mn-lt"/>
                <a:cs typeface="+mn-lt"/>
                <a:hlinkClick r:id="rId9"/>
              </a:rPr>
              <a:t>https://hubbucks.co.uk/10-incredible-benefits-of-playing-with-farm-toys/</a:t>
            </a:r>
            <a:r>
              <a:rPr lang="en-GB" sz="1100" dirty="0">
                <a:ea typeface="+mn-lt"/>
                <a:cs typeface="+mn-lt"/>
              </a:rPr>
              <a:t> (Accessed: 18.01.2026). </a:t>
            </a:r>
            <a:endParaRPr lang="en-US">
              <a:ea typeface="+mn-lt"/>
              <a:cs typeface="+mn-lt"/>
            </a:endParaRPr>
          </a:p>
          <a:p>
            <a:pPr marL="0" indent="0">
              <a:buNone/>
            </a:pPr>
            <a:r>
              <a:rPr lang="en-GB" sz="1100" dirty="0">
                <a:ea typeface="+mn-lt"/>
                <a:cs typeface="+mn-lt"/>
              </a:rPr>
              <a:t>Kumon. (2022) ‘</a:t>
            </a:r>
            <a:r>
              <a:rPr lang="en-GB" sz="1100" i="1" dirty="0">
                <a:ea typeface="+mn-lt"/>
                <a:cs typeface="+mn-lt"/>
              </a:rPr>
              <a:t>How Can a Child Benefit from Taking Responsibility for Their Own Learning?</a:t>
            </a:r>
            <a:r>
              <a:rPr lang="en-GB" sz="1100" dirty="0">
                <a:ea typeface="+mn-lt"/>
                <a:cs typeface="+mn-lt"/>
              </a:rPr>
              <a:t>’. Available at: </a:t>
            </a:r>
            <a:r>
              <a:rPr lang="en-GB" sz="1100" dirty="0">
                <a:ea typeface="+mn-lt"/>
                <a:cs typeface="+mn-lt"/>
                <a:hlinkClick r:id="rId10"/>
              </a:rPr>
              <a:t>https://www.kumon.co.uk/blog/benefits-of-children-taking-responsibility-for-their-own-learning</a:t>
            </a:r>
            <a:r>
              <a:rPr lang="en-GB" sz="1100" dirty="0">
                <a:ea typeface="+mn-lt"/>
                <a:cs typeface="+mn-lt"/>
              </a:rPr>
              <a:t> (Accessed: 18.01.2026). </a:t>
            </a:r>
            <a:endParaRPr lang="en-US" dirty="0"/>
          </a:p>
        </p:txBody>
      </p:sp>
    </p:spTree>
    <p:extLst>
      <p:ext uri="{BB962C8B-B14F-4D97-AF65-F5344CB8AC3E}">
        <p14:creationId xmlns:p14="http://schemas.microsoft.com/office/powerpoint/2010/main" val="22422668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831FA-6B0F-2B86-C47D-96995EB601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0AF337E-894E-1F68-2C45-4352D7662CEF}"/>
              </a:ext>
            </a:extLst>
          </p:cNvPr>
          <p:cNvSpPr>
            <a:spLocks noGrp="1"/>
          </p:cNvSpPr>
          <p:nvPr>
            <p:ph type="title"/>
          </p:nvPr>
        </p:nvSpPr>
        <p:spPr/>
        <p:txBody>
          <a:bodyPr/>
          <a:lstStyle/>
          <a:p>
            <a:r>
              <a:rPr lang="en-GB" u="sng" dirty="0"/>
              <a:t>Reference List</a:t>
            </a:r>
          </a:p>
        </p:txBody>
      </p:sp>
      <p:sp>
        <p:nvSpPr>
          <p:cNvPr id="3" name="Content Placeholder 2">
            <a:extLst>
              <a:ext uri="{FF2B5EF4-FFF2-40B4-BE49-F238E27FC236}">
                <a16:creationId xmlns:a16="http://schemas.microsoft.com/office/drawing/2014/main" id="{A4F36A99-5547-E8D4-EABE-EC95078EE72D}"/>
              </a:ext>
            </a:extLst>
          </p:cNvPr>
          <p:cNvSpPr>
            <a:spLocks noGrp="1"/>
          </p:cNvSpPr>
          <p:nvPr>
            <p:ph idx="1"/>
          </p:nvPr>
        </p:nvSpPr>
        <p:spPr>
          <a:xfrm>
            <a:off x="156104" y="2056635"/>
            <a:ext cx="11838377" cy="4787792"/>
          </a:xfrm>
        </p:spPr>
        <p:txBody>
          <a:bodyPr vert="horz" lIns="91440" tIns="45720" rIns="91440" bIns="45720" rtlCol="0" anchor="ctr">
            <a:noAutofit/>
          </a:bodyPr>
          <a:lstStyle/>
          <a:p>
            <a:pPr marL="0" indent="0">
              <a:buNone/>
            </a:pPr>
            <a:r>
              <a:rPr lang="en-GB" sz="1100" dirty="0">
                <a:ea typeface="+mn-lt"/>
                <a:cs typeface="+mn-lt"/>
              </a:rPr>
              <a:t>Lawler, K. (2023) ‘What Are the First 1,000 Days? And Why Are They So Important?’, </a:t>
            </a:r>
            <a:r>
              <a:rPr lang="en-GB" sz="1100" i="1" dirty="0">
                <a:ea typeface="+mn-lt"/>
                <a:cs typeface="+mn-lt"/>
              </a:rPr>
              <a:t>Concern Worldwide US</a:t>
            </a:r>
            <a:r>
              <a:rPr lang="en-GB" sz="1100" dirty="0">
                <a:ea typeface="+mn-lt"/>
                <a:cs typeface="+mn-lt"/>
              </a:rPr>
              <a:t>, 29th August. Available at: </a:t>
            </a:r>
            <a:r>
              <a:rPr lang="en-GB" sz="1100" dirty="0">
                <a:ea typeface="+mn-lt"/>
                <a:cs typeface="+mn-lt"/>
                <a:hlinkClick r:id="rId2"/>
              </a:rPr>
              <a:t>https://concernusa.org/news/first-1000-days/</a:t>
            </a:r>
            <a:r>
              <a:rPr lang="en-GB" sz="1100" dirty="0">
                <a:ea typeface="+mn-lt"/>
                <a:cs typeface="+mn-lt"/>
              </a:rPr>
              <a:t> (Accessed: 14.01.2026). </a:t>
            </a:r>
            <a:endParaRPr lang="en-US" dirty="0">
              <a:ea typeface="+mn-lt"/>
              <a:cs typeface="+mn-lt"/>
            </a:endParaRPr>
          </a:p>
          <a:p>
            <a:pPr marL="0" indent="0">
              <a:buNone/>
            </a:pPr>
            <a:r>
              <a:rPr lang="en-GB" sz="1100" dirty="0">
                <a:ea typeface="+mn-lt"/>
                <a:cs typeface="+mn-lt"/>
              </a:rPr>
              <a:t>Leatherbarrow, K. (2025) ‘Maintaining Quality Provision Amidst Workforce Challenges’, </a:t>
            </a:r>
            <a:r>
              <a:rPr lang="en-GB" sz="1100" i="1" dirty="0">
                <a:ea typeface="+mn-lt"/>
                <a:cs typeface="+mn-lt"/>
              </a:rPr>
              <a:t>EDEN</a:t>
            </a:r>
            <a:r>
              <a:rPr lang="en-GB" sz="1100" dirty="0">
                <a:ea typeface="+mn-lt"/>
                <a:cs typeface="+mn-lt"/>
              </a:rPr>
              <a:t>, 9th January. Available at: </a:t>
            </a:r>
            <a:r>
              <a:rPr lang="en-GB" sz="1100" dirty="0">
                <a:ea typeface="+mn-lt"/>
                <a:cs typeface="+mn-lt"/>
                <a:hlinkClick r:id="rId3"/>
              </a:rPr>
              <a:t>https://eden-ts.com/hot-topics/maintaining-quality-provision-amidst-workforce-challenges/</a:t>
            </a:r>
            <a:r>
              <a:rPr lang="en-GB" sz="1100" dirty="0">
                <a:ea typeface="+mn-lt"/>
                <a:cs typeface="+mn-lt"/>
              </a:rPr>
              <a:t> (Accessed: 17.01.2026). </a:t>
            </a:r>
            <a:endParaRPr lang="en-US">
              <a:ea typeface="+mn-lt"/>
              <a:cs typeface="+mn-lt"/>
            </a:endParaRPr>
          </a:p>
          <a:p>
            <a:pPr marL="0" indent="0">
              <a:buNone/>
            </a:pPr>
            <a:r>
              <a:rPr lang="en-GB" sz="1100" dirty="0">
                <a:ea typeface="+mn-lt"/>
                <a:cs typeface="+mn-lt"/>
              </a:rPr>
              <a:t>Lopez, M., Ruiz M., Rovnaghi, C., Tam, G., Hiscox, J., Gotlib, I., Barr, D., Carrion, V., and Anand, K. (2021) ‘The Social Ecology of Childhood and Early Life Adversity’, </a:t>
            </a:r>
            <a:r>
              <a:rPr lang="en-GB" sz="1100" i="1" dirty="0">
                <a:ea typeface="+mn-lt"/>
                <a:cs typeface="+mn-lt"/>
              </a:rPr>
              <a:t>National Library of Medicine</a:t>
            </a:r>
            <a:r>
              <a:rPr lang="en-GB" sz="1100" dirty="0">
                <a:ea typeface="+mn-lt"/>
                <a:cs typeface="+mn-lt"/>
              </a:rPr>
              <a:t>, 18th July. Available at: </a:t>
            </a:r>
            <a:r>
              <a:rPr lang="en-GB" sz="1100" dirty="0">
                <a:ea typeface="+mn-lt"/>
                <a:cs typeface="+mn-lt"/>
                <a:hlinkClick r:id="rId4"/>
              </a:rPr>
              <a:t>https://pmc.ncbi.nlm.nih.gov/articles/PMC7897233/</a:t>
            </a:r>
            <a:r>
              <a:rPr lang="en-GB" sz="1100" dirty="0">
                <a:ea typeface="+mn-lt"/>
                <a:cs typeface="+mn-lt"/>
              </a:rPr>
              <a:t> (Accessed: 17.01.2026). </a:t>
            </a:r>
            <a:endParaRPr lang="en-US" dirty="0">
              <a:ea typeface="+mn-lt"/>
              <a:cs typeface="+mn-lt"/>
            </a:endParaRPr>
          </a:p>
          <a:p>
            <a:pPr marL="0" indent="0">
              <a:buNone/>
            </a:pPr>
            <a:r>
              <a:rPr lang="en-GB" sz="1100" dirty="0" err="1">
                <a:ea typeface="+mn-lt"/>
                <a:cs typeface="+mn-lt"/>
              </a:rPr>
              <a:t>Manolakelli</a:t>
            </a:r>
            <a:r>
              <a:rPr lang="en-GB" sz="1100" dirty="0">
                <a:ea typeface="+mn-lt"/>
                <a:cs typeface="+mn-lt"/>
              </a:rPr>
              <a:t>, A. (2025) ‘Architecture as a System: Applying Bronfenbrenner’s Ecological Systems Theory to the Built Environment’, </a:t>
            </a:r>
            <a:r>
              <a:rPr lang="en-GB" sz="1100" i="1" dirty="0" err="1">
                <a:ea typeface="+mn-lt"/>
                <a:cs typeface="+mn-lt"/>
              </a:rPr>
              <a:t>ArchPsych</a:t>
            </a:r>
            <a:r>
              <a:rPr lang="en-GB" sz="1100" dirty="0">
                <a:ea typeface="+mn-lt"/>
                <a:cs typeface="+mn-lt"/>
              </a:rPr>
              <a:t>, 28th August. Available at: </a:t>
            </a:r>
            <a:r>
              <a:rPr lang="en-GB" sz="1100" dirty="0">
                <a:ea typeface="+mn-lt"/>
                <a:cs typeface="+mn-lt"/>
                <a:hlinkClick r:id="rId5"/>
              </a:rPr>
              <a:t>https://www.archpsych.co.uk/post/bronfenbrenner-ecological-systems-theory-in-architecture</a:t>
            </a:r>
            <a:r>
              <a:rPr lang="en-GB" sz="1100" dirty="0">
                <a:ea typeface="+mn-lt"/>
                <a:cs typeface="+mn-lt"/>
              </a:rPr>
              <a:t> (Accessed: 18.01.2026). </a:t>
            </a:r>
            <a:endParaRPr lang="en-US">
              <a:ea typeface="+mn-lt"/>
              <a:cs typeface="+mn-lt"/>
            </a:endParaRPr>
          </a:p>
          <a:p>
            <a:pPr marL="0" indent="0">
              <a:buNone/>
            </a:pPr>
            <a:r>
              <a:rPr lang="en-GB" sz="1100" dirty="0">
                <a:ea typeface="+mn-lt"/>
                <a:cs typeface="+mn-lt"/>
              </a:rPr>
              <a:t>McLeod, S. (2025) ‘John Bowlby’s Attachment Theory’ </a:t>
            </a:r>
            <a:r>
              <a:rPr lang="en-GB" sz="1100" i="1" dirty="0" err="1">
                <a:ea typeface="+mn-lt"/>
                <a:cs typeface="+mn-lt"/>
              </a:rPr>
              <a:t>SimplyPsychology</a:t>
            </a:r>
            <a:r>
              <a:rPr lang="en-GB" sz="1100" dirty="0">
                <a:ea typeface="+mn-lt"/>
                <a:cs typeface="+mn-lt"/>
              </a:rPr>
              <a:t>, 20th April. Available at: </a:t>
            </a:r>
            <a:r>
              <a:rPr lang="en-GB" sz="1100" dirty="0">
                <a:ea typeface="+mn-lt"/>
                <a:cs typeface="+mn-lt"/>
                <a:hlinkClick r:id="rId6"/>
              </a:rPr>
              <a:t>https://www.simplypsychology.org/bowlby.html</a:t>
            </a:r>
            <a:r>
              <a:rPr lang="en-GB" sz="1100" dirty="0">
                <a:ea typeface="+mn-lt"/>
                <a:cs typeface="+mn-lt"/>
              </a:rPr>
              <a:t> (Accessed: 17.01.2026).</a:t>
            </a:r>
            <a:endParaRPr lang="en-US">
              <a:ea typeface="+mn-lt"/>
              <a:cs typeface="+mn-lt"/>
            </a:endParaRPr>
          </a:p>
          <a:p>
            <a:pPr marL="0" indent="0">
              <a:buNone/>
            </a:pPr>
            <a:r>
              <a:rPr lang="en-GB" sz="1100" dirty="0">
                <a:ea typeface="+mn-lt"/>
                <a:cs typeface="+mn-lt"/>
              </a:rPr>
              <a:t>Muglia, L., Benhalima, K., Tong, S., and Ozanne, S. (2022) ‘Maternal Factors During Pregnancy Influencing Maternal, </a:t>
            </a:r>
            <a:r>
              <a:rPr lang="en-GB" sz="1100" dirty="0" err="1">
                <a:ea typeface="+mn-lt"/>
                <a:cs typeface="+mn-lt"/>
              </a:rPr>
              <a:t>Fetal</a:t>
            </a:r>
            <a:r>
              <a:rPr lang="en-GB" sz="1100" dirty="0">
                <a:ea typeface="+mn-lt"/>
                <a:cs typeface="+mn-lt"/>
              </a:rPr>
              <a:t>, and Childhood Outcomes’, </a:t>
            </a:r>
            <a:r>
              <a:rPr lang="en-GB" sz="1100" i="1" dirty="0">
                <a:ea typeface="+mn-lt"/>
                <a:cs typeface="+mn-lt"/>
              </a:rPr>
              <a:t>PubMed Central</a:t>
            </a:r>
            <a:r>
              <a:rPr lang="en-GB" sz="1100" dirty="0">
                <a:ea typeface="+mn-lt"/>
                <a:cs typeface="+mn-lt"/>
              </a:rPr>
              <a:t>, 1st November. Available at: </a:t>
            </a:r>
            <a:r>
              <a:rPr lang="en-GB" sz="1100" dirty="0">
                <a:ea typeface="+mn-lt"/>
                <a:cs typeface="+mn-lt"/>
                <a:hlinkClick r:id="rId7"/>
              </a:rPr>
              <a:t>https://pmc.ncbi.nlm.nih.gov/articles/PMC9623926/</a:t>
            </a:r>
            <a:r>
              <a:rPr lang="en-GB" sz="1100" dirty="0">
                <a:ea typeface="+mn-lt"/>
                <a:cs typeface="+mn-lt"/>
              </a:rPr>
              <a:t> (Accessed: 18.01.2026). </a:t>
            </a:r>
            <a:endParaRPr lang="en-US">
              <a:ea typeface="+mn-lt"/>
              <a:cs typeface="+mn-lt"/>
            </a:endParaRPr>
          </a:p>
          <a:p>
            <a:pPr marL="0" indent="0">
              <a:buNone/>
            </a:pPr>
            <a:r>
              <a:rPr lang="en-GB" sz="1100" dirty="0">
                <a:ea typeface="+mn-lt"/>
                <a:cs typeface="+mn-lt"/>
              </a:rPr>
              <a:t>National Literacy Trust. (2024) ‘</a:t>
            </a:r>
            <a:r>
              <a:rPr lang="en-GB" sz="1100" i="1" dirty="0">
                <a:ea typeface="+mn-lt"/>
                <a:cs typeface="+mn-lt"/>
              </a:rPr>
              <a:t>10 Reasons Why Play is Important</a:t>
            </a:r>
            <a:r>
              <a:rPr lang="en-GB" sz="1100" dirty="0">
                <a:ea typeface="+mn-lt"/>
                <a:cs typeface="+mn-lt"/>
              </a:rPr>
              <a:t>’. Available at: </a:t>
            </a:r>
            <a:r>
              <a:rPr lang="en-GB" sz="1100" dirty="0">
                <a:ea typeface="+mn-lt"/>
                <a:cs typeface="+mn-lt"/>
                <a:hlinkClick r:id="rId8"/>
              </a:rPr>
              <a:t>https://literacytrust.org.uk/resources/10-reasons-why-play-important/</a:t>
            </a:r>
            <a:r>
              <a:rPr lang="en-GB" sz="1100" dirty="0">
                <a:ea typeface="+mn-lt"/>
                <a:cs typeface="+mn-lt"/>
              </a:rPr>
              <a:t> (Accessed: 18.01.2026). </a:t>
            </a:r>
          </a:p>
          <a:p>
            <a:pPr marL="0" indent="0">
              <a:buNone/>
            </a:pPr>
            <a:r>
              <a:rPr lang="en-GB" sz="1100" dirty="0">
                <a:ea typeface="+mn-lt"/>
                <a:cs typeface="+mn-lt"/>
              </a:rPr>
              <a:t>NHS Confederation. (2025) ‘</a:t>
            </a:r>
            <a:r>
              <a:rPr lang="en-GB" sz="1100" i="1" dirty="0">
                <a:ea typeface="+mn-lt"/>
                <a:cs typeface="+mn-lt"/>
              </a:rPr>
              <a:t>First 1,000 Days of Life: A Renewed Focus- Evidence to the Health and Social Care Committee Inquiry</a:t>
            </a:r>
            <a:r>
              <a:rPr lang="en-GB" sz="1100" dirty="0">
                <a:ea typeface="+mn-lt"/>
                <a:cs typeface="+mn-lt"/>
              </a:rPr>
              <a:t>’. Available at: </a:t>
            </a:r>
            <a:r>
              <a:rPr lang="en-GB" sz="1100" dirty="0">
                <a:ea typeface="+mn-lt"/>
                <a:cs typeface="+mn-lt"/>
                <a:hlinkClick r:id="rId9"/>
              </a:rPr>
              <a:t>https://www.nhsconfed.org/publications/first-1000-days-life-renewed-focus-evidence-health-and-social-care-committee-inquiry</a:t>
            </a:r>
            <a:r>
              <a:rPr lang="en-GB" sz="1100" dirty="0">
                <a:ea typeface="+mn-lt"/>
                <a:cs typeface="+mn-lt"/>
              </a:rPr>
              <a:t> (Accessed: 14.01.2026). </a:t>
            </a:r>
            <a:endParaRPr lang="en-GB">
              <a:ea typeface="+mn-lt"/>
              <a:cs typeface="+mn-lt"/>
            </a:endParaRPr>
          </a:p>
          <a:p>
            <a:pPr marL="0" indent="0">
              <a:buNone/>
            </a:pPr>
            <a:r>
              <a:rPr lang="en-GB" sz="1100" dirty="0">
                <a:ea typeface="+mn-lt"/>
                <a:cs typeface="+mn-lt"/>
              </a:rPr>
              <a:t>NHS Wales. (2011) ‘</a:t>
            </a:r>
            <a:r>
              <a:rPr lang="en-GB" sz="1100" i="1" dirty="0">
                <a:ea typeface="+mn-lt"/>
                <a:cs typeface="+mn-lt"/>
              </a:rPr>
              <a:t>The First 1,000 Days: Foundation for Life</a:t>
            </a:r>
            <a:r>
              <a:rPr lang="en-GB" sz="1100" dirty="0">
                <a:ea typeface="+mn-lt"/>
                <a:cs typeface="+mn-lt"/>
              </a:rPr>
              <a:t>’. Available at: </a:t>
            </a:r>
            <a:r>
              <a:rPr lang="en-GB" sz="1100" dirty="0">
                <a:ea typeface="+mn-lt"/>
                <a:cs typeface="+mn-lt"/>
                <a:hlinkClick r:id="rId10"/>
              </a:rPr>
              <a:t>https://phw.nhs.wales/services-and-teams/local-public-health1/cwm-taf-morgannwg-public-health-team/cwm-taf-morgannwg-public-health-documents/cwm-taf-annual-report-of-the-director-of-public-health-2011-first-1000-days-foundations-for-life/</a:t>
            </a:r>
            <a:r>
              <a:rPr lang="en-GB" sz="1100" dirty="0">
                <a:ea typeface="+mn-lt"/>
                <a:cs typeface="+mn-lt"/>
              </a:rPr>
              <a:t> (Accessed: 16.01.2026). </a:t>
            </a:r>
            <a:endParaRPr lang="en-GB" dirty="0">
              <a:ea typeface="+mn-lt"/>
              <a:cs typeface="+mn-lt"/>
            </a:endParaRPr>
          </a:p>
          <a:p>
            <a:pPr marL="0" indent="0">
              <a:buNone/>
            </a:pPr>
            <a:r>
              <a:rPr lang="en-GB" sz="1100" dirty="0">
                <a:ea typeface="+mn-lt"/>
                <a:cs typeface="+mn-lt"/>
              </a:rPr>
              <a:t>NHS Wales. (2024) ‘</a:t>
            </a:r>
            <a:r>
              <a:rPr lang="en-GB" sz="1100" i="1" dirty="0">
                <a:ea typeface="+mn-lt"/>
                <a:cs typeface="+mn-lt"/>
              </a:rPr>
              <a:t>The First 1,000 Days: A Golden Opportunity to Build a Fairer Future</a:t>
            </a:r>
            <a:r>
              <a:rPr lang="en-GB" sz="1100" dirty="0">
                <a:ea typeface="+mn-lt"/>
                <a:cs typeface="+mn-lt"/>
              </a:rPr>
              <a:t>’. Available at: </a:t>
            </a:r>
            <a:r>
              <a:rPr lang="en-GB" sz="1100" dirty="0">
                <a:ea typeface="+mn-lt"/>
                <a:cs typeface="+mn-lt"/>
                <a:hlinkClick r:id="rId11"/>
              </a:rPr>
              <a:t>https://phw.nhs.wales/topics/the-first-1000-days-programme/resources/the-first-1000-days-a-golden-opportunity-to-build-a-fairer-future-infographic/</a:t>
            </a:r>
            <a:r>
              <a:rPr lang="en-GB" sz="1100" dirty="0">
                <a:ea typeface="+mn-lt"/>
                <a:cs typeface="+mn-lt"/>
              </a:rPr>
              <a:t> (Accessed: 14.01.2026). </a:t>
            </a:r>
            <a:endParaRPr lang="en-GB" dirty="0"/>
          </a:p>
        </p:txBody>
      </p:sp>
    </p:spTree>
    <p:extLst>
      <p:ext uri="{BB962C8B-B14F-4D97-AF65-F5344CB8AC3E}">
        <p14:creationId xmlns:p14="http://schemas.microsoft.com/office/powerpoint/2010/main" val="38710667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D1A4FB-F04D-725B-5548-9E463598FC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AAF5AE-9F5A-05F2-430E-4048904A0692}"/>
              </a:ext>
            </a:extLst>
          </p:cNvPr>
          <p:cNvSpPr>
            <a:spLocks noGrp="1"/>
          </p:cNvSpPr>
          <p:nvPr>
            <p:ph type="title"/>
          </p:nvPr>
        </p:nvSpPr>
        <p:spPr/>
        <p:txBody>
          <a:bodyPr/>
          <a:lstStyle/>
          <a:p>
            <a:r>
              <a:rPr lang="en-GB" u="sng" dirty="0"/>
              <a:t>Reference List</a:t>
            </a:r>
          </a:p>
        </p:txBody>
      </p:sp>
      <p:sp>
        <p:nvSpPr>
          <p:cNvPr id="3" name="Content Placeholder 2">
            <a:extLst>
              <a:ext uri="{FF2B5EF4-FFF2-40B4-BE49-F238E27FC236}">
                <a16:creationId xmlns:a16="http://schemas.microsoft.com/office/drawing/2014/main" id="{452AD741-453E-0773-B11D-E1EC52480120}"/>
              </a:ext>
            </a:extLst>
          </p:cNvPr>
          <p:cNvSpPr>
            <a:spLocks noGrp="1"/>
          </p:cNvSpPr>
          <p:nvPr>
            <p:ph idx="1"/>
          </p:nvPr>
        </p:nvSpPr>
        <p:spPr>
          <a:xfrm>
            <a:off x="156104" y="2056635"/>
            <a:ext cx="11838377" cy="4787792"/>
          </a:xfrm>
        </p:spPr>
        <p:txBody>
          <a:bodyPr vert="horz" lIns="91440" tIns="45720" rIns="91440" bIns="45720" rtlCol="0" anchor="ctr">
            <a:noAutofit/>
          </a:bodyPr>
          <a:lstStyle/>
          <a:p>
            <a:pPr marL="0" indent="0">
              <a:buNone/>
            </a:pPr>
            <a:r>
              <a:rPr lang="en-GB" sz="1100" dirty="0">
                <a:ea typeface="+mn-lt"/>
                <a:cs typeface="+mn-lt"/>
              </a:rPr>
              <a:t>NHS. (2023) ‘</a:t>
            </a:r>
            <a:r>
              <a:rPr lang="en-GB" sz="1100" i="1" dirty="0">
                <a:ea typeface="+mn-lt"/>
                <a:cs typeface="+mn-lt"/>
              </a:rPr>
              <a:t>The Importance of Play</a:t>
            </a:r>
            <a:r>
              <a:rPr lang="en-GB" sz="1100" dirty="0">
                <a:ea typeface="+mn-lt"/>
                <a:cs typeface="+mn-lt"/>
              </a:rPr>
              <a:t>’. Available at: </a:t>
            </a:r>
            <a:r>
              <a:rPr lang="en-GB" sz="1100" dirty="0">
                <a:ea typeface="+mn-lt"/>
                <a:cs typeface="+mn-lt"/>
                <a:hlinkClick r:id="rId2"/>
              </a:rPr>
              <a:t>https://cambspborochildrenshealth.nhs.uk/speech-language-and-communication/the-importance-of-play/</a:t>
            </a:r>
            <a:r>
              <a:rPr lang="en-GB" sz="1100" dirty="0">
                <a:ea typeface="+mn-lt"/>
                <a:cs typeface="+mn-lt"/>
              </a:rPr>
              <a:t> (Accessed: 18.01.2026). </a:t>
            </a:r>
            <a:endParaRPr lang="en-US" dirty="0">
              <a:ea typeface="+mn-lt"/>
              <a:cs typeface="+mn-lt"/>
            </a:endParaRPr>
          </a:p>
          <a:p>
            <a:pPr marL="0" indent="0">
              <a:buNone/>
            </a:pPr>
            <a:r>
              <a:rPr lang="en-GB" sz="1100" dirty="0">
                <a:ea typeface="+mn-lt"/>
                <a:cs typeface="+mn-lt"/>
              </a:rPr>
              <a:t>NSPCC Learning. (2021) ‘</a:t>
            </a:r>
            <a:r>
              <a:rPr lang="en-GB" sz="1100" i="1" dirty="0">
                <a:ea typeface="+mn-lt"/>
                <a:cs typeface="+mn-lt"/>
              </a:rPr>
              <a:t>Healthy and Unhealthy Relationships</a:t>
            </a:r>
            <a:r>
              <a:rPr lang="en-GB" sz="1100" dirty="0">
                <a:ea typeface="+mn-lt"/>
                <a:cs typeface="+mn-lt"/>
              </a:rPr>
              <a:t>’, 8th November. Available at: </a:t>
            </a:r>
            <a:r>
              <a:rPr lang="en-GB" sz="1100" dirty="0">
                <a:ea typeface="+mn-lt"/>
                <a:cs typeface="+mn-lt"/>
                <a:hlinkClick r:id="rId3"/>
              </a:rPr>
              <a:t>https://learning.nspcc.org.uk/safeguarding-child-protection/healthy-and-unhealthy-relationships#article-top</a:t>
            </a:r>
            <a:r>
              <a:rPr lang="en-GB" sz="1100" dirty="0">
                <a:ea typeface="+mn-lt"/>
                <a:cs typeface="+mn-lt"/>
              </a:rPr>
              <a:t> (Accessed: 17.01.2026). </a:t>
            </a:r>
            <a:endParaRPr lang="en-US">
              <a:ea typeface="+mn-lt"/>
              <a:cs typeface="+mn-lt"/>
            </a:endParaRPr>
          </a:p>
          <a:p>
            <a:pPr marL="0" indent="0">
              <a:buNone/>
            </a:pPr>
            <a:r>
              <a:rPr lang="en-GB" sz="1100" dirty="0">
                <a:ea typeface="+mn-lt"/>
                <a:cs typeface="+mn-lt"/>
              </a:rPr>
              <a:t>Nutricia. (2025) ‘</a:t>
            </a:r>
            <a:r>
              <a:rPr lang="en-GB" sz="1100" i="1" dirty="0">
                <a:ea typeface="+mn-lt"/>
                <a:cs typeface="+mn-lt"/>
              </a:rPr>
              <a:t>First 1,000 Days</a:t>
            </a:r>
            <a:r>
              <a:rPr lang="en-GB" sz="1100" dirty="0">
                <a:ea typeface="+mn-lt"/>
                <a:cs typeface="+mn-lt"/>
              </a:rPr>
              <a:t>’. Available at: </a:t>
            </a:r>
            <a:r>
              <a:rPr lang="en-GB" sz="1100" dirty="0">
                <a:ea typeface="+mn-lt"/>
                <a:cs typeface="+mn-lt"/>
                <a:hlinkClick r:id="rId4"/>
              </a:rPr>
              <a:t>https://www.nutricia.com/specialize/first-1000-days.html</a:t>
            </a:r>
            <a:r>
              <a:rPr lang="en-GB" sz="1100" dirty="0">
                <a:ea typeface="+mn-lt"/>
                <a:cs typeface="+mn-lt"/>
              </a:rPr>
              <a:t> (Accessed: 14.01.2026). </a:t>
            </a:r>
            <a:endParaRPr lang="en-US" dirty="0">
              <a:ea typeface="+mn-lt"/>
              <a:cs typeface="+mn-lt"/>
            </a:endParaRPr>
          </a:p>
          <a:p>
            <a:pPr marL="0" indent="0">
              <a:buNone/>
            </a:pPr>
            <a:r>
              <a:rPr lang="en-GB" sz="1100" dirty="0">
                <a:ea typeface="+mn-lt"/>
                <a:cs typeface="+mn-lt"/>
              </a:rPr>
              <a:t>Ofsted. (2023) ‘International Perspectives on Early Years’, </a:t>
            </a:r>
            <a:r>
              <a:rPr lang="en-GB" sz="1100" i="1" dirty="0">
                <a:ea typeface="+mn-lt"/>
                <a:cs typeface="+mn-lt"/>
              </a:rPr>
              <a:t>GOV.UK</a:t>
            </a:r>
            <a:r>
              <a:rPr lang="en-GB" sz="1100" dirty="0">
                <a:ea typeface="+mn-lt"/>
                <a:cs typeface="+mn-lt"/>
              </a:rPr>
              <a:t>, 20th June. Available at: </a:t>
            </a:r>
            <a:r>
              <a:rPr lang="en-GB" sz="1100" dirty="0">
                <a:ea typeface="+mn-lt"/>
                <a:cs typeface="+mn-lt"/>
                <a:hlinkClick r:id="rId5"/>
              </a:rPr>
              <a:t>https://www.gov.uk/government/publications/international-perspectives-on-early-years/international-perspectives-on-early-years</a:t>
            </a:r>
            <a:r>
              <a:rPr lang="en-GB" sz="1100" dirty="0">
                <a:ea typeface="+mn-lt"/>
                <a:cs typeface="+mn-lt"/>
              </a:rPr>
              <a:t> (Accessed: 18.01.2026). </a:t>
            </a:r>
            <a:endParaRPr lang="en-US" dirty="0">
              <a:ea typeface="+mn-lt"/>
              <a:cs typeface="+mn-lt"/>
            </a:endParaRPr>
          </a:p>
          <a:p>
            <a:pPr marL="0" indent="0">
              <a:buNone/>
            </a:pPr>
            <a:r>
              <a:rPr lang="en-GB" sz="1100" dirty="0" err="1">
                <a:ea typeface="+mn-lt"/>
                <a:cs typeface="+mn-lt"/>
              </a:rPr>
              <a:t>Onsomu</a:t>
            </a:r>
            <a:r>
              <a:rPr lang="en-GB" sz="1100" dirty="0">
                <a:ea typeface="+mn-lt"/>
                <a:cs typeface="+mn-lt"/>
              </a:rPr>
              <a:t>, L.K., and </a:t>
            </a:r>
            <a:r>
              <a:rPr lang="en-GB" sz="1100" dirty="0" err="1">
                <a:ea typeface="+mn-lt"/>
                <a:cs typeface="+mn-lt"/>
              </a:rPr>
              <a:t>Ng’eno</a:t>
            </a:r>
            <a:r>
              <a:rPr lang="en-GB" sz="1100" dirty="0">
                <a:ea typeface="+mn-lt"/>
                <a:cs typeface="+mn-lt"/>
              </a:rPr>
              <a:t>, H. (2025) ‘The Importance of Investing in the First 1,000 Days of Life: Evidence and Policy Options’, </a:t>
            </a:r>
            <a:r>
              <a:rPr lang="en-GB" sz="1100" i="1" dirty="0">
                <a:ea typeface="+mn-lt"/>
                <a:cs typeface="+mn-lt"/>
              </a:rPr>
              <a:t>MDPI</a:t>
            </a:r>
            <a:r>
              <a:rPr lang="en-GB" sz="1100" dirty="0">
                <a:ea typeface="+mn-lt"/>
                <a:cs typeface="+mn-lt"/>
              </a:rPr>
              <a:t>, 8th April. Available at: </a:t>
            </a:r>
            <a:r>
              <a:rPr lang="en-GB" sz="1100" dirty="0">
                <a:ea typeface="+mn-lt"/>
                <a:cs typeface="+mn-lt"/>
                <a:hlinkClick r:id="rId6"/>
              </a:rPr>
              <a:t>https://www.mdpi.com/2227-7099/13/4/105</a:t>
            </a:r>
            <a:r>
              <a:rPr lang="en-GB" sz="1100" dirty="0">
                <a:ea typeface="+mn-lt"/>
                <a:cs typeface="+mn-lt"/>
              </a:rPr>
              <a:t> (Accessed: 14.01.2026). </a:t>
            </a:r>
            <a:endParaRPr lang="en-US">
              <a:ea typeface="+mn-lt"/>
              <a:cs typeface="+mn-lt"/>
            </a:endParaRPr>
          </a:p>
          <a:p>
            <a:pPr marL="0" indent="0">
              <a:buNone/>
            </a:pPr>
            <a:r>
              <a:rPr lang="en-GB" sz="1100" dirty="0">
                <a:ea typeface="+mn-lt"/>
                <a:cs typeface="+mn-lt"/>
              </a:rPr>
              <a:t>Owston, L., Jones, A., and Stanley. Y. (2024) ‘Maintaining Quality Early Years Provision in the Face of Workforce Challenges’, </a:t>
            </a:r>
            <a:r>
              <a:rPr lang="en-GB" sz="1100" i="1" dirty="0">
                <a:ea typeface="+mn-lt"/>
                <a:cs typeface="+mn-lt"/>
              </a:rPr>
              <a:t>GOV.UK</a:t>
            </a:r>
            <a:r>
              <a:rPr lang="en-GB" sz="1100" dirty="0">
                <a:ea typeface="+mn-lt"/>
                <a:cs typeface="+mn-lt"/>
              </a:rPr>
              <a:t>, 13th May. Available at: </a:t>
            </a:r>
            <a:r>
              <a:rPr lang="en-GB" sz="1100" dirty="0">
                <a:ea typeface="+mn-lt"/>
                <a:cs typeface="+mn-lt"/>
                <a:hlinkClick r:id="rId7"/>
              </a:rPr>
              <a:t>https://earlyyears.blog.gov.uk/2024/05/13/maintaining-quality-early-years-provision-in-the-face-of-workforce-challenges/</a:t>
            </a:r>
            <a:r>
              <a:rPr lang="en-GB" sz="1100" dirty="0">
                <a:ea typeface="+mn-lt"/>
                <a:cs typeface="+mn-lt"/>
              </a:rPr>
              <a:t> (Accessed: 17.01.2026). </a:t>
            </a:r>
            <a:endParaRPr lang="en-US">
              <a:ea typeface="+mn-lt"/>
              <a:cs typeface="+mn-lt"/>
            </a:endParaRPr>
          </a:p>
          <a:p>
            <a:pPr marL="0" indent="0">
              <a:buNone/>
            </a:pPr>
            <a:r>
              <a:rPr lang="en-GB" sz="1100" dirty="0">
                <a:ea typeface="+mn-lt"/>
                <a:cs typeface="+mn-lt"/>
              </a:rPr>
              <a:t>Pauley, E. (2021) ‘Time Well Spent: Doctors Collaborate with Community Partners in First Thousand Days’, </a:t>
            </a:r>
            <a:r>
              <a:rPr lang="en-GB" sz="1100" i="1" dirty="0">
                <a:ea typeface="+mn-lt"/>
                <a:cs typeface="+mn-lt"/>
              </a:rPr>
              <a:t>The Boston Foundation</a:t>
            </a:r>
            <a:r>
              <a:rPr lang="en-GB" sz="1100" dirty="0">
                <a:ea typeface="+mn-lt"/>
                <a:cs typeface="+mn-lt"/>
              </a:rPr>
              <a:t>, 4th November. Available at: </a:t>
            </a:r>
            <a:r>
              <a:rPr lang="en-GB" sz="1100" dirty="0">
                <a:ea typeface="+mn-lt"/>
                <a:cs typeface="+mn-lt"/>
                <a:hlinkClick r:id="rId8"/>
              </a:rPr>
              <a:t>https://www.tbf.org/blog/2021/november/first-1000-days-highlights-pauley-20211104</a:t>
            </a:r>
            <a:r>
              <a:rPr lang="en-GB" sz="1100" dirty="0">
                <a:ea typeface="+mn-lt"/>
                <a:cs typeface="+mn-lt"/>
              </a:rPr>
              <a:t> (Accessed: 18.01.2026). </a:t>
            </a:r>
            <a:endParaRPr lang="en-US" dirty="0">
              <a:ea typeface="+mn-lt"/>
              <a:cs typeface="+mn-lt"/>
            </a:endParaRPr>
          </a:p>
          <a:p>
            <a:pPr marL="0" indent="0">
              <a:buNone/>
            </a:pPr>
            <a:r>
              <a:rPr lang="en-GB" sz="1100" dirty="0" err="1">
                <a:ea typeface="+mn-lt"/>
                <a:cs typeface="+mn-lt"/>
              </a:rPr>
              <a:t>PennState</a:t>
            </a:r>
            <a:r>
              <a:rPr lang="en-GB" sz="1100" dirty="0">
                <a:ea typeface="+mn-lt"/>
                <a:cs typeface="+mn-lt"/>
              </a:rPr>
              <a:t> Extension. (</a:t>
            </a:r>
            <a:r>
              <a:rPr lang="en-GB" sz="1100" dirty="0" err="1">
                <a:ea typeface="+mn-lt"/>
                <a:cs typeface="+mn-lt"/>
              </a:rPr>
              <a:t>n.d</a:t>
            </a:r>
            <a:r>
              <a:rPr lang="en-GB" sz="1100" dirty="0">
                <a:ea typeface="+mn-lt"/>
                <a:cs typeface="+mn-lt"/>
              </a:rPr>
              <a:t>) ‘Loose Parts: What Does This Mean?’ </a:t>
            </a:r>
            <a:r>
              <a:rPr lang="en-GB" sz="1100" i="1" dirty="0">
                <a:ea typeface="+mn-lt"/>
                <a:cs typeface="+mn-lt"/>
              </a:rPr>
              <a:t>Better Kid Care</a:t>
            </a:r>
            <a:r>
              <a:rPr lang="en-GB" sz="1100" dirty="0">
                <a:ea typeface="+mn-lt"/>
                <a:cs typeface="+mn-lt"/>
              </a:rPr>
              <a:t>. Available at: </a:t>
            </a:r>
            <a:r>
              <a:rPr lang="en-GB" sz="1100" dirty="0">
                <a:ea typeface="+mn-lt"/>
                <a:cs typeface="+mn-lt"/>
                <a:hlinkClick r:id="rId9"/>
              </a:rPr>
              <a:t>https://extension.psu.edu/programs/betterkidcare/early-care/tip-pages/all/loose-parts-what-does-this-mean</a:t>
            </a:r>
            <a:r>
              <a:rPr lang="en-GB" sz="1100" dirty="0">
                <a:ea typeface="+mn-lt"/>
                <a:cs typeface="+mn-lt"/>
              </a:rPr>
              <a:t> (Accessed: 18.01.2026). </a:t>
            </a:r>
            <a:endParaRPr lang="en-US">
              <a:ea typeface="+mn-lt"/>
              <a:cs typeface="+mn-lt"/>
            </a:endParaRPr>
          </a:p>
          <a:p>
            <a:pPr marL="0" indent="0">
              <a:buNone/>
            </a:pPr>
            <a:r>
              <a:rPr lang="en-GB" sz="1100" dirty="0">
                <a:ea typeface="+mn-lt"/>
                <a:cs typeface="+mn-lt"/>
              </a:rPr>
              <a:t>SR Nutrition. (2020) ‘</a:t>
            </a:r>
            <a:r>
              <a:rPr lang="en-GB" sz="1100" i="1" dirty="0">
                <a:ea typeface="+mn-lt"/>
                <a:cs typeface="+mn-lt"/>
              </a:rPr>
              <a:t>The Importance of Nutrition During the First 1,000 Days of Life</a:t>
            </a:r>
            <a:r>
              <a:rPr lang="en-GB" sz="1100" dirty="0">
                <a:ea typeface="+mn-lt"/>
                <a:cs typeface="+mn-lt"/>
              </a:rPr>
              <a:t>’. Available at: </a:t>
            </a:r>
            <a:r>
              <a:rPr lang="en-GB" sz="1100" dirty="0">
                <a:ea typeface="+mn-lt"/>
                <a:cs typeface="+mn-lt"/>
                <a:hlinkClick r:id="rId10"/>
              </a:rPr>
              <a:t>https://www.srnutrition.co.uk/2020/12/the-importance-of-nutrition-during-the-first-1000-days-of-life/</a:t>
            </a:r>
            <a:r>
              <a:rPr lang="en-GB" sz="1100" dirty="0">
                <a:ea typeface="+mn-lt"/>
                <a:cs typeface="+mn-lt"/>
              </a:rPr>
              <a:t> (Accessed: 14.01.2026). </a:t>
            </a:r>
            <a:endParaRPr lang="en-US">
              <a:ea typeface="+mn-lt"/>
              <a:cs typeface="+mn-lt"/>
            </a:endParaRPr>
          </a:p>
          <a:p>
            <a:pPr marL="0" indent="0">
              <a:buNone/>
            </a:pPr>
            <a:r>
              <a:rPr lang="en-GB" sz="1100" dirty="0">
                <a:ea typeface="+mn-lt"/>
                <a:cs typeface="+mn-lt"/>
              </a:rPr>
              <a:t>Suri, S., Verlato, G., and Ray, S. (2025) ‘Editorial: The First 1,000 Days: Window of Opportunity for Child Health and Development’, </a:t>
            </a:r>
            <a:r>
              <a:rPr lang="en-GB" sz="1100" i="1" dirty="0">
                <a:ea typeface="+mn-lt"/>
                <a:cs typeface="+mn-lt"/>
              </a:rPr>
              <a:t>Frontiers in Nutrition</a:t>
            </a:r>
            <a:r>
              <a:rPr lang="en-GB" sz="1100" dirty="0">
                <a:ea typeface="+mn-lt"/>
                <a:cs typeface="+mn-lt"/>
              </a:rPr>
              <a:t>, 18th August. Available at: </a:t>
            </a:r>
            <a:r>
              <a:rPr lang="en-GB" sz="1100" dirty="0">
                <a:ea typeface="+mn-lt"/>
                <a:cs typeface="+mn-lt"/>
                <a:hlinkClick r:id="rId11"/>
              </a:rPr>
              <a:t>https://pmc.ncbi.nlm.nih.gov/articles/PMC12400855/</a:t>
            </a:r>
            <a:r>
              <a:rPr lang="en-GB" sz="1100" dirty="0">
                <a:ea typeface="+mn-lt"/>
                <a:cs typeface="+mn-lt"/>
              </a:rPr>
              <a:t> (Accessed: 14.01.2026). </a:t>
            </a:r>
            <a:endParaRPr lang="en-US" dirty="0"/>
          </a:p>
        </p:txBody>
      </p:sp>
    </p:spTree>
    <p:extLst>
      <p:ext uri="{BB962C8B-B14F-4D97-AF65-F5344CB8AC3E}">
        <p14:creationId xmlns:p14="http://schemas.microsoft.com/office/powerpoint/2010/main" val="6876510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F1FA0-2871-5C06-4B23-FF48965F20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827991-4359-78AF-0A2E-8EBBA3A14B46}"/>
              </a:ext>
            </a:extLst>
          </p:cNvPr>
          <p:cNvSpPr>
            <a:spLocks noGrp="1"/>
          </p:cNvSpPr>
          <p:nvPr>
            <p:ph type="title"/>
          </p:nvPr>
        </p:nvSpPr>
        <p:spPr/>
        <p:txBody>
          <a:bodyPr/>
          <a:lstStyle/>
          <a:p>
            <a:r>
              <a:rPr lang="en-GB" u="sng" dirty="0"/>
              <a:t>Reference List</a:t>
            </a:r>
          </a:p>
        </p:txBody>
      </p:sp>
      <p:sp>
        <p:nvSpPr>
          <p:cNvPr id="3" name="Content Placeholder 2">
            <a:extLst>
              <a:ext uri="{FF2B5EF4-FFF2-40B4-BE49-F238E27FC236}">
                <a16:creationId xmlns:a16="http://schemas.microsoft.com/office/drawing/2014/main" id="{4172E015-B9E6-C21F-400A-4DC582109732}"/>
              </a:ext>
            </a:extLst>
          </p:cNvPr>
          <p:cNvSpPr>
            <a:spLocks noGrp="1"/>
          </p:cNvSpPr>
          <p:nvPr>
            <p:ph idx="1"/>
          </p:nvPr>
        </p:nvSpPr>
        <p:spPr>
          <a:xfrm>
            <a:off x="156104" y="2056635"/>
            <a:ext cx="11838377" cy="4787792"/>
          </a:xfrm>
        </p:spPr>
        <p:txBody>
          <a:bodyPr vert="horz" lIns="91440" tIns="45720" rIns="91440" bIns="45720" rtlCol="0" anchor="ctr">
            <a:noAutofit/>
          </a:bodyPr>
          <a:lstStyle/>
          <a:p>
            <a:pPr marL="0" indent="0">
              <a:buNone/>
            </a:pPr>
            <a:r>
              <a:rPr lang="en-GB" sz="1100" dirty="0">
                <a:ea typeface="+mn-lt"/>
                <a:cs typeface="+mn-lt"/>
              </a:rPr>
              <a:t>Talbot, R. (2025) ‘Closing the Gaps: Funding, Inclusion and Quality in Childcare’, </a:t>
            </a:r>
            <a:r>
              <a:rPr lang="en-GB" sz="1100" i="1" dirty="0">
                <a:ea typeface="+mn-lt"/>
                <a:cs typeface="+mn-lt"/>
              </a:rPr>
              <a:t>Save the Children</a:t>
            </a:r>
            <a:r>
              <a:rPr lang="en-GB" sz="1100" dirty="0">
                <a:ea typeface="+mn-lt"/>
                <a:cs typeface="+mn-lt"/>
              </a:rPr>
              <a:t>, 13th June. Available at: </a:t>
            </a:r>
            <a:r>
              <a:rPr lang="en-GB" sz="1100" dirty="0">
                <a:ea typeface="+mn-lt"/>
                <a:cs typeface="+mn-lt"/>
                <a:hlinkClick r:id="rId2"/>
              </a:rPr>
              <a:t>https://www.savethechildren.org.uk/blogs/2025/closing-the-gaps-in-childcare</a:t>
            </a:r>
            <a:r>
              <a:rPr lang="en-GB" sz="1100" dirty="0">
                <a:ea typeface="+mn-lt"/>
                <a:cs typeface="+mn-lt"/>
              </a:rPr>
              <a:t> (Accessed: 17.01.2026). </a:t>
            </a:r>
            <a:endParaRPr lang="en-US" dirty="0">
              <a:ea typeface="+mn-lt"/>
              <a:cs typeface="+mn-lt"/>
            </a:endParaRPr>
          </a:p>
          <a:p>
            <a:pPr marL="0" indent="0">
              <a:buNone/>
            </a:pPr>
            <a:r>
              <a:rPr lang="en-GB" sz="1100" dirty="0">
                <a:ea typeface="+mn-lt"/>
                <a:cs typeface="+mn-lt"/>
              </a:rPr>
              <a:t>Walsh, L. (2023) ‘5 Reasons Why Farm Play is Important for Your Children’s Development’, </a:t>
            </a:r>
            <a:r>
              <a:rPr lang="en-GB" sz="1100" i="1" dirty="0">
                <a:ea typeface="+mn-lt"/>
                <a:cs typeface="+mn-lt"/>
              </a:rPr>
              <a:t>HABA</a:t>
            </a:r>
            <a:r>
              <a:rPr lang="en-GB" sz="1100" dirty="0">
                <a:ea typeface="+mn-lt"/>
                <a:cs typeface="+mn-lt"/>
              </a:rPr>
              <a:t>, 22nd September. Available at: </a:t>
            </a:r>
            <a:r>
              <a:rPr lang="en-GB" sz="1100" dirty="0">
                <a:ea typeface="+mn-lt"/>
                <a:cs typeface="+mn-lt"/>
                <a:hlinkClick r:id="rId3"/>
              </a:rPr>
              <a:t>https://www.habausa.com/blogs/blog-inspiration/on-the-farm-play?srsltid=AfmBOorrk9HyGYtbU83cWrFcLXW07Jg8Y2VLchQ4xf7F1eFQFDvY-gY1</a:t>
            </a:r>
            <a:r>
              <a:rPr lang="en-GB" sz="1100" dirty="0">
                <a:ea typeface="+mn-lt"/>
                <a:cs typeface="+mn-lt"/>
              </a:rPr>
              <a:t> (Accessed: 18.01.2026). </a:t>
            </a:r>
            <a:endParaRPr lang="en-US" dirty="0">
              <a:ea typeface="+mn-lt"/>
              <a:cs typeface="+mn-lt"/>
            </a:endParaRPr>
          </a:p>
          <a:p>
            <a:pPr marL="0" indent="0">
              <a:buNone/>
            </a:pPr>
            <a:r>
              <a:rPr lang="en-GB" sz="1100" dirty="0">
                <a:ea typeface="+mn-lt"/>
                <a:cs typeface="+mn-lt"/>
              </a:rPr>
              <a:t>Wigan Safeguarding Children’s Partnership. (</a:t>
            </a:r>
            <a:r>
              <a:rPr lang="en-GB" sz="1100" dirty="0" err="1">
                <a:ea typeface="+mn-lt"/>
                <a:cs typeface="+mn-lt"/>
              </a:rPr>
              <a:t>n.d</a:t>
            </a:r>
            <a:r>
              <a:rPr lang="en-GB" sz="1100" dirty="0">
                <a:ea typeface="+mn-lt"/>
                <a:cs typeface="+mn-lt"/>
              </a:rPr>
              <a:t>) ‘</a:t>
            </a:r>
            <a:r>
              <a:rPr lang="en-GB" sz="1100" i="1" dirty="0">
                <a:ea typeface="+mn-lt"/>
                <a:cs typeface="+mn-lt"/>
              </a:rPr>
              <a:t>Families First Partnership Programme</a:t>
            </a:r>
            <a:r>
              <a:rPr lang="en-GB" sz="1100" dirty="0">
                <a:ea typeface="+mn-lt"/>
                <a:cs typeface="+mn-lt"/>
              </a:rPr>
              <a:t>’. Available at: </a:t>
            </a:r>
            <a:r>
              <a:rPr lang="en-GB" sz="1100" dirty="0">
                <a:ea typeface="+mn-lt"/>
                <a:cs typeface="+mn-lt"/>
                <a:hlinkClick r:id="rId4"/>
              </a:rPr>
              <a:t>https://wigansafeguardingchildren.co.uk/professional-zone/resources/families-first-partnership-programme</a:t>
            </a:r>
            <a:r>
              <a:rPr lang="en-GB" sz="1100" dirty="0">
                <a:ea typeface="+mn-lt"/>
                <a:cs typeface="+mn-lt"/>
              </a:rPr>
              <a:t> (Accessed: 18.01.2026). </a:t>
            </a:r>
            <a:endParaRPr lang="en-US">
              <a:ea typeface="+mn-lt"/>
              <a:cs typeface="+mn-lt"/>
            </a:endParaRPr>
          </a:p>
          <a:p>
            <a:pPr marL="0" indent="0">
              <a:buNone/>
            </a:pPr>
            <a:r>
              <a:rPr lang="en-GB" sz="1100" dirty="0">
                <a:ea typeface="+mn-lt"/>
                <a:cs typeface="+mn-lt"/>
              </a:rPr>
              <a:t>World Food Programme. (2024) ‘</a:t>
            </a:r>
            <a:r>
              <a:rPr lang="en-GB" sz="1100" i="1" dirty="0">
                <a:ea typeface="+mn-lt"/>
                <a:cs typeface="+mn-lt"/>
              </a:rPr>
              <a:t>Nutrition Programming in the First 1,000 Days</a:t>
            </a:r>
            <a:r>
              <a:rPr lang="en-GB" sz="1100" dirty="0">
                <a:ea typeface="+mn-lt"/>
                <a:cs typeface="+mn-lt"/>
              </a:rPr>
              <a:t>’. Available at: </a:t>
            </a:r>
            <a:r>
              <a:rPr lang="en-GB" sz="1100" dirty="0">
                <a:ea typeface="+mn-lt"/>
                <a:cs typeface="+mn-lt"/>
                <a:hlinkClick r:id="rId5"/>
              </a:rPr>
              <a:t>https://www.wfp.org/publications/nutrition-programming-first-1000-days</a:t>
            </a:r>
            <a:r>
              <a:rPr lang="en-GB" sz="1100" dirty="0">
                <a:ea typeface="+mn-lt"/>
                <a:cs typeface="+mn-lt"/>
              </a:rPr>
              <a:t> (Accessed: 14.01.2026). </a:t>
            </a:r>
            <a:endParaRPr lang="en-US" dirty="0">
              <a:ea typeface="+mn-lt"/>
              <a:cs typeface="+mn-lt"/>
            </a:endParaRPr>
          </a:p>
          <a:p>
            <a:pPr marL="0" indent="0">
              <a:buNone/>
            </a:pPr>
            <a:r>
              <a:rPr lang="en-GB" sz="1100" dirty="0">
                <a:ea typeface="+mn-lt"/>
                <a:cs typeface="+mn-lt"/>
              </a:rPr>
              <a:t>World Health Organization. (</a:t>
            </a:r>
            <a:r>
              <a:rPr lang="en-GB" sz="1100" dirty="0" err="1">
                <a:ea typeface="+mn-lt"/>
                <a:cs typeface="+mn-lt"/>
              </a:rPr>
              <a:t>n.d</a:t>
            </a:r>
            <a:r>
              <a:rPr lang="en-GB" sz="1100" dirty="0">
                <a:ea typeface="+mn-lt"/>
                <a:cs typeface="+mn-lt"/>
              </a:rPr>
              <a:t>) ‘</a:t>
            </a:r>
            <a:r>
              <a:rPr lang="en-GB" sz="1100" i="1" dirty="0">
                <a:ea typeface="+mn-lt"/>
                <a:cs typeface="+mn-lt"/>
              </a:rPr>
              <a:t>Maternal Health</a:t>
            </a:r>
            <a:r>
              <a:rPr lang="en-GB" sz="1100" dirty="0">
                <a:ea typeface="+mn-lt"/>
                <a:cs typeface="+mn-lt"/>
              </a:rPr>
              <a:t>’. Available at: </a:t>
            </a:r>
            <a:r>
              <a:rPr lang="en-GB" sz="1100" dirty="0">
                <a:ea typeface="+mn-lt"/>
                <a:cs typeface="+mn-lt"/>
                <a:hlinkClick r:id="rId6"/>
              </a:rPr>
              <a:t>https://www.who.int/health-topics/maternal-health#tab=tab_1</a:t>
            </a:r>
            <a:r>
              <a:rPr lang="en-GB" sz="1100" dirty="0">
                <a:ea typeface="+mn-lt"/>
                <a:cs typeface="+mn-lt"/>
              </a:rPr>
              <a:t> (Accessed: 18.01.2026). </a:t>
            </a:r>
            <a:endParaRPr lang="en-US">
              <a:ea typeface="+mn-lt"/>
              <a:cs typeface="+mn-lt"/>
            </a:endParaRPr>
          </a:p>
          <a:p>
            <a:pPr marL="0" indent="0">
              <a:buNone/>
            </a:pPr>
            <a:r>
              <a:rPr lang="en-GB" sz="1100" dirty="0">
                <a:ea typeface="+mn-lt"/>
                <a:cs typeface="+mn-lt"/>
              </a:rPr>
              <a:t>Worsley, K. (2023) ‘What is the Reggio Emilia Approach, and How Does it Differ to the Montessori Approach?’, </a:t>
            </a:r>
            <a:r>
              <a:rPr lang="en-GB" sz="1100" i="1" dirty="0">
                <a:ea typeface="+mn-lt"/>
                <a:cs typeface="+mn-lt"/>
              </a:rPr>
              <a:t>Pentagon for Learning and Play</a:t>
            </a:r>
            <a:r>
              <a:rPr lang="en-GB" sz="1100" dirty="0">
                <a:ea typeface="+mn-lt"/>
                <a:cs typeface="+mn-lt"/>
              </a:rPr>
              <a:t>, 11th of October. Available at: </a:t>
            </a:r>
            <a:r>
              <a:rPr lang="en-GB" sz="1100" dirty="0">
                <a:ea typeface="+mn-lt"/>
                <a:cs typeface="+mn-lt"/>
                <a:hlinkClick r:id="rId7"/>
              </a:rPr>
              <a:t>https://www.pentagonplay.co.uk/news-and-info/reggio-emilio-learning?srsltid=AfmBOooJqZ2_0KDzT_ruhXnSn2rOjQCWA2UpQjH-K0umwRkJ90eYmFLb</a:t>
            </a:r>
            <a:r>
              <a:rPr lang="en-GB" sz="1100" dirty="0">
                <a:ea typeface="+mn-lt"/>
                <a:cs typeface="+mn-lt"/>
              </a:rPr>
              <a:t> (Accessed: 18.01.2026). </a:t>
            </a:r>
            <a:endParaRPr lang="en-US">
              <a:ea typeface="+mn-lt"/>
              <a:cs typeface="+mn-lt"/>
            </a:endParaRPr>
          </a:p>
          <a:p>
            <a:pPr marL="0" indent="0">
              <a:buNone/>
            </a:pPr>
            <a:r>
              <a:rPr lang="en-GB" sz="1100" dirty="0" err="1">
                <a:ea typeface="+mn-lt"/>
                <a:cs typeface="+mn-lt"/>
              </a:rPr>
              <a:t>Yochimowitz</a:t>
            </a:r>
            <a:r>
              <a:rPr lang="en-GB" sz="1100" dirty="0">
                <a:ea typeface="+mn-lt"/>
                <a:cs typeface="+mn-lt"/>
              </a:rPr>
              <a:t>, L. (2023) ‘The Importance of Textures’, </a:t>
            </a:r>
            <a:r>
              <a:rPr lang="en-GB" sz="1100" i="1" dirty="0">
                <a:ea typeface="+mn-lt"/>
                <a:cs typeface="+mn-lt"/>
              </a:rPr>
              <a:t>Paths to Literacy</a:t>
            </a:r>
            <a:r>
              <a:rPr lang="en-GB" sz="1100" dirty="0">
                <a:ea typeface="+mn-lt"/>
                <a:cs typeface="+mn-lt"/>
              </a:rPr>
              <a:t>. Available at: </a:t>
            </a:r>
            <a:r>
              <a:rPr lang="en-GB" sz="1100" dirty="0">
                <a:ea typeface="+mn-lt"/>
                <a:cs typeface="+mn-lt"/>
                <a:hlinkClick r:id="rId8"/>
              </a:rPr>
              <a:t>https://www.pathstoliteracy.org/the-importance-of-textures/</a:t>
            </a:r>
            <a:r>
              <a:rPr lang="en-GB" sz="1100" dirty="0">
                <a:ea typeface="+mn-lt"/>
                <a:cs typeface="+mn-lt"/>
              </a:rPr>
              <a:t> (Accessed: 18.01.2026). </a:t>
            </a:r>
            <a:endParaRPr lang="en-US" dirty="0"/>
          </a:p>
        </p:txBody>
      </p:sp>
    </p:spTree>
    <p:extLst>
      <p:ext uri="{BB962C8B-B14F-4D97-AF65-F5344CB8AC3E}">
        <p14:creationId xmlns:p14="http://schemas.microsoft.com/office/powerpoint/2010/main" val="25758704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B368670-7C7B-25EA-CEDF-35A54BACF9E2}"/>
              </a:ext>
            </a:extLst>
          </p:cNvPr>
          <p:cNvSpPr>
            <a:spLocks noGrp="1"/>
          </p:cNvSpPr>
          <p:nvPr>
            <p:ph idx="1"/>
          </p:nvPr>
        </p:nvSpPr>
        <p:spPr/>
        <p:txBody>
          <a:bodyPr/>
          <a:lstStyle/>
          <a:p>
            <a:pPr marL="0" indent="0">
              <a:buNone/>
            </a:pPr>
            <a:r>
              <a:rPr lang="en-GB" dirty="0"/>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endParaRPr lang="en-US"/>
          </a:p>
        </p:txBody>
      </p:sp>
    </p:spTree>
    <p:extLst>
      <p:ext uri="{BB962C8B-B14F-4D97-AF65-F5344CB8AC3E}">
        <p14:creationId xmlns:p14="http://schemas.microsoft.com/office/powerpoint/2010/main" val="41523019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F03B5E"/>
      </a:accent1>
      <a:accent2>
        <a:srgbClr val="DC6FEC"/>
      </a:accent2>
      <a:accent3>
        <a:srgbClr val="60B1F2"/>
      </a:accent3>
      <a:accent4>
        <a:srgbClr val="6AD5BB"/>
      </a:accent4>
      <a:accent5>
        <a:srgbClr val="E8AB4E"/>
      </a:accent5>
      <a:accent6>
        <a:srgbClr val="F56447"/>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ACECE1E4-636E-48DB-87ED-4A76DC93378F}"/>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35</Slides>
  <Notes>0</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Quotable</vt:lpstr>
      <vt:lpstr>Digital Scrapbook</vt:lpstr>
      <vt:lpstr>Introduction- The First 1,000 Days</vt:lpstr>
      <vt:lpstr>Introduction- The First 1,000 Days</vt:lpstr>
      <vt:lpstr>Introduction- The First 1,000 Days</vt:lpstr>
      <vt:lpstr>PowerPoint Presentation</vt:lpstr>
      <vt:lpstr>Introduction- The First 1,000 Days</vt:lpstr>
      <vt:lpstr>Caregiving</vt:lpstr>
      <vt:lpstr>Caregiving</vt:lpstr>
      <vt:lpstr>Caregiving</vt:lpstr>
      <vt:lpstr>Caregiving</vt:lpstr>
      <vt:lpstr>Caregiving</vt:lpstr>
      <vt:lpstr>Professional Partnership</vt:lpstr>
      <vt:lpstr>Professional Partnership</vt:lpstr>
      <vt:lpstr>Professional Partnership</vt:lpstr>
      <vt:lpstr>Professional Partnership</vt:lpstr>
      <vt:lpstr>Professional Partnership</vt:lpstr>
      <vt:lpstr>Professional Partnership</vt:lpstr>
      <vt:lpstr>Professional Partnership</vt:lpstr>
      <vt:lpstr>Challenges</vt:lpstr>
      <vt:lpstr>Challenges</vt:lpstr>
      <vt:lpstr>Challenges</vt:lpstr>
      <vt:lpstr>Challenges</vt:lpstr>
      <vt:lpstr>Activities</vt:lpstr>
      <vt:lpstr>Activities</vt:lpstr>
      <vt:lpstr>Activities</vt:lpstr>
      <vt:lpstr>Activities</vt:lpstr>
      <vt:lpstr>Activities</vt:lpstr>
      <vt:lpstr>Reference List</vt:lpstr>
      <vt:lpstr>Reference List</vt:lpstr>
      <vt:lpstr>Reference List</vt:lpstr>
      <vt:lpstr>Reference List</vt:lpstr>
      <vt:lpstr>Reference List</vt:lpstr>
      <vt:lpstr>Reference List</vt:lpstr>
      <vt:lpstr>Reference List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1499</cp:revision>
  <dcterms:created xsi:type="dcterms:W3CDTF">2026-01-12T14:41:14Z</dcterms:created>
  <dcterms:modified xsi:type="dcterms:W3CDTF">2026-01-18T19:23:54Z</dcterms:modified>
</cp:coreProperties>
</file>