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15"/>
  </p:notesMasterIdLst>
  <p:sldIdLst>
    <p:sldId id="404" r:id="rId2"/>
    <p:sldId id="268" r:id="rId3"/>
    <p:sldId id="257" r:id="rId4"/>
    <p:sldId id="258" r:id="rId5"/>
    <p:sldId id="261" r:id="rId6"/>
    <p:sldId id="262" r:id="rId7"/>
    <p:sldId id="263" r:id="rId8"/>
    <p:sldId id="264" r:id="rId9"/>
    <p:sldId id="265" r:id="rId10"/>
    <p:sldId id="266" r:id="rId11"/>
    <p:sldId id="270" r:id="rId12"/>
    <p:sldId id="269" r:id="rId13"/>
    <p:sldId id="272" r:id="rId14"/>
  </p:sldIdLst>
  <p:sldSz cx="12192000" cy="6858000"/>
  <p:notesSz cx="6669088" cy="9753600"/>
  <p:embeddedFontLst>
    <p:embeddedFont>
      <p:font typeface="Calibri" panose="020F0502020204030204" pitchFamily="34" charset="0"/>
      <p:regular r:id="rId16"/>
      <p:bold r:id="rId17"/>
      <p:italic r:id="rId18"/>
      <p:boldItalic r:id="rId19"/>
    </p:embeddedFont>
    <p:embeddedFont>
      <p:font typeface="Times" panose="02020603050405020304" pitchFamily="18"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69799" autoAdjust="0"/>
  </p:normalViewPr>
  <p:slideViewPr>
    <p:cSldViewPr snapToGrid="0">
      <p:cViewPr varScale="1">
        <p:scale>
          <a:sx n="65" d="100"/>
          <a:sy n="65" d="100"/>
        </p:scale>
        <p:origin x="78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14/10/2022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2</a:t>
            </a:fld>
            <a:endParaRPr lang="en-GB"/>
          </a:p>
        </p:txBody>
      </p:sp>
    </p:spTree>
    <p:extLst>
      <p:ext uri="{BB962C8B-B14F-4D97-AF65-F5344CB8AC3E}">
        <p14:creationId xmlns:p14="http://schemas.microsoft.com/office/powerpoint/2010/main" val="1074913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3</a:t>
            </a:fld>
            <a:endParaRPr lang="en-GB"/>
          </a:p>
        </p:txBody>
      </p:sp>
    </p:spTree>
    <p:extLst>
      <p:ext uri="{BB962C8B-B14F-4D97-AF65-F5344CB8AC3E}">
        <p14:creationId xmlns:p14="http://schemas.microsoft.com/office/powerpoint/2010/main" val="4274472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4</a:t>
            </a:fld>
            <a:endParaRPr lang="en-GB"/>
          </a:p>
        </p:txBody>
      </p:sp>
    </p:spTree>
    <p:extLst>
      <p:ext uri="{BB962C8B-B14F-4D97-AF65-F5344CB8AC3E}">
        <p14:creationId xmlns:p14="http://schemas.microsoft.com/office/powerpoint/2010/main" val="252605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841984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CF2F01-A734-4FFF-8371-151D24FE81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156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649458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26143795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3172171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2486627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27982355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21380969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5AC576F0-139D-4E47-B74C-1C53AEE4F8E5}"/>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E2432E9F-818A-412D-B2BB-B538681FBEB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8916" name="Slide Number Placeholder 3">
            <a:extLst>
              <a:ext uri="{FF2B5EF4-FFF2-40B4-BE49-F238E27FC236}">
                <a16:creationId xmlns:a16="http://schemas.microsoft.com/office/drawing/2014/main" id="{B84EB3F9-2E6E-44B5-839E-8FFF5C02CA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308D42F-BD39-4EA6-BBA8-9B5E17F5E1CD}"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08092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667577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942647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563285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550696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480524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76932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975835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236025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22888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smtClean="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14/10/2022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smtClean="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773393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91766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smtClean="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14/10/2022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smtClean="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6961246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026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493963"/>
            <a:ext cx="9144000" cy="2387600"/>
          </a:xfrm>
        </p:spPr>
        <p:txBody>
          <a:bodyPr>
            <a:normAutofit fontScale="90000"/>
          </a:bodyPr>
          <a:lstStyle/>
          <a:p>
            <a:r>
              <a:rPr lang="en-US" altLang="en-US" dirty="0"/>
              <a:t>ECEY6011/C</a:t>
            </a:r>
            <a:br>
              <a:rPr lang="en-US" altLang="en-US" dirty="0"/>
            </a:br>
            <a:r>
              <a:rPr lang="cy-GB" altLang="en-US" dirty="0"/>
              <a:t>Arweinyddiaeth ar gyfer systemau o ansawdd</a:t>
            </a:r>
            <a:br>
              <a:rPr lang="cy-GB" altLang="en-US" dirty="0"/>
            </a:br>
            <a:r>
              <a:rPr lang="en-GB" altLang="en-US" dirty="0">
                <a:solidFill>
                  <a:schemeClr val="accent6">
                    <a:lumMod val="75000"/>
                  </a:schemeClr>
                </a:solidFill>
              </a:rPr>
              <a:t>Leadership for systems of quality </a:t>
            </a:r>
            <a:endParaRPr lang="en-GB" dirty="0">
              <a:solidFill>
                <a:schemeClr val="accent6">
                  <a:lumMod val="75000"/>
                </a:schemeClr>
              </a:solidFill>
            </a:endParaRPr>
          </a:p>
        </p:txBody>
      </p:sp>
    </p:spTree>
    <p:extLst>
      <p:ext uri="{BB962C8B-B14F-4D97-AF65-F5344CB8AC3E}">
        <p14:creationId xmlns:p14="http://schemas.microsoft.com/office/powerpoint/2010/main" val="57346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800" dirty="0"/>
              <a:t>Asesiad Rhan 1</a:t>
            </a:r>
            <a:br>
              <a:rPr lang="cy-GB" sz="4800" dirty="0"/>
            </a:br>
            <a:r>
              <a:rPr lang="en-GB" sz="4800" dirty="0">
                <a:solidFill>
                  <a:schemeClr val="accent6">
                    <a:lumMod val="75000"/>
                  </a:schemeClr>
                </a:solidFill>
              </a:rPr>
              <a:t>Assessment Part 1</a:t>
            </a:r>
          </a:p>
        </p:txBody>
      </p:sp>
      <p:sp>
        <p:nvSpPr>
          <p:cNvPr id="3" name="Content Placeholder 2"/>
          <p:cNvSpPr>
            <a:spLocks noGrp="1"/>
          </p:cNvSpPr>
          <p:nvPr>
            <p:ph sz="half" idx="1"/>
          </p:nvPr>
        </p:nvSpPr>
        <p:spPr>
          <a:xfrm>
            <a:off x="838200" y="1853369"/>
            <a:ext cx="5181600" cy="4351338"/>
          </a:xfrm>
        </p:spPr>
        <p:txBody>
          <a:bodyPr/>
          <a:lstStyle/>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latin typeface="Arial" panose="020B0604020202020204" pitchFamily="34" charset="0"/>
                <a:cs typeface="Arial" panose="020B0604020202020204" pitchFamily="34" charset="0"/>
              </a:rPr>
              <a:t>Trafodaeth grŵp - 30 munud</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latin typeface="Arial" panose="020B0604020202020204" pitchFamily="34" charset="0"/>
                <a:cs typeface="Arial" panose="020B0604020202020204" pitchFamily="34" charset="0"/>
              </a:rPr>
              <a:t>Grwpiau o 5</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latin typeface="Arial" panose="020B0604020202020204" pitchFamily="34" charset="0"/>
                <a:cs typeface="Arial" panose="020B0604020202020204" pitchFamily="34" charset="0"/>
              </a:rPr>
              <a:t>Rhestr gyfeiriadau </a:t>
            </a:r>
          </a:p>
          <a:p>
            <a:pPr marL="0" indent="0">
              <a:lnSpc>
                <a:spcPct val="90000"/>
              </a:lnSpc>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cy-GB" altLang="en-US" dirty="0">
                <a:latin typeface="Arial" panose="020B0604020202020204" pitchFamily="34" charset="0"/>
                <a:cs typeface="Arial" panose="020B0604020202020204" pitchFamily="34" charset="0"/>
              </a:rPr>
              <a:t>Does dim angen </a:t>
            </a:r>
            <a:r>
              <a:rPr lang="cy-GB" altLang="en-US" dirty="0" err="1">
                <a:latin typeface="Arial" panose="020B0604020202020204" pitchFamily="34" charset="0"/>
                <a:cs typeface="Arial" panose="020B0604020202020204" pitchFamily="34" charset="0"/>
              </a:rPr>
              <a:t>pwerbwynt</a:t>
            </a:r>
            <a:endParaRPr lang="cy-GB" altLang="en-US" dirty="0">
              <a:latin typeface="Arial" panose="020B0604020202020204" pitchFamily="34" charset="0"/>
              <a:cs typeface="Arial" panose="020B0604020202020204" pitchFamily="34" charset="0"/>
            </a:endParaRPr>
          </a:p>
          <a:p>
            <a:pPr marL="0" indent="0">
              <a:lnSpc>
                <a:spcPct val="90000"/>
              </a:lnSpc>
              <a:spcBef>
                <a:spcPts val="600"/>
              </a:spcBef>
              <a:buNone/>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alt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41846" y="1825625"/>
            <a:ext cx="5384800" cy="4406827"/>
          </a:xfrm>
        </p:spPr>
        <p:txBody>
          <a:bodyPr/>
          <a:lstStyle/>
          <a:p>
            <a:r>
              <a:rPr lang="en-GB" dirty="0">
                <a:solidFill>
                  <a:schemeClr val="accent6">
                    <a:lumMod val="75000"/>
                  </a:schemeClr>
                </a:solidFill>
              </a:rPr>
              <a:t>30 minute group discussion</a:t>
            </a:r>
          </a:p>
          <a:p>
            <a:r>
              <a:rPr lang="en-GB" dirty="0">
                <a:solidFill>
                  <a:schemeClr val="accent6">
                    <a:lumMod val="75000"/>
                  </a:schemeClr>
                </a:solidFill>
              </a:rPr>
              <a:t>Groups of 5</a:t>
            </a:r>
          </a:p>
          <a:p>
            <a:r>
              <a:rPr lang="en-GB" dirty="0">
                <a:solidFill>
                  <a:schemeClr val="accent6">
                    <a:lumMod val="75000"/>
                  </a:schemeClr>
                </a:solidFill>
              </a:rPr>
              <a:t>Reference list </a:t>
            </a:r>
          </a:p>
          <a:p>
            <a:r>
              <a:rPr lang="en-GB" dirty="0">
                <a:solidFill>
                  <a:schemeClr val="accent6">
                    <a:lumMod val="75000"/>
                  </a:schemeClr>
                </a:solidFill>
              </a:rPr>
              <a:t>No need for PowerPoint</a:t>
            </a:r>
          </a:p>
          <a:p>
            <a:pPr marL="0" indent="0">
              <a:buNone/>
            </a:pPr>
            <a:r>
              <a:rPr lang="en-GB" dirty="0"/>
              <a:t> </a:t>
            </a:r>
          </a:p>
        </p:txBody>
      </p:sp>
    </p:spTree>
    <p:extLst>
      <p:ext uri="{BB962C8B-B14F-4D97-AF65-F5344CB8AC3E}">
        <p14:creationId xmlns:p14="http://schemas.microsoft.com/office/powerpoint/2010/main" val="913619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t>Y </a:t>
            </a:r>
            <a:r>
              <a:rPr lang="cy-GB" sz="4800" dirty="0"/>
              <a:t>Dasg</a:t>
            </a:r>
            <a:br>
              <a:rPr lang="en-GB" sz="4800" dirty="0"/>
            </a:br>
            <a:r>
              <a:rPr lang="en-GB" sz="4800" dirty="0">
                <a:solidFill>
                  <a:schemeClr val="accent6">
                    <a:lumMod val="75000"/>
                  </a:schemeClr>
                </a:solidFill>
              </a:rPr>
              <a:t>The Task</a:t>
            </a:r>
          </a:p>
        </p:txBody>
      </p:sp>
      <p:sp>
        <p:nvSpPr>
          <p:cNvPr id="3" name="Content Placeholder 2"/>
          <p:cNvSpPr>
            <a:spLocks noGrp="1"/>
          </p:cNvSpPr>
          <p:nvPr>
            <p:ph sz="half" idx="1"/>
          </p:nvPr>
        </p:nvSpPr>
        <p:spPr>
          <a:xfrm>
            <a:off x="309715" y="1644476"/>
            <a:ext cx="5710084" cy="4351338"/>
          </a:xfrm>
        </p:spPr>
        <p:txBody>
          <a:bodyPr>
            <a:normAutofit lnSpcReduction="10000"/>
          </a:bodyPr>
          <a:lstStyle/>
          <a:p>
            <a:pPr marL="0" indent="0">
              <a:buNone/>
            </a:pPr>
            <a:r>
              <a:rPr lang="cy-GB" dirty="0"/>
              <a:t>Gwerthuswch a dadansoddi’n feirniadol y camau y byddech yn eu cymryd i ddangos canlyniadau arfer gorau wrth arwain paratoadau ar gyfer arolygiad o ansawdd gwasanaeth lleoliad blynyddoedd cynnar, gan gyfeirio’n benodol at y ‘Datganiad Hunanasesu Gwasanaeth (SASS): Gwasanaethau gofal plant a chwarae’ </a:t>
            </a:r>
            <a:r>
              <a:rPr lang="sv-SE" dirty="0"/>
              <a:t>fel rhan o broses arolygu </a:t>
            </a:r>
            <a:r>
              <a:rPr lang="cy-GB" dirty="0"/>
              <a:t>AGC</a:t>
            </a:r>
            <a:endParaRPr lang="en-GB" dirty="0"/>
          </a:p>
          <a:p>
            <a:pPr marL="0" indent="0">
              <a:buNone/>
            </a:pPr>
            <a:endParaRPr lang="en-GB" dirty="0"/>
          </a:p>
        </p:txBody>
      </p:sp>
      <p:sp>
        <p:nvSpPr>
          <p:cNvPr id="4" name="Content Placeholder 3"/>
          <p:cNvSpPr>
            <a:spLocks noGrp="1"/>
          </p:cNvSpPr>
          <p:nvPr>
            <p:ph sz="half" idx="2"/>
          </p:nvPr>
        </p:nvSpPr>
        <p:spPr>
          <a:xfrm>
            <a:off x="6172202" y="1825625"/>
            <a:ext cx="5831490" cy="3989040"/>
          </a:xfrm>
        </p:spPr>
        <p:txBody>
          <a:bodyPr>
            <a:normAutofit lnSpcReduction="10000"/>
          </a:bodyPr>
          <a:lstStyle/>
          <a:p>
            <a:pPr marL="0" indent="0">
              <a:buNone/>
            </a:pPr>
            <a:r>
              <a:rPr lang="en-GB" dirty="0">
                <a:solidFill>
                  <a:schemeClr val="accent6">
                    <a:lumMod val="75000"/>
                  </a:schemeClr>
                </a:solidFill>
              </a:rPr>
              <a:t>Critically evaluate and analyse the steps you would take to demonstrate best practice outcomes in leading preparations for an inspection of an early years setting’s quality of service with particular reference to the ‘Self-Assessment of Service Statement (SASS): Childcare and play services’ as part of the CIW inspection process.</a:t>
            </a:r>
          </a:p>
          <a:p>
            <a:endParaRPr lang="en-GB" dirty="0"/>
          </a:p>
        </p:txBody>
      </p:sp>
    </p:spTree>
    <p:extLst>
      <p:ext uri="{BB962C8B-B14F-4D97-AF65-F5344CB8AC3E}">
        <p14:creationId xmlns:p14="http://schemas.microsoft.com/office/powerpoint/2010/main" val="870205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800" dirty="0"/>
              <a:t>Astudiaeth Achos </a:t>
            </a:r>
            <a:br>
              <a:rPr lang="en-GB" sz="4800" dirty="0"/>
            </a:br>
            <a:r>
              <a:rPr lang="en-GB" sz="4800" dirty="0">
                <a:solidFill>
                  <a:schemeClr val="accent6">
                    <a:lumMod val="75000"/>
                  </a:schemeClr>
                </a:solidFill>
              </a:rPr>
              <a:t>Case study</a:t>
            </a:r>
          </a:p>
        </p:txBody>
      </p:sp>
      <p:sp>
        <p:nvSpPr>
          <p:cNvPr id="3" name="Content Placeholder 2"/>
          <p:cNvSpPr>
            <a:spLocks noGrp="1"/>
          </p:cNvSpPr>
          <p:nvPr>
            <p:ph sz="half" idx="1"/>
          </p:nvPr>
        </p:nvSpPr>
        <p:spPr/>
        <p:txBody>
          <a:bodyPr/>
          <a:lstStyle/>
          <a:p>
            <a:r>
              <a:rPr lang="cy-GB" dirty="0"/>
              <a:t>Dewiswch naill ai warchodwr plant, Dechrau'n Deg neu leoliad Gofal Dydd.</a:t>
            </a:r>
          </a:p>
          <a:p>
            <a:r>
              <a:rPr lang="cy-GB" dirty="0"/>
              <a:t>O fewn eich lleoliad dewisol, byddwch yn rhedeg darpariaeth ar gyfer 12 - 20 o blant dan 4 oed.</a:t>
            </a:r>
          </a:p>
          <a:p>
            <a:r>
              <a:rPr lang="cy-GB" dirty="0"/>
              <a:t>Bydd gennych o leiaf 3 o weithwyr.</a:t>
            </a:r>
            <a:endParaRPr lang="en-GB" dirty="0"/>
          </a:p>
        </p:txBody>
      </p:sp>
      <p:sp>
        <p:nvSpPr>
          <p:cNvPr id="4" name="Content Placeholder 3"/>
          <p:cNvSpPr>
            <a:spLocks noGrp="1"/>
          </p:cNvSpPr>
          <p:nvPr>
            <p:ph sz="half" idx="2"/>
          </p:nvPr>
        </p:nvSpPr>
        <p:spPr/>
        <p:txBody>
          <a:bodyPr/>
          <a:lstStyle/>
          <a:p>
            <a:r>
              <a:rPr lang="en-GB" dirty="0">
                <a:solidFill>
                  <a:schemeClr val="accent6">
                    <a:lumMod val="75000"/>
                  </a:schemeClr>
                </a:solidFill>
              </a:rPr>
              <a:t>Choose either a childminder, Flying Start or Day Care setting.</a:t>
            </a:r>
          </a:p>
          <a:p>
            <a:r>
              <a:rPr lang="en-GB" dirty="0">
                <a:solidFill>
                  <a:schemeClr val="accent6">
                    <a:lumMod val="75000"/>
                  </a:schemeClr>
                </a:solidFill>
              </a:rPr>
              <a:t>Within your chosen setting you will be running provision for 12 - 20 children under the age of 4.</a:t>
            </a:r>
          </a:p>
          <a:p>
            <a:r>
              <a:rPr lang="en-GB" dirty="0">
                <a:solidFill>
                  <a:schemeClr val="accent6">
                    <a:lumMod val="75000"/>
                  </a:schemeClr>
                </a:solidFill>
              </a:rPr>
              <a:t>You will have at least 3 employees.</a:t>
            </a:r>
          </a:p>
        </p:txBody>
      </p:sp>
    </p:spTree>
    <p:extLst>
      <p:ext uri="{BB962C8B-B14F-4D97-AF65-F5344CB8AC3E}">
        <p14:creationId xmlns:p14="http://schemas.microsoft.com/office/powerpoint/2010/main" val="964490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6693" y="-56804"/>
            <a:ext cx="10575413" cy="1325563"/>
          </a:xfrm>
        </p:spPr>
        <p:txBody>
          <a:bodyPr>
            <a:noAutofit/>
          </a:bodyPr>
          <a:lstStyle/>
          <a:p>
            <a:pPr algn="ctr"/>
            <a:r>
              <a:rPr lang="cy-GB" sz="4800" dirty="0"/>
              <a:t>Gwybodaeth i’w hystyried</a:t>
            </a:r>
            <a:br>
              <a:rPr lang="en-GB" sz="4800" dirty="0"/>
            </a:br>
            <a:r>
              <a:rPr lang="en-GB" sz="4800" dirty="0">
                <a:solidFill>
                  <a:schemeClr val="accent6">
                    <a:lumMod val="75000"/>
                  </a:schemeClr>
                </a:solidFill>
              </a:rPr>
              <a:t>Information to consider</a:t>
            </a:r>
          </a:p>
        </p:txBody>
      </p:sp>
      <p:sp>
        <p:nvSpPr>
          <p:cNvPr id="3" name="Content Placeholder 2"/>
          <p:cNvSpPr>
            <a:spLocks noGrp="1"/>
          </p:cNvSpPr>
          <p:nvPr>
            <p:ph sz="half" idx="1"/>
          </p:nvPr>
        </p:nvSpPr>
        <p:spPr>
          <a:xfrm>
            <a:off x="268013" y="1158843"/>
            <a:ext cx="5933684" cy="4171603"/>
          </a:xfrm>
        </p:spPr>
        <p:txBody>
          <a:bodyPr>
            <a:noAutofit/>
          </a:bodyPr>
          <a:lstStyle/>
          <a:p>
            <a:pPr>
              <a:spcBef>
                <a:spcPts val="600"/>
              </a:spcBef>
            </a:pPr>
            <a:r>
              <a:rPr lang="cy-GB" sz="2200" dirty="0"/>
              <a:t>Rheoli safle</a:t>
            </a:r>
          </a:p>
          <a:p>
            <a:pPr>
              <a:spcBef>
                <a:spcPts val="600"/>
              </a:spcBef>
            </a:pPr>
            <a:r>
              <a:rPr lang="cy-GB" sz="2200" dirty="0"/>
              <a:t>Polisïau</a:t>
            </a:r>
          </a:p>
          <a:p>
            <a:pPr>
              <a:spcBef>
                <a:spcPts val="600"/>
              </a:spcBef>
            </a:pPr>
            <a:r>
              <a:rPr lang="cy-GB" sz="2200" dirty="0"/>
              <a:t>Rhanddeiliaid</a:t>
            </a:r>
          </a:p>
          <a:p>
            <a:pPr>
              <a:spcBef>
                <a:spcPts val="600"/>
              </a:spcBef>
            </a:pPr>
            <a:r>
              <a:rPr lang="cy-GB" sz="2200" dirty="0"/>
              <a:t>Rhwydweithiau cymorth</a:t>
            </a:r>
          </a:p>
          <a:p>
            <a:pPr>
              <a:spcBef>
                <a:spcPts val="600"/>
              </a:spcBef>
            </a:pPr>
            <a:r>
              <a:rPr lang="cy-GB" sz="2200" dirty="0"/>
              <a:t>Darpariaeth a Chwricwlwm (Cyfnod Sylfaen, Proffil y Cyfnod Sylfaen)</a:t>
            </a:r>
          </a:p>
          <a:p>
            <a:pPr>
              <a:spcBef>
                <a:spcPts val="600"/>
              </a:spcBef>
            </a:pPr>
            <a:r>
              <a:rPr lang="cy-GB" sz="2200" dirty="0"/>
              <a:t>Anghenion Dysgu Ychwanegol</a:t>
            </a:r>
          </a:p>
          <a:p>
            <a:pPr>
              <a:spcBef>
                <a:spcPts val="600"/>
              </a:spcBef>
            </a:pPr>
            <a:r>
              <a:rPr lang="cy-GB" sz="2200" dirty="0"/>
              <a:t>Rhieni</a:t>
            </a:r>
          </a:p>
          <a:p>
            <a:pPr>
              <a:spcBef>
                <a:spcPts val="600"/>
              </a:spcBef>
            </a:pPr>
            <a:r>
              <a:rPr lang="cy-GB" sz="2200" dirty="0"/>
              <a:t>Monitro cynnydd</a:t>
            </a:r>
          </a:p>
          <a:p>
            <a:pPr>
              <a:spcBef>
                <a:spcPts val="600"/>
              </a:spcBef>
            </a:pPr>
            <a:r>
              <a:rPr lang="cy-GB" sz="2200" dirty="0"/>
              <a:t>Sicrwydd Ansawdd</a:t>
            </a:r>
          </a:p>
          <a:p>
            <a:pPr>
              <a:spcBef>
                <a:spcPts val="600"/>
              </a:spcBef>
            </a:pPr>
            <a:r>
              <a:rPr kumimoji="0" lang="cy-GB" sz="2200" b="0" i="0" u="none" strike="noStrike" kern="1200" cap="none" spc="0" normalizeH="0" baseline="0" noProof="0" dirty="0">
                <a:ln>
                  <a:noFill/>
                </a:ln>
                <a:solidFill>
                  <a:prstClr val="black"/>
                </a:solidFill>
                <a:effectLst/>
                <a:uLnTx/>
                <a:uFillTx/>
                <a:latin typeface="Arial" panose="020B0604020202020204"/>
                <a:ea typeface="+mn-ea"/>
                <a:cs typeface="+mn-cs"/>
              </a:rPr>
              <a:t>Staff - cymhareb, cymwysterau, goruchwyliaeth</a:t>
            </a:r>
            <a:br>
              <a:rPr lang="cy-GB" sz="2200" dirty="0"/>
            </a:br>
            <a:endParaRPr lang="en-GB" sz="2200" dirty="0"/>
          </a:p>
        </p:txBody>
      </p:sp>
      <p:sp>
        <p:nvSpPr>
          <p:cNvPr id="4" name="Content Placeholder 3"/>
          <p:cNvSpPr>
            <a:spLocks noGrp="1"/>
          </p:cNvSpPr>
          <p:nvPr>
            <p:ph sz="half" idx="2"/>
          </p:nvPr>
        </p:nvSpPr>
        <p:spPr>
          <a:xfrm>
            <a:off x="6335986" y="1158844"/>
            <a:ext cx="5384800" cy="4171603"/>
          </a:xfrm>
        </p:spPr>
        <p:txBody>
          <a:bodyPr>
            <a:noAutofit/>
          </a:bodyPr>
          <a:lstStyle/>
          <a:p>
            <a:r>
              <a:rPr lang="en-GB" sz="2200" dirty="0">
                <a:solidFill>
                  <a:schemeClr val="accent6">
                    <a:lumMod val="75000"/>
                  </a:schemeClr>
                </a:solidFill>
              </a:rPr>
              <a:t>Premises management </a:t>
            </a:r>
          </a:p>
          <a:p>
            <a:r>
              <a:rPr lang="en-GB" sz="2200" dirty="0">
                <a:solidFill>
                  <a:schemeClr val="accent6">
                    <a:lumMod val="75000"/>
                  </a:schemeClr>
                </a:solidFill>
              </a:rPr>
              <a:t>Policies</a:t>
            </a:r>
          </a:p>
          <a:p>
            <a:r>
              <a:rPr lang="en-GB" sz="2200" dirty="0">
                <a:solidFill>
                  <a:schemeClr val="accent6">
                    <a:lumMod val="75000"/>
                  </a:schemeClr>
                </a:solidFill>
              </a:rPr>
              <a:t>Stakeholders</a:t>
            </a:r>
          </a:p>
          <a:p>
            <a:r>
              <a:rPr lang="en-GB" sz="2200" dirty="0">
                <a:solidFill>
                  <a:schemeClr val="accent6">
                    <a:lumMod val="75000"/>
                  </a:schemeClr>
                </a:solidFill>
              </a:rPr>
              <a:t>Support networks</a:t>
            </a:r>
          </a:p>
          <a:p>
            <a:r>
              <a:rPr lang="en-GB" sz="2200" dirty="0">
                <a:solidFill>
                  <a:schemeClr val="accent6">
                    <a:lumMod val="75000"/>
                  </a:schemeClr>
                </a:solidFill>
              </a:rPr>
              <a:t>Provision and Curriculum (Foundation Phase, Foundation Phase Profile)</a:t>
            </a:r>
          </a:p>
          <a:p>
            <a:r>
              <a:rPr lang="en-GB" sz="2200" dirty="0">
                <a:solidFill>
                  <a:schemeClr val="accent6">
                    <a:lumMod val="75000"/>
                  </a:schemeClr>
                </a:solidFill>
              </a:rPr>
              <a:t>Additional Learning Needs</a:t>
            </a:r>
          </a:p>
          <a:p>
            <a:r>
              <a:rPr lang="en-GB" sz="2200" dirty="0">
                <a:solidFill>
                  <a:schemeClr val="accent6">
                    <a:lumMod val="75000"/>
                  </a:schemeClr>
                </a:solidFill>
              </a:rPr>
              <a:t>Parents </a:t>
            </a:r>
          </a:p>
          <a:p>
            <a:r>
              <a:rPr lang="en-GB" sz="2200" dirty="0">
                <a:solidFill>
                  <a:schemeClr val="accent6">
                    <a:lumMod val="75000"/>
                  </a:schemeClr>
                </a:solidFill>
              </a:rPr>
              <a:t>Progress monitoring</a:t>
            </a:r>
          </a:p>
          <a:p>
            <a:r>
              <a:rPr lang="en-GB" sz="2200" dirty="0">
                <a:solidFill>
                  <a:schemeClr val="accent6">
                    <a:lumMod val="75000"/>
                  </a:schemeClr>
                </a:solidFill>
              </a:rPr>
              <a:t>Quality Assurance</a:t>
            </a:r>
          </a:p>
          <a:p>
            <a:r>
              <a:rPr lang="en-GB" sz="2200" dirty="0">
                <a:solidFill>
                  <a:schemeClr val="accent6">
                    <a:lumMod val="75000"/>
                  </a:schemeClr>
                </a:solidFill>
              </a:rPr>
              <a:t>Staff – ratio, qualifications, supervision</a:t>
            </a:r>
          </a:p>
        </p:txBody>
      </p:sp>
    </p:spTree>
    <p:extLst>
      <p:ext uri="{BB962C8B-B14F-4D97-AF65-F5344CB8AC3E}">
        <p14:creationId xmlns:p14="http://schemas.microsoft.com/office/powerpoint/2010/main" val="3854000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800" dirty="0"/>
              <a:t>Ystyriaethau ar gyfer y Tasg Grŵp </a:t>
            </a:r>
            <a:br>
              <a:rPr lang="en-GB" sz="4800" dirty="0"/>
            </a:br>
            <a:r>
              <a:rPr lang="en-GB" sz="4800" dirty="0">
                <a:solidFill>
                  <a:schemeClr val="accent6">
                    <a:lumMod val="75000"/>
                  </a:schemeClr>
                </a:solidFill>
              </a:rPr>
              <a:t>Considerations for Group Task</a:t>
            </a:r>
          </a:p>
        </p:txBody>
      </p:sp>
      <p:sp>
        <p:nvSpPr>
          <p:cNvPr id="3" name="Content Placeholder 2"/>
          <p:cNvSpPr>
            <a:spLocks noGrp="1"/>
          </p:cNvSpPr>
          <p:nvPr>
            <p:ph sz="half" idx="1"/>
          </p:nvPr>
        </p:nvSpPr>
        <p:spPr/>
        <p:txBody>
          <a:bodyPr/>
          <a:lstStyle/>
          <a:p>
            <a:r>
              <a:rPr lang="cy-GB" dirty="0"/>
              <a:t>Sut ydych chi'n darganfod a yw defnyddwyr y gwasanaeth a rhanddeiliaid yn hapus? Trafodwch y dulliau gorau yn feirniadol a’u dadansoddi</a:t>
            </a:r>
          </a:p>
          <a:p>
            <a:r>
              <a:rPr lang="cy-GB" dirty="0"/>
              <a:t>Ystyriwch y cwestiynau yn yr adroddiad Ansawdd Gofal</a:t>
            </a:r>
          </a:p>
          <a:p>
            <a:r>
              <a:rPr lang="cy-GB" dirty="0"/>
              <a:t>Ystyriwch sefyllfa eich lleoliad</a:t>
            </a:r>
            <a:endParaRPr lang="en-GB" dirty="0"/>
          </a:p>
        </p:txBody>
      </p:sp>
      <p:sp>
        <p:nvSpPr>
          <p:cNvPr id="4" name="Content Placeholder 3"/>
          <p:cNvSpPr>
            <a:spLocks noGrp="1"/>
          </p:cNvSpPr>
          <p:nvPr>
            <p:ph sz="half" idx="2"/>
          </p:nvPr>
        </p:nvSpPr>
        <p:spPr/>
        <p:txBody>
          <a:bodyPr/>
          <a:lstStyle/>
          <a:p>
            <a:r>
              <a:rPr lang="en-GB" dirty="0">
                <a:solidFill>
                  <a:schemeClr val="accent6">
                    <a:lumMod val="75000"/>
                  </a:schemeClr>
                </a:solidFill>
              </a:rPr>
              <a:t>How do you find out if service users and stakeholders are happy? Critique and analyse best methods</a:t>
            </a:r>
          </a:p>
          <a:p>
            <a:r>
              <a:rPr lang="en-GB" dirty="0">
                <a:solidFill>
                  <a:schemeClr val="accent6">
                    <a:lumMod val="75000"/>
                  </a:schemeClr>
                </a:solidFill>
              </a:rPr>
              <a:t>Consider the questions within the Quality of Care report</a:t>
            </a:r>
          </a:p>
          <a:p>
            <a:r>
              <a:rPr lang="en-GB" dirty="0">
                <a:solidFill>
                  <a:schemeClr val="accent6">
                    <a:lumMod val="75000"/>
                  </a:schemeClr>
                </a:solidFill>
              </a:rPr>
              <a:t>Consider the situation of your setting</a:t>
            </a:r>
          </a:p>
        </p:txBody>
      </p:sp>
    </p:spTree>
    <p:extLst>
      <p:ext uri="{BB962C8B-B14F-4D97-AF65-F5344CB8AC3E}">
        <p14:creationId xmlns:p14="http://schemas.microsoft.com/office/powerpoint/2010/main" val="1719815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cy-GB" sz="4800" dirty="0"/>
              <a:t>Meini Prawf 1 – Cyfeirnodi</a:t>
            </a:r>
            <a:br>
              <a:rPr lang="en-GB" sz="4800" dirty="0"/>
            </a:br>
            <a:r>
              <a:rPr lang="en-GB" sz="4800" dirty="0">
                <a:solidFill>
                  <a:schemeClr val="accent6">
                    <a:lumMod val="75000"/>
                  </a:schemeClr>
                </a:solidFill>
              </a:rPr>
              <a:t>Marking Criteria 1 - Referencing </a:t>
            </a:r>
          </a:p>
        </p:txBody>
      </p:sp>
      <p:sp>
        <p:nvSpPr>
          <p:cNvPr id="3" name="Content Placeholder 2"/>
          <p:cNvSpPr>
            <a:spLocks noGrp="1"/>
          </p:cNvSpPr>
          <p:nvPr>
            <p:ph sz="half" idx="1"/>
          </p:nvPr>
        </p:nvSpPr>
        <p:spPr>
          <a:xfrm>
            <a:off x="1273278" y="1852194"/>
            <a:ext cx="5384800" cy="4312234"/>
          </a:xfrm>
        </p:spPr>
        <p:txBody>
          <a:bodyPr/>
          <a:lstStyle/>
          <a:p>
            <a:r>
              <a:rPr lang="cy-GB" dirty="0"/>
              <a:t>Cywirdeb</a:t>
            </a:r>
          </a:p>
          <a:p>
            <a:r>
              <a:rPr lang="cy-GB" dirty="0"/>
              <a:t>Perthnasol</a:t>
            </a:r>
          </a:p>
          <a:p>
            <a:r>
              <a:rPr lang="cy-GB" dirty="0"/>
              <a:t>Cyfredol</a:t>
            </a:r>
          </a:p>
          <a:p>
            <a:r>
              <a:rPr lang="cy-GB" dirty="0"/>
              <a:t>Erthyglau cylchgrawn</a:t>
            </a:r>
          </a:p>
          <a:p>
            <a:r>
              <a:rPr lang="cy-GB" dirty="0"/>
              <a:t>Deddfwriaeth</a:t>
            </a:r>
          </a:p>
          <a:p>
            <a:r>
              <a:rPr lang="cy-GB" dirty="0"/>
              <a:t>Cwricwlwm a Pholisi</a:t>
            </a:r>
            <a:endParaRPr lang="en-GB" dirty="0"/>
          </a:p>
        </p:txBody>
      </p:sp>
      <p:sp>
        <p:nvSpPr>
          <p:cNvPr id="4" name="Content Placeholder 3"/>
          <p:cNvSpPr>
            <a:spLocks noGrp="1"/>
          </p:cNvSpPr>
          <p:nvPr>
            <p:ph sz="half" idx="2"/>
          </p:nvPr>
        </p:nvSpPr>
        <p:spPr>
          <a:xfrm>
            <a:off x="7185742" y="1925936"/>
            <a:ext cx="5384800" cy="4454124"/>
          </a:xfrm>
        </p:spPr>
        <p:txBody>
          <a:bodyPr/>
          <a:lstStyle/>
          <a:p>
            <a:r>
              <a:rPr lang="en-GB" dirty="0">
                <a:solidFill>
                  <a:schemeClr val="accent6">
                    <a:lumMod val="75000"/>
                  </a:schemeClr>
                </a:solidFill>
              </a:rPr>
              <a:t>Accuracy</a:t>
            </a:r>
          </a:p>
          <a:p>
            <a:r>
              <a:rPr lang="en-GB" dirty="0">
                <a:solidFill>
                  <a:schemeClr val="accent6">
                    <a:lumMod val="75000"/>
                  </a:schemeClr>
                </a:solidFill>
              </a:rPr>
              <a:t>Relevant</a:t>
            </a:r>
          </a:p>
          <a:p>
            <a:r>
              <a:rPr lang="en-GB" dirty="0">
                <a:solidFill>
                  <a:schemeClr val="accent6">
                    <a:lumMod val="75000"/>
                  </a:schemeClr>
                </a:solidFill>
              </a:rPr>
              <a:t>Current</a:t>
            </a:r>
          </a:p>
          <a:p>
            <a:r>
              <a:rPr lang="en-GB" dirty="0">
                <a:solidFill>
                  <a:schemeClr val="accent6">
                    <a:lumMod val="75000"/>
                  </a:schemeClr>
                </a:solidFill>
              </a:rPr>
              <a:t>Journal articles</a:t>
            </a:r>
          </a:p>
          <a:p>
            <a:r>
              <a:rPr lang="en-GB" dirty="0">
                <a:solidFill>
                  <a:schemeClr val="accent6">
                    <a:lumMod val="75000"/>
                  </a:schemeClr>
                </a:solidFill>
              </a:rPr>
              <a:t>Legislation</a:t>
            </a:r>
          </a:p>
          <a:p>
            <a:r>
              <a:rPr lang="en-GB" dirty="0">
                <a:solidFill>
                  <a:schemeClr val="accent6">
                    <a:lumMod val="75000"/>
                  </a:schemeClr>
                </a:solidFill>
              </a:rPr>
              <a:t>Curriculum and Policy</a:t>
            </a:r>
          </a:p>
        </p:txBody>
      </p:sp>
    </p:spTree>
    <p:extLst>
      <p:ext uri="{BB962C8B-B14F-4D97-AF65-F5344CB8AC3E}">
        <p14:creationId xmlns:p14="http://schemas.microsoft.com/office/powerpoint/2010/main" val="341287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8079"/>
            <a:ext cx="10515600" cy="1325563"/>
          </a:xfrm>
        </p:spPr>
        <p:txBody>
          <a:bodyPr>
            <a:noAutofit/>
          </a:bodyPr>
          <a:lstStyle/>
          <a:p>
            <a:pPr algn="ctr"/>
            <a:r>
              <a:rPr lang="cy-GB" sz="4800" dirty="0"/>
              <a:t>Meini Prawf 2 – Gwybodaeth a Dealltwriaeth</a:t>
            </a:r>
            <a:br>
              <a:rPr lang="en-GB" sz="4800" dirty="0"/>
            </a:br>
            <a:r>
              <a:rPr lang="en-GB" sz="4800" dirty="0">
                <a:solidFill>
                  <a:schemeClr val="accent6">
                    <a:lumMod val="75000"/>
                  </a:schemeClr>
                </a:solidFill>
              </a:rPr>
              <a:t>Marking Criteria 2 – Knowledge and Understanding </a:t>
            </a:r>
            <a:endParaRPr lang="en-GB" sz="4800" dirty="0"/>
          </a:p>
        </p:txBody>
      </p:sp>
      <p:sp>
        <p:nvSpPr>
          <p:cNvPr id="3" name="Content Placeholder 2"/>
          <p:cNvSpPr>
            <a:spLocks noGrp="1"/>
          </p:cNvSpPr>
          <p:nvPr>
            <p:ph sz="half" idx="1"/>
          </p:nvPr>
        </p:nvSpPr>
        <p:spPr>
          <a:xfrm>
            <a:off x="403120" y="2873159"/>
            <a:ext cx="5415117" cy="4351338"/>
          </a:xfrm>
        </p:spPr>
        <p:txBody>
          <a:bodyPr/>
          <a:lstStyle/>
          <a:p>
            <a:pPr marL="0" indent="0">
              <a:buNone/>
            </a:pPr>
            <a:r>
              <a:rPr lang="cy-GB" b="1" dirty="0"/>
              <a:t>20 marc</a:t>
            </a:r>
          </a:p>
          <a:p>
            <a:pPr marL="0" indent="0">
              <a:buNone/>
            </a:pPr>
            <a:r>
              <a:rPr lang="cy-GB" dirty="0"/>
              <a:t>Dealltwriaeth fanwl o’r Datganiad Hunanasesu Gwasanaeth (SASS): Gwasanaethau gofal plant a chwarae. Defnydd o gynnwys perthnasol a phriodol.</a:t>
            </a:r>
            <a:endParaRPr lang="en-GB" dirty="0"/>
          </a:p>
        </p:txBody>
      </p:sp>
      <p:sp>
        <p:nvSpPr>
          <p:cNvPr id="4" name="Content Placeholder 3"/>
          <p:cNvSpPr>
            <a:spLocks noGrp="1"/>
          </p:cNvSpPr>
          <p:nvPr>
            <p:ph sz="half" idx="2"/>
          </p:nvPr>
        </p:nvSpPr>
        <p:spPr>
          <a:xfrm>
            <a:off x="5985388" y="2873159"/>
            <a:ext cx="6041572" cy="3989040"/>
          </a:xfrm>
        </p:spPr>
        <p:txBody>
          <a:bodyPr/>
          <a:lstStyle/>
          <a:p>
            <a:pPr marL="0" indent="0">
              <a:buNone/>
            </a:pPr>
            <a:r>
              <a:rPr lang="en-GB" b="1" dirty="0">
                <a:solidFill>
                  <a:schemeClr val="accent6">
                    <a:lumMod val="75000"/>
                  </a:schemeClr>
                </a:solidFill>
              </a:rPr>
              <a:t>20 marks</a:t>
            </a:r>
          </a:p>
          <a:p>
            <a:pPr marL="0" indent="0">
              <a:buNone/>
            </a:pPr>
            <a:r>
              <a:rPr lang="en-GB" dirty="0">
                <a:solidFill>
                  <a:schemeClr val="accent6">
                    <a:lumMod val="75000"/>
                  </a:schemeClr>
                </a:solidFill>
              </a:rPr>
              <a:t>In depth understanding of the Self-Assessment of Service Statement (SASS): Childcare and play service. Inclusion of relevant and appropriate content.</a:t>
            </a:r>
          </a:p>
          <a:p>
            <a:pPr marL="0" indent="0">
              <a:buNone/>
            </a:pPr>
            <a:endParaRPr lang="en-GB" dirty="0"/>
          </a:p>
        </p:txBody>
      </p:sp>
    </p:spTree>
    <p:extLst>
      <p:ext uri="{BB962C8B-B14F-4D97-AF65-F5344CB8AC3E}">
        <p14:creationId xmlns:p14="http://schemas.microsoft.com/office/powerpoint/2010/main" val="1989220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226" y="696964"/>
            <a:ext cx="11132574" cy="1325563"/>
          </a:xfrm>
        </p:spPr>
        <p:txBody>
          <a:bodyPr>
            <a:noAutofit/>
          </a:bodyPr>
          <a:lstStyle/>
          <a:p>
            <a:pPr algn="ctr"/>
            <a:r>
              <a:rPr lang="cy-GB" sz="4800" dirty="0"/>
              <a:t>Meini Prawf 3 – Gwybyddol a Deallusol</a:t>
            </a:r>
            <a:br>
              <a:rPr lang="en-GB" sz="4800" dirty="0"/>
            </a:br>
            <a:r>
              <a:rPr lang="en-GB" sz="4800" dirty="0">
                <a:solidFill>
                  <a:schemeClr val="accent6">
                    <a:lumMod val="75000"/>
                  </a:schemeClr>
                </a:solidFill>
              </a:rPr>
              <a:t>Marking Criteria 3 – Cognitive and Intellectual </a:t>
            </a:r>
          </a:p>
        </p:txBody>
      </p:sp>
      <p:sp>
        <p:nvSpPr>
          <p:cNvPr id="3" name="Content Placeholder 2"/>
          <p:cNvSpPr>
            <a:spLocks noGrp="1"/>
          </p:cNvSpPr>
          <p:nvPr>
            <p:ph sz="half" idx="1"/>
          </p:nvPr>
        </p:nvSpPr>
        <p:spPr>
          <a:xfrm>
            <a:off x="476864" y="2717902"/>
            <a:ext cx="5181600" cy="4351338"/>
          </a:xfrm>
        </p:spPr>
        <p:txBody>
          <a:bodyPr/>
          <a:lstStyle/>
          <a:p>
            <a:pPr marL="0" indent="0">
              <a:buNone/>
            </a:pPr>
            <a:r>
              <a:rPr lang="cy-GB" b="1" dirty="0"/>
              <a:t>20 marc</a:t>
            </a:r>
          </a:p>
          <a:p>
            <a:pPr marL="0" indent="0">
              <a:buNone/>
            </a:pPr>
            <a:r>
              <a:rPr lang="cy-GB" dirty="0"/>
              <a:t>Cynnwys y drafodaeth lafar a’r ymatebion i’r cwestiynau. Atebion cywir ac estynedig, yn arddangos dealltwriaeth glir o’r pwnc a ymchwiliwyd</a:t>
            </a:r>
            <a:r>
              <a:rPr lang="en-GB" dirty="0"/>
              <a:t> </a:t>
            </a:r>
          </a:p>
          <a:p>
            <a:endParaRPr lang="en-GB" dirty="0"/>
          </a:p>
        </p:txBody>
      </p:sp>
      <p:sp>
        <p:nvSpPr>
          <p:cNvPr id="4" name="Content Placeholder 3"/>
          <p:cNvSpPr>
            <a:spLocks noGrp="1"/>
          </p:cNvSpPr>
          <p:nvPr>
            <p:ph sz="half" idx="2"/>
          </p:nvPr>
        </p:nvSpPr>
        <p:spPr>
          <a:xfrm>
            <a:off x="6356555" y="2717902"/>
            <a:ext cx="5552767" cy="4351338"/>
          </a:xfrm>
        </p:spPr>
        <p:txBody>
          <a:bodyPr/>
          <a:lstStyle/>
          <a:p>
            <a:pPr marL="0" indent="0">
              <a:buNone/>
            </a:pPr>
            <a:r>
              <a:rPr lang="en-GB" b="1" dirty="0">
                <a:solidFill>
                  <a:schemeClr val="accent6">
                    <a:lumMod val="75000"/>
                  </a:schemeClr>
                </a:solidFill>
              </a:rPr>
              <a:t>20 marks</a:t>
            </a:r>
          </a:p>
          <a:p>
            <a:pPr marL="0" indent="0">
              <a:buNone/>
            </a:pPr>
            <a:r>
              <a:rPr lang="en-GB" dirty="0">
                <a:solidFill>
                  <a:schemeClr val="accent6">
                    <a:lumMod val="75000"/>
                  </a:schemeClr>
                </a:solidFill>
              </a:rPr>
              <a:t>Content of oral discussion and responses to questioning Accurate and extended answers, demonstrating clear understanding of the subject researched</a:t>
            </a:r>
          </a:p>
        </p:txBody>
      </p:sp>
    </p:spTree>
    <p:extLst>
      <p:ext uri="{BB962C8B-B14F-4D97-AF65-F5344CB8AC3E}">
        <p14:creationId xmlns:p14="http://schemas.microsoft.com/office/powerpoint/2010/main" val="836104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3790" y="239764"/>
            <a:ext cx="11176819" cy="1325563"/>
          </a:xfrm>
        </p:spPr>
        <p:txBody>
          <a:bodyPr>
            <a:noAutofit/>
          </a:bodyPr>
          <a:lstStyle/>
          <a:p>
            <a:r>
              <a:rPr lang="cy-GB" sz="4800" dirty="0"/>
              <a:t>Meini Prawf 5 - Sgiliau Trosglwyddadwy</a:t>
            </a:r>
            <a:br>
              <a:rPr lang="en-GB" sz="4800" dirty="0"/>
            </a:br>
            <a:r>
              <a:rPr lang="en-GB" sz="4800" dirty="0">
                <a:solidFill>
                  <a:schemeClr val="accent6">
                    <a:lumMod val="75000"/>
                  </a:schemeClr>
                </a:solidFill>
              </a:rPr>
              <a:t>Marking Criteria 5 - Transferable Skills</a:t>
            </a:r>
          </a:p>
        </p:txBody>
      </p:sp>
      <p:sp>
        <p:nvSpPr>
          <p:cNvPr id="3" name="Content Placeholder 2"/>
          <p:cNvSpPr>
            <a:spLocks noGrp="1"/>
          </p:cNvSpPr>
          <p:nvPr>
            <p:ph sz="half" idx="1"/>
          </p:nvPr>
        </p:nvSpPr>
        <p:spPr>
          <a:xfrm>
            <a:off x="506362" y="1825625"/>
            <a:ext cx="5181600" cy="4351338"/>
          </a:xfrm>
        </p:spPr>
        <p:txBody>
          <a:bodyPr/>
          <a:lstStyle/>
          <a:p>
            <a:pPr marL="0" indent="0">
              <a:buNone/>
            </a:pPr>
            <a:r>
              <a:rPr lang="cy-GB" b="1" dirty="0"/>
              <a:t>10 marc</a:t>
            </a:r>
          </a:p>
          <a:p>
            <a:pPr marL="0" indent="0">
              <a:buNone/>
            </a:pPr>
            <a:r>
              <a:rPr lang="cy-GB" dirty="0"/>
              <a:t>Goslef, cyflymder, uchder y llais, ymgysylltu ag aelodau’r grŵp, iaith y corff, lleoli cadarnhaol, cyflwyno proffesiynol, cywirdeb yr iaith lafar. Parodrwydd i gyfrannu a darparu atebion a thrafodaeth estynedig</a:t>
            </a:r>
          </a:p>
          <a:p>
            <a:endParaRPr lang="en-GB" dirty="0"/>
          </a:p>
        </p:txBody>
      </p:sp>
      <p:sp>
        <p:nvSpPr>
          <p:cNvPr id="4" name="Content Placeholder 3"/>
          <p:cNvSpPr>
            <a:spLocks noGrp="1"/>
          </p:cNvSpPr>
          <p:nvPr>
            <p:ph sz="half" idx="2"/>
          </p:nvPr>
        </p:nvSpPr>
        <p:spPr>
          <a:xfrm>
            <a:off x="6172198" y="1825625"/>
            <a:ext cx="5513439" cy="4351338"/>
          </a:xfrm>
        </p:spPr>
        <p:txBody>
          <a:bodyPr/>
          <a:lstStyle/>
          <a:p>
            <a:pPr marL="0" indent="0">
              <a:buNone/>
            </a:pPr>
            <a:r>
              <a:rPr lang="en-GB" b="1" dirty="0">
                <a:solidFill>
                  <a:schemeClr val="accent6">
                    <a:lumMod val="75000"/>
                  </a:schemeClr>
                </a:solidFill>
              </a:rPr>
              <a:t>10 marks</a:t>
            </a:r>
          </a:p>
          <a:p>
            <a:pPr marL="0" indent="0">
              <a:buNone/>
            </a:pPr>
            <a:r>
              <a:rPr lang="en-GB" dirty="0">
                <a:solidFill>
                  <a:schemeClr val="accent6">
                    <a:lumMod val="75000"/>
                  </a:schemeClr>
                </a:solidFill>
              </a:rPr>
              <a:t>Intonation, pace, volume, engagement with group members, body language, positive positioning, professional presentation, accuracy of spoken language. Willingness to engage and provide extended answers and discussion</a:t>
            </a:r>
          </a:p>
          <a:p>
            <a:endParaRPr lang="en-GB" dirty="0"/>
          </a:p>
        </p:txBody>
      </p:sp>
    </p:spTree>
    <p:extLst>
      <p:ext uri="{BB962C8B-B14F-4D97-AF65-F5344CB8AC3E}">
        <p14:creationId xmlns:p14="http://schemas.microsoft.com/office/powerpoint/2010/main" val="3426709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2912"/>
            <a:ext cx="10515600" cy="1325563"/>
          </a:xfrm>
        </p:spPr>
        <p:txBody>
          <a:bodyPr>
            <a:noAutofit/>
          </a:bodyPr>
          <a:lstStyle/>
          <a:p>
            <a:pPr algn="ctr"/>
            <a:r>
              <a:rPr lang="cy-GB" sz="4800" dirty="0"/>
              <a:t>Pwyntiau i'w Cofio</a:t>
            </a:r>
            <a:br>
              <a:rPr lang="cy-GB" sz="4800" dirty="0"/>
            </a:br>
            <a:r>
              <a:rPr lang="en-GB" sz="4800" dirty="0">
                <a:solidFill>
                  <a:schemeClr val="accent6">
                    <a:lumMod val="75000"/>
                  </a:schemeClr>
                </a:solidFill>
              </a:rPr>
              <a:t>Points to Remember</a:t>
            </a:r>
          </a:p>
        </p:txBody>
      </p:sp>
      <p:sp>
        <p:nvSpPr>
          <p:cNvPr id="3" name="Content Placeholder 2"/>
          <p:cNvSpPr>
            <a:spLocks noGrp="1"/>
          </p:cNvSpPr>
          <p:nvPr>
            <p:ph sz="half" idx="1"/>
          </p:nvPr>
        </p:nvSpPr>
        <p:spPr>
          <a:xfrm>
            <a:off x="439995" y="1565326"/>
            <a:ext cx="5384800" cy="4171603"/>
          </a:xfrm>
        </p:spPr>
        <p:txBody>
          <a:bodyPr>
            <a:normAutofit fontScale="92500" lnSpcReduction="20000"/>
          </a:bodyPr>
          <a:lstStyle/>
          <a:p>
            <a:r>
              <a:rPr lang="cy-GB" dirty="0"/>
              <a:t>Dewiswch gadeirydd ar gyfer y cyflwyniad</a:t>
            </a:r>
          </a:p>
          <a:p>
            <a:r>
              <a:rPr lang="cy-GB" dirty="0"/>
              <a:t>Rhannwch yr amser fel bod pawb yn cyfrannu’n gyfartal</a:t>
            </a:r>
          </a:p>
          <a:p>
            <a:r>
              <a:rPr lang="cy-GB" dirty="0"/>
              <a:t>Cyfeirnodwch o fewn eich cyflwyniad</a:t>
            </a:r>
          </a:p>
          <a:p>
            <a:r>
              <a:rPr lang="cy-GB" dirty="0"/>
              <a:t>Dilynwch y meini prawf marcio</a:t>
            </a:r>
          </a:p>
          <a:p>
            <a:r>
              <a:rPr lang="cy-GB" dirty="0"/>
              <a:t>Ystyriwch fanylion eich astudiaeth achos</a:t>
            </a:r>
          </a:p>
          <a:p>
            <a:r>
              <a:rPr lang="cy-GB" dirty="0"/>
              <a:t>Byddwch yn barod i ateb cwestiynau am eich cynnwys</a:t>
            </a:r>
            <a:endParaRPr lang="en-GB" dirty="0"/>
          </a:p>
        </p:txBody>
      </p:sp>
      <p:sp>
        <p:nvSpPr>
          <p:cNvPr id="4" name="Content Placeholder 3"/>
          <p:cNvSpPr>
            <a:spLocks noGrp="1"/>
          </p:cNvSpPr>
          <p:nvPr>
            <p:ph sz="half" idx="2"/>
          </p:nvPr>
        </p:nvSpPr>
        <p:spPr>
          <a:xfrm>
            <a:off x="6367206" y="1565326"/>
            <a:ext cx="5384800" cy="4296469"/>
          </a:xfrm>
        </p:spPr>
        <p:txBody>
          <a:bodyPr>
            <a:normAutofit fontScale="92500" lnSpcReduction="20000"/>
          </a:bodyPr>
          <a:lstStyle/>
          <a:p>
            <a:r>
              <a:rPr lang="en-GB" dirty="0">
                <a:solidFill>
                  <a:schemeClr val="accent6">
                    <a:lumMod val="75000"/>
                  </a:schemeClr>
                </a:solidFill>
              </a:rPr>
              <a:t>Chose a chair for the presentation</a:t>
            </a:r>
          </a:p>
          <a:p>
            <a:r>
              <a:rPr lang="en-GB" dirty="0">
                <a:solidFill>
                  <a:schemeClr val="accent6">
                    <a:lumMod val="75000"/>
                  </a:schemeClr>
                </a:solidFill>
              </a:rPr>
              <a:t>Share out the time for equal contribution</a:t>
            </a:r>
          </a:p>
          <a:p>
            <a:r>
              <a:rPr lang="en-GB" dirty="0">
                <a:solidFill>
                  <a:schemeClr val="accent6">
                    <a:lumMod val="75000"/>
                  </a:schemeClr>
                </a:solidFill>
              </a:rPr>
              <a:t>Reference within your presentation</a:t>
            </a:r>
          </a:p>
          <a:p>
            <a:r>
              <a:rPr lang="en-GB" dirty="0">
                <a:solidFill>
                  <a:schemeClr val="accent6">
                    <a:lumMod val="75000"/>
                  </a:schemeClr>
                </a:solidFill>
              </a:rPr>
              <a:t>Follow the marking criteria</a:t>
            </a:r>
          </a:p>
          <a:p>
            <a:r>
              <a:rPr lang="en-GB" dirty="0">
                <a:solidFill>
                  <a:schemeClr val="accent6">
                    <a:lumMod val="75000"/>
                  </a:schemeClr>
                </a:solidFill>
              </a:rPr>
              <a:t>Consider the specifics of your case study</a:t>
            </a:r>
          </a:p>
          <a:p>
            <a:r>
              <a:rPr lang="en-GB" dirty="0">
                <a:solidFill>
                  <a:schemeClr val="accent6">
                    <a:lumMod val="75000"/>
                  </a:schemeClr>
                </a:solidFill>
              </a:rPr>
              <a:t>Be prepared to answer questions on your content</a:t>
            </a:r>
          </a:p>
        </p:txBody>
      </p:sp>
    </p:spTree>
    <p:extLst>
      <p:ext uri="{BB962C8B-B14F-4D97-AF65-F5344CB8AC3E}">
        <p14:creationId xmlns:p14="http://schemas.microsoft.com/office/powerpoint/2010/main" val="548016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672604A0-4E62-44DC-BEB6-4BB2991488B9}"/>
              </a:ext>
            </a:extLst>
          </p:cNvPr>
          <p:cNvSpPr>
            <a:spLocks noGrp="1"/>
          </p:cNvSpPr>
          <p:nvPr>
            <p:ph type="title"/>
          </p:nvPr>
        </p:nvSpPr>
        <p:spPr>
          <a:xfrm>
            <a:off x="838200" y="143899"/>
            <a:ext cx="10515600" cy="1325563"/>
          </a:xfrm>
        </p:spPr>
        <p:txBody>
          <a:bodyPr>
            <a:noAutofit/>
          </a:bodyPr>
          <a:lstStyle/>
          <a:p>
            <a:pPr algn="ctr"/>
            <a:r>
              <a:rPr lang="cy-GB" altLang="en-US" sz="4800" dirty="0"/>
              <a:t>Cymorth astudio</a:t>
            </a:r>
            <a:br>
              <a:rPr lang="en-GB" altLang="en-US" sz="4800" dirty="0"/>
            </a:br>
            <a:r>
              <a:rPr lang="en-GB" altLang="en-US" sz="4800" dirty="0">
                <a:solidFill>
                  <a:schemeClr val="accent6">
                    <a:lumMod val="75000"/>
                  </a:schemeClr>
                </a:solidFill>
              </a:rPr>
              <a:t>Study Support</a:t>
            </a:r>
          </a:p>
        </p:txBody>
      </p:sp>
      <p:sp>
        <p:nvSpPr>
          <p:cNvPr id="3" name="Content Placeholder 2">
            <a:extLst>
              <a:ext uri="{FF2B5EF4-FFF2-40B4-BE49-F238E27FC236}">
                <a16:creationId xmlns:a16="http://schemas.microsoft.com/office/drawing/2014/main" id="{48A71059-2854-4618-9016-6AB465CAD0EF}"/>
              </a:ext>
            </a:extLst>
          </p:cNvPr>
          <p:cNvSpPr>
            <a:spLocks noGrp="1"/>
          </p:cNvSpPr>
          <p:nvPr>
            <p:ph sz="half" idx="1"/>
          </p:nvPr>
        </p:nvSpPr>
        <p:spPr>
          <a:xfrm>
            <a:off x="6096000" y="1675940"/>
            <a:ext cx="6110800" cy="3987800"/>
          </a:xfrm>
        </p:spPr>
        <p:txBody>
          <a:bodyPr>
            <a:noAutofit/>
          </a:bodyPr>
          <a:lstStyle/>
          <a:p>
            <a:pPr>
              <a:defRPr/>
            </a:pPr>
            <a:r>
              <a:rPr lang="en-GB" sz="2000" dirty="0">
                <a:solidFill>
                  <a:schemeClr val="accent6">
                    <a:lumMod val="75000"/>
                  </a:schemeClr>
                </a:solidFill>
              </a:rPr>
              <a:t>Lecturers will be available to offer tutorial support.</a:t>
            </a:r>
          </a:p>
          <a:p>
            <a:pPr>
              <a:defRPr/>
            </a:pPr>
            <a:r>
              <a:rPr lang="en-GB" sz="2000" dirty="0">
                <a:solidFill>
                  <a:schemeClr val="accent6">
                    <a:lumMod val="75000"/>
                  </a:schemeClr>
                </a:solidFill>
              </a:rPr>
              <a:t>Specific questions related to the assignment will be addressed.</a:t>
            </a:r>
          </a:p>
          <a:p>
            <a:pPr>
              <a:defRPr/>
            </a:pPr>
            <a:r>
              <a:rPr lang="en-GB" sz="2000" dirty="0">
                <a:solidFill>
                  <a:schemeClr val="accent6">
                    <a:lumMod val="75000"/>
                  </a:schemeClr>
                </a:solidFill>
              </a:rPr>
              <a:t>Moodle has an extensive reading list and many resources to support your research and independent study.</a:t>
            </a:r>
          </a:p>
          <a:p>
            <a:pPr>
              <a:defRPr/>
            </a:pPr>
            <a:r>
              <a:rPr lang="en-GB" sz="2000" dirty="0">
                <a:solidFill>
                  <a:schemeClr val="accent6">
                    <a:lumMod val="75000"/>
                  </a:schemeClr>
                </a:solidFill>
              </a:rPr>
              <a:t>Academic study sessions are available with the Library.</a:t>
            </a:r>
          </a:p>
          <a:p>
            <a:pPr>
              <a:defRPr/>
            </a:pPr>
            <a:r>
              <a:rPr lang="en-GB" sz="2000" dirty="0">
                <a:solidFill>
                  <a:schemeClr val="accent6">
                    <a:lumMod val="75000"/>
                  </a:schemeClr>
                </a:solidFill>
              </a:rPr>
              <a:t>Study support and extenuating circumstances are supported by the . "</a:t>
            </a:r>
            <a:r>
              <a:rPr lang="en-GB" sz="2000" dirty="0" err="1">
                <a:solidFill>
                  <a:schemeClr val="accent6">
                    <a:lumMod val="75000"/>
                  </a:schemeClr>
                </a:solidFill>
              </a:rPr>
              <a:t>Hwb</a:t>
            </a:r>
            <a:r>
              <a:rPr lang="en-GB" sz="2000" dirty="0">
                <a:solidFill>
                  <a:schemeClr val="accent6">
                    <a:lumMod val="75000"/>
                  </a:schemeClr>
                </a:solidFill>
              </a:rPr>
              <a:t>" </a:t>
            </a:r>
            <a:r>
              <a:rPr lang="en-GB" sz="2000" dirty="0">
                <a:solidFill>
                  <a:schemeClr val="accent6">
                    <a:lumMod val="75000"/>
                  </a:schemeClr>
                </a:solidFill>
                <a:hlinkClick r:id="rId3">
                  <a:extLst>
                    <a:ext uri="{A12FA001-AC4F-418D-AE19-62706E023703}">
                      <ahyp:hlinkClr xmlns:ahyp="http://schemas.microsoft.com/office/drawing/2018/hyperlinkcolor" val="tx"/>
                    </a:ext>
                  </a:extLst>
                </a:hlinkClick>
              </a:rPr>
              <a:t>hwb@uwtsd.ac.uk</a:t>
            </a:r>
            <a:endParaRPr lang="en-GB" sz="2000" dirty="0">
              <a:solidFill>
                <a:schemeClr val="accent6">
                  <a:lumMod val="75000"/>
                </a:schemeClr>
              </a:solidFill>
            </a:endParaRPr>
          </a:p>
          <a:p>
            <a:pPr>
              <a:defRPr/>
            </a:pPr>
            <a:r>
              <a:rPr lang="en-GB" sz="2000" dirty="0">
                <a:solidFill>
                  <a:schemeClr val="accent6">
                    <a:lumMod val="75000"/>
                  </a:schemeClr>
                </a:solidFill>
              </a:rPr>
              <a:t>Keep in touch with the lecturing staff, we are here to support you!</a:t>
            </a:r>
          </a:p>
        </p:txBody>
      </p:sp>
      <p:sp>
        <p:nvSpPr>
          <p:cNvPr id="4" name="Content Placeholder 3">
            <a:extLst>
              <a:ext uri="{FF2B5EF4-FFF2-40B4-BE49-F238E27FC236}">
                <a16:creationId xmlns:a16="http://schemas.microsoft.com/office/drawing/2014/main" id="{A27904F7-85F6-413C-BA51-5BE45233EA98}"/>
              </a:ext>
            </a:extLst>
          </p:cNvPr>
          <p:cNvSpPr>
            <a:spLocks noGrp="1"/>
          </p:cNvSpPr>
          <p:nvPr>
            <p:ph sz="half" idx="2"/>
          </p:nvPr>
        </p:nvSpPr>
        <p:spPr>
          <a:xfrm>
            <a:off x="339161" y="1732731"/>
            <a:ext cx="5309471" cy="3989388"/>
          </a:xfrm>
        </p:spPr>
        <p:txBody>
          <a:bodyPr>
            <a:normAutofit fontScale="47500" lnSpcReduction="20000"/>
          </a:bodyPr>
          <a:lstStyle/>
          <a:p>
            <a:pPr>
              <a:defRPr/>
            </a:pPr>
            <a:r>
              <a:rPr lang="cy-GB" sz="4400" dirty="0"/>
              <a:t>Bydd darlithwyr ar gael i gynnig cefnogaeth drwy diwtorialau</a:t>
            </a:r>
          </a:p>
          <a:p>
            <a:pPr>
              <a:defRPr/>
            </a:pPr>
            <a:r>
              <a:rPr lang="cy-GB" sz="4400" dirty="0"/>
              <a:t>Ymatebir i gwestiynau penodol yn ymwneud a’r aseiniad</a:t>
            </a:r>
          </a:p>
          <a:p>
            <a:pPr>
              <a:defRPr/>
            </a:pPr>
            <a:r>
              <a:rPr lang="cy-GB" sz="4400" dirty="0"/>
              <a:t>Ceir rhestr ddarllen helaeth ar </a:t>
            </a:r>
            <a:r>
              <a:rPr lang="cy-GB" sz="4400" dirty="0" err="1"/>
              <a:t>Moodle</a:t>
            </a:r>
            <a:r>
              <a:rPr lang="cy-GB" sz="4400" dirty="0"/>
              <a:t> ac adnoddau i gefnogi eich ymchwil ac astudiaeth annibynnol</a:t>
            </a:r>
          </a:p>
          <a:p>
            <a:pPr>
              <a:defRPr/>
            </a:pPr>
            <a:r>
              <a:rPr lang="cy-GB" sz="4400" dirty="0"/>
              <a:t>Gellir trefnu sesiynau astudio gyda’r Llyfrgell</a:t>
            </a:r>
          </a:p>
          <a:p>
            <a:pPr>
              <a:defRPr/>
            </a:pPr>
            <a:r>
              <a:rPr lang="cy-GB" sz="4400" dirty="0"/>
              <a:t>Cefnogir cymorth astudio ac amgylchiadau esgusodol gan yr Hwb hwb@uwtsd.ac.uk </a:t>
            </a:r>
          </a:p>
          <a:p>
            <a:pPr>
              <a:defRPr/>
            </a:pPr>
            <a:r>
              <a:rPr lang="cy-GB" sz="4400" dirty="0"/>
              <a:t>Cadwch mewn cysylltiad â’ch darlithwyr; rydym yma i’ch cefnogi!</a:t>
            </a:r>
          </a:p>
          <a:p>
            <a:pPr>
              <a:defRPr/>
            </a:pPr>
            <a:endParaRPr lang="en-GB" dirty="0"/>
          </a:p>
        </p:txBody>
      </p:sp>
    </p:spTree>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0</TotalTime>
  <Words>888</Words>
  <Application>Microsoft Office PowerPoint</Application>
  <PresentationFormat>Widescreen</PresentationFormat>
  <Paragraphs>115</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Times</vt:lpstr>
      <vt:lpstr>Myriad Pro</vt:lpstr>
      <vt:lpstr>UWTSD PP Template (Cream background)</vt:lpstr>
      <vt:lpstr>PowerPoint Presentation</vt:lpstr>
      <vt:lpstr>ECEY6011/C Arweinyddiaeth ar gyfer systemau o ansawdd Leadership for systems of quality </vt:lpstr>
      <vt:lpstr>Asesiad Rhan 1 Assessment Part 1</vt:lpstr>
      <vt:lpstr>Y Dasg The Task</vt:lpstr>
      <vt:lpstr>Astudiaeth Achos  Case study</vt:lpstr>
      <vt:lpstr>Gwybodaeth i’w hystyried Information to consider</vt:lpstr>
      <vt:lpstr>Ystyriaethau ar gyfer y Tasg Grŵp  Considerations for Group Task</vt:lpstr>
      <vt:lpstr>Meini Prawf 1 – Cyfeirnodi Marking Criteria 1 - Referencing </vt:lpstr>
      <vt:lpstr>Meini Prawf 2 – Gwybodaeth a Dealltwriaeth Marking Criteria 2 – Knowledge and Understanding </vt:lpstr>
      <vt:lpstr>Meini Prawf 3 – Gwybyddol a Deallusol Marking Criteria 3 – Cognitive and Intellectual </vt:lpstr>
      <vt:lpstr>Meini Prawf 5 - Sgiliau Trosglwyddadwy Marking Criteria 5 - Transferable Skills</vt:lpstr>
      <vt:lpstr>Pwyntiau i'w Cofio Points to Remember</vt:lpstr>
      <vt:lpstr>Cymorth astudio Study Support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Natasha Young</cp:lastModifiedBy>
  <cp:revision>60</cp:revision>
  <cp:lastPrinted>2021-10-15T07:02:17Z</cp:lastPrinted>
  <dcterms:created xsi:type="dcterms:W3CDTF">2018-05-09T13:29:04Z</dcterms:created>
  <dcterms:modified xsi:type="dcterms:W3CDTF">2022-10-14T15:18:49Z</dcterms:modified>
</cp:coreProperties>
</file>