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8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9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0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11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2"/>
  </p:notesMasterIdLst>
  <p:sldIdLst>
    <p:sldId id="256" r:id="rId16"/>
    <p:sldId id="258" r:id="rId17"/>
    <p:sldId id="285" r:id="rId18"/>
    <p:sldId id="645" r:id="rId19"/>
    <p:sldId id="259" r:id="rId20"/>
    <p:sldId id="260" r:id="rId21"/>
    <p:sldId id="261" r:id="rId22"/>
    <p:sldId id="262" r:id="rId23"/>
    <p:sldId id="263" r:id="rId24"/>
    <p:sldId id="283" r:id="rId25"/>
    <p:sldId id="264" r:id="rId26"/>
    <p:sldId id="266" r:id="rId27"/>
    <p:sldId id="267" r:id="rId28"/>
    <p:sldId id="271" r:id="rId29"/>
    <p:sldId id="644" r:id="rId30"/>
    <p:sldId id="279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32"/>
    <p:restoredTop sz="94825"/>
  </p:normalViewPr>
  <p:slideViewPr>
    <p:cSldViewPr snapToGrid="0" snapToObjects="1">
      <p:cViewPr varScale="1">
        <p:scale>
          <a:sx n="96" d="100"/>
          <a:sy n="96" d="100"/>
        </p:scale>
        <p:origin x="684" y="6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slide" Target="slides/slide6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file:///C:\Users\m.gordon\Downloads\Nationality%20by%20Academic%20Year%20(Headcount)%20(4).xlsx" TargetMode="External"/></Relationships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strDim type="cat">
        <cx:f>Export_Birmingham!$A$3:$A$73</cx:f>
        <cx:lvl ptCount="71">
          <cx:pt idx="0">United Kingdom</cx:pt>
          <cx:pt idx="1">Romania</cx:pt>
          <cx:pt idx="2">Slovakia</cx:pt>
          <cx:pt idx="3">Italy {Includes Sardinia, Sicily}</cx:pt>
          <cx:pt idx="4">India</cx:pt>
          <cx:pt idx="5">Bulgaria</cx:pt>
          <cx:pt idx="6">Portugal {includes Madeira, Azores}</cx:pt>
          <cx:pt idx="7">Spain {includes Ceuta, Melilla}</cx:pt>
          <cx:pt idx="8">Pakistan</cx:pt>
          <cx:pt idx="9">Poland</cx:pt>
          <cx:pt idx="10">Netherlands</cx:pt>
          <cx:pt idx="11">Ghana</cx:pt>
          <cx:pt idx="12">Ireland</cx:pt>
          <cx:pt idx="13">France {includes Corsica}</cx:pt>
          <cx:pt idx="14">Hungary</cx:pt>
          <cx:pt idx="15">Nigeria</cx:pt>
          <cx:pt idx="16">Congo (Democratic Republic) [Congo (The Democratic Republic of the)] {formerly Zaire}</cx:pt>
          <cx:pt idx="17">Jamaica</cx:pt>
          <cx:pt idx="18">Latvia</cx:pt>
          <cx:pt idx="19">Czech Republic</cx:pt>
          <cx:pt idx="20">Greece</cx:pt>
          <cx:pt idx="21">Moldova [Moldova, Republic of]</cx:pt>
          <cx:pt idx="22">Somalia</cx:pt>
          <cx:pt idx="23">Afghanistan</cx:pt>
          <cx:pt idx="24">Albania</cx:pt>
          <cx:pt idx="25">Austria</cx:pt>
          <cx:pt idx="26">Bangladesh</cx:pt>
          <cx:pt idx="27">Croatia</cx:pt>
          <cx:pt idx="28">Iran [Iran, Islamic Republic of]</cx:pt>
          <cx:pt idx="29">Lithuania</cx:pt>
          <cx:pt idx="30">Sri Lanka</cx:pt>
          <cx:pt idx="31">Sweden</cx:pt>
          <cx:pt idx="32">Trinidad and Tobago</cx:pt>
          <cx:pt idx="33">Belgium</cx:pt>
          <cx:pt idx="34">Bosnia and Herzegovina</cx:pt>
          <cx:pt idx="35">Eritrea</cx:pt>
          <cx:pt idx="36">Ethiopia</cx:pt>
          <cx:pt idx="37">Germany</cx:pt>
          <cx:pt idx="38">Guyana</cx:pt>
          <cx:pt idx="39">Iraq</cx:pt>
          <cx:pt idx="40">Kosovo</cx:pt>
          <cx:pt idx="41">Mauritius</cx:pt>
          <cx:pt idx="42">Namibia</cx:pt>
          <cx:pt idx="43">Occupied Palestinian Territories [Palestine, State of] {formerly West Bank (including East Jerusalem) and Gaza Strip}</cx:pt>
          <cx:pt idx="44">Philippines</cx:pt>
          <cx:pt idx="45">Sierra Leone</cx:pt>
          <cx:pt idx="46">Slovenia</cx:pt>
          <cx:pt idx="47">South Africa</cx:pt>
          <cx:pt idx="48">Vietnam [Viet Nam]</cx:pt>
          <cx:pt idx="49">Zimbabwe</cx:pt>
          <cx:pt idx="51">Applied filters:
Academic Year is 2022/23
Intake is 2022/23 January or 2022/23 September
Campus is Birmingham Campus</cx:pt>
        </cx:lvl>
      </cx:strDim>
      <cx:numDim type="size">
        <cx:f>Export_Birmingham!$B$3:$B$73</cx:f>
        <cx:lvl ptCount="71" formatCode="#,##0">
          <cx:pt idx="0">627</cx:pt>
          <cx:pt idx="1">369</cx:pt>
          <cx:pt idx="2">66</cx:pt>
          <cx:pt idx="3">35</cx:pt>
          <cx:pt idx="4">33</cx:pt>
          <cx:pt idx="5">30</cx:pt>
          <cx:pt idx="6">16</cx:pt>
          <cx:pt idx="7">12</cx:pt>
          <cx:pt idx="8">12</cx:pt>
          <cx:pt idx="9">10</cx:pt>
          <cx:pt idx="10">9</cx:pt>
          <cx:pt idx="11">9</cx:pt>
          <cx:pt idx="12">9</cx:pt>
          <cx:pt idx="13">8</cx:pt>
          <cx:pt idx="14">7</cx:pt>
          <cx:pt idx="15">5</cx:pt>
          <cx:pt idx="16">5</cx:pt>
          <cx:pt idx="17">4</cx:pt>
          <cx:pt idx="18">4</cx:pt>
          <cx:pt idx="19">3</cx:pt>
          <cx:pt idx="20">3</cx:pt>
          <cx:pt idx="21">3</cx:pt>
          <cx:pt idx="22">3</cx:pt>
          <cx:pt idx="23">2</cx:pt>
          <cx:pt idx="24">2</cx:pt>
          <cx:pt idx="25">2</cx:pt>
          <cx:pt idx="26">2</cx:pt>
          <cx:pt idx="27">2</cx:pt>
          <cx:pt idx="28">2</cx:pt>
          <cx:pt idx="29">2</cx:pt>
          <cx:pt idx="30">2</cx:pt>
          <cx:pt idx="31">2</cx:pt>
          <cx:pt idx="32">2</cx:pt>
          <cx:pt idx="33">1</cx:pt>
          <cx:pt idx="34">1</cx:pt>
          <cx:pt idx="35">1</cx:pt>
          <cx:pt idx="36">1</cx:pt>
          <cx:pt idx="37">1</cx:pt>
          <cx:pt idx="38">1</cx:pt>
          <cx:pt idx="39">1</cx:pt>
          <cx:pt idx="40">1</cx:pt>
          <cx:pt idx="41">1</cx:pt>
          <cx:pt idx="42">1</cx:pt>
          <cx:pt idx="43">1</cx:pt>
          <cx:pt idx="44">1</cx:pt>
          <cx:pt idx="45">1</cx:pt>
          <cx:pt idx="46">1</cx:pt>
          <cx:pt idx="47">1</cx:pt>
          <cx:pt idx="48">1</cx:pt>
          <cx:pt idx="49">1</cx:pt>
        </cx:lvl>
      </cx:numDim>
    </cx:data>
  </cx:chartData>
  <cx:chart>
    <cx:plotArea>
      <cx:plotAreaRegion>
        <cx:series layoutId="treemap" uniqueId="{0EA0ED4B-A130-49F6-98C6-6A9826831507}">
          <cx:tx>
            <cx:txData>
              <cx:f>Export_Birmingham!$B$1:$B$2</cx:f>
              <cx:v>2022/23 Headcount</cx:v>
            </cx:txData>
          </cx:tx>
          <cx:dataLabels pos="inEnd">
            <cx:visibility seriesName="0" categoryName="1" value="1"/>
            <cx:separator>, </cx:separator>
          </cx:dataLabels>
          <cx:dataId val="0"/>
          <cx:layoutPr>
            <cx:parentLabelLayout val="overlapping"/>
          </cx:layoutPr>
        </cx:series>
      </cx:plotAreaRegion>
    </cx:plotArea>
    <cx:legend pos="r" align="min" overlay="0">
      <cx:spPr>
        <a:ln>
          <a:noFill/>
        </a:ln>
      </cx:spPr>
      <cx:txPr>
        <a:bodyPr spcFirstLastPara="1" vertOverflow="ellipsis" horzOverflow="overflow" wrap="square" lIns="0" tIns="0" rIns="0" bIns="0" anchor="ctr" anchorCtr="1"/>
        <a:lstStyle/>
        <a:p>
          <a:pPr algn="ctr" rtl="0">
            <a:defRPr sz="1000" baseline="0">
              <a:solidFill>
                <a:schemeClr val="tx1"/>
              </a:solidFill>
            </a:defRPr>
          </a:pPr>
          <a:endParaRPr lang="en-US" sz="1000" b="0" i="0" u="none" strike="noStrike" baseline="0">
            <a:solidFill>
              <a:schemeClr val="tx1"/>
            </a:solidFill>
            <a:latin typeface="Calibri" panose="020F0502020204030204"/>
          </a:endParaRPr>
        </a:p>
      </cx:txPr>
    </cx:legend>
  </cx:chart>
</cx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410">
  <cs:axisTitle>
    <cs:lnRef idx="0"/>
    <cs:fillRef idx="0"/>
    <cs:effectRef idx="0"/>
    <cs:fontRef idx="minor">
      <a:schemeClr val="tx1">
        <a:lumMod val="65000"/>
        <a:lumOff val="35000"/>
      </a:schemeClr>
    </cs:fontRef>
    <cs:spPr>
      <a:solidFill>
        <a:schemeClr val="bg1">
          <a:lumMod val="65000"/>
        </a:schemeClr>
      </a:solidFill>
      <a:ln w="19050">
        <a:solidFill>
          <a:schemeClr val="bg1"/>
        </a:solidFill>
      </a:ln>
    </cs:spPr>
    <cs:defRPr sz="9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/>
  </cs:chartArea>
  <cs:dataLabel>
    <cs:lnRef idx="0"/>
    <cs:fillRef idx="0"/>
    <cs:effectRef idx="0"/>
    <cs:fontRef idx="minor">
      <a:schemeClr val="lt1"/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A5807-2A3B-8BA5-9438-264FD063C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328F4-4A66-EDAC-3D2C-2DBD200C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4C6145-8FDE-33FB-AA86-B7EDFD9A2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AF041-A8F3-4F87-9276-A075AB178C05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8C46C-64AB-A482-5BCE-0C0F28AB8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C8DAD-FA72-C542-04FC-A0FC5E1F3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A9461-860C-49BE-B1A9-64BA547AB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115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5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9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75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microsoft.com/office/2014/relationships/chartEx" Target="../charts/chartEx1.xml"/><Relationship Id="rId1" Type="http://schemas.openxmlformats.org/officeDocument/2006/relationships/slideLayout" Target="../slideLayouts/slideLayout5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D2CAF7D9-F8BA-20F9-6DDB-0DAC6F71073F}"/>
              </a:ext>
            </a:extLst>
          </p:cNvPr>
          <p:cNvSpPr txBox="1">
            <a:spLocks/>
          </p:cNvSpPr>
          <p:nvPr/>
        </p:nvSpPr>
        <p:spPr>
          <a:xfrm>
            <a:off x="-86139" y="1364975"/>
            <a:ext cx="9230139" cy="40286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sz="3800" b="1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E9EDF-DD90-9918-D4A1-0192E3EA9EF0}"/>
              </a:ext>
            </a:extLst>
          </p:cNvPr>
          <p:cNvSpPr txBox="1">
            <a:spLocks/>
          </p:cNvSpPr>
          <p:nvPr/>
        </p:nvSpPr>
        <p:spPr>
          <a:xfrm>
            <a:off x="1061636" y="2007704"/>
            <a:ext cx="6888205" cy="3485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38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D99A02-48A7-9D8D-D925-AEFA24BB29A6}"/>
              </a:ext>
            </a:extLst>
          </p:cNvPr>
          <p:cNvSpPr txBox="1"/>
          <p:nvPr/>
        </p:nvSpPr>
        <p:spPr>
          <a:xfrm>
            <a:off x="761999" y="3238412"/>
            <a:ext cx="778565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noProof="1">
                <a:solidFill>
                  <a:srgbClr val="FF0000"/>
                </a:solidFill>
              </a:rPr>
              <a:t>Bore Da </a:t>
            </a:r>
            <a:r>
              <a:rPr lang="en-GB" noProof="1"/>
              <a:t>- </a:t>
            </a:r>
            <a:r>
              <a:rPr lang="en-GB" noProof="1">
                <a:solidFill>
                  <a:schemeClr val="accent1"/>
                </a:solidFill>
              </a:rPr>
              <a:t>Good morning </a:t>
            </a:r>
            <a:r>
              <a:rPr lang="en-GB" noProof="1"/>
              <a:t>- </a:t>
            </a:r>
            <a:r>
              <a:rPr lang="en-GB" noProof="1">
                <a:solidFill>
                  <a:schemeClr val="accent2"/>
                </a:solidFill>
              </a:rPr>
              <a:t>Buenos días </a:t>
            </a:r>
            <a:r>
              <a:rPr lang="en-GB" noProof="1"/>
              <a:t>- </a:t>
            </a:r>
            <a:r>
              <a:rPr lang="en-GB" noProof="1">
                <a:solidFill>
                  <a:schemeClr val="accent3"/>
                </a:solidFill>
              </a:rPr>
              <a:t>Bom dia </a:t>
            </a:r>
            <a:r>
              <a:rPr lang="en-GB" noProof="1"/>
              <a:t>- </a:t>
            </a:r>
            <a:r>
              <a:rPr lang="en-GB" noProof="1">
                <a:solidFill>
                  <a:schemeClr val="accent4"/>
                </a:solidFill>
              </a:rPr>
              <a:t>صبح بخي</a:t>
            </a:r>
            <a:r>
              <a:rPr lang="en-GB" noProof="1"/>
              <a:t> - </a:t>
            </a:r>
          </a:p>
          <a:p>
            <a:r>
              <a:rPr lang="en-GB" noProof="1">
                <a:solidFill>
                  <a:schemeClr val="accent5"/>
                </a:solidFill>
              </a:rPr>
              <a:t>Guten Morgen </a:t>
            </a:r>
            <a:r>
              <a:rPr lang="en-GB" noProof="1"/>
              <a:t>– </a:t>
            </a:r>
            <a:r>
              <a:rPr lang="en-GB" noProof="1">
                <a:solidFill>
                  <a:schemeClr val="accent6">
                    <a:lumMod val="75000"/>
                  </a:schemeClr>
                </a:solidFill>
              </a:rPr>
              <a:t>Bon jour </a:t>
            </a:r>
            <a:r>
              <a:rPr lang="en-GB" noProof="1"/>
              <a:t>–  </a:t>
            </a:r>
            <a:r>
              <a:rPr lang="en-GB" noProof="1">
                <a:solidFill>
                  <a:schemeClr val="accent5">
                    <a:lumMod val="75000"/>
                  </a:schemeClr>
                </a:solidFill>
              </a:rPr>
              <a:t>Mirëmëngjesi </a:t>
            </a:r>
            <a:r>
              <a:rPr lang="en-GB" noProof="1"/>
              <a:t>– </a:t>
            </a:r>
            <a:r>
              <a:rPr lang="en-GB" noProof="1">
                <a:solidFill>
                  <a:schemeClr val="accent3">
                    <a:lumMod val="75000"/>
                  </a:schemeClr>
                </a:solidFill>
              </a:rPr>
              <a:t>Добро утро </a:t>
            </a:r>
            <a:r>
              <a:rPr lang="en-GB" noProof="1"/>
              <a:t>– </a:t>
            </a:r>
            <a:r>
              <a:rPr lang="en-GB" noProof="1">
                <a:solidFill>
                  <a:schemeClr val="accent2">
                    <a:lumMod val="75000"/>
                  </a:schemeClr>
                </a:solidFill>
              </a:rPr>
              <a:t>Καλημέρα</a:t>
            </a:r>
            <a:r>
              <a:rPr lang="en-GB" noProof="1"/>
              <a:t> -  </a:t>
            </a:r>
            <a:r>
              <a:rPr lang="en-GB" noProof="1">
                <a:solidFill>
                  <a:schemeClr val="tx2">
                    <a:lumMod val="65000"/>
                  </a:schemeClr>
                </a:solidFill>
              </a:rPr>
              <a:t>Jó reggelt </a:t>
            </a:r>
            <a:r>
              <a:rPr lang="en-GB" noProof="1"/>
              <a:t>- </a:t>
            </a:r>
            <a:r>
              <a:rPr lang="en-GB" noProof="1">
                <a:solidFill>
                  <a:srgbClr val="FFFF00"/>
                </a:solidFill>
              </a:rPr>
              <a:t>صبح بخیر </a:t>
            </a:r>
            <a:r>
              <a:rPr lang="en-GB" noProof="1"/>
              <a:t>- </a:t>
            </a:r>
            <a:r>
              <a:rPr lang="en-GB" noProof="1">
                <a:solidFill>
                  <a:srgbClr val="FF00FF"/>
                </a:solidFill>
              </a:rPr>
              <a:t>Maidin mhaith </a:t>
            </a:r>
            <a:r>
              <a:rPr lang="en-GB" noProof="1"/>
              <a:t>– </a:t>
            </a:r>
            <a:r>
              <a:rPr lang="en-GB" noProof="1">
                <a:solidFill>
                  <a:srgbClr val="FF6600"/>
                </a:solidFill>
              </a:rPr>
              <a:t>Buongiorno</a:t>
            </a:r>
            <a:r>
              <a:rPr lang="en-GB" noProof="1"/>
              <a:t> – </a:t>
            </a:r>
            <a:r>
              <a:rPr lang="en-GB" noProof="1">
                <a:solidFill>
                  <a:srgbClr val="FFCC00"/>
                </a:solidFill>
              </a:rPr>
              <a:t>Labrīt</a:t>
            </a:r>
            <a:r>
              <a:rPr lang="en-GB" noProof="1"/>
              <a:t> – </a:t>
            </a:r>
            <a:r>
              <a:rPr lang="en-GB" noProof="1">
                <a:solidFill>
                  <a:srgbClr val="99FF33"/>
                </a:solidFill>
              </a:rPr>
              <a:t>सुप्रभात</a:t>
            </a:r>
            <a:r>
              <a:rPr lang="en-GB" noProof="1"/>
              <a:t> - </a:t>
            </a:r>
            <a:r>
              <a:rPr lang="en-GB" noProof="1">
                <a:solidFill>
                  <a:srgbClr val="66FF99"/>
                </a:solidFill>
              </a:rPr>
              <a:t>Dobré ráno </a:t>
            </a:r>
            <a:r>
              <a:rPr lang="en-GB" noProof="1"/>
              <a:t>– </a:t>
            </a:r>
            <a:r>
              <a:rPr lang="en-GB" noProof="1">
                <a:solidFill>
                  <a:srgbClr val="006699"/>
                </a:solidFill>
              </a:rPr>
              <a:t>صباح الخير </a:t>
            </a:r>
            <a:r>
              <a:rPr lang="en-GB" noProof="1"/>
              <a:t>- </a:t>
            </a:r>
            <a:r>
              <a:rPr lang="en-GB" noProof="1">
                <a:solidFill>
                  <a:srgbClr val="CC9900"/>
                </a:solidFill>
              </a:rPr>
              <a:t>Buna dimineaţa </a:t>
            </a:r>
            <a:r>
              <a:rPr lang="en-GB" noProof="1"/>
              <a:t>- </a:t>
            </a:r>
            <a:r>
              <a:rPr lang="en-GB" noProof="1">
                <a:solidFill>
                  <a:srgbClr val="DBBFBF"/>
                </a:solidFill>
              </a:rPr>
              <a:t>Dzień dobry </a:t>
            </a:r>
            <a:r>
              <a:rPr lang="en-GB" noProof="1"/>
              <a:t>– </a:t>
            </a:r>
            <a:r>
              <a:rPr lang="en-GB" noProof="1">
                <a:solidFill>
                  <a:srgbClr val="FFCCFF"/>
                </a:solidFill>
              </a:rPr>
              <a:t>Goedemorgen</a:t>
            </a:r>
            <a:r>
              <a:rPr lang="en-GB" noProof="1"/>
              <a:t> – </a:t>
            </a:r>
            <a:r>
              <a:rPr lang="en-GB" sz="1350" noProof="1">
                <a:solidFill>
                  <a:srgbClr val="6666FF"/>
                </a:solidFill>
                <a:latin typeface="Nirmala UI" panose="020B0502040204020203" pitchFamily="34" charset="0"/>
                <a:ea typeface="DengXian" panose="02010600030101010101" pitchFamily="2" charset="-122"/>
              </a:rPr>
              <a:t>সুপ্রভাত</a:t>
            </a:r>
            <a:r>
              <a:rPr lang="en-GB" sz="1350" noProof="1">
                <a:latin typeface="Nirmala UI" panose="020B0502040204020203" pitchFamily="34" charset="0"/>
                <a:ea typeface="DengXian" panose="02010600030101010101" pitchFamily="2" charset="-122"/>
              </a:rPr>
              <a:t> </a:t>
            </a:r>
            <a:endParaRPr lang="en-GB" noProof="1"/>
          </a:p>
          <a:p>
            <a:pPr algn="ctr"/>
            <a:endParaRPr lang="en-GB" dirty="0"/>
          </a:p>
          <a:p>
            <a:pPr algn="ctr"/>
            <a:r>
              <a:rPr lang="en-GB" dirty="0"/>
              <a:t>28 nationalities studying at IICL 2024 </a:t>
            </a:r>
          </a:p>
          <a:p>
            <a:pPr algn="ctr"/>
            <a:r>
              <a:rPr lang="en-GB" dirty="0"/>
              <a:t>(illustrating IICL’s multi </a:t>
            </a:r>
            <a:r>
              <a:rPr lang="en-GB" dirty="0" err="1"/>
              <a:t>ultural</a:t>
            </a:r>
            <a:r>
              <a:rPr lang="en-GB" dirty="0"/>
              <a:t> student profile)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06A7CD-280B-B25B-0E3C-34AF69ED8F9B}"/>
              </a:ext>
            </a:extLst>
          </p:cNvPr>
          <p:cNvSpPr txBox="1"/>
          <p:nvPr/>
        </p:nvSpPr>
        <p:spPr>
          <a:xfrm>
            <a:off x="808383" y="1464365"/>
            <a:ext cx="69640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2"/>
                </a:solidFill>
              </a:rPr>
              <a:t>Good Morning and Welcome</a:t>
            </a:r>
          </a:p>
          <a:p>
            <a:pPr algn="ctr"/>
            <a:r>
              <a:rPr lang="en-GB" sz="3600" b="1" dirty="0">
                <a:solidFill>
                  <a:schemeClr val="bg2"/>
                </a:solidFill>
              </a:rPr>
              <a:t>New Academic Staff Induction Day 2</a:t>
            </a:r>
            <a:r>
              <a:rPr lang="en-GB" sz="3600" b="1" baseline="30000" dirty="0">
                <a:solidFill>
                  <a:schemeClr val="bg2"/>
                </a:solidFill>
              </a:rPr>
              <a:t>nd</a:t>
            </a:r>
            <a:r>
              <a:rPr lang="en-GB" sz="3600" b="1" dirty="0">
                <a:solidFill>
                  <a:schemeClr val="bg2"/>
                </a:solidFill>
              </a:rPr>
              <a:t> December 2024 </a:t>
            </a:r>
          </a:p>
        </p:txBody>
      </p:sp>
    </p:spTree>
    <p:extLst>
      <p:ext uri="{BB962C8B-B14F-4D97-AF65-F5344CB8AC3E}">
        <p14:creationId xmlns:p14="http://schemas.microsoft.com/office/powerpoint/2010/main" val="1782119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D2CAF7D9-F8BA-20F9-6DDB-0DAC6F71073F}"/>
              </a:ext>
            </a:extLst>
          </p:cNvPr>
          <p:cNvSpPr txBox="1">
            <a:spLocks/>
          </p:cNvSpPr>
          <p:nvPr/>
        </p:nvSpPr>
        <p:spPr>
          <a:xfrm>
            <a:off x="-86139" y="1364975"/>
            <a:ext cx="9230139" cy="40286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800" b="1" dirty="0">
                <a:solidFill>
                  <a:schemeClr val="bg1"/>
                </a:solidFill>
              </a:rPr>
              <a:t>Dean of Birmingham Campus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E9EDF-DD90-9918-D4A1-0192E3EA9EF0}"/>
              </a:ext>
            </a:extLst>
          </p:cNvPr>
          <p:cNvSpPr txBox="1">
            <a:spLocks/>
          </p:cNvSpPr>
          <p:nvPr/>
        </p:nvSpPr>
        <p:spPr>
          <a:xfrm>
            <a:off x="1061636" y="2007704"/>
            <a:ext cx="6888205" cy="3485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</a:rPr>
              <a:t>Dr John Deane</a:t>
            </a:r>
          </a:p>
          <a:p>
            <a:pPr marL="0" indent="0" algn="ctr">
              <a:buNone/>
            </a:pPr>
            <a:r>
              <a:rPr lang="en-GB" sz="3800" b="1" dirty="0">
                <a:solidFill>
                  <a:schemeClr val="bg1"/>
                </a:solidFill>
              </a:rPr>
              <a:t>&amp;  </a:t>
            </a:r>
          </a:p>
          <a:p>
            <a:pPr marL="0" indent="0" algn="ctr">
              <a:buNone/>
            </a:pPr>
            <a:r>
              <a:rPr lang="en-GB" sz="3800" b="1" dirty="0">
                <a:solidFill>
                  <a:schemeClr val="bg1"/>
                </a:solidFill>
              </a:rPr>
              <a:t>Academic Director - Business and Computing</a:t>
            </a:r>
          </a:p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</a:rPr>
              <a:t>Dr Suresh George</a:t>
            </a:r>
          </a:p>
          <a:p>
            <a:pPr marL="0" indent="0" algn="ctr">
              <a:buNone/>
            </a:pPr>
            <a:endParaRPr lang="en-GB" sz="38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344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E405605-8579-B700-F6C3-92126E63E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A623835-CE40-5A16-82B7-1F8457BA0B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/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1FAF0F-647E-A3C1-BFFC-093D24FE3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337" y="1464365"/>
            <a:ext cx="3411611" cy="39358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612320F-3921-4424-44DF-8C06B8947602}"/>
              </a:ext>
            </a:extLst>
          </p:cNvPr>
          <p:cNvSpPr txBox="1"/>
          <p:nvPr/>
        </p:nvSpPr>
        <p:spPr>
          <a:xfrm>
            <a:off x="4969565" y="2089119"/>
            <a:ext cx="3578087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Transforming Education; </a:t>
            </a: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Transforming Lives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story of UWTSD’s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Institute of Inner City Learning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06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49E59FA-D43D-68EF-B6ED-5EDCCFF2EDB2}"/>
              </a:ext>
            </a:extLst>
          </p:cNvPr>
          <p:cNvSpPr txBox="1">
            <a:spLocks/>
          </p:cNvSpPr>
          <p:nvPr/>
        </p:nvSpPr>
        <p:spPr>
          <a:xfrm>
            <a:off x="5674660" y="1128094"/>
            <a:ext cx="3016026" cy="14152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2800" b="1" dirty="0"/>
              <a:t>The Institute of Inner-City Learning (IICL)</a:t>
            </a:r>
          </a:p>
        </p:txBody>
      </p:sp>
      <p:pic>
        <p:nvPicPr>
          <p:cNvPr id="5" name="Picture 8" descr="A picture containing person, sitting, indoor, people&#10;&#10;Description automatically generated">
            <a:extLst>
              <a:ext uri="{FF2B5EF4-FFF2-40B4-BE49-F238E27FC236}">
                <a16:creationId xmlns:a16="http://schemas.microsoft.com/office/drawing/2014/main" id="{295430EC-0D7D-6249-2D11-FB43BB9AB4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238"/>
          <a:stretch/>
        </p:blipFill>
        <p:spPr>
          <a:xfrm>
            <a:off x="-7413" y="10"/>
            <a:ext cx="5440026" cy="597720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49542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7D963E5-ADFC-3CF5-5878-8E72A8D91890}"/>
              </a:ext>
            </a:extLst>
          </p:cNvPr>
          <p:cNvSpPr txBox="1">
            <a:spLocks/>
          </p:cNvSpPr>
          <p:nvPr/>
        </p:nvSpPr>
        <p:spPr>
          <a:xfrm>
            <a:off x="5709151" y="2543365"/>
            <a:ext cx="3300377" cy="34338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Our students are at the </a:t>
            </a:r>
            <a:r>
              <a:rPr lang="en-US" sz="2400" noProof="1"/>
              <a:t>centre </a:t>
            </a:r>
            <a:r>
              <a:rPr lang="en-US" sz="2400" dirty="0"/>
              <a:t>of everything we do.</a:t>
            </a:r>
          </a:p>
          <a:p>
            <a:pPr marL="0" indent="0">
              <a:buNone/>
            </a:pPr>
            <a:r>
              <a:rPr lang="en-US" sz="2400" dirty="0"/>
              <a:t>We have a diverse and varied student body, with people from all walks of life, including many who did not previously have access to HE.</a:t>
            </a:r>
          </a:p>
        </p:txBody>
      </p:sp>
    </p:spTree>
    <p:extLst>
      <p:ext uri="{BB962C8B-B14F-4D97-AF65-F5344CB8AC3E}">
        <p14:creationId xmlns:p14="http://schemas.microsoft.com/office/powerpoint/2010/main" val="28992386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E069E-C675-B4CD-BD52-018DCE173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ea typeface="+mj-lt"/>
                <a:cs typeface="+mj-lt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5F043-712F-2220-21FE-400361048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74845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ea typeface="+mn-lt"/>
                <a:cs typeface="+mn-lt"/>
              </a:rPr>
              <a:t>This presentation will provide:</a:t>
            </a:r>
            <a:endParaRPr lang="en-US" sz="2800" dirty="0"/>
          </a:p>
          <a:p>
            <a:r>
              <a:rPr lang="en-GB" sz="2800" dirty="0">
                <a:ea typeface="+mn-lt"/>
                <a:cs typeface="+mn-lt"/>
              </a:rPr>
              <a:t>A brief history of the IICL development</a:t>
            </a:r>
          </a:p>
          <a:p>
            <a:r>
              <a:rPr lang="en-GB" sz="2800" dirty="0">
                <a:ea typeface="+mn-lt"/>
                <a:cs typeface="+mn-lt"/>
              </a:rPr>
              <a:t>Birmingham Campus Timelines and Growth Plans</a:t>
            </a:r>
          </a:p>
          <a:p>
            <a:r>
              <a:rPr lang="en-GB" dirty="0">
                <a:ea typeface="+mn-lt"/>
                <a:cs typeface="+mn-lt"/>
              </a:rPr>
              <a:t>Nationalities</a:t>
            </a:r>
            <a:endParaRPr lang="en-GB" sz="2800" dirty="0">
              <a:ea typeface="+mn-lt"/>
              <a:cs typeface="+mn-lt"/>
            </a:endParaRPr>
          </a:p>
          <a:p>
            <a:r>
              <a:rPr lang="en-GB" sz="2800" dirty="0">
                <a:ea typeface="+mn-lt"/>
                <a:cs typeface="+mn-lt"/>
              </a:rPr>
              <a:t>Key differences and USPs</a:t>
            </a:r>
          </a:p>
          <a:p>
            <a:r>
              <a:rPr lang="en-GB" sz="2800" dirty="0">
                <a:ea typeface="+mn-lt"/>
                <a:cs typeface="+mn-lt"/>
              </a:rPr>
              <a:t>Opportunity for questions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35018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E069E-C675-B4CD-BD52-018DCE173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18793"/>
          </a:xfrm>
        </p:spPr>
        <p:txBody>
          <a:bodyPr/>
          <a:lstStyle/>
          <a:p>
            <a:pPr algn="ctr"/>
            <a:r>
              <a:rPr lang="en-GB" sz="4400" b="1" dirty="0">
                <a:ea typeface="+mj-lt"/>
                <a:cs typeface="+mj-lt"/>
              </a:rPr>
              <a:t>Birmingham Campus: Timeline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5F043-712F-2220-21FE-400361048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83918"/>
            <a:ext cx="8302408" cy="4099186"/>
          </a:xfrm>
        </p:spPr>
        <p:txBody>
          <a:bodyPr/>
          <a:lstStyle/>
          <a:p>
            <a:r>
              <a:rPr lang="en-GB" sz="2400" b="1" dirty="0">
                <a:ea typeface="+mn-lt"/>
                <a:cs typeface="+mn-lt"/>
              </a:rPr>
              <a:t>March 2018</a:t>
            </a:r>
            <a:r>
              <a:rPr lang="en-GB" sz="2400" dirty="0">
                <a:ea typeface="+mn-lt"/>
                <a:cs typeface="+mn-lt"/>
              </a:rPr>
              <a:t>:</a:t>
            </a:r>
            <a:r>
              <a:rPr lang="en-GB" sz="2400" b="1" dirty="0">
                <a:ea typeface="+mn-lt"/>
                <a:cs typeface="+mn-lt"/>
              </a:rPr>
              <a:t> Birmingham Learning Centre opens in Sparkhill</a:t>
            </a:r>
          </a:p>
          <a:p>
            <a:r>
              <a:rPr lang="en-GB" sz="2400" b="1" dirty="0">
                <a:ea typeface="+mn-lt"/>
                <a:cs typeface="+mn-lt"/>
              </a:rPr>
              <a:t>January 2020</a:t>
            </a:r>
            <a:r>
              <a:rPr lang="en-GB" sz="2400" dirty="0">
                <a:ea typeface="+mn-lt"/>
                <a:cs typeface="+mn-lt"/>
              </a:rPr>
              <a:t>:</a:t>
            </a:r>
            <a:r>
              <a:rPr lang="en-GB" sz="2400" b="1" dirty="0">
                <a:ea typeface="+mn-lt"/>
                <a:cs typeface="+mn-lt"/>
              </a:rPr>
              <a:t> Quay Place opens in City Centre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2400" b="1" dirty="0">
                <a:ea typeface="+mn-lt"/>
                <a:cs typeface="+mn-lt"/>
              </a:rPr>
              <a:t>March 2021</a:t>
            </a:r>
            <a:r>
              <a:rPr lang="en-GB" sz="2400" dirty="0">
                <a:ea typeface="+mn-lt"/>
                <a:cs typeface="+mn-lt"/>
              </a:rPr>
              <a:t>:</a:t>
            </a:r>
            <a:r>
              <a:rPr lang="en-GB" sz="2400" b="1" dirty="0">
                <a:ea typeface="+mn-lt"/>
                <a:cs typeface="+mn-lt"/>
              </a:rPr>
              <a:t> </a:t>
            </a:r>
            <a:r>
              <a:rPr lang="en-GB" sz="2400" dirty="0">
                <a:ea typeface="+mn-lt"/>
                <a:cs typeface="+mn-lt"/>
              </a:rPr>
              <a:t>The Institute of Inner City Learning was formally established – making us a campus</a:t>
            </a:r>
            <a:endParaRPr lang="en-GB" sz="2400" dirty="0"/>
          </a:p>
          <a:p>
            <a:r>
              <a:rPr lang="en-GB" sz="2400" b="1" dirty="0">
                <a:ea typeface="+mn-lt"/>
                <a:cs typeface="+mn-lt"/>
              </a:rPr>
              <a:t>September 2021</a:t>
            </a:r>
            <a:r>
              <a:rPr lang="en-GB" sz="2400" dirty="0">
                <a:ea typeface="+mn-lt"/>
                <a:cs typeface="+mn-lt"/>
              </a:rPr>
              <a:t>: BC - first intake of weekend students and launch of MBA</a:t>
            </a:r>
          </a:p>
          <a:p>
            <a:r>
              <a:rPr lang="en-GB" sz="2400" b="1" dirty="0">
                <a:ea typeface="+mn-lt"/>
                <a:cs typeface="+mn-lt"/>
              </a:rPr>
              <a:t>May 2022</a:t>
            </a:r>
            <a:r>
              <a:rPr lang="en-GB" sz="2400" dirty="0">
                <a:ea typeface="+mn-lt"/>
                <a:cs typeface="+mn-lt"/>
              </a:rPr>
              <a:t>: BC – additional capacity in Vincent House (4 additional classrooms and a social space for students)</a:t>
            </a:r>
          </a:p>
          <a:p>
            <a:r>
              <a:rPr lang="en-GB" sz="2400" b="1" dirty="0">
                <a:ea typeface="+mn-lt"/>
                <a:cs typeface="+mn-lt"/>
              </a:rPr>
              <a:t>September 2023</a:t>
            </a:r>
            <a:r>
              <a:rPr lang="en-GB" sz="2400" dirty="0">
                <a:ea typeface="+mn-lt"/>
                <a:cs typeface="+mn-lt"/>
              </a:rPr>
              <a:t>: BC –  additional capacity in Louisa House – doubling size of Birmingham Campus</a:t>
            </a:r>
          </a:p>
        </p:txBody>
      </p:sp>
    </p:spTree>
    <p:extLst>
      <p:ext uri="{BB962C8B-B14F-4D97-AF65-F5344CB8AC3E}">
        <p14:creationId xmlns:p14="http://schemas.microsoft.com/office/powerpoint/2010/main" val="3055387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E069E-C675-B4CD-BD52-018DCE173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9144000" cy="918793"/>
          </a:xfrm>
        </p:spPr>
        <p:txBody>
          <a:bodyPr/>
          <a:lstStyle/>
          <a:p>
            <a:pPr algn="ctr"/>
            <a:r>
              <a:rPr lang="en-GB" sz="4400" b="1" dirty="0"/>
              <a:t>Profile of Sparkhill location, Birmingham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5F043-712F-2220-21FE-400361048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83917"/>
            <a:ext cx="8302408" cy="4490581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dirty="0">
                <a:ea typeface="+mn-lt"/>
                <a:cs typeface="+mn-lt"/>
              </a:rPr>
              <a:t>City of Birmingham population: 1.2 mil and 187 recognised nationalities</a:t>
            </a:r>
          </a:p>
          <a:p>
            <a:pPr>
              <a:lnSpc>
                <a:spcPct val="100000"/>
              </a:lnSpc>
            </a:pPr>
            <a:r>
              <a:rPr lang="en-GB" dirty="0">
                <a:ea typeface="+mn-lt"/>
                <a:cs typeface="+mn-lt"/>
              </a:rPr>
              <a:t>Sparkhill population: 20,400 with 9</a:t>
            </a:r>
            <a:r>
              <a:rPr lang="en-GB" baseline="30000" dirty="0">
                <a:ea typeface="+mn-lt"/>
                <a:cs typeface="+mn-lt"/>
              </a:rPr>
              <a:t>th</a:t>
            </a:r>
            <a:r>
              <a:rPr lang="en-GB" dirty="0">
                <a:ea typeface="+mn-lt"/>
                <a:cs typeface="+mn-lt"/>
              </a:rPr>
              <a:t> lowest average income in Birmingham city</a:t>
            </a:r>
          </a:p>
          <a:p>
            <a:pPr>
              <a:lnSpc>
                <a:spcPct val="100000"/>
              </a:lnSpc>
            </a:pPr>
            <a:r>
              <a:rPr lang="en-GB" dirty="0">
                <a:ea typeface="+mn-lt"/>
                <a:cs typeface="+mn-lt"/>
              </a:rPr>
              <a:t>Unemployment rate and economically inactive: 52.1%</a:t>
            </a:r>
          </a:p>
          <a:p>
            <a:pPr>
              <a:lnSpc>
                <a:spcPct val="100000"/>
              </a:lnSpc>
            </a:pPr>
            <a:r>
              <a:rPr lang="en-GB" dirty="0">
                <a:ea typeface="+mn-lt"/>
                <a:cs typeface="+mn-lt"/>
              </a:rPr>
              <a:t>Only 20.7% have qualifications of NVQ4 or above</a:t>
            </a:r>
          </a:p>
          <a:p>
            <a:pPr>
              <a:lnSpc>
                <a:spcPct val="100000"/>
              </a:lnSpc>
            </a:pPr>
            <a:r>
              <a:rPr lang="en-GB" dirty="0">
                <a:ea typeface="+mn-lt"/>
                <a:cs typeface="+mn-lt"/>
              </a:rPr>
              <a:t>77.4% of residents are Asian, compared with 26.4% for the </a:t>
            </a:r>
            <a:r>
              <a:rPr lang="en-GB" dirty="0" err="1">
                <a:ea typeface="+mn-lt"/>
                <a:cs typeface="+mn-lt"/>
              </a:rPr>
              <a:t>ity</a:t>
            </a:r>
            <a:r>
              <a:rPr lang="en-GB" dirty="0">
                <a:ea typeface="+mn-lt"/>
                <a:cs typeface="+mn-lt"/>
              </a:rPr>
              <a:t> as a whole. 5% of residents are black and 2.6% are white.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728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ECA49-D9F0-A8C4-9287-3BA5D97CB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IICL  </a:t>
            </a:r>
            <a:br>
              <a:rPr lang="en-GB" sz="2800" b="1" dirty="0"/>
            </a:br>
            <a:r>
              <a:rPr lang="en-GB" sz="2800" b="1" dirty="0"/>
              <a:t>Students and Programmes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94FC8-5241-910D-BDB0-4C41C2E76A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2454184" cy="4351338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Enrolment Figures </a:t>
            </a:r>
          </a:p>
          <a:p>
            <a:pPr marL="0" indent="0">
              <a:buNone/>
            </a:pPr>
            <a:r>
              <a:rPr lang="en-US" sz="1800" dirty="0"/>
              <a:t>AY 23-24</a:t>
            </a:r>
            <a:br>
              <a:rPr lang="en-US" sz="1800" dirty="0"/>
            </a:br>
            <a:endParaRPr lang="en-US" sz="1800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57543EF-A3D8-D3EC-FC42-E31DADF6FD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2567222"/>
              </p:ext>
            </p:extLst>
          </p:nvPr>
        </p:nvGraphicFramePr>
        <p:xfrm>
          <a:off x="2460812" y="2117911"/>
          <a:ext cx="4035238" cy="38055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37595">
                  <a:extLst>
                    <a:ext uri="{9D8B030D-6E8A-4147-A177-3AD203B41FA5}">
                      <a16:colId xmlns:a16="http://schemas.microsoft.com/office/drawing/2014/main" val="3140237729"/>
                    </a:ext>
                  </a:extLst>
                </a:gridCol>
                <a:gridCol w="692516">
                  <a:extLst>
                    <a:ext uri="{9D8B030D-6E8A-4147-A177-3AD203B41FA5}">
                      <a16:colId xmlns:a16="http://schemas.microsoft.com/office/drawing/2014/main" val="705746654"/>
                    </a:ext>
                  </a:extLst>
                </a:gridCol>
                <a:gridCol w="665881">
                  <a:extLst>
                    <a:ext uri="{9D8B030D-6E8A-4147-A177-3AD203B41FA5}">
                      <a16:colId xmlns:a16="http://schemas.microsoft.com/office/drawing/2014/main" val="2105049024"/>
                    </a:ext>
                  </a:extLst>
                </a:gridCol>
                <a:gridCol w="639246">
                  <a:extLst>
                    <a:ext uri="{9D8B030D-6E8A-4147-A177-3AD203B41FA5}">
                      <a16:colId xmlns:a16="http://schemas.microsoft.com/office/drawing/2014/main" val="739914892"/>
                    </a:ext>
                  </a:extLst>
                </a:gridCol>
              </a:tblGrid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Programme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BC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LC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Total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27018632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Cert HE Business (w/d &amp; w/e)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1419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1605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3024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601318448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Cert HE H&amp;SC (w/d  w/e)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1447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688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2135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83448351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Cert HE Computing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328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354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682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05629823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BA Early Years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n/a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980081018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BABM (w/d &amp; W/e)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267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738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1005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72643020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 dirty="0">
                          <a:effectLst/>
                        </a:rPr>
                        <a:t>BSc AC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64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90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325960068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MBA (All specialities)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49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70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119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678056522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MSc PH&amp;SC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42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25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67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945658794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DBA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15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15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660992894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 dirty="0">
                          <a:effectLst/>
                        </a:rPr>
                        <a:t>BSc Health &amp; Social Care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430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221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651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596214632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BALM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358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344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702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1521881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 dirty="0">
                          <a:effectLst/>
                        </a:rPr>
                        <a:t>BSc H&amp;SC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430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221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651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48358896"/>
                  </a:ext>
                </a:extLst>
              </a:tr>
              <a:tr h="200290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Oveseas Students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8063011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BABM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33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36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482533859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MBA (All specialities)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326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426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57330292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MSc PH&amp;SC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55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64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119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201355797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DBA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14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505590459"/>
                  </a:ext>
                </a:extLst>
              </a:tr>
              <a:tr h="200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 dirty="0">
                          <a:effectLst/>
                        </a:rPr>
                        <a:t>Total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5004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4744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 dirty="0">
                          <a:effectLst/>
                        </a:rPr>
                        <a:t>9748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8742382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5652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ECA49-D9F0-A8C4-9287-3BA5D97CB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IICL  </a:t>
            </a:r>
            <a:br>
              <a:rPr lang="en-GB" sz="2800" b="1" dirty="0"/>
            </a:br>
            <a:r>
              <a:rPr lang="en-GB" sz="2800" b="1" dirty="0"/>
              <a:t>Students and Programmes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94FC8-5241-910D-BDB0-4C41C2E76A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2454184" cy="4351338"/>
          </a:xfrm>
        </p:spPr>
        <p:txBody>
          <a:bodyPr/>
          <a:lstStyle/>
          <a:p>
            <a:pPr marL="0" indent="0">
              <a:buNone/>
            </a:pPr>
            <a:br>
              <a:rPr lang="en-US" sz="1800" dirty="0"/>
            </a:br>
            <a:endParaRPr lang="en-US" sz="1800" dirty="0"/>
          </a:p>
          <a:p>
            <a:pPr marL="0"/>
            <a:r>
              <a:rPr lang="en-US" sz="1800" dirty="0"/>
              <a:t>Recruitment figures for </a:t>
            </a:r>
            <a:r>
              <a:rPr lang="en-US" sz="1800" b="1" dirty="0"/>
              <a:t>Sept/Oct 2024 </a:t>
            </a:r>
            <a:r>
              <a:rPr lang="en-US" sz="1800" dirty="0"/>
              <a:t>only. Recruitment ongoing for the Jan/Feb 2025 terms.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D7920B5-639B-F31F-92D8-9DEE98354D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1522640"/>
              </p:ext>
            </p:extLst>
          </p:nvPr>
        </p:nvGraphicFramePr>
        <p:xfrm>
          <a:off x="2931459" y="2309463"/>
          <a:ext cx="3792071" cy="35937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38681">
                  <a:extLst>
                    <a:ext uri="{9D8B030D-6E8A-4147-A177-3AD203B41FA5}">
                      <a16:colId xmlns:a16="http://schemas.microsoft.com/office/drawing/2014/main" val="3037164312"/>
                    </a:ext>
                  </a:extLst>
                </a:gridCol>
                <a:gridCol w="617589">
                  <a:extLst>
                    <a:ext uri="{9D8B030D-6E8A-4147-A177-3AD203B41FA5}">
                      <a16:colId xmlns:a16="http://schemas.microsoft.com/office/drawing/2014/main" val="1548038697"/>
                    </a:ext>
                  </a:extLst>
                </a:gridCol>
                <a:gridCol w="617589">
                  <a:extLst>
                    <a:ext uri="{9D8B030D-6E8A-4147-A177-3AD203B41FA5}">
                      <a16:colId xmlns:a16="http://schemas.microsoft.com/office/drawing/2014/main" val="2065503770"/>
                    </a:ext>
                  </a:extLst>
                </a:gridCol>
                <a:gridCol w="618212">
                  <a:extLst>
                    <a:ext uri="{9D8B030D-6E8A-4147-A177-3AD203B41FA5}">
                      <a16:colId xmlns:a16="http://schemas.microsoft.com/office/drawing/2014/main" val="3195459663"/>
                    </a:ext>
                  </a:extLst>
                </a:gridCol>
              </a:tblGrid>
              <a:tr h="2124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Programme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BC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LC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Total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51565122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Cert HE Business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246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274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520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94901040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Cert HE HSC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287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172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459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23981517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Cert HE Computing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113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105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218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97375513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BABM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22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39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47920728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MBA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22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0105363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MSc PHSCP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23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27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08348310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DBA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n/a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98927026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Cert HE Business (Weekend)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133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184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317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27375718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Cert HE H&amp;SC (Weekend)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62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110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172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57138831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BABM (Weekend)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20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38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34709486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BALM Weekday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37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10 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47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9433296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BALM Weekend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33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28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61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961549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BSc H&amp;SC Weekday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80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46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5074010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BSc Applied Computing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21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26823695"/>
                  </a:ext>
                </a:extLst>
              </a:tr>
              <a:tr h="2124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BSc H&amp;SC Weekend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38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38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36940351"/>
                  </a:ext>
                </a:extLst>
              </a:tr>
              <a:tr h="1942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Total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1106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990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2106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78257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2109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D8B1E-0896-2A1A-92AA-F1187CBD9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3664"/>
            <a:ext cx="7886700" cy="699587"/>
          </a:xfrm>
        </p:spPr>
        <p:txBody>
          <a:bodyPr/>
          <a:lstStyle/>
          <a:p>
            <a:pPr algn="ctr"/>
            <a:r>
              <a:rPr lang="en-GB" sz="4400" b="1" dirty="0"/>
              <a:t>Birmingham Campus </a:t>
            </a:r>
            <a:br>
              <a:rPr lang="en-GB" sz="4400" b="1" dirty="0"/>
            </a:br>
            <a:endParaRPr lang="en-GB" dirty="0"/>
          </a:p>
        </p:txBody>
      </p:sp>
      <p:pic>
        <p:nvPicPr>
          <p:cNvPr id="5" name="Picture 7" descr="A picture containing sky, outdoor, building, house&#10;&#10;Description automatically generated">
            <a:extLst>
              <a:ext uri="{FF2B5EF4-FFF2-40B4-BE49-F238E27FC236}">
                <a16:creationId xmlns:a16="http://schemas.microsoft.com/office/drawing/2014/main" id="{065AA905-2D2E-9FB7-F814-2C402617CC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4664" y="1409161"/>
            <a:ext cx="3082859" cy="2073331"/>
          </a:xfrm>
        </p:spPr>
      </p:pic>
      <p:pic>
        <p:nvPicPr>
          <p:cNvPr id="6" name="Picture 8" descr="A picture containing text, building, ground, outdoor&#10;&#10;Description automatically generated">
            <a:extLst>
              <a:ext uri="{FF2B5EF4-FFF2-40B4-BE49-F238E27FC236}">
                <a16:creationId xmlns:a16="http://schemas.microsoft.com/office/drawing/2014/main" id="{DAA4E873-7338-EED4-F69F-48080D0E7D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722" y="3580417"/>
            <a:ext cx="3021400" cy="22447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365D70E-9A06-D51B-2031-267DE0541836}"/>
              </a:ext>
            </a:extLst>
          </p:cNvPr>
          <p:cNvSpPr txBox="1">
            <a:spLocks/>
          </p:cNvSpPr>
          <p:nvPr/>
        </p:nvSpPr>
        <p:spPr>
          <a:xfrm>
            <a:off x="886026" y="971176"/>
            <a:ext cx="2809086" cy="37323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Sparkhill – March 2018</a:t>
            </a:r>
            <a:endParaRPr lang="en-GB" sz="2000" dirty="0"/>
          </a:p>
          <a:p>
            <a:pPr>
              <a:buNone/>
            </a:pPr>
            <a:endParaRPr lang="en-GB" sz="2000" dirty="0">
              <a:ea typeface="+mn-lt"/>
              <a:cs typeface="+mn-lt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F5F7A5F-2F4F-C089-E92A-1C84324291DA}"/>
              </a:ext>
            </a:extLst>
          </p:cNvPr>
          <p:cNvSpPr txBox="1">
            <a:spLocks/>
          </p:cNvSpPr>
          <p:nvPr/>
        </p:nvSpPr>
        <p:spPr>
          <a:xfrm>
            <a:off x="5554890" y="971176"/>
            <a:ext cx="3196541" cy="37323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Quay Place – January 2020</a:t>
            </a:r>
            <a:endParaRPr lang="en-GB" sz="2000"/>
          </a:p>
          <a:p>
            <a:pPr>
              <a:buNone/>
            </a:pPr>
            <a:endParaRPr lang="en-GB" sz="2000">
              <a:ea typeface="+mn-lt"/>
              <a:cs typeface="+mn-lt"/>
            </a:endParaRPr>
          </a:p>
        </p:txBody>
      </p:sp>
      <p:pic>
        <p:nvPicPr>
          <p:cNvPr id="9" name="Picture 4" descr="A picture containing outdoor, tree, building, plant&#10;&#10;Description automatically generated">
            <a:extLst>
              <a:ext uri="{FF2B5EF4-FFF2-40B4-BE49-F238E27FC236}">
                <a16:creationId xmlns:a16="http://schemas.microsoft.com/office/drawing/2014/main" id="{93CE9039-AF7A-301C-7F1B-A16C18E9E4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0789" y="3582393"/>
            <a:ext cx="3305015" cy="2240744"/>
          </a:xfrm>
          <a:prstGeom prst="rect">
            <a:avLst/>
          </a:prstGeom>
        </p:spPr>
      </p:pic>
      <p:pic>
        <p:nvPicPr>
          <p:cNvPr id="10" name="Picture 8" descr="A car parked in front of a brick building&#10;&#10;Description automatically generated">
            <a:extLst>
              <a:ext uri="{FF2B5EF4-FFF2-40B4-BE49-F238E27FC236}">
                <a16:creationId xmlns:a16="http://schemas.microsoft.com/office/drawing/2014/main" id="{86399A8A-0B35-95AB-5B60-0212599A1B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07" y="1344826"/>
            <a:ext cx="3188777" cy="2153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449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3" name="Chart 2">
                <a:extLst>
                  <a:ext uri="{FF2B5EF4-FFF2-40B4-BE49-F238E27FC236}">
                    <a16:creationId xmlns:a16="http://schemas.microsoft.com/office/drawing/2014/main" id="{CF9C05DA-8F97-2614-58F2-1FAFEC2B3302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373307568"/>
                  </p:ext>
                </p:extLst>
              </p:nvPr>
            </p:nvGraphicFramePr>
            <p:xfrm>
              <a:off x="0" y="832982"/>
              <a:ext cx="10020822" cy="6025018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3" name="Chart 2">
                <a:extLst>
                  <a:ext uri="{FF2B5EF4-FFF2-40B4-BE49-F238E27FC236}">
                    <a16:creationId xmlns:a16="http://schemas.microsoft.com/office/drawing/2014/main" id="{CF9C05DA-8F97-2614-58F2-1FAFEC2B330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832982"/>
                <a:ext cx="10020822" cy="6025018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B2615A2A-56DD-76AF-19AB-69C601549D8A}"/>
              </a:ext>
            </a:extLst>
          </p:cNvPr>
          <p:cNvSpPr txBox="1"/>
          <p:nvPr/>
        </p:nvSpPr>
        <p:spPr>
          <a:xfrm>
            <a:off x="3093928" y="14655"/>
            <a:ext cx="605007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defRPr/>
            </a:pPr>
            <a:r>
              <a:rPr lang="en-US" sz="2800" b="1" i="0" u="none" strike="noStrike" baseline="0" dirty="0">
                <a:latin typeface="Myriad Pro (Headings)"/>
              </a:rPr>
              <a:t>Nationalities of </a:t>
            </a:r>
            <a:r>
              <a:rPr lang="en-US" sz="2800" b="1" dirty="0">
                <a:latin typeface="Myriad Pro (Headings)"/>
              </a:rPr>
              <a:t>Birmingham</a:t>
            </a:r>
            <a:r>
              <a:rPr lang="en-US" sz="2800" b="1" i="0" u="none" strike="noStrike" baseline="0" dirty="0">
                <a:latin typeface="Myriad Pro (Headings)"/>
              </a:rPr>
              <a:t> Campus Students – </a:t>
            </a:r>
            <a:r>
              <a:rPr lang="en-US" sz="2800" b="1" dirty="0">
                <a:latin typeface="Myriad Pro (Headings)"/>
              </a:rPr>
              <a:t>AY</a:t>
            </a:r>
            <a:r>
              <a:rPr lang="en-US" sz="2800" b="1" i="0" u="none" strike="noStrike" baseline="0" dirty="0">
                <a:latin typeface="Myriad Pro (Headings)"/>
              </a:rPr>
              <a:t> 2022-23</a:t>
            </a:r>
          </a:p>
        </p:txBody>
      </p:sp>
    </p:spTree>
    <p:extLst>
      <p:ext uri="{BB962C8B-B14F-4D97-AF65-F5344CB8AC3E}">
        <p14:creationId xmlns:p14="http://schemas.microsoft.com/office/powerpoint/2010/main" val="1826707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D3F94-4ED6-DD27-4AD3-510598A6E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92453"/>
            <a:ext cx="7886700" cy="749691"/>
          </a:xfrm>
        </p:spPr>
        <p:txBody>
          <a:bodyPr/>
          <a:lstStyle/>
          <a:p>
            <a:pPr algn="ctr"/>
            <a:r>
              <a:rPr lang="en-GB" sz="4400" b="1" dirty="0"/>
              <a:t>IICL: Key Differences</a:t>
            </a:r>
            <a:endParaRPr lang="en-GB" dirty="0"/>
          </a:p>
        </p:txBody>
      </p:sp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7804563A-30E3-52D9-5826-54C890A685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4357744"/>
              </p:ext>
            </p:extLst>
          </p:nvPr>
        </p:nvGraphicFramePr>
        <p:xfrm>
          <a:off x="43132" y="1052422"/>
          <a:ext cx="9025292" cy="48258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3558">
                  <a:extLst>
                    <a:ext uri="{9D8B030D-6E8A-4147-A177-3AD203B41FA5}">
                      <a16:colId xmlns:a16="http://schemas.microsoft.com/office/drawing/2014/main" val="3224671653"/>
                    </a:ext>
                  </a:extLst>
                </a:gridCol>
                <a:gridCol w="3206663">
                  <a:extLst>
                    <a:ext uri="{9D8B030D-6E8A-4147-A177-3AD203B41FA5}">
                      <a16:colId xmlns:a16="http://schemas.microsoft.com/office/drawing/2014/main" val="2996213026"/>
                    </a:ext>
                  </a:extLst>
                </a:gridCol>
                <a:gridCol w="3845071">
                  <a:extLst>
                    <a:ext uri="{9D8B030D-6E8A-4147-A177-3AD203B41FA5}">
                      <a16:colId xmlns:a16="http://schemas.microsoft.com/office/drawing/2014/main" val="2011728041"/>
                    </a:ext>
                  </a:extLst>
                </a:gridCol>
              </a:tblGrid>
              <a:tr h="441687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Welsh campuses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IICL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901889"/>
                  </a:ext>
                </a:extLst>
              </a:tr>
              <a:tr h="441687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b="1" dirty="0"/>
                        <a:t>Recruitment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Mainly UCAS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Mainly agent driven recruitment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9216159"/>
                  </a:ext>
                </a:extLst>
              </a:tr>
              <a:tr h="1166722"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r>
                        <a:rPr lang="en-GB" b="1" dirty="0"/>
                        <a:t>Estates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- Large, green and open spaces</a:t>
                      </a:r>
                    </a:p>
                    <a:p>
                      <a:pPr marL="285750" lvl="0" indent="-285750" algn="ctr">
                        <a:buFontTx/>
                        <a:buChar char="-"/>
                      </a:pPr>
                      <a:r>
                        <a:rPr lang="en-GB" sz="1600" dirty="0"/>
                        <a:t>Room for expansion</a:t>
                      </a:r>
                    </a:p>
                    <a:p>
                      <a:pPr marL="285750" lvl="0" indent="-285750" algn="ctr">
                        <a:buFontTx/>
                        <a:buChar char="-"/>
                      </a:pPr>
                      <a:r>
                        <a:rPr lang="en-GB" sz="1600" dirty="0"/>
                        <a:t>Largely traditional campus set 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Functional, utilitarian, fit for purpose</a:t>
                      </a:r>
                      <a:br>
                        <a:rPr lang="en-GB" sz="1600" dirty="0"/>
                      </a:br>
                      <a:r>
                        <a:rPr lang="en-GB" sz="1600" dirty="0"/>
                        <a:t>- Tenants of commercial inner-city spaces and Landlord T &amp; Cs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600" dirty="0"/>
                        <a:t>- Maximum optimisation of space - no spare class room or office capacity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2066593"/>
                  </a:ext>
                </a:extLst>
              </a:tr>
              <a:tr h="625030"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r>
                        <a:rPr lang="en-GB" b="1" dirty="0"/>
                        <a:t>On-campus Accommodation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Available to residential students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Not available to students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0849642"/>
                  </a:ext>
                </a:extLst>
              </a:tr>
              <a:tr h="891712"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r>
                        <a:rPr lang="en-GB" b="1" dirty="0"/>
                        <a:t>Academic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Mainly full time/part time teaching staff and some HPLs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A mixture of full time (Programme Managers) and fixed term hourly-paid lecturers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4667227"/>
                  </a:ext>
                </a:extLst>
              </a:tr>
              <a:tr h="1100049"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r>
                        <a:rPr lang="en-GB" b="1" dirty="0"/>
                        <a:t>Student Engagement 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600" dirty="0"/>
                        <a:t>Personal tutors and central support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Localised, dedicated support teams and academic tutors, plus some central support services, e.g. student health &amp; well being, with a holistic approach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527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11162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CAF2E1-E5C5-8F8D-E8CF-BE505E91120B}"/>
              </a:ext>
            </a:extLst>
          </p:cNvPr>
          <p:cNvSpPr txBox="1">
            <a:spLocks/>
          </p:cNvSpPr>
          <p:nvPr/>
        </p:nvSpPr>
        <p:spPr>
          <a:xfrm>
            <a:off x="126419" y="1144945"/>
            <a:ext cx="4764436" cy="29594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ea typeface="+mn-lt"/>
                <a:cs typeface="+mn-lt"/>
              </a:rPr>
              <a:t>Small class sizes (around 30)</a:t>
            </a:r>
          </a:p>
          <a:p>
            <a:r>
              <a:rPr lang="en-GB">
                <a:ea typeface="+mn-lt"/>
                <a:cs typeface="+mn-lt"/>
              </a:rPr>
              <a:t>Teaching Provision: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ea typeface="+mn-lt"/>
                <a:cs typeface="+mn-lt"/>
              </a:rPr>
              <a:t>           BC: Monday to Sunday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ea typeface="+mn-lt"/>
                <a:cs typeface="+mn-lt"/>
              </a:rPr>
              <a:t>           </a:t>
            </a:r>
            <a:endParaRPr lang="en-GB"/>
          </a:p>
          <a:p>
            <a:r>
              <a:rPr lang="en-GB">
                <a:ea typeface="+mn-lt"/>
                <a:cs typeface="+mn-lt"/>
              </a:rPr>
              <a:t>Optimal use of physical/human resources</a:t>
            </a:r>
          </a:p>
          <a:p>
            <a:r>
              <a:rPr lang="en-GB">
                <a:ea typeface="+mn-lt"/>
                <a:cs typeface="+mn-lt"/>
              </a:rPr>
              <a:t>Strong student-centred approach, evidenced by Agents' feedback, Pulse surveys, etc.</a:t>
            </a:r>
            <a:endParaRPr lang="en-GB" dirty="0">
              <a:ea typeface="+mn-lt"/>
              <a:cs typeface="+mn-lt"/>
            </a:endParaRPr>
          </a:p>
        </p:txBody>
      </p:sp>
      <p:pic>
        <p:nvPicPr>
          <p:cNvPr id="5" name="Picture 8" descr="Diagram&#10;&#10;Description automatically generated">
            <a:extLst>
              <a:ext uri="{FF2B5EF4-FFF2-40B4-BE49-F238E27FC236}">
                <a16:creationId xmlns:a16="http://schemas.microsoft.com/office/drawing/2014/main" id="{195B3100-33D8-7089-4531-3FD65D86D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419" y="4779640"/>
            <a:ext cx="8900094" cy="96579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238929F-7F25-6C07-7231-D65E53E51A14}"/>
              </a:ext>
            </a:extLst>
          </p:cNvPr>
          <p:cNvSpPr txBox="1">
            <a:spLocks/>
          </p:cNvSpPr>
          <p:nvPr/>
        </p:nvSpPr>
        <p:spPr>
          <a:xfrm>
            <a:off x="251520" y="116632"/>
            <a:ext cx="8640960" cy="7936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/>
              <a:t>IICL: Model</a:t>
            </a:r>
          </a:p>
        </p:txBody>
      </p:sp>
      <p:graphicFrame>
        <p:nvGraphicFramePr>
          <p:cNvPr id="7" name="Table 2">
            <a:extLst>
              <a:ext uri="{FF2B5EF4-FFF2-40B4-BE49-F238E27FC236}">
                <a16:creationId xmlns:a16="http://schemas.microsoft.com/office/drawing/2014/main" id="{1C51B4FC-1A39-2FA8-7CAF-270C988BE83C}"/>
              </a:ext>
            </a:extLst>
          </p:cNvPr>
          <p:cNvGraphicFramePr>
            <a:graphicFrameLocks noGrp="1"/>
          </p:cNvGraphicFramePr>
          <p:nvPr/>
        </p:nvGraphicFramePr>
        <p:xfrm>
          <a:off x="4967462" y="1144945"/>
          <a:ext cx="3925018" cy="25958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3411">
                  <a:extLst>
                    <a:ext uri="{9D8B030D-6E8A-4147-A177-3AD203B41FA5}">
                      <a16:colId xmlns:a16="http://schemas.microsoft.com/office/drawing/2014/main" val="2070738720"/>
                    </a:ext>
                  </a:extLst>
                </a:gridCol>
                <a:gridCol w="1354347">
                  <a:extLst>
                    <a:ext uri="{9D8B030D-6E8A-4147-A177-3AD203B41FA5}">
                      <a16:colId xmlns:a16="http://schemas.microsoft.com/office/drawing/2014/main" val="3120687047"/>
                    </a:ext>
                  </a:extLst>
                </a:gridCol>
                <a:gridCol w="1587260">
                  <a:extLst>
                    <a:ext uri="{9D8B030D-6E8A-4147-A177-3AD203B41FA5}">
                      <a16:colId xmlns:a16="http://schemas.microsoft.com/office/drawing/2014/main" val="2140589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Birmingham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3881259"/>
                  </a:ext>
                </a:extLst>
              </a:tr>
              <a:tr h="370839">
                <a:tc rowSpan="6">
                  <a:txBody>
                    <a:bodyPr/>
                    <a:lstStyle/>
                    <a:p>
                      <a:pPr lvl="0" algn="ctr">
                        <a:buNone/>
                      </a:pPr>
                      <a:br>
                        <a:rPr lang="en-GB" b="1" dirty="0"/>
                      </a:br>
                      <a:br>
                        <a:rPr lang="en-GB" b="1" dirty="0"/>
                      </a:br>
                      <a:r>
                        <a:rPr lang="en-GB" b="1" dirty="0"/>
                        <a:t>Intake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September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6448241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335744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January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6353060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1999752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0856876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99874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5B4A8C4-3F92-C610-96B7-8902EAB073DE}"/>
              </a:ext>
            </a:extLst>
          </p:cNvPr>
          <p:cNvSpPr txBox="1"/>
          <p:nvPr/>
        </p:nvSpPr>
        <p:spPr>
          <a:xfrm>
            <a:off x="3234906" y="4339087"/>
            <a:ext cx="26741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OPERATIONAL CYCLE</a:t>
            </a:r>
          </a:p>
        </p:txBody>
      </p:sp>
    </p:spTree>
    <p:extLst>
      <p:ext uri="{BB962C8B-B14F-4D97-AF65-F5344CB8AC3E}">
        <p14:creationId xmlns:p14="http://schemas.microsoft.com/office/powerpoint/2010/main" val="1984779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89820-A9F7-01DC-2E98-41FFB41CA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EA78-0229-9CCD-2EFD-33DD22A998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07A90C-AEEA-718D-8B59-5043AFF91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8428756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6998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26F9DE61-6BE1-5318-7E97-B8BA98DC905C}"/>
              </a:ext>
            </a:extLst>
          </p:cNvPr>
          <p:cNvSpPr txBox="1">
            <a:spLocks/>
          </p:cNvSpPr>
          <p:nvPr/>
        </p:nvSpPr>
        <p:spPr>
          <a:xfrm>
            <a:off x="1127898" y="2073965"/>
            <a:ext cx="6888205" cy="24384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5400" b="1" dirty="0">
                <a:solidFill>
                  <a:schemeClr val="bg1"/>
                </a:solidFill>
              </a:rPr>
              <a:t>Thank you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5400" b="1" dirty="0">
              <a:solidFill>
                <a:schemeClr val="bg1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5400" b="1" dirty="0">
                <a:solidFill>
                  <a:schemeClr val="bg1"/>
                </a:solidFill>
              </a:rPr>
              <a:t>Time for Questions?</a:t>
            </a:r>
          </a:p>
        </p:txBody>
      </p:sp>
    </p:spTree>
    <p:extLst>
      <p:ext uri="{BB962C8B-B14F-4D97-AF65-F5344CB8AC3E}">
        <p14:creationId xmlns:p14="http://schemas.microsoft.com/office/powerpoint/2010/main" val="1091043291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936993-8157-4694-AABE-D8E8AADE81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AC034A-3081-4627-90D1-1EE0CF555E4C}">
  <ds:schemaRefs>
    <ds:schemaRef ds:uri="http://schemas.microsoft.com/office/2006/documentManagement/types"/>
    <ds:schemaRef ds:uri="303dbf9b-b85b-46a0-94f1-894078c07ecd"/>
    <ds:schemaRef ds:uri="http://www.w3.org/XML/1998/namespace"/>
    <ds:schemaRef ds:uri="http://purl.org/dc/dcmitype/"/>
    <ds:schemaRef ds:uri="http://purl.org/dc/terms/"/>
    <ds:schemaRef ds:uri="http://purl.org/dc/elements/1.1/"/>
    <ds:schemaRef ds:uri="http://schemas.openxmlformats.org/package/2006/metadata/core-properties"/>
    <ds:schemaRef ds:uri="211f9404-bca0-4bcf-9c1d-965ccb6f8d2d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847</Words>
  <Application>Microsoft Office PowerPoint</Application>
  <PresentationFormat>On-screen Show (4:3)</PresentationFormat>
  <Paragraphs>224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16</vt:i4>
      </vt:variant>
    </vt:vector>
  </HeadingPairs>
  <TitlesOfParts>
    <vt:vector size="33" baseType="lpstr">
      <vt:lpstr>Myriad Pro (Headings)</vt:lpstr>
      <vt:lpstr>Aptos</vt:lpstr>
      <vt:lpstr>Arial</vt:lpstr>
      <vt:lpstr>Calibri</vt:lpstr>
      <vt:lpstr>Nirmala UI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Introduction</vt:lpstr>
      <vt:lpstr>Birmingham Campus: Timeline</vt:lpstr>
      <vt:lpstr>Profile of Sparkhill location, Birmingham</vt:lpstr>
      <vt:lpstr>IICL   Students and Programmes</vt:lpstr>
      <vt:lpstr>IICL   Students and Programmes</vt:lpstr>
      <vt:lpstr>Birmingham Campus  </vt:lpstr>
      <vt:lpstr>PowerPoint Presentation</vt:lpstr>
      <vt:lpstr>IICL: Key Differences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Margaret Gordon</cp:lastModifiedBy>
  <cp:revision>33</cp:revision>
  <dcterms:created xsi:type="dcterms:W3CDTF">2021-03-10T12:10:47Z</dcterms:created>
  <dcterms:modified xsi:type="dcterms:W3CDTF">2024-11-29T16:45:48Z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