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61" r:id="rId5"/>
    <p:sldId id="263" r:id="rId6"/>
    <p:sldId id="259" r:id="rId7"/>
    <p:sldId id="260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5AB7A"/>
    <a:srgbClr val="8C8D8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693" autoAdjust="0"/>
    <p:restoredTop sz="94660"/>
  </p:normalViewPr>
  <p:slideViewPr>
    <p:cSldViewPr snapToGrid="0">
      <p:cViewPr varScale="1">
        <p:scale>
          <a:sx n="72" d="100"/>
          <a:sy n="72" d="100"/>
        </p:scale>
        <p:origin x="79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CCD466B-A4D4-4F55-B847-CAE04D13C57E}" type="doc">
      <dgm:prSet loTypeId="urn:microsoft.com/office/officeart/2016/7/layout/BasicLinearProcessNumbered" loCatId="process" qsTypeId="urn:microsoft.com/office/officeart/2005/8/quickstyle/simple2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E5E5AFF4-F7CC-46A2-91C9-BC4870E334CD}">
      <dgm:prSet/>
      <dgm:spPr/>
      <dgm:t>
        <a:bodyPr/>
        <a:lstStyle/>
        <a:p>
          <a:r>
            <a:rPr lang="en-US" dirty="0"/>
            <a:t>The interconnectedness of environment, society and economy, including our lives and the lives of others throughout the world</a:t>
          </a:r>
        </a:p>
      </dgm:t>
    </dgm:pt>
    <dgm:pt modelId="{BEC85B5F-A024-4BED-8F09-6A440AFC1C6E}" type="parTrans" cxnId="{315A1404-AF04-49BF-8B33-3420EFB23664}">
      <dgm:prSet/>
      <dgm:spPr/>
      <dgm:t>
        <a:bodyPr/>
        <a:lstStyle/>
        <a:p>
          <a:endParaRPr lang="en-US"/>
        </a:p>
      </dgm:t>
    </dgm:pt>
    <dgm:pt modelId="{81601144-D2D0-4CE4-8213-5CD416889DA8}" type="sibTrans" cxnId="{315A1404-AF04-49BF-8B33-3420EFB23664}">
      <dgm:prSet phldrT="1" phldr="0"/>
      <dgm:spPr>
        <a:solidFill>
          <a:srgbClr val="75AB7A"/>
        </a:solidFill>
      </dgm:spPr>
      <dgm:t>
        <a:bodyPr/>
        <a:lstStyle/>
        <a:p>
          <a:r>
            <a:rPr lang="en-US" dirty="0"/>
            <a:t>1</a:t>
          </a:r>
        </a:p>
      </dgm:t>
    </dgm:pt>
    <dgm:pt modelId="{E3E3B605-1577-4F9B-9B96-08064268EDCF}">
      <dgm:prSet/>
      <dgm:spPr/>
      <dgm:t>
        <a:bodyPr/>
        <a:lstStyle/>
        <a:p>
          <a:r>
            <a:rPr lang="en-US" dirty="0"/>
            <a:t>The rights and needs of present and future generations</a:t>
          </a:r>
        </a:p>
      </dgm:t>
    </dgm:pt>
    <dgm:pt modelId="{F9E3F09A-2372-414B-9774-224215FDE8D4}" type="parTrans" cxnId="{4BF2D18F-C82D-439C-A3C3-0752D5EA1D35}">
      <dgm:prSet/>
      <dgm:spPr/>
      <dgm:t>
        <a:bodyPr/>
        <a:lstStyle/>
        <a:p>
          <a:endParaRPr lang="en-US"/>
        </a:p>
      </dgm:t>
    </dgm:pt>
    <dgm:pt modelId="{72E042FC-E98E-4A2B-BF35-93AA78F36BA0}" type="sibTrans" cxnId="{4BF2D18F-C82D-439C-A3C3-0752D5EA1D35}">
      <dgm:prSet phldrT="2" phldr="0"/>
      <dgm:spPr>
        <a:solidFill>
          <a:srgbClr val="75AB7A"/>
        </a:solidFill>
      </dgm:spPr>
      <dgm:t>
        <a:bodyPr/>
        <a:lstStyle/>
        <a:p>
          <a:r>
            <a:rPr lang="en-US" dirty="0"/>
            <a:t>2</a:t>
          </a:r>
        </a:p>
      </dgm:t>
    </dgm:pt>
    <dgm:pt modelId="{8F4FDFE3-CBDF-4FB5-BFD9-056BCF5F2782}">
      <dgm:prSet/>
      <dgm:spPr/>
      <dgm:t>
        <a:bodyPr/>
        <a:lstStyle/>
        <a:p>
          <a:r>
            <a:rPr lang="en-US" dirty="0"/>
            <a:t>The relationship between power, human rights and resources</a:t>
          </a:r>
        </a:p>
      </dgm:t>
    </dgm:pt>
    <dgm:pt modelId="{674BA4A8-1C39-41D0-9E8D-7390BF13E8E3}" type="parTrans" cxnId="{3992CC12-3540-4529-B1B0-E70E8E43136D}">
      <dgm:prSet/>
      <dgm:spPr/>
      <dgm:t>
        <a:bodyPr/>
        <a:lstStyle/>
        <a:p>
          <a:endParaRPr lang="en-US"/>
        </a:p>
      </dgm:t>
    </dgm:pt>
    <dgm:pt modelId="{DF2435B1-BB63-4ED7-AB64-391A774D51A1}" type="sibTrans" cxnId="{3992CC12-3540-4529-B1B0-E70E8E43136D}">
      <dgm:prSet phldrT="3" phldr="0"/>
      <dgm:spPr>
        <a:solidFill>
          <a:srgbClr val="75AB7A"/>
        </a:solidFill>
      </dgm:spPr>
      <dgm:t>
        <a:bodyPr/>
        <a:lstStyle/>
        <a:p>
          <a:r>
            <a:rPr lang="en-US"/>
            <a:t>3</a:t>
          </a:r>
        </a:p>
      </dgm:t>
    </dgm:pt>
    <dgm:pt modelId="{EA4C8BF3-8F82-4242-8D69-CB7A1B16E5A7}">
      <dgm:prSet/>
      <dgm:spPr/>
      <dgm:t>
        <a:bodyPr/>
        <a:lstStyle/>
        <a:p>
          <a:r>
            <a:rPr lang="en-US" dirty="0"/>
            <a:t>The implications of  our actions as individuals and organizations on a local and global scale </a:t>
          </a:r>
        </a:p>
      </dgm:t>
    </dgm:pt>
    <dgm:pt modelId="{9C2544F0-75B5-4995-9F58-822676E29DC3}" type="parTrans" cxnId="{8DD8986F-0FF6-424B-8858-7CCC3EF320F5}">
      <dgm:prSet/>
      <dgm:spPr/>
      <dgm:t>
        <a:bodyPr/>
        <a:lstStyle/>
        <a:p>
          <a:endParaRPr lang="en-US"/>
        </a:p>
      </dgm:t>
    </dgm:pt>
    <dgm:pt modelId="{AF744AE8-7E2C-4669-8553-C1604EB210AE}" type="sibTrans" cxnId="{8DD8986F-0FF6-424B-8858-7CCC3EF320F5}">
      <dgm:prSet phldrT="4" phldr="0"/>
      <dgm:spPr>
        <a:solidFill>
          <a:srgbClr val="75AB7A"/>
        </a:solidFill>
      </dgm:spPr>
      <dgm:t>
        <a:bodyPr/>
        <a:lstStyle/>
        <a:p>
          <a:r>
            <a:rPr lang="en-US"/>
            <a:t>4</a:t>
          </a:r>
        </a:p>
      </dgm:t>
    </dgm:pt>
    <dgm:pt modelId="{BDE6CA73-1A6A-4066-812D-99F78C3EDC43}" type="pres">
      <dgm:prSet presAssocID="{DCCD466B-A4D4-4F55-B847-CAE04D13C57E}" presName="Name0" presStyleCnt="0">
        <dgm:presLayoutVars>
          <dgm:animLvl val="lvl"/>
          <dgm:resizeHandles val="exact"/>
        </dgm:presLayoutVars>
      </dgm:prSet>
      <dgm:spPr/>
    </dgm:pt>
    <dgm:pt modelId="{6D09CFD6-D9A2-4A2A-8323-EDBB412BA51C}" type="pres">
      <dgm:prSet presAssocID="{E5E5AFF4-F7CC-46A2-91C9-BC4870E334CD}" presName="compositeNode" presStyleCnt="0">
        <dgm:presLayoutVars>
          <dgm:bulletEnabled val="1"/>
        </dgm:presLayoutVars>
      </dgm:prSet>
      <dgm:spPr/>
    </dgm:pt>
    <dgm:pt modelId="{58A3FC91-65A3-475C-9C4A-555B8B13FDDE}" type="pres">
      <dgm:prSet presAssocID="{E5E5AFF4-F7CC-46A2-91C9-BC4870E334CD}" presName="bgRect" presStyleLbl="bgAccFollowNode1" presStyleIdx="0" presStyleCnt="4"/>
      <dgm:spPr/>
    </dgm:pt>
    <dgm:pt modelId="{B82523D2-8008-4E8D-B402-0EB6A5D239DC}" type="pres">
      <dgm:prSet presAssocID="{81601144-D2D0-4CE4-8213-5CD416889DA8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B4B37C26-7C2F-4A7F-AAC3-66F6F2D5E2C8}" type="pres">
      <dgm:prSet presAssocID="{E5E5AFF4-F7CC-46A2-91C9-BC4870E334CD}" presName="bottomLine" presStyleLbl="alignNode1" presStyleIdx="1" presStyleCnt="8">
        <dgm:presLayoutVars/>
      </dgm:prSet>
      <dgm:spPr/>
    </dgm:pt>
    <dgm:pt modelId="{7BDED5E9-3DFF-4B81-965F-C4AF7F9A5A61}" type="pres">
      <dgm:prSet presAssocID="{E5E5AFF4-F7CC-46A2-91C9-BC4870E334CD}" presName="nodeText" presStyleLbl="bgAccFollowNode1" presStyleIdx="0" presStyleCnt="4">
        <dgm:presLayoutVars>
          <dgm:bulletEnabled val="1"/>
        </dgm:presLayoutVars>
      </dgm:prSet>
      <dgm:spPr/>
    </dgm:pt>
    <dgm:pt modelId="{A95FE1DF-367E-442E-900A-EF0A2812DB85}" type="pres">
      <dgm:prSet presAssocID="{81601144-D2D0-4CE4-8213-5CD416889DA8}" presName="sibTrans" presStyleCnt="0"/>
      <dgm:spPr/>
    </dgm:pt>
    <dgm:pt modelId="{658EF714-6718-4054-A62E-FC289B49F631}" type="pres">
      <dgm:prSet presAssocID="{E3E3B605-1577-4F9B-9B96-08064268EDCF}" presName="compositeNode" presStyleCnt="0">
        <dgm:presLayoutVars>
          <dgm:bulletEnabled val="1"/>
        </dgm:presLayoutVars>
      </dgm:prSet>
      <dgm:spPr/>
    </dgm:pt>
    <dgm:pt modelId="{73BED081-2DC6-4C61-B7E2-863D294AE1E1}" type="pres">
      <dgm:prSet presAssocID="{E3E3B605-1577-4F9B-9B96-08064268EDCF}" presName="bgRect" presStyleLbl="bgAccFollowNode1" presStyleIdx="1" presStyleCnt="4"/>
      <dgm:spPr/>
    </dgm:pt>
    <dgm:pt modelId="{35E87D2A-EE5F-4218-859B-25A81412D4C9}" type="pres">
      <dgm:prSet presAssocID="{72E042FC-E98E-4A2B-BF35-93AA78F36BA0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794FF58B-251F-4B22-8F8F-45FDE90BA9B9}" type="pres">
      <dgm:prSet presAssocID="{E3E3B605-1577-4F9B-9B96-08064268EDCF}" presName="bottomLine" presStyleLbl="alignNode1" presStyleIdx="3" presStyleCnt="8">
        <dgm:presLayoutVars/>
      </dgm:prSet>
      <dgm:spPr/>
    </dgm:pt>
    <dgm:pt modelId="{75C4C897-E5A2-48EC-8CB4-E475ADC090E1}" type="pres">
      <dgm:prSet presAssocID="{E3E3B605-1577-4F9B-9B96-08064268EDCF}" presName="nodeText" presStyleLbl="bgAccFollowNode1" presStyleIdx="1" presStyleCnt="4">
        <dgm:presLayoutVars>
          <dgm:bulletEnabled val="1"/>
        </dgm:presLayoutVars>
      </dgm:prSet>
      <dgm:spPr/>
    </dgm:pt>
    <dgm:pt modelId="{52C0517C-FC02-473B-B7E9-1B80C9545468}" type="pres">
      <dgm:prSet presAssocID="{72E042FC-E98E-4A2B-BF35-93AA78F36BA0}" presName="sibTrans" presStyleCnt="0"/>
      <dgm:spPr/>
    </dgm:pt>
    <dgm:pt modelId="{D327446A-7C1F-44D3-8CF5-1AF5DD7D7E70}" type="pres">
      <dgm:prSet presAssocID="{8F4FDFE3-CBDF-4FB5-BFD9-056BCF5F2782}" presName="compositeNode" presStyleCnt="0">
        <dgm:presLayoutVars>
          <dgm:bulletEnabled val="1"/>
        </dgm:presLayoutVars>
      </dgm:prSet>
      <dgm:spPr/>
    </dgm:pt>
    <dgm:pt modelId="{2DBEF1D2-ABA5-40C6-A14D-94476BF478DF}" type="pres">
      <dgm:prSet presAssocID="{8F4FDFE3-CBDF-4FB5-BFD9-056BCF5F2782}" presName="bgRect" presStyleLbl="bgAccFollowNode1" presStyleIdx="2" presStyleCnt="4"/>
      <dgm:spPr/>
    </dgm:pt>
    <dgm:pt modelId="{D336C091-B60A-454C-8C88-7E265AF52B62}" type="pres">
      <dgm:prSet presAssocID="{DF2435B1-BB63-4ED7-AB64-391A774D51A1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EFC52C3E-BE0E-46DB-941E-7C16F94CF1D2}" type="pres">
      <dgm:prSet presAssocID="{8F4FDFE3-CBDF-4FB5-BFD9-056BCF5F2782}" presName="bottomLine" presStyleLbl="alignNode1" presStyleIdx="5" presStyleCnt="8">
        <dgm:presLayoutVars/>
      </dgm:prSet>
      <dgm:spPr/>
    </dgm:pt>
    <dgm:pt modelId="{3E5138AB-BCE6-49E3-A57C-4668785AECDB}" type="pres">
      <dgm:prSet presAssocID="{8F4FDFE3-CBDF-4FB5-BFD9-056BCF5F2782}" presName="nodeText" presStyleLbl="bgAccFollowNode1" presStyleIdx="2" presStyleCnt="4">
        <dgm:presLayoutVars>
          <dgm:bulletEnabled val="1"/>
        </dgm:presLayoutVars>
      </dgm:prSet>
      <dgm:spPr/>
    </dgm:pt>
    <dgm:pt modelId="{43D3C337-70B9-4411-881A-CCC9A6DA440E}" type="pres">
      <dgm:prSet presAssocID="{DF2435B1-BB63-4ED7-AB64-391A774D51A1}" presName="sibTrans" presStyleCnt="0"/>
      <dgm:spPr/>
    </dgm:pt>
    <dgm:pt modelId="{AF874AFC-5DE2-404F-9AB8-962523127DCC}" type="pres">
      <dgm:prSet presAssocID="{EA4C8BF3-8F82-4242-8D69-CB7A1B16E5A7}" presName="compositeNode" presStyleCnt="0">
        <dgm:presLayoutVars>
          <dgm:bulletEnabled val="1"/>
        </dgm:presLayoutVars>
      </dgm:prSet>
      <dgm:spPr/>
    </dgm:pt>
    <dgm:pt modelId="{05A68DB2-74ED-4C6A-89EC-7957C17322F6}" type="pres">
      <dgm:prSet presAssocID="{EA4C8BF3-8F82-4242-8D69-CB7A1B16E5A7}" presName="bgRect" presStyleLbl="bgAccFollowNode1" presStyleIdx="3" presStyleCnt="4"/>
      <dgm:spPr/>
    </dgm:pt>
    <dgm:pt modelId="{7C40EBB4-7E22-4361-AA05-83A7D3695FE4}" type="pres">
      <dgm:prSet presAssocID="{AF744AE8-7E2C-4669-8553-C1604EB210AE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A6C741DA-2133-4C88-A0AB-7A6E3712E12C}" type="pres">
      <dgm:prSet presAssocID="{EA4C8BF3-8F82-4242-8D69-CB7A1B16E5A7}" presName="bottomLine" presStyleLbl="alignNode1" presStyleIdx="7" presStyleCnt="8">
        <dgm:presLayoutVars/>
      </dgm:prSet>
      <dgm:spPr/>
    </dgm:pt>
    <dgm:pt modelId="{37B22997-07A1-4FBE-B322-CDA4FE77D885}" type="pres">
      <dgm:prSet presAssocID="{EA4C8BF3-8F82-4242-8D69-CB7A1B16E5A7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315A1404-AF04-49BF-8B33-3420EFB23664}" srcId="{DCCD466B-A4D4-4F55-B847-CAE04D13C57E}" destId="{E5E5AFF4-F7CC-46A2-91C9-BC4870E334CD}" srcOrd="0" destOrd="0" parTransId="{BEC85B5F-A024-4BED-8F09-6A440AFC1C6E}" sibTransId="{81601144-D2D0-4CE4-8213-5CD416889DA8}"/>
    <dgm:cxn modelId="{C6AEF70B-EDE3-40D2-8249-A074B3974D7F}" type="presOf" srcId="{72E042FC-E98E-4A2B-BF35-93AA78F36BA0}" destId="{35E87D2A-EE5F-4218-859B-25A81412D4C9}" srcOrd="0" destOrd="0" presId="urn:microsoft.com/office/officeart/2016/7/layout/BasicLinearProcessNumbered"/>
    <dgm:cxn modelId="{3992CC12-3540-4529-B1B0-E70E8E43136D}" srcId="{DCCD466B-A4D4-4F55-B847-CAE04D13C57E}" destId="{8F4FDFE3-CBDF-4FB5-BFD9-056BCF5F2782}" srcOrd="2" destOrd="0" parTransId="{674BA4A8-1C39-41D0-9E8D-7390BF13E8E3}" sibTransId="{DF2435B1-BB63-4ED7-AB64-391A774D51A1}"/>
    <dgm:cxn modelId="{401B2722-1B43-466F-9C62-3FF4BFD32005}" type="presOf" srcId="{E3E3B605-1577-4F9B-9B96-08064268EDCF}" destId="{73BED081-2DC6-4C61-B7E2-863D294AE1E1}" srcOrd="0" destOrd="0" presId="urn:microsoft.com/office/officeart/2016/7/layout/BasicLinearProcessNumbered"/>
    <dgm:cxn modelId="{17F59225-5164-41C9-8588-96F2A930F07C}" type="presOf" srcId="{DF2435B1-BB63-4ED7-AB64-391A774D51A1}" destId="{D336C091-B60A-454C-8C88-7E265AF52B62}" srcOrd="0" destOrd="0" presId="urn:microsoft.com/office/officeart/2016/7/layout/BasicLinearProcessNumbered"/>
    <dgm:cxn modelId="{62115427-4EA3-4A9C-8B09-D744F59A07CA}" type="presOf" srcId="{AF744AE8-7E2C-4669-8553-C1604EB210AE}" destId="{7C40EBB4-7E22-4361-AA05-83A7D3695FE4}" srcOrd="0" destOrd="0" presId="urn:microsoft.com/office/officeart/2016/7/layout/BasicLinearProcessNumbered"/>
    <dgm:cxn modelId="{1DBC5F40-0FE1-4DF4-8C96-B71674820ADF}" type="presOf" srcId="{EA4C8BF3-8F82-4242-8D69-CB7A1B16E5A7}" destId="{37B22997-07A1-4FBE-B322-CDA4FE77D885}" srcOrd="1" destOrd="0" presId="urn:microsoft.com/office/officeart/2016/7/layout/BasicLinearProcessNumbered"/>
    <dgm:cxn modelId="{6FA0A766-15E8-4C3D-930E-0A31DC2FE1EE}" type="presOf" srcId="{DCCD466B-A4D4-4F55-B847-CAE04D13C57E}" destId="{BDE6CA73-1A6A-4066-812D-99F78C3EDC43}" srcOrd="0" destOrd="0" presId="urn:microsoft.com/office/officeart/2016/7/layout/BasicLinearProcessNumbered"/>
    <dgm:cxn modelId="{12EED76B-E6A1-4082-B679-2B4D2B2DC35C}" type="presOf" srcId="{EA4C8BF3-8F82-4242-8D69-CB7A1B16E5A7}" destId="{05A68DB2-74ED-4C6A-89EC-7957C17322F6}" srcOrd="0" destOrd="0" presId="urn:microsoft.com/office/officeart/2016/7/layout/BasicLinearProcessNumbered"/>
    <dgm:cxn modelId="{B560046C-941E-4D5C-B52F-6E44DE1A9C7B}" type="presOf" srcId="{E5E5AFF4-F7CC-46A2-91C9-BC4870E334CD}" destId="{58A3FC91-65A3-475C-9C4A-555B8B13FDDE}" srcOrd="0" destOrd="0" presId="urn:microsoft.com/office/officeart/2016/7/layout/BasicLinearProcessNumbered"/>
    <dgm:cxn modelId="{8DD8986F-0FF6-424B-8858-7CCC3EF320F5}" srcId="{DCCD466B-A4D4-4F55-B847-CAE04D13C57E}" destId="{EA4C8BF3-8F82-4242-8D69-CB7A1B16E5A7}" srcOrd="3" destOrd="0" parTransId="{9C2544F0-75B5-4995-9F58-822676E29DC3}" sibTransId="{AF744AE8-7E2C-4669-8553-C1604EB210AE}"/>
    <dgm:cxn modelId="{D3E0F780-7084-40E7-A671-4066E424214A}" type="presOf" srcId="{8F4FDFE3-CBDF-4FB5-BFD9-056BCF5F2782}" destId="{2DBEF1D2-ABA5-40C6-A14D-94476BF478DF}" srcOrd="0" destOrd="0" presId="urn:microsoft.com/office/officeart/2016/7/layout/BasicLinearProcessNumbered"/>
    <dgm:cxn modelId="{4BF2D18F-C82D-439C-A3C3-0752D5EA1D35}" srcId="{DCCD466B-A4D4-4F55-B847-CAE04D13C57E}" destId="{E3E3B605-1577-4F9B-9B96-08064268EDCF}" srcOrd="1" destOrd="0" parTransId="{F9E3F09A-2372-414B-9774-224215FDE8D4}" sibTransId="{72E042FC-E98E-4A2B-BF35-93AA78F36BA0}"/>
    <dgm:cxn modelId="{46AEC891-205C-4431-8D7B-C19AD5C08F98}" type="presOf" srcId="{8F4FDFE3-CBDF-4FB5-BFD9-056BCF5F2782}" destId="{3E5138AB-BCE6-49E3-A57C-4668785AECDB}" srcOrd="1" destOrd="0" presId="urn:microsoft.com/office/officeart/2016/7/layout/BasicLinearProcessNumbered"/>
    <dgm:cxn modelId="{1E1235A7-DE55-4126-9B3F-9878BB2F60A2}" type="presOf" srcId="{81601144-D2D0-4CE4-8213-5CD416889DA8}" destId="{B82523D2-8008-4E8D-B402-0EB6A5D239DC}" srcOrd="0" destOrd="0" presId="urn:microsoft.com/office/officeart/2016/7/layout/BasicLinearProcessNumbered"/>
    <dgm:cxn modelId="{831A6DA8-1725-4A62-B36E-8DB57321F10A}" type="presOf" srcId="{E5E5AFF4-F7CC-46A2-91C9-BC4870E334CD}" destId="{7BDED5E9-3DFF-4B81-965F-C4AF7F9A5A61}" srcOrd="1" destOrd="0" presId="urn:microsoft.com/office/officeart/2016/7/layout/BasicLinearProcessNumbered"/>
    <dgm:cxn modelId="{D83A65DD-55DB-427A-8F37-E6B64C24F890}" type="presOf" srcId="{E3E3B605-1577-4F9B-9B96-08064268EDCF}" destId="{75C4C897-E5A2-48EC-8CB4-E475ADC090E1}" srcOrd="1" destOrd="0" presId="urn:microsoft.com/office/officeart/2016/7/layout/BasicLinearProcessNumbered"/>
    <dgm:cxn modelId="{D6F4D9F0-441F-49FE-86A7-509C56E9C2EF}" type="presParOf" srcId="{BDE6CA73-1A6A-4066-812D-99F78C3EDC43}" destId="{6D09CFD6-D9A2-4A2A-8323-EDBB412BA51C}" srcOrd="0" destOrd="0" presId="urn:microsoft.com/office/officeart/2016/7/layout/BasicLinearProcessNumbered"/>
    <dgm:cxn modelId="{C8B3AFBE-BA27-4394-8609-B6161DAC5E4F}" type="presParOf" srcId="{6D09CFD6-D9A2-4A2A-8323-EDBB412BA51C}" destId="{58A3FC91-65A3-475C-9C4A-555B8B13FDDE}" srcOrd="0" destOrd="0" presId="urn:microsoft.com/office/officeart/2016/7/layout/BasicLinearProcessNumbered"/>
    <dgm:cxn modelId="{5EBD30CE-448E-441C-B1C3-886CEC08470F}" type="presParOf" srcId="{6D09CFD6-D9A2-4A2A-8323-EDBB412BA51C}" destId="{B82523D2-8008-4E8D-B402-0EB6A5D239DC}" srcOrd="1" destOrd="0" presId="urn:microsoft.com/office/officeart/2016/7/layout/BasicLinearProcessNumbered"/>
    <dgm:cxn modelId="{068A3D99-6406-476F-B4F6-DEE81EA8F5CB}" type="presParOf" srcId="{6D09CFD6-D9A2-4A2A-8323-EDBB412BA51C}" destId="{B4B37C26-7C2F-4A7F-AAC3-66F6F2D5E2C8}" srcOrd="2" destOrd="0" presId="urn:microsoft.com/office/officeart/2016/7/layout/BasicLinearProcessNumbered"/>
    <dgm:cxn modelId="{DA83B222-2B5E-476E-8411-83777AEF0325}" type="presParOf" srcId="{6D09CFD6-D9A2-4A2A-8323-EDBB412BA51C}" destId="{7BDED5E9-3DFF-4B81-965F-C4AF7F9A5A61}" srcOrd="3" destOrd="0" presId="urn:microsoft.com/office/officeart/2016/7/layout/BasicLinearProcessNumbered"/>
    <dgm:cxn modelId="{A852AF3F-45ED-441D-8479-CB08623D15C8}" type="presParOf" srcId="{BDE6CA73-1A6A-4066-812D-99F78C3EDC43}" destId="{A95FE1DF-367E-442E-900A-EF0A2812DB85}" srcOrd="1" destOrd="0" presId="urn:microsoft.com/office/officeart/2016/7/layout/BasicLinearProcessNumbered"/>
    <dgm:cxn modelId="{88DB51A0-6121-44D1-8372-14BE770EA8C4}" type="presParOf" srcId="{BDE6CA73-1A6A-4066-812D-99F78C3EDC43}" destId="{658EF714-6718-4054-A62E-FC289B49F631}" srcOrd="2" destOrd="0" presId="urn:microsoft.com/office/officeart/2016/7/layout/BasicLinearProcessNumbered"/>
    <dgm:cxn modelId="{E2210F93-81B1-4EEA-B7BC-F3D8427F8B2B}" type="presParOf" srcId="{658EF714-6718-4054-A62E-FC289B49F631}" destId="{73BED081-2DC6-4C61-B7E2-863D294AE1E1}" srcOrd="0" destOrd="0" presId="urn:microsoft.com/office/officeart/2016/7/layout/BasicLinearProcessNumbered"/>
    <dgm:cxn modelId="{7ADBA0BE-4BB8-48C0-A766-B1DBB3927BC2}" type="presParOf" srcId="{658EF714-6718-4054-A62E-FC289B49F631}" destId="{35E87D2A-EE5F-4218-859B-25A81412D4C9}" srcOrd="1" destOrd="0" presId="urn:microsoft.com/office/officeart/2016/7/layout/BasicLinearProcessNumbered"/>
    <dgm:cxn modelId="{EEECAA36-4BC2-4463-B421-1C0E5A046C67}" type="presParOf" srcId="{658EF714-6718-4054-A62E-FC289B49F631}" destId="{794FF58B-251F-4B22-8F8F-45FDE90BA9B9}" srcOrd="2" destOrd="0" presId="urn:microsoft.com/office/officeart/2016/7/layout/BasicLinearProcessNumbered"/>
    <dgm:cxn modelId="{11437F50-584D-4853-9529-A081C1B64A81}" type="presParOf" srcId="{658EF714-6718-4054-A62E-FC289B49F631}" destId="{75C4C897-E5A2-48EC-8CB4-E475ADC090E1}" srcOrd="3" destOrd="0" presId="urn:microsoft.com/office/officeart/2016/7/layout/BasicLinearProcessNumbered"/>
    <dgm:cxn modelId="{E21ECDAA-52AB-4F3B-B377-6B7E7C1CB0CA}" type="presParOf" srcId="{BDE6CA73-1A6A-4066-812D-99F78C3EDC43}" destId="{52C0517C-FC02-473B-B7E9-1B80C9545468}" srcOrd="3" destOrd="0" presId="urn:microsoft.com/office/officeart/2016/7/layout/BasicLinearProcessNumbered"/>
    <dgm:cxn modelId="{CDCA5740-8FFB-4169-9628-9DFC18765703}" type="presParOf" srcId="{BDE6CA73-1A6A-4066-812D-99F78C3EDC43}" destId="{D327446A-7C1F-44D3-8CF5-1AF5DD7D7E70}" srcOrd="4" destOrd="0" presId="urn:microsoft.com/office/officeart/2016/7/layout/BasicLinearProcessNumbered"/>
    <dgm:cxn modelId="{3017AD13-DCC5-44B5-B99B-53294D7A871D}" type="presParOf" srcId="{D327446A-7C1F-44D3-8CF5-1AF5DD7D7E70}" destId="{2DBEF1D2-ABA5-40C6-A14D-94476BF478DF}" srcOrd="0" destOrd="0" presId="urn:microsoft.com/office/officeart/2016/7/layout/BasicLinearProcessNumbered"/>
    <dgm:cxn modelId="{CDE2AEC1-0B0E-47A9-9FC4-055887D86E9F}" type="presParOf" srcId="{D327446A-7C1F-44D3-8CF5-1AF5DD7D7E70}" destId="{D336C091-B60A-454C-8C88-7E265AF52B62}" srcOrd="1" destOrd="0" presId="urn:microsoft.com/office/officeart/2016/7/layout/BasicLinearProcessNumbered"/>
    <dgm:cxn modelId="{449D1D29-5457-48FC-99F3-F2B10A547691}" type="presParOf" srcId="{D327446A-7C1F-44D3-8CF5-1AF5DD7D7E70}" destId="{EFC52C3E-BE0E-46DB-941E-7C16F94CF1D2}" srcOrd="2" destOrd="0" presId="urn:microsoft.com/office/officeart/2016/7/layout/BasicLinearProcessNumbered"/>
    <dgm:cxn modelId="{C62508F2-EB64-4F1A-B0FB-8CCBD98208A8}" type="presParOf" srcId="{D327446A-7C1F-44D3-8CF5-1AF5DD7D7E70}" destId="{3E5138AB-BCE6-49E3-A57C-4668785AECDB}" srcOrd="3" destOrd="0" presId="urn:microsoft.com/office/officeart/2016/7/layout/BasicLinearProcessNumbered"/>
    <dgm:cxn modelId="{09BEA66D-4DC9-4493-A289-FFD0A6EC8299}" type="presParOf" srcId="{BDE6CA73-1A6A-4066-812D-99F78C3EDC43}" destId="{43D3C337-70B9-4411-881A-CCC9A6DA440E}" srcOrd="5" destOrd="0" presId="urn:microsoft.com/office/officeart/2016/7/layout/BasicLinearProcessNumbered"/>
    <dgm:cxn modelId="{98F1FBA5-7FBC-4557-8CAC-A3B835D1D01F}" type="presParOf" srcId="{BDE6CA73-1A6A-4066-812D-99F78C3EDC43}" destId="{AF874AFC-5DE2-404F-9AB8-962523127DCC}" srcOrd="6" destOrd="0" presId="urn:microsoft.com/office/officeart/2016/7/layout/BasicLinearProcessNumbered"/>
    <dgm:cxn modelId="{F7339B65-42C8-4AF3-9384-ED0F1B944D6E}" type="presParOf" srcId="{AF874AFC-5DE2-404F-9AB8-962523127DCC}" destId="{05A68DB2-74ED-4C6A-89EC-7957C17322F6}" srcOrd="0" destOrd="0" presId="urn:microsoft.com/office/officeart/2016/7/layout/BasicLinearProcessNumbered"/>
    <dgm:cxn modelId="{6B8B556D-684F-4FEB-88FB-5D7E38B20E1F}" type="presParOf" srcId="{AF874AFC-5DE2-404F-9AB8-962523127DCC}" destId="{7C40EBB4-7E22-4361-AA05-83A7D3695FE4}" srcOrd="1" destOrd="0" presId="urn:microsoft.com/office/officeart/2016/7/layout/BasicLinearProcessNumbered"/>
    <dgm:cxn modelId="{7C4FBB7D-BBBC-45C4-A81C-57A13E956571}" type="presParOf" srcId="{AF874AFC-5DE2-404F-9AB8-962523127DCC}" destId="{A6C741DA-2133-4C88-A0AB-7A6E3712E12C}" srcOrd="2" destOrd="0" presId="urn:microsoft.com/office/officeart/2016/7/layout/BasicLinearProcessNumbered"/>
    <dgm:cxn modelId="{B2D22B55-B9FC-4DEE-9E57-BB6BFC10A669}" type="presParOf" srcId="{AF874AFC-5DE2-404F-9AB8-962523127DCC}" destId="{37B22997-07A1-4FBE-B322-CDA4FE77D885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2F6C477-A598-484C-9D38-0789DF512B21}" type="doc">
      <dgm:prSet loTypeId="urn:microsoft.com/office/officeart/2008/layout/LinedList" loCatId="list" qsTypeId="urn:microsoft.com/office/officeart/2005/8/quickstyle/simple4" qsCatId="simple" csTypeId="urn:microsoft.com/office/officeart/2005/8/colors/accent0_2" csCatId="mainScheme" phldr="1"/>
      <dgm:spPr/>
      <dgm:t>
        <a:bodyPr/>
        <a:lstStyle/>
        <a:p>
          <a:endParaRPr lang="en-US"/>
        </a:p>
      </dgm:t>
    </dgm:pt>
    <dgm:pt modelId="{48CAC922-BCB8-42ED-97ED-C6B9D21A44A5}">
      <dgm:prSet custT="1"/>
      <dgm:spPr/>
      <dgm:t>
        <a:bodyPr/>
        <a:lstStyle/>
        <a:p>
          <a:r>
            <a:rPr lang="en-US" sz="3300" dirty="0"/>
            <a:t>An imposed western view of reality </a:t>
          </a:r>
          <a:r>
            <a:rPr lang="en-US" sz="1200" dirty="0"/>
            <a:t>(Gough, 2002 cited in Mannion </a:t>
          </a:r>
          <a:r>
            <a:rPr lang="en-US" sz="1200" i="1" dirty="0"/>
            <a:t>et al</a:t>
          </a:r>
          <a:r>
            <a:rPr lang="en-US" sz="1200" dirty="0"/>
            <a:t>, 2011)</a:t>
          </a:r>
          <a:endParaRPr lang="en-US" sz="3300" dirty="0"/>
        </a:p>
      </dgm:t>
    </dgm:pt>
    <dgm:pt modelId="{7BF39FE3-0CCB-4008-9491-EFFF0E261EF0}" type="parTrans" cxnId="{CBA784B3-4344-4367-8449-DF72C2A35D86}">
      <dgm:prSet/>
      <dgm:spPr/>
      <dgm:t>
        <a:bodyPr/>
        <a:lstStyle/>
        <a:p>
          <a:endParaRPr lang="en-US"/>
        </a:p>
      </dgm:t>
    </dgm:pt>
    <dgm:pt modelId="{610CC0AC-5B34-409B-945A-F8C49880289D}" type="sibTrans" cxnId="{CBA784B3-4344-4367-8449-DF72C2A35D86}">
      <dgm:prSet/>
      <dgm:spPr/>
      <dgm:t>
        <a:bodyPr/>
        <a:lstStyle/>
        <a:p>
          <a:endParaRPr lang="en-US"/>
        </a:p>
      </dgm:t>
    </dgm:pt>
    <dgm:pt modelId="{523E2F91-7148-4E94-B93B-BCA150944EAD}">
      <dgm:prSet custT="1"/>
      <dgm:spPr/>
      <dgm:t>
        <a:bodyPr/>
        <a:lstStyle/>
        <a:p>
          <a:r>
            <a:rPr lang="en-US" sz="3300" dirty="0"/>
            <a:t>Global citizenship education vs Neoliberal ideology </a:t>
          </a:r>
          <a:r>
            <a:rPr lang="en-US" sz="1200" dirty="0"/>
            <a:t>(</a:t>
          </a:r>
          <a:r>
            <a:rPr lang="en-US" sz="1200" dirty="0" err="1"/>
            <a:t>Pais</a:t>
          </a:r>
          <a:r>
            <a:rPr lang="en-US" sz="1200" dirty="0"/>
            <a:t> and Costa, 2017)</a:t>
          </a:r>
        </a:p>
      </dgm:t>
    </dgm:pt>
    <dgm:pt modelId="{BFABF002-46BF-4DA8-A75F-53A7A3003576}" type="parTrans" cxnId="{D8169EC4-1A66-4DF9-83DF-4030B1D782A4}">
      <dgm:prSet/>
      <dgm:spPr/>
      <dgm:t>
        <a:bodyPr/>
        <a:lstStyle/>
        <a:p>
          <a:endParaRPr lang="en-US"/>
        </a:p>
      </dgm:t>
    </dgm:pt>
    <dgm:pt modelId="{8CFBDAA0-3A0D-421D-95E0-E160B00ABCBD}" type="sibTrans" cxnId="{D8169EC4-1A66-4DF9-83DF-4030B1D782A4}">
      <dgm:prSet/>
      <dgm:spPr/>
      <dgm:t>
        <a:bodyPr/>
        <a:lstStyle/>
        <a:p>
          <a:endParaRPr lang="en-US"/>
        </a:p>
      </dgm:t>
    </dgm:pt>
    <dgm:pt modelId="{2DA07019-3C75-4A8D-886F-274F88393B12}">
      <dgm:prSet custT="1"/>
      <dgm:spPr/>
      <dgm:t>
        <a:bodyPr/>
        <a:lstStyle/>
        <a:p>
          <a:r>
            <a:rPr lang="en-US" sz="3300" baseline="0" dirty="0"/>
            <a:t>Dangers of multicultural education </a:t>
          </a:r>
          <a:r>
            <a:rPr lang="en-US" sz="1200" baseline="0" dirty="0"/>
            <a:t>(</a:t>
          </a:r>
          <a:r>
            <a:rPr lang="en-GB" sz="1200" baseline="0" dirty="0" err="1"/>
            <a:t>Olneck</a:t>
          </a:r>
          <a:r>
            <a:rPr lang="en-GB" sz="1200" baseline="0" dirty="0"/>
            <a:t>, 1990 </a:t>
          </a:r>
          <a:r>
            <a:rPr lang="en-GB" sz="1200" i="1" baseline="0" dirty="0"/>
            <a:t>cited in </a:t>
          </a:r>
          <a:r>
            <a:rPr lang="en-GB" sz="1200" baseline="0" dirty="0"/>
            <a:t>Dill, 2013</a:t>
          </a:r>
          <a:r>
            <a:rPr lang="en-GB" sz="1200" i="1" baseline="0" dirty="0"/>
            <a:t>;</a:t>
          </a:r>
          <a:r>
            <a:rPr lang="en-GB" sz="1200" baseline="0" dirty="0"/>
            <a:t>  hunter, 1994 </a:t>
          </a:r>
          <a:r>
            <a:rPr lang="en-GB" sz="1200" i="1" baseline="0" dirty="0"/>
            <a:t>cited in </a:t>
          </a:r>
          <a:r>
            <a:rPr lang="en-GB" sz="1200" baseline="0" dirty="0"/>
            <a:t>Dill 2013) </a:t>
          </a:r>
          <a:endParaRPr lang="en-GB" sz="3300" dirty="0"/>
        </a:p>
      </dgm:t>
    </dgm:pt>
    <dgm:pt modelId="{3A34A255-E739-4DBA-9166-BBA68F87C923}" type="parTrans" cxnId="{FF508393-CFA0-47BC-9D7A-DD5C2F111BAA}">
      <dgm:prSet/>
      <dgm:spPr/>
      <dgm:t>
        <a:bodyPr/>
        <a:lstStyle/>
        <a:p>
          <a:endParaRPr lang="en-GB"/>
        </a:p>
      </dgm:t>
    </dgm:pt>
    <dgm:pt modelId="{69CD8BB7-7022-4A8A-92B1-11EA0C0474E5}" type="sibTrans" cxnId="{FF508393-CFA0-47BC-9D7A-DD5C2F111BAA}">
      <dgm:prSet/>
      <dgm:spPr/>
      <dgm:t>
        <a:bodyPr/>
        <a:lstStyle/>
        <a:p>
          <a:endParaRPr lang="en-GB"/>
        </a:p>
      </dgm:t>
    </dgm:pt>
    <dgm:pt modelId="{033AA648-D7C3-44CB-BB05-231A1C4961C0}" type="pres">
      <dgm:prSet presAssocID="{E2F6C477-A598-484C-9D38-0789DF512B21}" presName="vert0" presStyleCnt="0">
        <dgm:presLayoutVars>
          <dgm:dir/>
          <dgm:animOne val="branch"/>
          <dgm:animLvl val="lvl"/>
        </dgm:presLayoutVars>
      </dgm:prSet>
      <dgm:spPr/>
    </dgm:pt>
    <dgm:pt modelId="{58AFEEA4-FB0A-4AEA-93FE-146AE878BF9A}" type="pres">
      <dgm:prSet presAssocID="{48CAC922-BCB8-42ED-97ED-C6B9D21A44A5}" presName="thickLine" presStyleLbl="alignNode1" presStyleIdx="0" presStyleCnt="3"/>
      <dgm:spPr/>
    </dgm:pt>
    <dgm:pt modelId="{9FC3ABE0-278D-4D33-B527-56CF2CA9CAA8}" type="pres">
      <dgm:prSet presAssocID="{48CAC922-BCB8-42ED-97ED-C6B9D21A44A5}" presName="horz1" presStyleCnt="0"/>
      <dgm:spPr/>
    </dgm:pt>
    <dgm:pt modelId="{C51FEBF4-D47A-48E2-BFC9-4737606BB293}" type="pres">
      <dgm:prSet presAssocID="{48CAC922-BCB8-42ED-97ED-C6B9D21A44A5}" presName="tx1" presStyleLbl="revTx" presStyleIdx="0" presStyleCnt="3"/>
      <dgm:spPr/>
    </dgm:pt>
    <dgm:pt modelId="{8E4FA6F2-F09D-43F1-9E2B-D9542978441E}" type="pres">
      <dgm:prSet presAssocID="{48CAC922-BCB8-42ED-97ED-C6B9D21A44A5}" presName="vert1" presStyleCnt="0"/>
      <dgm:spPr/>
    </dgm:pt>
    <dgm:pt modelId="{0F4FA7EC-EBD1-4F5E-8686-3364EB2285F9}" type="pres">
      <dgm:prSet presAssocID="{2DA07019-3C75-4A8D-886F-274F88393B12}" presName="thickLine" presStyleLbl="alignNode1" presStyleIdx="1" presStyleCnt="3"/>
      <dgm:spPr/>
    </dgm:pt>
    <dgm:pt modelId="{A0A6DCD3-8D30-4D8A-B75B-EA1A85BA3018}" type="pres">
      <dgm:prSet presAssocID="{2DA07019-3C75-4A8D-886F-274F88393B12}" presName="horz1" presStyleCnt="0"/>
      <dgm:spPr/>
    </dgm:pt>
    <dgm:pt modelId="{10C209A1-F4DB-4951-9F3F-7F622D6AC289}" type="pres">
      <dgm:prSet presAssocID="{2DA07019-3C75-4A8D-886F-274F88393B12}" presName="tx1" presStyleLbl="revTx" presStyleIdx="1" presStyleCnt="3"/>
      <dgm:spPr/>
    </dgm:pt>
    <dgm:pt modelId="{597E9F80-92D4-4230-8D1F-047D9F4BD0F2}" type="pres">
      <dgm:prSet presAssocID="{2DA07019-3C75-4A8D-886F-274F88393B12}" presName="vert1" presStyleCnt="0"/>
      <dgm:spPr/>
    </dgm:pt>
    <dgm:pt modelId="{43207292-FA2C-4DAC-93CA-CA480353FFC2}" type="pres">
      <dgm:prSet presAssocID="{523E2F91-7148-4E94-B93B-BCA150944EAD}" presName="thickLine" presStyleLbl="alignNode1" presStyleIdx="2" presStyleCnt="3"/>
      <dgm:spPr/>
    </dgm:pt>
    <dgm:pt modelId="{ACCA4CA2-A789-4773-A5F3-B8D9FA85226F}" type="pres">
      <dgm:prSet presAssocID="{523E2F91-7148-4E94-B93B-BCA150944EAD}" presName="horz1" presStyleCnt="0"/>
      <dgm:spPr/>
    </dgm:pt>
    <dgm:pt modelId="{A3FCC265-BF44-4CD3-AEA3-565E8756E4AA}" type="pres">
      <dgm:prSet presAssocID="{523E2F91-7148-4E94-B93B-BCA150944EAD}" presName="tx1" presStyleLbl="revTx" presStyleIdx="2" presStyleCnt="3"/>
      <dgm:spPr/>
    </dgm:pt>
    <dgm:pt modelId="{7604CD69-9648-4854-BF46-33A95B666525}" type="pres">
      <dgm:prSet presAssocID="{523E2F91-7148-4E94-B93B-BCA150944EAD}" presName="vert1" presStyleCnt="0"/>
      <dgm:spPr/>
    </dgm:pt>
  </dgm:ptLst>
  <dgm:cxnLst>
    <dgm:cxn modelId="{F6E85127-D085-406F-AA98-8A9BBC7A0135}" type="presOf" srcId="{2DA07019-3C75-4A8D-886F-274F88393B12}" destId="{10C209A1-F4DB-4951-9F3F-7F622D6AC289}" srcOrd="0" destOrd="0" presId="urn:microsoft.com/office/officeart/2008/layout/LinedList"/>
    <dgm:cxn modelId="{24F23545-B919-4061-9FC6-9998450804CF}" type="presOf" srcId="{E2F6C477-A598-484C-9D38-0789DF512B21}" destId="{033AA648-D7C3-44CB-BB05-231A1C4961C0}" srcOrd="0" destOrd="0" presId="urn:microsoft.com/office/officeart/2008/layout/LinedList"/>
    <dgm:cxn modelId="{C3094B4E-821C-4556-BC8F-F92ACA84603F}" type="presOf" srcId="{523E2F91-7148-4E94-B93B-BCA150944EAD}" destId="{A3FCC265-BF44-4CD3-AEA3-565E8756E4AA}" srcOrd="0" destOrd="0" presId="urn:microsoft.com/office/officeart/2008/layout/LinedList"/>
    <dgm:cxn modelId="{FF508393-CFA0-47BC-9D7A-DD5C2F111BAA}" srcId="{E2F6C477-A598-484C-9D38-0789DF512B21}" destId="{2DA07019-3C75-4A8D-886F-274F88393B12}" srcOrd="1" destOrd="0" parTransId="{3A34A255-E739-4DBA-9166-BBA68F87C923}" sibTransId="{69CD8BB7-7022-4A8A-92B1-11EA0C0474E5}"/>
    <dgm:cxn modelId="{CBA784B3-4344-4367-8449-DF72C2A35D86}" srcId="{E2F6C477-A598-484C-9D38-0789DF512B21}" destId="{48CAC922-BCB8-42ED-97ED-C6B9D21A44A5}" srcOrd="0" destOrd="0" parTransId="{7BF39FE3-0CCB-4008-9491-EFFF0E261EF0}" sibTransId="{610CC0AC-5B34-409B-945A-F8C49880289D}"/>
    <dgm:cxn modelId="{D8169EC4-1A66-4DF9-83DF-4030B1D782A4}" srcId="{E2F6C477-A598-484C-9D38-0789DF512B21}" destId="{523E2F91-7148-4E94-B93B-BCA150944EAD}" srcOrd="2" destOrd="0" parTransId="{BFABF002-46BF-4DA8-A75F-53A7A3003576}" sibTransId="{8CFBDAA0-3A0D-421D-95E0-E160B00ABCBD}"/>
    <dgm:cxn modelId="{08FF33E6-8A9C-4D35-8C02-E293A1FB8C83}" type="presOf" srcId="{48CAC922-BCB8-42ED-97ED-C6B9D21A44A5}" destId="{C51FEBF4-D47A-48E2-BFC9-4737606BB293}" srcOrd="0" destOrd="0" presId="urn:microsoft.com/office/officeart/2008/layout/LinedList"/>
    <dgm:cxn modelId="{D6ABD0FC-7DB6-46F4-80C0-E746A2DD1F55}" type="presParOf" srcId="{033AA648-D7C3-44CB-BB05-231A1C4961C0}" destId="{58AFEEA4-FB0A-4AEA-93FE-146AE878BF9A}" srcOrd="0" destOrd="0" presId="urn:microsoft.com/office/officeart/2008/layout/LinedList"/>
    <dgm:cxn modelId="{2A936EA8-7A03-4728-ACA6-65DC2622FCF3}" type="presParOf" srcId="{033AA648-D7C3-44CB-BB05-231A1C4961C0}" destId="{9FC3ABE0-278D-4D33-B527-56CF2CA9CAA8}" srcOrd="1" destOrd="0" presId="urn:microsoft.com/office/officeart/2008/layout/LinedList"/>
    <dgm:cxn modelId="{1EAFEC5C-F765-4340-8A3D-6C7F41A77E59}" type="presParOf" srcId="{9FC3ABE0-278D-4D33-B527-56CF2CA9CAA8}" destId="{C51FEBF4-D47A-48E2-BFC9-4737606BB293}" srcOrd="0" destOrd="0" presId="urn:microsoft.com/office/officeart/2008/layout/LinedList"/>
    <dgm:cxn modelId="{72D957B6-EBAC-4778-836A-4B58820635B9}" type="presParOf" srcId="{9FC3ABE0-278D-4D33-B527-56CF2CA9CAA8}" destId="{8E4FA6F2-F09D-43F1-9E2B-D9542978441E}" srcOrd="1" destOrd="0" presId="urn:microsoft.com/office/officeart/2008/layout/LinedList"/>
    <dgm:cxn modelId="{8DA17D30-3B39-4E99-B2CA-7BEA52B2E046}" type="presParOf" srcId="{033AA648-D7C3-44CB-BB05-231A1C4961C0}" destId="{0F4FA7EC-EBD1-4F5E-8686-3364EB2285F9}" srcOrd="2" destOrd="0" presId="urn:microsoft.com/office/officeart/2008/layout/LinedList"/>
    <dgm:cxn modelId="{8096D9E7-E017-4C12-9FEA-C7F8F2F62776}" type="presParOf" srcId="{033AA648-D7C3-44CB-BB05-231A1C4961C0}" destId="{A0A6DCD3-8D30-4D8A-B75B-EA1A85BA3018}" srcOrd="3" destOrd="0" presId="urn:microsoft.com/office/officeart/2008/layout/LinedList"/>
    <dgm:cxn modelId="{B1262AD5-7B67-4CF9-BA00-18DC83DDDFF0}" type="presParOf" srcId="{A0A6DCD3-8D30-4D8A-B75B-EA1A85BA3018}" destId="{10C209A1-F4DB-4951-9F3F-7F622D6AC289}" srcOrd="0" destOrd="0" presId="urn:microsoft.com/office/officeart/2008/layout/LinedList"/>
    <dgm:cxn modelId="{D549F987-A9A4-4FA6-B804-0C6023D13B78}" type="presParOf" srcId="{A0A6DCD3-8D30-4D8A-B75B-EA1A85BA3018}" destId="{597E9F80-92D4-4230-8D1F-047D9F4BD0F2}" srcOrd="1" destOrd="0" presId="urn:microsoft.com/office/officeart/2008/layout/LinedList"/>
    <dgm:cxn modelId="{7C14645F-03D3-4B8A-90EE-0110C96DFC9E}" type="presParOf" srcId="{033AA648-D7C3-44CB-BB05-231A1C4961C0}" destId="{43207292-FA2C-4DAC-93CA-CA480353FFC2}" srcOrd="4" destOrd="0" presId="urn:microsoft.com/office/officeart/2008/layout/LinedList"/>
    <dgm:cxn modelId="{D5E58A22-EBE3-40AF-A73E-EBA4B18EA951}" type="presParOf" srcId="{033AA648-D7C3-44CB-BB05-231A1C4961C0}" destId="{ACCA4CA2-A789-4773-A5F3-B8D9FA85226F}" srcOrd="5" destOrd="0" presId="urn:microsoft.com/office/officeart/2008/layout/LinedList"/>
    <dgm:cxn modelId="{B582DC1E-2045-49D0-910D-4FF3A7BC2FDE}" type="presParOf" srcId="{ACCA4CA2-A789-4773-A5F3-B8D9FA85226F}" destId="{A3FCC265-BF44-4CD3-AEA3-565E8756E4AA}" srcOrd="0" destOrd="0" presId="urn:microsoft.com/office/officeart/2008/layout/LinedList"/>
    <dgm:cxn modelId="{3717426E-1A2F-450C-98F9-145ADC405957}" type="presParOf" srcId="{ACCA4CA2-A789-4773-A5F3-B8D9FA85226F}" destId="{7604CD69-9648-4854-BF46-33A95B66652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1C60AFB-C530-408C-AEE7-C2B392144EFA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accent0_2" csCatId="mainScheme" phldr="1"/>
      <dgm:spPr/>
      <dgm:t>
        <a:bodyPr/>
        <a:lstStyle/>
        <a:p>
          <a:endParaRPr lang="en-US"/>
        </a:p>
      </dgm:t>
    </dgm:pt>
    <dgm:pt modelId="{C3734818-732C-49B1-B066-4598BC262DB3}">
      <dgm:prSet/>
      <dgm:spPr/>
      <dgm:t>
        <a:bodyPr/>
        <a:lstStyle/>
        <a:p>
          <a:r>
            <a:rPr lang="en-US" dirty="0"/>
            <a:t>ambitious, capable learners, ready to learn throughout their lives</a:t>
          </a:r>
        </a:p>
      </dgm:t>
    </dgm:pt>
    <dgm:pt modelId="{919910DD-A9FC-4D80-83C1-0B9C35E5C542}" type="parTrans" cxnId="{CF8071CC-8BF9-4549-AD40-31622206D3D3}">
      <dgm:prSet/>
      <dgm:spPr/>
      <dgm:t>
        <a:bodyPr/>
        <a:lstStyle/>
        <a:p>
          <a:endParaRPr lang="en-US"/>
        </a:p>
      </dgm:t>
    </dgm:pt>
    <dgm:pt modelId="{A174A39B-EBF5-4912-A4C5-280BFF8F3DD2}" type="sibTrans" cxnId="{CF8071CC-8BF9-4549-AD40-31622206D3D3}">
      <dgm:prSet/>
      <dgm:spPr/>
      <dgm:t>
        <a:bodyPr/>
        <a:lstStyle/>
        <a:p>
          <a:endParaRPr lang="en-US"/>
        </a:p>
      </dgm:t>
    </dgm:pt>
    <dgm:pt modelId="{E4422FE2-9713-4AC2-A3AE-FE848E78254E}">
      <dgm:prSet/>
      <dgm:spPr/>
      <dgm:t>
        <a:bodyPr/>
        <a:lstStyle/>
        <a:p>
          <a:r>
            <a:rPr lang="en-US"/>
            <a:t>enterprising, creative contributors, ready to play a full part in life and work</a:t>
          </a:r>
        </a:p>
      </dgm:t>
    </dgm:pt>
    <dgm:pt modelId="{CEC5AF42-F6EC-427C-9255-43DE3CC82989}" type="parTrans" cxnId="{81187ADE-AEF6-497D-9D4B-0F2A38DDD0CF}">
      <dgm:prSet/>
      <dgm:spPr/>
      <dgm:t>
        <a:bodyPr/>
        <a:lstStyle/>
        <a:p>
          <a:endParaRPr lang="en-US"/>
        </a:p>
      </dgm:t>
    </dgm:pt>
    <dgm:pt modelId="{1187705D-973E-4EEA-BF1A-7FE76A8B7595}" type="sibTrans" cxnId="{81187ADE-AEF6-497D-9D4B-0F2A38DDD0CF}">
      <dgm:prSet/>
      <dgm:spPr/>
      <dgm:t>
        <a:bodyPr/>
        <a:lstStyle/>
        <a:p>
          <a:endParaRPr lang="en-US"/>
        </a:p>
      </dgm:t>
    </dgm:pt>
    <dgm:pt modelId="{65C1333A-4F33-4FD6-BBEB-7F154AFCFEE9}">
      <dgm:prSet/>
      <dgm:spPr/>
      <dgm:t>
        <a:bodyPr/>
        <a:lstStyle/>
        <a:p>
          <a:r>
            <a:rPr lang="en-US"/>
            <a:t>ethical, informed citizens of Wales and the world</a:t>
          </a:r>
        </a:p>
      </dgm:t>
    </dgm:pt>
    <dgm:pt modelId="{5F7A7540-1227-4E54-A296-C3511F000B7A}" type="parTrans" cxnId="{214C956C-1705-4D4C-A391-34A4E731F73F}">
      <dgm:prSet/>
      <dgm:spPr/>
      <dgm:t>
        <a:bodyPr/>
        <a:lstStyle/>
        <a:p>
          <a:endParaRPr lang="en-US"/>
        </a:p>
      </dgm:t>
    </dgm:pt>
    <dgm:pt modelId="{BACB0312-B2D7-4D1F-B725-400552EBFBF1}" type="sibTrans" cxnId="{214C956C-1705-4D4C-A391-34A4E731F73F}">
      <dgm:prSet/>
      <dgm:spPr/>
      <dgm:t>
        <a:bodyPr/>
        <a:lstStyle/>
        <a:p>
          <a:endParaRPr lang="en-US"/>
        </a:p>
      </dgm:t>
    </dgm:pt>
    <dgm:pt modelId="{9DB919A8-0503-4CFE-9919-91E8ECB597F7}">
      <dgm:prSet/>
      <dgm:spPr/>
      <dgm:t>
        <a:bodyPr/>
        <a:lstStyle/>
        <a:p>
          <a:r>
            <a:rPr lang="en-US" dirty="0"/>
            <a:t>healthy, confident individuals, ready to lead fulfilling lives as valued members of society.</a:t>
          </a:r>
        </a:p>
      </dgm:t>
    </dgm:pt>
    <dgm:pt modelId="{EF1C3EBD-C32A-4088-BBC0-9A2F3B7B74E4}" type="parTrans" cxnId="{1A02DAD5-579A-4734-9217-81A5DA579310}">
      <dgm:prSet/>
      <dgm:spPr/>
      <dgm:t>
        <a:bodyPr/>
        <a:lstStyle/>
        <a:p>
          <a:endParaRPr lang="en-US"/>
        </a:p>
      </dgm:t>
    </dgm:pt>
    <dgm:pt modelId="{010307AA-FC16-4A45-8D1F-227164C4EE0C}" type="sibTrans" cxnId="{1A02DAD5-579A-4734-9217-81A5DA579310}">
      <dgm:prSet/>
      <dgm:spPr/>
      <dgm:t>
        <a:bodyPr/>
        <a:lstStyle/>
        <a:p>
          <a:endParaRPr lang="en-US"/>
        </a:p>
      </dgm:t>
    </dgm:pt>
    <dgm:pt modelId="{5A0C7621-842C-4D46-8BE9-D9FCE2D45DF6}" type="pres">
      <dgm:prSet presAssocID="{B1C60AFB-C530-408C-AEE7-C2B392144EFA}" presName="Name0" presStyleCnt="0">
        <dgm:presLayoutVars>
          <dgm:dir/>
          <dgm:resizeHandles val="exact"/>
        </dgm:presLayoutVars>
      </dgm:prSet>
      <dgm:spPr/>
    </dgm:pt>
    <dgm:pt modelId="{53B0F7D4-92B2-4B6E-AC9F-5101A9800E48}" type="pres">
      <dgm:prSet presAssocID="{C3734818-732C-49B1-B066-4598BC262DB3}" presName="node" presStyleLbl="node1" presStyleIdx="0" presStyleCnt="4">
        <dgm:presLayoutVars>
          <dgm:bulletEnabled val="1"/>
        </dgm:presLayoutVars>
      </dgm:prSet>
      <dgm:spPr/>
    </dgm:pt>
    <dgm:pt modelId="{17AE2181-B97C-4306-B53E-98C575D0D0FD}" type="pres">
      <dgm:prSet presAssocID="{A174A39B-EBF5-4912-A4C5-280BFF8F3DD2}" presName="sibTrans" presStyleLbl="sibTrans1D1" presStyleIdx="0" presStyleCnt="3"/>
      <dgm:spPr/>
    </dgm:pt>
    <dgm:pt modelId="{01CDFC63-C421-46D2-8A8A-4BA76903D47A}" type="pres">
      <dgm:prSet presAssocID="{A174A39B-EBF5-4912-A4C5-280BFF8F3DD2}" presName="connectorText" presStyleLbl="sibTrans1D1" presStyleIdx="0" presStyleCnt="3"/>
      <dgm:spPr/>
    </dgm:pt>
    <dgm:pt modelId="{4B14BF66-0276-4F99-8E4C-20A3BD8420DA}" type="pres">
      <dgm:prSet presAssocID="{E4422FE2-9713-4AC2-A3AE-FE848E78254E}" presName="node" presStyleLbl="node1" presStyleIdx="1" presStyleCnt="4">
        <dgm:presLayoutVars>
          <dgm:bulletEnabled val="1"/>
        </dgm:presLayoutVars>
      </dgm:prSet>
      <dgm:spPr/>
    </dgm:pt>
    <dgm:pt modelId="{F8091B80-32F9-4B80-B8A6-93E03759AEE8}" type="pres">
      <dgm:prSet presAssocID="{1187705D-973E-4EEA-BF1A-7FE76A8B7595}" presName="sibTrans" presStyleLbl="sibTrans1D1" presStyleIdx="1" presStyleCnt="3"/>
      <dgm:spPr/>
    </dgm:pt>
    <dgm:pt modelId="{48CA1931-3F21-493D-9C25-21760D15B0E9}" type="pres">
      <dgm:prSet presAssocID="{1187705D-973E-4EEA-BF1A-7FE76A8B7595}" presName="connectorText" presStyleLbl="sibTrans1D1" presStyleIdx="1" presStyleCnt="3"/>
      <dgm:spPr/>
    </dgm:pt>
    <dgm:pt modelId="{F203DA47-4D92-46DC-BA93-E7CB56ECE3BF}" type="pres">
      <dgm:prSet presAssocID="{65C1333A-4F33-4FD6-BBEB-7F154AFCFEE9}" presName="node" presStyleLbl="node1" presStyleIdx="2" presStyleCnt="4">
        <dgm:presLayoutVars>
          <dgm:bulletEnabled val="1"/>
        </dgm:presLayoutVars>
      </dgm:prSet>
      <dgm:spPr/>
    </dgm:pt>
    <dgm:pt modelId="{8A3317A8-6EBA-4B5F-A008-B9CCB4C64509}" type="pres">
      <dgm:prSet presAssocID="{BACB0312-B2D7-4D1F-B725-400552EBFBF1}" presName="sibTrans" presStyleLbl="sibTrans1D1" presStyleIdx="2" presStyleCnt="3"/>
      <dgm:spPr/>
    </dgm:pt>
    <dgm:pt modelId="{6B5BFEDA-6840-4795-BAA9-542C7DC7AAE0}" type="pres">
      <dgm:prSet presAssocID="{BACB0312-B2D7-4D1F-B725-400552EBFBF1}" presName="connectorText" presStyleLbl="sibTrans1D1" presStyleIdx="2" presStyleCnt="3"/>
      <dgm:spPr/>
    </dgm:pt>
    <dgm:pt modelId="{D5DD5B7B-3CD7-4C2A-84CE-31B8D509C289}" type="pres">
      <dgm:prSet presAssocID="{9DB919A8-0503-4CFE-9919-91E8ECB597F7}" presName="node" presStyleLbl="node1" presStyleIdx="3" presStyleCnt="4">
        <dgm:presLayoutVars>
          <dgm:bulletEnabled val="1"/>
        </dgm:presLayoutVars>
      </dgm:prSet>
      <dgm:spPr/>
    </dgm:pt>
  </dgm:ptLst>
  <dgm:cxnLst>
    <dgm:cxn modelId="{14BB150B-EBDF-41E3-B9AE-8F7182D78AF7}" type="presOf" srcId="{1187705D-973E-4EEA-BF1A-7FE76A8B7595}" destId="{F8091B80-32F9-4B80-B8A6-93E03759AEE8}" srcOrd="0" destOrd="0" presId="urn:microsoft.com/office/officeart/2016/7/layout/RepeatingBendingProcessNew"/>
    <dgm:cxn modelId="{5641AA0B-0FBB-4218-A30E-93FBB68073D3}" type="presOf" srcId="{1187705D-973E-4EEA-BF1A-7FE76A8B7595}" destId="{48CA1931-3F21-493D-9C25-21760D15B0E9}" srcOrd="1" destOrd="0" presId="urn:microsoft.com/office/officeart/2016/7/layout/RepeatingBendingProcessNew"/>
    <dgm:cxn modelId="{0704C724-535F-4498-AF8C-D4B15D62F2C4}" type="presOf" srcId="{A174A39B-EBF5-4912-A4C5-280BFF8F3DD2}" destId="{17AE2181-B97C-4306-B53E-98C575D0D0FD}" srcOrd="0" destOrd="0" presId="urn:microsoft.com/office/officeart/2016/7/layout/RepeatingBendingProcessNew"/>
    <dgm:cxn modelId="{19B86F2E-2B93-4245-93FE-BB1FB432860F}" type="presOf" srcId="{BACB0312-B2D7-4D1F-B725-400552EBFBF1}" destId="{6B5BFEDA-6840-4795-BAA9-542C7DC7AAE0}" srcOrd="1" destOrd="0" presId="urn:microsoft.com/office/officeart/2016/7/layout/RepeatingBendingProcessNew"/>
    <dgm:cxn modelId="{045E3C3B-FF6F-47D7-9C54-32D5C32FE7EB}" type="presOf" srcId="{C3734818-732C-49B1-B066-4598BC262DB3}" destId="{53B0F7D4-92B2-4B6E-AC9F-5101A9800E48}" srcOrd="0" destOrd="0" presId="urn:microsoft.com/office/officeart/2016/7/layout/RepeatingBendingProcessNew"/>
    <dgm:cxn modelId="{214C956C-1705-4D4C-A391-34A4E731F73F}" srcId="{B1C60AFB-C530-408C-AEE7-C2B392144EFA}" destId="{65C1333A-4F33-4FD6-BBEB-7F154AFCFEE9}" srcOrd="2" destOrd="0" parTransId="{5F7A7540-1227-4E54-A296-C3511F000B7A}" sibTransId="{BACB0312-B2D7-4D1F-B725-400552EBFBF1}"/>
    <dgm:cxn modelId="{20E0E851-BAA7-4031-B8D9-B8FF4AD70F00}" type="presOf" srcId="{E4422FE2-9713-4AC2-A3AE-FE848E78254E}" destId="{4B14BF66-0276-4F99-8E4C-20A3BD8420DA}" srcOrd="0" destOrd="0" presId="urn:microsoft.com/office/officeart/2016/7/layout/RepeatingBendingProcessNew"/>
    <dgm:cxn modelId="{2F4996A2-88F1-4EB3-9098-3368C9228BCF}" type="presOf" srcId="{9DB919A8-0503-4CFE-9919-91E8ECB597F7}" destId="{D5DD5B7B-3CD7-4C2A-84CE-31B8D509C289}" srcOrd="0" destOrd="0" presId="urn:microsoft.com/office/officeart/2016/7/layout/RepeatingBendingProcessNew"/>
    <dgm:cxn modelId="{D8F96FB9-1BE6-4BC3-8B71-5B5706A82F68}" type="presOf" srcId="{A174A39B-EBF5-4912-A4C5-280BFF8F3DD2}" destId="{01CDFC63-C421-46D2-8A8A-4BA76903D47A}" srcOrd="1" destOrd="0" presId="urn:microsoft.com/office/officeart/2016/7/layout/RepeatingBendingProcessNew"/>
    <dgm:cxn modelId="{217226BC-9CBC-4EEF-B7ED-B2EEE07748FA}" type="presOf" srcId="{B1C60AFB-C530-408C-AEE7-C2B392144EFA}" destId="{5A0C7621-842C-4D46-8BE9-D9FCE2D45DF6}" srcOrd="0" destOrd="0" presId="urn:microsoft.com/office/officeart/2016/7/layout/RepeatingBendingProcessNew"/>
    <dgm:cxn modelId="{3AD417BD-BCBC-411E-A350-E1FF58613287}" type="presOf" srcId="{BACB0312-B2D7-4D1F-B725-400552EBFBF1}" destId="{8A3317A8-6EBA-4B5F-A008-B9CCB4C64509}" srcOrd="0" destOrd="0" presId="urn:microsoft.com/office/officeart/2016/7/layout/RepeatingBendingProcessNew"/>
    <dgm:cxn modelId="{CF8071CC-8BF9-4549-AD40-31622206D3D3}" srcId="{B1C60AFB-C530-408C-AEE7-C2B392144EFA}" destId="{C3734818-732C-49B1-B066-4598BC262DB3}" srcOrd="0" destOrd="0" parTransId="{919910DD-A9FC-4D80-83C1-0B9C35E5C542}" sibTransId="{A174A39B-EBF5-4912-A4C5-280BFF8F3DD2}"/>
    <dgm:cxn modelId="{1A02DAD5-579A-4734-9217-81A5DA579310}" srcId="{B1C60AFB-C530-408C-AEE7-C2B392144EFA}" destId="{9DB919A8-0503-4CFE-9919-91E8ECB597F7}" srcOrd="3" destOrd="0" parTransId="{EF1C3EBD-C32A-4088-BBC0-9A2F3B7B74E4}" sibTransId="{010307AA-FC16-4A45-8D1F-227164C4EE0C}"/>
    <dgm:cxn modelId="{81187ADE-AEF6-497D-9D4B-0F2A38DDD0CF}" srcId="{B1C60AFB-C530-408C-AEE7-C2B392144EFA}" destId="{E4422FE2-9713-4AC2-A3AE-FE848E78254E}" srcOrd="1" destOrd="0" parTransId="{CEC5AF42-F6EC-427C-9255-43DE3CC82989}" sibTransId="{1187705D-973E-4EEA-BF1A-7FE76A8B7595}"/>
    <dgm:cxn modelId="{763940EC-FACD-439F-B89F-71907A02A31D}" type="presOf" srcId="{65C1333A-4F33-4FD6-BBEB-7F154AFCFEE9}" destId="{F203DA47-4D92-46DC-BA93-E7CB56ECE3BF}" srcOrd="0" destOrd="0" presId="urn:microsoft.com/office/officeart/2016/7/layout/RepeatingBendingProcessNew"/>
    <dgm:cxn modelId="{C4D1F626-BFB8-49E8-A3D7-D9BD3E716DE4}" type="presParOf" srcId="{5A0C7621-842C-4D46-8BE9-D9FCE2D45DF6}" destId="{53B0F7D4-92B2-4B6E-AC9F-5101A9800E48}" srcOrd="0" destOrd="0" presId="urn:microsoft.com/office/officeart/2016/7/layout/RepeatingBendingProcessNew"/>
    <dgm:cxn modelId="{87B7D5BC-68EB-49DB-B86E-0531B02BB94F}" type="presParOf" srcId="{5A0C7621-842C-4D46-8BE9-D9FCE2D45DF6}" destId="{17AE2181-B97C-4306-B53E-98C575D0D0FD}" srcOrd="1" destOrd="0" presId="urn:microsoft.com/office/officeart/2016/7/layout/RepeatingBendingProcessNew"/>
    <dgm:cxn modelId="{E87E203D-8A20-4CA5-9045-7E393EB94394}" type="presParOf" srcId="{17AE2181-B97C-4306-B53E-98C575D0D0FD}" destId="{01CDFC63-C421-46D2-8A8A-4BA76903D47A}" srcOrd="0" destOrd="0" presId="urn:microsoft.com/office/officeart/2016/7/layout/RepeatingBendingProcessNew"/>
    <dgm:cxn modelId="{FA353848-2582-40B7-9637-9846BB366099}" type="presParOf" srcId="{5A0C7621-842C-4D46-8BE9-D9FCE2D45DF6}" destId="{4B14BF66-0276-4F99-8E4C-20A3BD8420DA}" srcOrd="2" destOrd="0" presId="urn:microsoft.com/office/officeart/2016/7/layout/RepeatingBendingProcessNew"/>
    <dgm:cxn modelId="{FFCDC815-E651-4349-819A-FD11DB5650CA}" type="presParOf" srcId="{5A0C7621-842C-4D46-8BE9-D9FCE2D45DF6}" destId="{F8091B80-32F9-4B80-B8A6-93E03759AEE8}" srcOrd="3" destOrd="0" presId="urn:microsoft.com/office/officeart/2016/7/layout/RepeatingBendingProcessNew"/>
    <dgm:cxn modelId="{629BD815-2906-4CF4-894D-421BD5C27B16}" type="presParOf" srcId="{F8091B80-32F9-4B80-B8A6-93E03759AEE8}" destId="{48CA1931-3F21-493D-9C25-21760D15B0E9}" srcOrd="0" destOrd="0" presId="urn:microsoft.com/office/officeart/2016/7/layout/RepeatingBendingProcessNew"/>
    <dgm:cxn modelId="{B01B35B3-2DBC-453C-B92F-70E464931057}" type="presParOf" srcId="{5A0C7621-842C-4D46-8BE9-D9FCE2D45DF6}" destId="{F203DA47-4D92-46DC-BA93-E7CB56ECE3BF}" srcOrd="4" destOrd="0" presId="urn:microsoft.com/office/officeart/2016/7/layout/RepeatingBendingProcessNew"/>
    <dgm:cxn modelId="{F495CAE2-C8DE-4885-AEDD-1C38D0E762CE}" type="presParOf" srcId="{5A0C7621-842C-4D46-8BE9-D9FCE2D45DF6}" destId="{8A3317A8-6EBA-4B5F-A008-B9CCB4C64509}" srcOrd="5" destOrd="0" presId="urn:microsoft.com/office/officeart/2016/7/layout/RepeatingBendingProcessNew"/>
    <dgm:cxn modelId="{34723BF5-5F43-4706-AD92-E85A5CD09E40}" type="presParOf" srcId="{8A3317A8-6EBA-4B5F-A008-B9CCB4C64509}" destId="{6B5BFEDA-6840-4795-BAA9-542C7DC7AAE0}" srcOrd="0" destOrd="0" presId="urn:microsoft.com/office/officeart/2016/7/layout/RepeatingBendingProcessNew"/>
    <dgm:cxn modelId="{2E4E5C90-C0A4-412D-97F3-3C2E4C35DC06}" type="presParOf" srcId="{5A0C7621-842C-4D46-8BE9-D9FCE2D45DF6}" destId="{D5DD5B7B-3CD7-4C2A-84CE-31B8D509C289}" srcOrd="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75E1E84-A8FD-4CF0-87DD-DB33D970E3DE}" type="doc">
      <dgm:prSet loTypeId="urn:microsoft.com/office/officeart/2008/layout/LinedList" loCatId="list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en-US"/>
        </a:p>
      </dgm:t>
    </dgm:pt>
    <dgm:pt modelId="{18DDA589-4F96-483F-9745-8FB478B307F7}">
      <dgm:prSet/>
      <dgm:spPr/>
      <dgm:t>
        <a:bodyPr/>
        <a:lstStyle/>
        <a:p>
          <a:r>
            <a:rPr lang="en-GB" baseline="0"/>
            <a:t>The new curriculum will be implemented by 2022 </a:t>
          </a:r>
          <a:endParaRPr lang="en-US"/>
        </a:p>
      </dgm:t>
    </dgm:pt>
    <dgm:pt modelId="{BA5F031B-488C-4D5A-85A7-136A7E8FD53E}" type="parTrans" cxnId="{E5B8C886-8B5F-4675-9B12-65C7FCBFCA58}">
      <dgm:prSet/>
      <dgm:spPr/>
      <dgm:t>
        <a:bodyPr/>
        <a:lstStyle/>
        <a:p>
          <a:endParaRPr lang="en-US"/>
        </a:p>
      </dgm:t>
    </dgm:pt>
    <dgm:pt modelId="{B1490F1A-07A5-4F37-A5AE-268C6D947FB5}" type="sibTrans" cxnId="{E5B8C886-8B5F-4675-9B12-65C7FCBFCA58}">
      <dgm:prSet/>
      <dgm:spPr/>
      <dgm:t>
        <a:bodyPr/>
        <a:lstStyle/>
        <a:p>
          <a:endParaRPr lang="en-US"/>
        </a:p>
      </dgm:t>
    </dgm:pt>
    <dgm:pt modelId="{CE93DFE7-F8DA-439B-B3BB-99A2B5811A0D}">
      <dgm:prSet/>
      <dgm:spPr/>
      <dgm:t>
        <a:bodyPr/>
        <a:lstStyle/>
        <a:p>
          <a:r>
            <a:rPr lang="en-GB" baseline="0"/>
            <a:t>Features the recommendations outlined by Donaldson </a:t>
          </a:r>
          <a:endParaRPr lang="en-US"/>
        </a:p>
      </dgm:t>
    </dgm:pt>
    <dgm:pt modelId="{62692402-E27B-404D-9FF7-8C64516B976C}" type="parTrans" cxnId="{2109FDCA-9144-4C37-AFEE-CD9B89C75A4C}">
      <dgm:prSet/>
      <dgm:spPr/>
      <dgm:t>
        <a:bodyPr/>
        <a:lstStyle/>
        <a:p>
          <a:endParaRPr lang="en-US"/>
        </a:p>
      </dgm:t>
    </dgm:pt>
    <dgm:pt modelId="{E9039284-3477-4045-80CD-E667D595E0DD}" type="sibTrans" cxnId="{2109FDCA-9144-4C37-AFEE-CD9B89C75A4C}">
      <dgm:prSet/>
      <dgm:spPr/>
      <dgm:t>
        <a:bodyPr/>
        <a:lstStyle/>
        <a:p>
          <a:endParaRPr lang="en-US"/>
        </a:p>
      </dgm:t>
    </dgm:pt>
    <dgm:pt modelId="{056566CC-DBEA-43FD-A057-7A667035FF5D}">
      <dgm:prSet/>
      <dgm:spPr/>
      <dgm:t>
        <a:bodyPr/>
        <a:lstStyle/>
        <a:p>
          <a:r>
            <a:rPr lang="en-GB" baseline="0"/>
            <a:t>Pilot schools are currently designing and developing the new curriculum</a:t>
          </a:r>
          <a:endParaRPr lang="en-US"/>
        </a:p>
      </dgm:t>
    </dgm:pt>
    <dgm:pt modelId="{BABE179E-9827-4813-AA22-A63FDA1C367B}" type="parTrans" cxnId="{F95BAD32-CB27-4B6C-82CF-7DBC480D288E}">
      <dgm:prSet/>
      <dgm:spPr/>
      <dgm:t>
        <a:bodyPr/>
        <a:lstStyle/>
        <a:p>
          <a:endParaRPr lang="en-US"/>
        </a:p>
      </dgm:t>
    </dgm:pt>
    <dgm:pt modelId="{C7D8DC5B-D216-41A4-AB56-42555A0097AD}" type="sibTrans" cxnId="{F95BAD32-CB27-4B6C-82CF-7DBC480D288E}">
      <dgm:prSet/>
      <dgm:spPr/>
      <dgm:t>
        <a:bodyPr/>
        <a:lstStyle/>
        <a:p>
          <a:endParaRPr lang="en-US"/>
        </a:p>
      </dgm:t>
    </dgm:pt>
    <dgm:pt modelId="{3FDADC96-1A8D-4708-9365-9A2E72A2BAEB}">
      <dgm:prSet custT="1"/>
      <dgm:spPr/>
      <dgm:t>
        <a:bodyPr/>
        <a:lstStyle/>
        <a:p>
          <a:r>
            <a:rPr lang="en-GB" sz="3200" baseline="0" dirty="0"/>
            <a:t>Success of aim are yet to be seen</a:t>
          </a:r>
          <a:br>
            <a:rPr lang="en-GB" sz="3200" baseline="0" dirty="0"/>
          </a:br>
          <a:endParaRPr lang="en-GB" sz="3200" baseline="0" dirty="0"/>
        </a:p>
        <a:p>
          <a:r>
            <a:rPr lang="en-GB" sz="1200" dirty="0"/>
            <a:t>(Welsh Government, 2018; Assessment Foundation, 2017)</a:t>
          </a:r>
          <a:endParaRPr lang="en-US" sz="3200" dirty="0"/>
        </a:p>
      </dgm:t>
    </dgm:pt>
    <dgm:pt modelId="{7FF82539-6A32-4B77-81D1-4E55DF9F95C6}" type="parTrans" cxnId="{755E2C31-C2C8-4B24-9E7A-349C969A5ED9}">
      <dgm:prSet/>
      <dgm:spPr/>
      <dgm:t>
        <a:bodyPr/>
        <a:lstStyle/>
        <a:p>
          <a:endParaRPr lang="en-US"/>
        </a:p>
      </dgm:t>
    </dgm:pt>
    <dgm:pt modelId="{F4A7976F-1818-4305-B730-9AF4442BD0F3}" type="sibTrans" cxnId="{755E2C31-C2C8-4B24-9E7A-349C969A5ED9}">
      <dgm:prSet/>
      <dgm:spPr/>
      <dgm:t>
        <a:bodyPr/>
        <a:lstStyle/>
        <a:p>
          <a:endParaRPr lang="en-US"/>
        </a:p>
      </dgm:t>
    </dgm:pt>
    <dgm:pt modelId="{3CC72649-C3C0-48C5-A9CE-4EF8F36402B5}" type="pres">
      <dgm:prSet presAssocID="{D75E1E84-A8FD-4CF0-87DD-DB33D970E3DE}" presName="vert0" presStyleCnt="0">
        <dgm:presLayoutVars>
          <dgm:dir/>
          <dgm:animOne val="branch"/>
          <dgm:animLvl val="lvl"/>
        </dgm:presLayoutVars>
      </dgm:prSet>
      <dgm:spPr/>
    </dgm:pt>
    <dgm:pt modelId="{11534F0F-0B84-4B17-B3FD-9F615FCDCFE8}" type="pres">
      <dgm:prSet presAssocID="{18DDA589-4F96-483F-9745-8FB478B307F7}" presName="thickLine" presStyleLbl="alignNode1" presStyleIdx="0" presStyleCnt="4"/>
      <dgm:spPr/>
    </dgm:pt>
    <dgm:pt modelId="{4DF3AD97-FB3F-4DF4-BA3B-5CB4B9CD86A1}" type="pres">
      <dgm:prSet presAssocID="{18DDA589-4F96-483F-9745-8FB478B307F7}" presName="horz1" presStyleCnt="0"/>
      <dgm:spPr/>
    </dgm:pt>
    <dgm:pt modelId="{08D6DDF2-0D38-4774-9997-990F9C6F2211}" type="pres">
      <dgm:prSet presAssocID="{18DDA589-4F96-483F-9745-8FB478B307F7}" presName="tx1" presStyleLbl="revTx" presStyleIdx="0" presStyleCnt="4"/>
      <dgm:spPr/>
    </dgm:pt>
    <dgm:pt modelId="{D75CFFB0-B66E-4903-BA2F-73ED3BC02DFC}" type="pres">
      <dgm:prSet presAssocID="{18DDA589-4F96-483F-9745-8FB478B307F7}" presName="vert1" presStyleCnt="0"/>
      <dgm:spPr/>
    </dgm:pt>
    <dgm:pt modelId="{D9116D4D-BFAD-4935-B200-3189EA3C5B7C}" type="pres">
      <dgm:prSet presAssocID="{CE93DFE7-F8DA-439B-B3BB-99A2B5811A0D}" presName="thickLine" presStyleLbl="alignNode1" presStyleIdx="1" presStyleCnt="4"/>
      <dgm:spPr/>
    </dgm:pt>
    <dgm:pt modelId="{C007852A-2259-4BFD-B717-F29FC9C15D68}" type="pres">
      <dgm:prSet presAssocID="{CE93DFE7-F8DA-439B-B3BB-99A2B5811A0D}" presName="horz1" presStyleCnt="0"/>
      <dgm:spPr/>
    </dgm:pt>
    <dgm:pt modelId="{EBB8B9D1-E4C5-49A0-8949-F51871333489}" type="pres">
      <dgm:prSet presAssocID="{CE93DFE7-F8DA-439B-B3BB-99A2B5811A0D}" presName="tx1" presStyleLbl="revTx" presStyleIdx="1" presStyleCnt="4"/>
      <dgm:spPr/>
    </dgm:pt>
    <dgm:pt modelId="{85DD6A82-2569-46A4-93C8-5A56FA830E72}" type="pres">
      <dgm:prSet presAssocID="{CE93DFE7-F8DA-439B-B3BB-99A2B5811A0D}" presName="vert1" presStyleCnt="0"/>
      <dgm:spPr/>
    </dgm:pt>
    <dgm:pt modelId="{D7F082EC-9ECF-429F-9485-EE34C1A2AD4D}" type="pres">
      <dgm:prSet presAssocID="{056566CC-DBEA-43FD-A057-7A667035FF5D}" presName="thickLine" presStyleLbl="alignNode1" presStyleIdx="2" presStyleCnt="4"/>
      <dgm:spPr/>
    </dgm:pt>
    <dgm:pt modelId="{8A93E41A-992B-41A0-A2E3-166156B58D13}" type="pres">
      <dgm:prSet presAssocID="{056566CC-DBEA-43FD-A057-7A667035FF5D}" presName="horz1" presStyleCnt="0"/>
      <dgm:spPr/>
    </dgm:pt>
    <dgm:pt modelId="{9D209807-2D93-492C-AC08-85D45745BBA4}" type="pres">
      <dgm:prSet presAssocID="{056566CC-DBEA-43FD-A057-7A667035FF5D}" presName="tx1" presStyleLbl="revTx" presStyleIdx="2" presStyleCnt="4"/>
      <dgm:spPr/>
    </dgm:pt>
    <dgm:pt modelId="{C68ECB01-357B-49CB-B360-BCEA37AD1E50}" type="pres">
      <dgm:prSet presAssocID="{056566CC-DBEA-43FD-A057-7A667035FF5D}" presName="vert1" presStyleCnt="0"/>
      <dgm:spPr/>
    </dgm:pt>
    <dgm:pt modelId="{16BFAA5C-577B-40A3-8C9B-2619FB204500}" type="pres">
      <dgm:prSet presAssocID="{3FDADC96-1A8D-4708-9365-9A2E72A2BAEB}" presName="thickLine" presStyleLbl="alignNode1" presStyleIdx="3" presStyleCnt="4"/>
      <dgm:spPr/>
    </dgm:pt>
    <dgm:pt modelId="{0FCD2E50-2DA6-4052-9F1B-A8FC42CD83D5}" type="pres">
      <dgm:prSet presAssocID="{3FDADC96-1A8D-4708-9365-9A2E72A2BAEB}" presName="horz1" presStyleCnt="0"/>
      <dgm:spPr/>
    </dgm:pt>
    <dgm:pt modelId="{37DB7A7B-D0E9-499A-B46C-A93A29176649}" type="pres">
      <dgm:prSet presAssocID="{3FDADC96-1A8D-4708-9365-9A2E72A2BAEB}" presName="tx1" presStyleLbl="revTx" presStyleIdx="3" presStyleCnt="4"/>
      <dgm:spPr/>
    </dgm:pt>
    <dgm:pt modelId="{A9EDE1BA-1254-4C11-BD2A-610BB11EF15A}" type="pres">
      <dgm:prSet presAssocID="{3FDADC96-1A8D-4708-9365-9A2E72A2BAEB}" presName="vert1" presStyleCnt="0"/>
      <dgm:spPr/>
    </dgm:pt>
  </dgm:ptLst>
  <dgm:cxnLst>
    <dgm:cxn modelId="{E5BAD02C-4795-41DF-8E5E-4CB3D8E03175}" type="presOf" srcId="{3FDADC96-1A8D-4708-9365-9A2E72A2BAEB}" destId="{37DB7A7B-D0E9-499A-B46C-A93A29176649}" srcOrd="0" destOrd="0" presId="urn:microsoft.com/office/officeart/2008/layout/LinedList"/>
    <dgm:cxn modelId="{755E2C31-C2C8-4B24-9E7A-349C969A5ED9}" srcId="{D75E1E84-A8FD-4CF0-87DD-DB33D970E3DE}" destId="{3FDADC96-1A8D-4708-9365-9A2E72A2BAEB}" srcOrd="3" destOrd="0" parTransId="{7FF82539-6A32-4B77-81D1-4E55DF9F95C6}" sibTransId="{F4A7976F-1818-4305-B730-9AF4442BD0F3}"/>
    <dgm:cxn modelId="{F95BAD32-CB27-4B6C-82CF-7DBC480D288E}" srcId="{D75E1E84-A8FD-4CF0-87DD-DB33D970E3DE}" destId="{056566CC-DBEA-43FD-A057-7A667035FF5D}" srcOrd="2" destOrd="0" parTransId="{BABE179E-9827-4813-AA22-A63FDA1C367B}" sibTransId="{C7D8DC5B-D216-41A4-AB56-42555A0097AD}"/>
    <dgm:cxn modelId="{1AB6CA47-EB0A-4962-976D-827192D2BE36}" type="presOf" srcId="{CE93DFE7-F8DA-439B-B3BB-99A2B5811A0D}" destId="{EBB8B9D1-E4C5-49A0-8949-F51871333489}" srcOrd="0" destOrd="0" presId="urn:microsoft.com/office/officeart/2008/layout/LinedList"/>
    <dgm:cxn modelId="{D7E03851-4D55-4885-93BA-4FF190278EF5}" type="presOf" srcId="{056566CC-DBEA-43FD-A057-7A667035FF5D}" destId="{9D209807-2D93-492C-AC08-85D45745BBA4}" srcOrd="0" destOrd="0" presId="urn:microsoft.com/office/officeart/2008/layout/LinedList"/>
    <dgm:cxn modelId="{E5B8C886-8B5F-4675-9B12-65C7FCBFCA58}" srcId="{D75E1E84-A8FD-4CF0-87DD-DB33D970E3DE}" destId="{18DDA589-4F96-483F-9745-8FB478B307F7}" srcOrd="0" destOrd="0" parTransId="{BA5F031B-488C-4D5A-85A7-136A7E8FD53E}" sibTransId="{B1490F1A-07A5-4F37-A5AE-268C6D947FB5}"/>
    <dgm:cxn modelId="{8A1949A9-087A-4C8E-B5A2-859EC6F392ED}" type="presOf" srcId="{18DDA589-4F96-483F-9745-8FB478B307F7}" destId="{08D6DDF2-0D38-4774-9997-990F9C6F2211}" srcOrd="0" destOrd="0" presId="urn:microsoft.com/office/officeart/2008/layout/LinedList"/>
    <dgm:cxn modelId="{01EAACB2-C2FB-4908-B6E5-03BCDCD3EDE2}" type="presOf" srcId="{D75E1E84-A8FD-4CF0-87DD-DB33D970E3DE}" destId="{3CC72649-C3C0-48C5-A9CE-4EF8F36402B5}" srcOrd="0" destOrd="0" presId="urn:microsoft.com/office/officeart/2008/layout/LinedList"/>
    <dgm:cxn modelId="{2109FDCA-9144-4C37-AFEE-CD9B89C75A4C}" srcId="{D75E1E84-A8FD-4CF0-87DD-DB33D970E3DE}" destId="{CE93DFE7-F8DA-439B-B3BB-99A2B5811A0D}" srcOrd="1" destOrd="0" parTransId="{62692402-E27B-404D-9FF7-8C64516B976C}" sibTransId="{E9039284-3477-4045-80CD-E667D595E0DD}"/>
    <dgm:cxn modelId="{2040AE7C-6838-4469-884E-AFF7F613BE12}" type="presParOf" srcId="{3CC72649-C3C0-48C5-A9CE-4EF8F36402B5}" destId="{11534F0F-0B84-4B17-B3FD-9F615FCDCFE8}" srcOrd="0" destOrd="0" presId="urn:microsoft.com/office/officeart/2008/layout/LinedList"/>
    <dgm:cxn modelId="{DDD58637-ADAE-41A7-84D3-8779BA8D704C}" type="presParOf" srcId="{3CC72649-C3C0-48C5-A9CE-4EF8F36402B5}" destId="{4DF3AD97-FB3F-4DF4-BA3B-5CB4B9CD86A1}" srcOrd="1" destOrd="0" presId="urn:microsoft.com/office/officeart/2008/layout/LinedList"/>
    <dgm:cxn modelId="{8B4FD5A0-B60A-43AE-BA26-83F2AF206B64}" type="presParOf" srcId="{4DF3AD97-FB3F-4DF4-BA3B-5CB4B9CD86A1}" destId="{08D6DDF2-0D38-4774-9997-990F9C6F2211}" srcOrd="0" destOrd="0" presId="urn:microsoft.com/office/officeart/2008/layout/LinedList"/>
    <dgm:cxn modelId="{AE8A5F9C-75D5-4006-ACCE-0174175ED468}" type="presParOf" srcId="{4DF3AD97-FB3F-4DF4-BA3B-5CB4B9CD86A1}" destId="{D75CFFB0-B66E-4903-BA2F-73ED3BC02DFC}" srcOrd="1" destOrd="0" presId="urn:microsoft.com/office/officeart/2008/layout/LinedList"/>
    <dgm:cxn modelId="{80902EE7-3761-4128-9D37-CF0836B09490}" type="presParOf" srcId="{3CC72649-C3C0-48C5-A9CE-4EF8F36402B5}" destId="{D9116D4D-BFAD-4935-B200-3189EA3C5B7C}" srcOrd="2" destOrd="0" presId="urn:microsoft.com/office/officeart/2008/layout/LinedList"/>
    <dgm:cxn modelId="{E7B24FCF-55EE-419C-9869-78E66BEA0D3A}" type="presParOf" srcId="{3CC72649-C3C0-48C5-A9CE-4EF8F36402B5}" destId="{C007852A-2259-4BFD-B717-F29FC9C15D68}" srcOrd="3" destOrd="0" presId="urn:microsoft.com/office/officeart/2008/layout/LinedList"/>
    <dgm:cxn modelId="{6D0461D3-326D-4851-963F-E0F1AAFCBD7A}" type="presParOf" srcId="{C007852A-2259-4BFD-B717-F29FC9C15D68}" destId="{EBB8B9D1-E4C5-49A0-8949-F51871333489}" srcOrd="0" destOrd="0" presId="urn:microsoft.com/office/officeart/2008/layout/LinedList"/>
    <dgm:cxn modelId="{A8F5F2A3-684B-4AA7-BCA3-9E1595DA8982}" type="presParOf" srcId="{C007852A-2259-4BFD-B717-F29FC9C15D68}" destId="{85DD6A82-2569-46A4-93C8-5A56FA830E72}" srcOrd="1" destOrd="0" presId="urn:microsoft.com/office/officeart/2008/layout/LinedList"/>
    <dgm:cxn modelId="{43806B83-47DA-4189-97E9-EEC45C39F481}" type="presParOf" srcId="{3CC72649-C3C0-48C5-A9CE-4EF8F36402B5}" destId="{D7F082EC-9ECF-429F-9485-EE34C1A2AD4D}" srcOrd="4" destOrd="0" presId="urn:microsoft.com/office/officeart/2008/layout/LinedList"/>
    <dgm:cxn modelId="{88C79F84-0416-40C4-9601-6D006BEC42E1}" type="presParOf" srcId="{3CC72649-C3C0-48C5-A9CE-4EF8F36402B5}" destId="{8A93E41A-992B-41A0-A2E3-166156B58D13}" srcOrd="5" destOrd="0" presId="urn:microsoft.com/office/officeart/2008/layout/LinedList"/>
    <dgm:cxn modelId="{C83AFBBD-C5CA-4132-84DF-5CEC36CC44F1}" type="presParOf" srcId="{8A93E41A-992B-41A0-A2E3-166156B58D13}" destId="{9D209807-2D93-492C-AC08-85D45745BBA4}" srcOrd="0" destOrd="0" presId="urn:microsoft.com/office/officeart/2008/layout/LinedList"/>
    <dgm:cxn modelId="{D5CCD4A7-F4DA-44D3-802E-22166441FC27}" type="presParOf" srcId="{8A93E41A-992B-41A0-A2E3-166156B58D13}" destId="{C68ECB01-357B-49CB-B360-BCEA37AD1E50}" srcOrd="1" destOrd="0" presId="urn:microsoft.com/office/officeart/2008/layout/LinedList"/>
    <dgm:cxn modelId="{53F0AED0-0646-433F-B67C-750D665C2CAE}" type="presParOf" srcId="{3CC72649-C3C0-48C5-A9CE-4EF8F36402B5}" destId="{16BFAA5C-577B-40A3-8C9B-2619FB204500}" srcOrd="6" destOrd="0" presId="urn:microsoft.com/office/officeart/2008/layout/LinedList"/>
    <dgm:cxn modelId="{D53896A8-A157-4759-9A41-35F858592C4D}" type="presParOf" srcId="{3CC72649-C3C0-48C5-A9CE-4EF8F36402B5}" destId="{0FCD2E50-2DA6-4052-9F1B-A8FC42CD83D5}" srcOrd="7" destOrd="0" presId="urn:microsoft.com/office/officeart/2008/layout/LinedList"/>
    <dgm:cxn modelId="{963B82DB-489E-447F-8230-9812CFBF1252}" type="presParOf" srcId="{0FCD2E50-2DA6-4052-9F1B-A8FC42CD83D5}" destId="{37DB7A7B-D0E9-499A-B46C-A93A29176649}" srcOrd="0" destOrd="0" presId="urn:microsoft.com/office/officeart/2008/layout/LinedList"/>
    <dgm:cxn modelId="{AB7B85AD-52FC-4E59-8EAC-036C83A06F19}" type="presParOf" srcId="{0FCD2E50-2DA6-4052-9F1B-A8FC42CD83D5}" destId="{A9EDE1BA-1254-4C11-BD2A-610BB11EF15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E4A8993-344D-4E4F-834F-D8BC7839A41A}" type="doc">
      <dgm:prSet loTypeId="urn:microsoft.com/office/officeart/2016/7/layout/BasicLinearProcessNumbered" loCatId="process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E8F7762-FAEE-4CFE-9088-1BCE213F4A6B}">
      <dgm:prSet/>
      <dgm:spPr/>
      <dgm:t>
        <a:bodyPr/>
        <a:lstStyle/>
        <a:p>
          <a:r>
            <a:rPr lang="en-US" baseline="0" dirty="0"/>
            <a:t>The neoliberal economic undermine SDG due to the increased inequality and poverty</a:t>
          </a:r>
          <a:endParaRPr lang="en-US" dirty="0"/>
        </a:p>
      </dgm:t>
    </dgm:pt>
    <dgm:pt modelId="{C5824693-69B1-4C7A-9A90-3C342B1E37C4}" type="parTrans" cxnId="{75375AEE-67D9-4395-87DC-23B12F3AB75B}">
      <dgm:prSet/>
      <dgm:spPr/>
      <dgm:t>
        <a:bodyPr/>
        <a:lstStyle/>
        <a:p>
          <a:endParaRPr lang="en-US"/>
        </a:p>
      </dgm:t>
    </dgm:pt>
    <dgm:pt modelId="{5A714BB7-A5F2-4AB6-976F-C7A9168FD248}" type="sibTrans" cxnId="{75375AEE-67D9-4395-87DC-23B12F3AB75B}">
      <dgm:prSet phldrT="1" phldr="0"/>
      <dgm:spPr>
        <a:solidFill>
          <a:srgbClr val="75AB7A"/>
        </a:solidFill>
      </dgm:spPr>
      <dgm:t>
        <a:bodyPr/>
        <a:lstStyle/>
        <a:p>
          <a:r>
            <a:rPr lang="en-US"/>
            <a:t>1</a:t>
          </a:r>
        </a:p>
      </dgm:t>
    </dgm:pt>
    <dgm:pt modelId="{53CF75F1-5B7E-4B8C-ACC1-FF7414DC20CD}">
      <dgm:prSet/>
      <dgm:spPr/>
      <dgm:t>
        <a:bodyPr/>
        <a:lstStyle/>
        <a:p>
          <a:r>
            <a:rPr lang="en-GB" baseline="0" dirty="0"/>
            <a:t>Ecological sustainability clashes with economic development</a:t>
          </a:r>
          <a:endParaRPr lang="en-US" dirty="0"/>
        </a:p>
      </dgm:t>
    </dgm:pt>
    <dgm:pt modelId="{CAADA449-5379-47EE-8FC6-DB64F708045B}" type="parTrans" cxnId="{291D3F03-3A32-474F-95FF-140FE55D451F}">
      <dgm:prSet/>
      <dgm:spPr/>
      <dgm:t>
        <a:bodyPr/>
        <a:lstStyle/>
        <a:p>
          <a:endParaRPr lang="en-US"/>
        </a:p>
      </dgm:t>
    </dgm:pt>
    <dgm:pt modelId="{7275C1D2-75FA-4FAB-A74A-01BB6B50E83A}" type="sibTrans" cxnId="{291D3F03-3A32-474F-95FF-140FE55D451F}">
      <dgm:prSet phldrT="2" phldr="0"/>
      <dgm:spPr>
        <a:solidFill>
          <a:srgbClr val="75AB7A"/>
        </a:solidFill>
      </dgm:spPr>
      <dgm:t>
        <a:bodyPr/>
        <a:lstStyle/>
        <a:p>
          <a:r>
            <a:rPr lang="en-US"/>
            <a:t>2</a:t>
          </a:r>
        </a:p>
      </dgm:t>
    </dgm:pt>
    <dgm:pt modelId="{C15503E7-11FB-4322-AB66-2D801D54D21A}">
      <dgm:prSet/>
      <dgm:spPr/>
      <dgm:t>
        <a:bodyPr/>
        <a:lstStyle/>
        <a:p>
          <a:r>
            <a:rPr lang="en-US" baseline="0"/>
            <a:t>The state must take responsibility for social equity and environmental protection, by withdrawing from an alliance with business and corporate interests</a:t>
          </a:r>
          <a:endParaRPr lang="en-US"/>
        </a:p>
      </dgm:t>
    </dgm:pt>
    <dgm:pt modelId="{31B8A1AB-6EBA-439F-ABE9-F30999973743}" type="parTrans" cxnId="{0121C67A-73EF-49F8-8E98-D71A7D34FF01}">
      <dgm:prSet/>
      <dgm:spPr/>
      <dgm:t>
        <a:bodyPr/>
        <a:lstStyle/>
        <a:p>
          <a:endParaRPr lang="en-US"/>
        </a:p>
      </dgm:t>
    </dgm:pt>
    <dgm:pt modelId="{D8A6F00A-594B-4A08-A44D-0A06E4922179}" type="sibTrans" cxnId="{0121C67A-73EF-49F8-8E98-D71A7D34FF01}">
      <dgm:prSet phldrT="3" phldr="0"/>
      <dgm:spPr>
        <a:solidFill>
          <a:srgbClr val="75AB7A"/>
        </a:solidFill>
      </dgm:spPr>
      <dgm:t>
        <a:bodyPr/>
        <a:lstStyle/>
        <a:p>
          <a:r>
            <a:rPr lang="en-US"/>
            <a:t>3</a:t>
          </a:r>
        </a:p>
      </dgm:t>
    </dgm:pt>
    <dgm:pt modelId="{BEA8B746-DBCA-44AB-B9AC-2C5101F11FCA}" type="pres">
      <dgm:prSet presAssocID="{0E4A8993-344D-4E4F-834F-D8BC7839A41A}" presName="Name0" presStyleCnt="0">
        <dgm:presLayoutVars>
          <dgm:animLvl val="lvl"/>
          <dgm:resizeHandles val="exact"/>
        </dgm:presLayoutVars>
      </dgm:prSet>
      <dgm:spPr/>
    </dgm:pt>
    <dgm:pt modelId="{566FF99D-5F2A-4717-8625-1967E989B5EC}" type="pres">
      <dgm:prSet presAssocID="{1E8F7762-FAEE-4CFE-9088-1BCE213F4A6B}" presName="compositeNode" presStyleCnt="0">
        <dgm:presLayoutVars>
          <dgm:bulletEnabled val="1"/>
        </dgm:presLayoutVars>
      </dgm:prSet>
      <dgm:spPr/>
    </dgm:pt>
    <dgm:pt modelId="{5FFA151C-F860-4788-BB4E-F7CEBE66B102}" type="pres">
      <dgm:prSet presAssocID="{1E8F7762-FAEE-4CFE-9088-1BCE213F4A6B}" presName="bgRect" presStyleLbl="bgAccFollowNode1" presStyleIdx="0" presStyleCnt="3"/>
      <dgm:spPr/>
    </dgm:pt>
    <dgm:pt modelId="{11367321-52B1-41FC-B477-5DD633B2BCFC}" type="pres">
      <dgm:prSet presAssocID="{5A714BB7-A5F2-4AB6-976F-C7A9168FD248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FA3AFE63-8D43-43F2-A671-AD5A069286F2}" type="pres">
      <dgm:prSet presAssocID="{1E8F7762-FAEE-4CFE-9088-1BCE213F4A6B}" presName="bottomLine" presStyleLbl="alignNode1" presStyleIdx="1" presStyleCnt="6">
        <dgm:presLayoutVars/>
      </dgm:prSet>
      <dgm:spPr/>
    </dgm:pt>
    <dgm:pt modelId="{DC8E7C60-2E8F-43AC-A717-C566DEB0728A}" type="pres">
      <dgm:prSet presAssocID="{1E8F7762-FAEE-4CFE-9088-1BCE213F4A6B}" presName="nodeText" presStyleLbl="bgAccFollowNode1" presStyleIdx="0" presStyleCnt="3">
        <dgm:presLayoutVars>
          <dgm:bulletEnabled val="1"/>
        </dgm:presLayoutVars>
      </dgm:prSet>
      <dgm:spPr/>
    </dgm:pt>
    <dgm:pt modelId="{8B3290BF-503F-4ACC-9B3F-F72F3BF163C9}" type="pres">
      <dgm:prSet presAssocID="{5A714BB7-A5F2-4AB6-976F-C7A9168FD248}" presName="sibTrans" presStyleCnt="0"/>
      <dgm:spPr/>
    </dgm:pt>
    <dgm:pt modelId="{5CADF92C-D12F-4085-B878-211CACE84692}" type="pres">
      <dgm:prSet presAssocID="{53CF75F1-5B7E-4B8C-ACC1-FF7414DC20CD}" presName="compositeNode" presStyleCnt="0">
        <dgm:presLayoutVars>
          <dgm:bulletEnabled val="1"/>
        </dgm:presLayoutVars>
      </dgm:prSet>
      <dgm:spPr/>
    </dgm:pt>
    <dgm:pt modelId="{B32A2F78-E1B2-4D75-95A2-3AB31E09CAD8}" type="pres">
      <dgm:prSet presAssocID="{53CF75F1-5B7E-4B8C-ACC1-FF7414DC20CD}" presName="bgRect" presStyleLbl="bgAccFollowNode1" presStyleIdx="1" presStyleCnt="3"/>
      <dgm:spPr/>
    </dgm:pt>
    <dgm:pt modelId="{7947B615-719D-4848-ABD8-B8876358B48D}" type="pres">
      <dgm:prSet presAssocID="{7275C1D2-75FA-4FAB-A74A-01BB6B50E83A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EB2D9ABC-163C-4B2B-B228-EE8B4B5755A0}" type="pres">
      <dgm:prSet presAssocID="{53CF75F1-5B7E-4B8C-ACC1-FF7414DC20CD}" presName="bottomLine" presStyleLbl="alignNode1" presStyleIdx="3" presStyleCnt="6">
        <dgm:presLayoutVars/>
      </dgm:prSet>
      <dgm:spPr/>
    </dgm:pt>
    <dgm:pt modelId="{06898F7E-5656-4BDD-81B4-B80823F1AA7F}" type="pres">
      <dgm:prSet presAssocID="{53CF75F1-5B7E-4B8C-ACC1-FF7414DC20CD}" presName="nodeText" presStyleLbl="bgAccFollowNode1" presStyleIdx="1" presStyleCnt="3">
        <dgm:presLayoutVars>
          <dgm:bulletEnabled val="1"/>
        </dgm:presLayoutVars>
      </dgm:prSet>
      <dgm:spPr/>
    </dgm:pt>
    <dgm:pt modelId="{44CF8A3D-38A2-4D33-BCE8-58EBC1A1C6EA}" type="pres">
      <dgm:prSet presAssocID="{7275C1D2-75FA-4FAB-A74A-01BB6B50E83A}" presName="sibTrans" presStyleCnt="0"/>
      <dgm:spPr/>
    </dgm:pt>
    <dgm:pt modelId="{BD1C6501-2E52-425F-9B90-82A8D097728E}" type="pres">
      <dgm:prSet presAssocID="{C15503E7-11FB-4322-AB66-2D801D54D21A}" presName="compositeNode" presStyleCnt="0">
        <dgm:presLayoutVars>
          <dgm:bulletEnabled val="1"/>
        </dgm:presLayoutVars>
      </dgm:prSet>
      <dgm:spPr/>
    </dgm:pt>
    <dgm:pt modelId="{30D78E6E-7EC6-4EEB-86EF-51059A4A186A}" type="pres">
      <dgm:prSet presAssocID="{C15503E7-11FB-4322-AB66-2D801D54D21A}" presName="bgRect" presStyleLbl="bgAccFollowNode1" presStyleIdx="2" presStyleCnt="3"/>
      <dgm:spPr/>
    </dgm:pt>
    <dgm:pt modelId="{41441392-903A-4FA6-A327-5EEF88DEC6D1}" type="pres">
      <dgm:prSet presAssocID="{D8A6F00A-594B-4A08-A44D-0A06E4922179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7D7A87EF-1397-4B82-9136-7CB4C8D8710B}" type="pres">
      <dgm:prSet presAssocID="{C15503E7-11FB-4322-AB66-2D801D54D21A}" presName="bottomLine" presStyleLbl="alignNode1" presStyleIdx="5" presStyleCnt="6">
        <dgm:presLayoutVars/>
      </dgm:prSet>
      <dgm:spPr/>
    </dgm:pt>
    <dgm:pt modelId="{62D967CC-4F29-4743-B33B-FCDABC27A0B3}" type="pres">
      <dgm:prSet presAssocID="{C15503E7-11FB-4322-AB66-2D801D54D21A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291D3F03-3A32-474F-95FF-140FE55D451F}" srcId="{0E4A8993-344D-4E4F-834F-D8BC7839A41A}" destId="{53CF75F1-5B7E-4B8C-ACC1-FF7414DC20CD}" srcOrd="1" destOrd="0" parTransId="{CAADA449-5379-47EE-8FC6-DB64F708045B}" sibTransId="{7275C1D2-75FA-4FAB-A74A-01BB6B50E83A}"/>
    <dgm:cxn modelId="{1291FE1B-5D90-4855-8CF2-A067C138B231}" type="presOf" srcId="{D8A6F00A-594B-4A08-A44D-0A06E4922179}" destId="{41441392-903A-4FA6-A327-5EEF88DEC6D1}" srcOrd="0" destOrd="0" presId="urn:microsoft.com/office/officeart/2016/7/layout/BasicLinearProcessNumbered"/>
    <dgm:cxn modelId="{398AA024-FDB1-49BF-BFDC-0C3667F4E0C7}" type="presOf" srcId="{53CF75F1-5B7E-4B8C-ACC1-FF7414DC20CD}" destId="{06898F7E-5656-4BDD-81B4-B80823F1AA7F}" srcOrd="1" destOrd="0" presId="urn:microsoft.com/office/officeart/2016/7/layout/BasicLinearProcessNumbered"/>
    <dgm:cxn modelId="{4C32FC60-681B-4612-8F4B-FFAE71344BF3}" type="presOf" srcId="{53CF75F1-5B7E-4B8C-ACC1-FF7414DC20CD}" destId="{B32A2F78-E1B2-4D75-95A2-3AB31E09CAD8}" srcOrd="0" destOrd="0" presId="urn:microsoft.com/office/officeart/2016/7/layout/BasicLinearProcessNumbered"/>
    <dgm:cxn modelId="{379EC947-B7FA-4A7C-BF02-005B62A0E34A}" type="presOf" srcId="{5A714BB7-A5F2-4AB6-976F-C7A9168FD248}" destId="{11367321-52B1-41FC-B477-5DD633B2BCFC}" srcOrd="0" destOrd="0" presId="urn:microsoft.com/office/officeart/2016/7/layout/BasicLinearProcessNumbered"/>
    <dgm:cxn modelId="{0121C67A-73EF-49F8-8E98-D71A7D34FF01}" srcId="{0E4A8993-344D-4E4F-834F-D8BC7839A41A}" destId="{C15503E7-11FB-4322-AB66-2D801D54D21A}" srcOrd="2" destOrd="0" parTransId="{31B8A1AB-6EBA-439F-ABE9-F30999973743}" sibTransId="{D8A6F00A-594B-4A08-A44D-0A06E4922179}"/>
    <dgm:cxn modelId="{57C3789E-35C9-4C34-B1F0-E210C80F3D33}" type="presOf" srcId="{1E8F7762-FAEE-4CFE-9088-1BCE213F4A6B}" destId="{5FFA151C-F860-4788-BB4E-F7CEBE66B102}" srcOrd="0" destOrd="0" presId="urn:microsoft.com/office/officeart/2016/7/layout/BasicLinearProcessNumbered"/>
    <dgm:cxn modelId="{9F2C72B7-8A0E-4E71-9E76-8CC98D3ED4E4}" type="presOf" srcId="{1E8F7762-FAEE-4CFE-9088-1BCE213F4A6B}" destId="{DC8E7C60-2E8F-43AC-A717-C566DEB0728A}" srcOrd="1" destOrd="0" presId="urn:microsoft.com/office/officeart/2016/7/layout/BasicLinearProcessNumbered"/>
    <dgm:cxn modelId="{544EE3DB-55A3-45EB-ABF2-981531BA82AA}" type="presOf" srcId="{C15503E7-11FB-4322-AB66-2D801D54D21A}" destId="{62D967CC-4F29-4743-B33B-FCDABC27A0B3}" srcOrd="1" destOrd="0" presId="urn:microsoft.com/office/officeart/2016/7/layout/BasicLinearProcessNumbered"/>
    <dgm:cxn modelId="{12D1A3E0-5BA7-438F-9A2E-B75A6A83E79A}" type="presOf" srcId="{C15503E7-11FB-4322-AB66-2D801D54D21A}" destId="{30D78E6E-7EC6-4EEB-86EF-51059A4A186A}" srcOrd="0" destOrd="0" presId="urn:microsoft.com/office/officeart/2016/7/layout/BasicLinearProcessNumbered"/>
    <dgm:cxn modelId="{75375AEE-67D9-4395-87DC-23B12F3AB75B}" srcId="{0E4A8993-344D-4E4F-834F-D8BC7839A41A}" destId="{1E8F7762-FAEE-4CFE-9088-1BCE213F4A6B}" srcOrd="0" destOrd="0" parTransId="{C5824693-69B1-4C7A-9A90-3C342B1E37C4}" sibTransId="{5A714BB7-A5F2-4AB6-976F-C7A9168FD248}"/>
    <dgm:cxn modelId="{580987EE-DB3F-4743-A89A-767492BB7AA8}" type="presOf" srcId="{7275C1D2-75FA-4FAB-A74A-01BB6B50E83A}" destId="{7947B615-719D-4848-ABD8-B8876358B48D}" srcOrd="0" destOrd="0" presId="urn:microsoft.com/office/officeart/2016/7/layout/BasicLinearProcessNumbered"/>
    <dgm:cxn modelId="{3F95F2F0-A0B3-4C05-9108-000E4C404456}" type="presOf" srcId="{0E4A8993-344D-4E4F-834F-D8BC7839A41A}" destId="{BEA8B746-DBCA-44AB-B9AC-2C5101F11FCA}" srcOrd="0" destOrd="0" presId="urn:microsoft.com/office/officeart/2016/7/layout/BasicLinearProcessNumbered"/>
    <dgm:cxn modelId="{54677FFF-1503-4DED-95AD-A9B4318E9738}" type="presParOf" srcId="{BEA8B746-DBCA-44AB-B9AC-2C5101F11FCA}" destId="{566FF99D-5F2A-4717-8625-1967E989B5EC}" srcOrd="0" destOrd="0" presId="urn:microsoft.com/office/officeart/2016/7/layout/BasicLinearProcessNumbered"/>
    <dgm:cxn modelId="{503A9D91-E75B-455A-A4EE-E1795329A6CB}" type="presParOf" srcId="{566FF99D-5F2A-4717-8625-1967E989B5EC}" destId="{5FFA151C-F860-4788-BB4E-F7CEBE66B102}" srcOrd="0" destOrd="0" presId="urn:microsoft.com/office/officeart/2016/7/layout/BasicLinearProcessNumbered"/>
    <dgm:cxn modelId="{10A2D21E-5A1E-4E08-93E9-B9752144E1E8}" type="presParOf" srcId="{566FF99D-5F2A-4717-8625-1967E989B5EC}" destId="{11367321-52B1-41FC-B477-5DD633B2BCFC}" srcOrd="1" destOrd="0" presId="urn:microsoft.com/office/officeart/2016/7/layout/BasicLinearProcessNumbered"/>
    <dgm:cxn modelId="{AC5FF4F4-DF37-40DB-8F2C-3FDE79EA35BB}" type="presParOf" srcId="{566FF99D-5F2A-4717-8625-1967E989B5EC}" destId="{FA3AFE63-8D43-43F2-A671-AD5A069286F2}" srcOrd="2" destOrd="0" presId="urn:microsoft.com/office/officeart/2016/7/layout/BasicLinearProcessNumbered"/>
    <dgm:cxn modelId="{B22CF121-8F9A-4047-BFC3-AAAE05681254}" type="presParOf" srcId="{566FF99D-5F2A-4717-8625-1967E989B5EC}" destId="{DC8E7C60-2E8F-43AC-A717-C566DEB0728A}" srcOrd="3" destOrd="0" presId="urn:microsoft.com/office/officeart/2016/7/layout/BasicLinearProcessNumbered"/>
    <dgm:cxn modelId="{43F6C723-6504-4493-B33E-915A2A4BBBD8}" type="presParOf" srcId="{BEA8B746-DBCA-44AB-B9AC-2C5101F11FCA}" destId="{8B3290BF-503F-4ACC-9B3F-F72F3BF163C9}" srcOrd="1" destOrd="0" presId="urn:microsoft.com/office/officeart/2016/7/layout/BasicLinearProcessNumbered"/>
    <dgm:cxn modelId="{8B3A85C6-355D-47A3-BA9F-2465DAFAE583}" type="presParOf" srcId="{BEA8B746-DBCA-44AB-B9AC-2C5101F11FCA}" destId="{5CADF92C-D12F-4085-B878-211CACE84692}" srcOrd="2" destOrd="0" presId="urn:microsoft.com/office/officeart/2016/7/layout/BasicLinearProcessNumbered"/>
    <dgm:cxn modelId="{32D74FE2-7E60-4CB2-A97F-7FCB49614A02}" type="presParOf" srcId="{5CADF92C-D12F-4085-B878-211CACE84692}" destId="{B32A2F78-E1B2-4D75-95A2-3AB31E09CAD8}" srcOrd="0" destOrd="0" presId="urn:microsoft.com/office/officeart/2016/7/layout/BasicLinearProcessNumbered"/>
    <dgm:cxn modelId="{6B3C4C0A-D6A9-49BE-809F-A6A3890BEE13}" type="presParOf" srcId="{5CADF92C-D12F-4085-B878-211CACE84692}" destId="{7947B615-719D-4848-ABD8-B8876358B48D}" srcOrd="1" destOrd="0" presId="urn:microsoft.com/office/officeart/2016/7/layout/BasicLinearProcessNumbered"/>
    <dgm:cxn modelId="{A3AC841D-0C5C-45BC-87CE-ED9D06F5D6A6}" type="presParOf" srcId="{5CADF92C-D12F-4085-B878-211CACE84692}" destId="{EB2D9ABC-163C-4B2B-B228-EE8B4B5755A0}" srcOrd="2" destOrd="0" presId="urn:microsoft.com/office/officeart/2016/7/layout/BasicLinearProcessNumbered"/>
    <dgm:cxn modelId="{67020F04-5DDB-4423-87A0-A112B21F89EE}" type="presParOf" srcId="{5CADF92C-D12F-4085-B878-211CACE84692}" destId="{06898F7E-5656-4BDD-81B4-B80823F1AA7F}" srcOrd="3" destOrd="0" presId="urn:microsoft.com/office/officeart/2016/7/layout/BasicLinearProcessNumbered"/>
    <dgm:cxn modelId="{632FA999-8B03-47FF-B8F4-4E67414125E6}" type="presParOf" srcId="{BEA8B746-DBCA-44AB-B9AC-2C5101F11FCA}" destId="{44CF8A3D-38A2-4D33-BCE8-58EBC1A1C6EA}" srcOrd="3" destOrd="0" presId="urn:microsoft.com/office/officeart/2016/7/layout/BasicLinearProcessNumbered"/>
    <dgm:cxn modelId="{99C38FD6-FBE3-4247-9AB3-B6174EEC45EF}" type="presParOf" srcId="{BEA8B746-DBCA-44AB-B9AC-2C5101F11FCA}" destId="{BD1C6501-2E52-425F-9B90-82A8D097728E}" srcOrd="4" destOrd="0" presId="urn:microsoft.com/office/officeart/2016/7/layout/BasicLinearProcessNumbered"/>
    <dgm:cxn modelId="{899D8D80-5EEE-4814-9366-6123B696C389}" type="presParOf" srcId="{BD1C6501-2E52-425F-9B90-82A8D097728E}" destId="{30D78E6E-7EC6-4EEB-86EF-51059A4A186A}" srcOrd="0" destOrd="0" presId="urn:microsoft.com/office/officeart/2016/7/layout/BasicLinearProcessNumbered"/>
    <dgm:cxn modelId="{8A8F94D6-C566-4CC2-B16F-548B282A42DE}" type="presParOf" srcId="{BD1C6501-2E52-425F-9B90-82A8D097728E}" destId="{41441392-903A-4FA6-A327-5EEF88DEC6D1}" srcOrd="1" destOrd="0" presId="urn:microsoft.com/office/officeart/2016/7/layout/BasicLinearProcessNumbered"/>
    <dgm:cxn modelId="{AA0FE449-3CF8-4EF4-BA9F-C7928054625F}" type="presParOf" srcId="{BD1C6501-2E52-425F-9B90-82A8D097728E}" destId="{7D7A87EF-1397-4B82-9136-7CB4C8D8710B}" srcOrd="2" destOrd="0" presId="urn:microsoft.com/office/officeart/2016/7/layout/BasicLinearProcessNumbered"/>
    <dgm:cxn modelId="{FDAC3D88-C3A9-40B7-8507-1422CC112D28}" type="presParOf" srcId="{BD1C6501-2E52-425F-9B90-82A8D097728E}" destId="{62D967CC-4F29-4743-B33B-FCDABC27A0B3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A3FC91-65A3-475C-9C4A-555B8B13FDDE}">
      <dsp:nvSpPr>
        <dsp:cNvPr id="0" name=""/>
        <dsp:cNvSpPr/>
      </dsp:nvSpPr>
      <dsp:spPr>
        <a:xfrm>
          <a:off x="2913" y="172523"/>
          <a:ext cx="2311680" cy="3236353"/>
        </a:xfrm>
        <a:prstGeom prst="rect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0228" tIns="330200" rIns="180228" bIns="33020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The interconnectedness of environment, society and economy, including our lives and the lives of others throughout the world</a:t>
          </a:r>
        </a:p>
      </dsp:txBody>
      <dsp:txXfrm>
        <a:off x="2913" y="1402337"/>
        <a:ext cx="2311680" cy="1941812"/>
      </dsp:txXfrm>
    </dsp:sp>
    <dsp:sp modelId="{B82523D2-8008-4E8D-B402-0EB6A5D239DC}">
      <dsp:nvSpPr>
        <dsp:cNvPr id="0" name=""/>
        <dsp:cNvSpPr/>
      </dsp:nvSpPr>
      <dsp:spPr>
        <a:xfrm>
          <a:off x="673301" y="496158"/>
          <a:ext cx="970906" cy="970906"/>
        </a:xfrm>
        <a:prstGeom prst="ellipse">
          <a:avLst/>
        </a:prstGeom>
        <a:solidFill>
          <a:srgbClr val="75AB7A"/>
        </a:solidFill>
        <a:ln w="34925" cap="flat" cmpd="sng" algn="in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5696" tIns="12700" rIns="7569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 dirty="0"/>
            <a:t>1</a:t>
          </a:r>
        </a:p>
      </dsp:txBody>
      <dsp:txXfrm>
        <a:off x="815487" y="638344"/>
        <a:ext cx="686534" cy="686534"/>
      </dsp:txXfrm>
    </dsp:sp>
    <dsp:sp modelId="{B4B37C26-7C2F-4A7F-AAC3-66F6F2D5E2C8}">
      <dsp:nvSpPr>
        <dsp:cNvPr id="0" name=""/>
        <dsp:cNvSpPr/>
      </dsp:nvSpPr>
      <dsp:spPr>
        <a:xfrm>
          <a:off x="2913" y="3408804"/>
          <a:ext cx="2311680" cy="7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3BED081-2DC6-4C61-B7E2-863D294AE1E1}">
      <dsp:nvSpPr>
        <dsp:cNvPr id="0" name=""/>
        <dsp:cNvSpPr/>
      </dsp:nvSpPr>
      <dsp:spPr>
        <a:xfrm>
          <a:off x="2545762" y="172523"/>
          <a:ext cx="2311680" cy="3236353"/>
        </a:xfrm>
        <a:prstGeom prst="rect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0228" tIns="330200" rIns="180228" bIns="33020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The rights and needs of present and future generations</a:t>
          </a:r>
        </a:p>
      </dsp:txBody>
      <dsp:txXfrm>
        <a:off x="2545762" y="1402337"/>
        <a:ext cx="2311680" cy="1941812"/>
      </dsp:txXfrm>
    </dsp:sp>
    <dsp:sp modelId="{35E87D2A-EE5F-4218-859B-25A81412D4C9}">
      <dsp:nvSpPr>
        <dsp:cNvPr id="0" name=""/>
        <dsp:cNvSpPr/>
      </dsp:nvSpPr>
      <dsp:spPr>
        <a:xfrm>
          <a:off x="3216150" y="496158"/>
          <a:ext cx="970906" cy="970906"/>
        </a:xfrm>
        <a:prstGeom prst="ellipse">
          <a:avLst/>
        </a:prstGeom>
        <a:solidFill>
          <a:srgbClr val="75AB7A"/>
        </a:solidFill>
        <a:ln w="34925" cap="flat" cmpd="sng" algn="in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5696" tIns="12700" rIns="7569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 dirty="0"/>
            <a:t>2</a:t>
          </a:r>
        </a:p>
      </dsp:txBody>
      <dsp:txXfrm>
        <a:off x="3358336" y="638344"/>
        <a:ext cx="686534" cy="686534"/>
      </dsp:txXfrm>
    </dsp:sp>
    <dsp:sp modelId="{794FF58B-251F-4B22-8F8F-45FDE90BA9B9}">
      <dsp:nvSpPr>
        <dsp:cNvPr id="0" name=""/>
        <dsp:cNvSpPr/>
      </dsp:nvSpPr>
      <dsp:spPr>
        <a:xfrm>
          <a:off x="2545762" y="3408804"/>
          <a:ext cx="2311680" cy="7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DBEF1D2-ABA5-40C6-A14D-94476BF478DF}">
      <dsp:nvSpPr>
        <dsp:cNvPr id="0" name=""/>
        <dsp:cNvSpPr/>
      </dsp:nvSpPr>
      <dsp:spPr>
        <a:xfrm>
          <a:off x="5088612" y="172523"/>
          <a:ext cx="2311680" cy="3236353"/>
        </a:xfrm>
        <a:prstGeom prst="rect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0228" tIns="330200" rIns="180228" bIns="33020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The relationship between power, human rights and resources</a:t>
          </a:r>
        </a:p>
      </dsp:txBody>
      <dsp:txXfrm>
        <a:off x="5088612" y="1402337"/>
        <a:ext cx="2311680" cy="1941812"/>
      </dsp:txXfrm>
    </dsp:sp>
    <dsp:sp modelId="{D336C091-B60A-454C-8C88-7E265AF52B62}">
      <dsp:nvSpPr>
        <dsp:cNvPr id="0" name=""/>
        <dsp:cNvSpPr/>
      </dsp:nvSpPr>
      <dsp:spPr>
        <a:xfrm>
          <a:off x="5758999" y="496158"/>
          <a:ext cx="970906" cy="970906"/>
        </a:xfrm>
        <a:prstGeom prst="ellipse">
          <a:avLst/>
        </a:prstGeom>
        <a:solidFill>
          <a:srgbClr val="75AB7A"/>
        </a:solidFill>
        <a:ln w="34925" cap="flat" cmpd="sng" algn="in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5696" tIns="12700" rIns="7569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5901185" y="638344"/>
        <a:ext cx="686534" cy="686534"/>
      </dsp:txXfrm>
    </dsp:sp>
    <dsp:sp modelId="{EFC52C3E-BE0E-46DB-941E-7C16F94CF1D2}">
      <dsp:nvSpPr>
        <dsp:cNvPr id="0" name=""/>
        <dsp:cNvSpPr/>
      </dsp:nvSpPr>
      <dsp:spPr>
        <a:xfrm>
          <a:off x="5088612" y="3408804"/>
          <a:ext cx="2311680" cy="7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5A68DB2-74ED-4C6A-89EC-7957C17322F6}">
      <dsp:nvSpPr>
        <dsp:cNvPr id="0" name=""/>
        <dsp:cNvSpPr/>
      </dsp:nvSpPr>
      <dsp:spPr>
        <a:xfrm>
          <a:off x="7631461" y="172523"/>
          <a:ext cx="2311680" cy="3236353"/>
        </a:xfrm>
        <a:prstGeom prst="rect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0228" tIns="330200" rIns="180228" bIns="33020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The implications of  our actions as individuals and organizations on a local and global scale </a:t>
          </a:r>
        </a:p>
      </dsp:txBody>
      <dsp:txXfrm>
        <a:off x="7631461" y="1402337"/>
        <a:ext cx="2311680" cy="1941812"/>
      </dsp:txXfrm>
    </dsp:sp>
    <dsp:sp modelId="{7C40EBB4-7E22-4361-AA05-83A7D3695FE4}">
      <dsp:nvSpPr>
        <dsp:cNvPr id="0" name=""/>
        <dsp:cNvSpPr/>
      </dsp:nvSpPr>
      <dsp:spPr>
        <a:xfrm>
          <a:off x="8301848" y="496158"/>
          <a:ext cx="970906" cy="970906"/>
        </a:xfrm>
        <a:prstGeom prst="ellipse">
          <a:avLst/>
        </a:prstGeom>
        <a:solidFill>
          <a:srgbClr val="75AB7A"/>
        </a:solidFill>
        <a:ln w="34925" cap="flat" cmpd="sng" algn="in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5696" tIns="12700" rIns="7569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4</a:t>
          </a:r>
        </a:p>
      </dsp:txBody>
      <dsp:txXfrm>
        <a:off x="8444034" y="638344"/>
        <a:ext cx="686534" cy="686534"/>
      </dsp:txXfrm>
    </dsp:sp>
    <dsp:sp modelId="{A6C741DA-2133-4C88-A0AB-7A6E3712E12C}">
      <dsp:nvSpPr>
        <dsp:cNvPr id="0" name=""/>
        <dsp:cNvSpPr/>
      </dsp:nvSpPr>
      <dsp:spPr>
        <a:xfrm>
          <a:off x="7631461" y="3408804"/>
          <a:ext cx="2311680" cy="7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AFEEA4-FB0A-4AEA-93FE-146AE878BF9A}">
      <dsp:nvSpPr>
        <dsp:cNvPr id="0" name=""/>
        <dsp:cNvSpPr/>
      </dsp:nvSpPr>
      <dsp:spPr>
        <a:xfrm>
          <a:off x="0" y="2723"/>
          <a:ext cx="6506304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6350" cap="flat" cmpd="sng" algn="in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51FEBF4-D47A-48E2-BFC9-4737606BB293}">
      <dsp:nvSpPr>
        <dsp:cNvPr id="0" name=""/>
        <dsp:cNvSpPr/>
      </dsp:nvSpPr>
      <dsp:spPr>
        <a:xfrm>
          <a:off x="0" y="2723"/>
          <a:ext cx="6506304" cy="1857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An imposed western view of reality </a:t>
          </a:r>
          <a:r>
            <a:rPr lang="en-US" sz="1200" kern="1200" dirty="0"/>
            <a:t>(Gough, 2002 cited in Mannion </a:t>
          </a:r>
          <a:r>
            <a:rPr lang="en-US" sz="1200" i="1" kern="1200" dirty="0"/>
            <a:t>et al</a:t>
          </a:r>
          <a:r>
            <a:rPr lang="en-US" sz="1200" kern="1200" dirty="0"/>
            <a:t>, 2011)</a:t>
          </a:r>
          <a:endParaRPr lang="en-US" sz="3300" kern="1200" dirty="0"/>
        </a:p>
      </dsp:txBody>
      <dsp:txXfrm>
        <a:off x="0" y="2723"/>
        <a:ext cx="6506304" cy="1857464"/>
      </dsp:txXfrm>
    </dsp:sp>
    <dsp:sp modelId="{0F4FA7EC-EBD1-4F5E-8686-3364EB2285F9}">
      <dsp:nvSpPr>
        <dsp:cNvPr id="0" name=""/>
        <dsp:cNvSpPr/>
      </dsp:nvSpPr>
      <dsp:spPr>
        <a:xfrm>
          <a:off x="0" y="1860187"/>
          <a:ext cx="6506304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6350" cap="flat" cmpd="sng" algn="in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0C209A1-F4DB-4951-9F3F-7F622D6AC289}">
      <dsp:nvSpPr>
        <dsp:cNvPr id="0" name=""/>
        <dsp:cNvSpPr/>
      </dsp:nvSpPr>
      <dsp:spPr>
        <a:xfrm>
          <a:off x="0" y="1860187"/>
          <a:ext cx="6506304" cy="1857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baseline="0" dirty="0"/>
            <a:t>Dangers of multicultural education </a:t>
          </a:r>
          <a:r>
            <a:rPr lang="en-US" sz="1200" kern="1200" baseline="0" dirty="0"/>
            <a:t>(</a:t>
          </a:r>
          <a:r>
            <a:rPr lang="en-GB" sz="1200" kern="1200" baseline="0" dirty="0" err="1"/>
            <a:t>Olneck</a:t>
          </a:r>
          <a:r>
            <a:rPr lang="en-GB" sz="1200" kern="1200" baseline="0" dirty="0"/>
            <a:t>, 1990 </a:t>
          </a:r>
          <a:r>
            <a:rPr lang="en-GB" sz="1200" i="1" kern="1200" baseline="0" dirty="0"/>
            <a:t>cited in </a:t>
          </a:r>
          <a:r>
            <a:rPr lang="en-GB" sz="1200" kern="1200" baseline="0" dirty="0"/>
            <a:t>Dill, 2013</a:t>
          </a:r>
          <a:r>
            <a:rPr lang="en-GB" sz="1200" i="1" kern="1200" baseline="0" dirty="0"/>
            <a:t>;</a:t>
          </a:r>
          <a:r>
            <a:rPr lang="en-GB" sz="1200" kern="1200" baseline="0" dirty="0"/>
            <a:t>  hunter, 1994 </a:t>
          </a:r>
          <a:r>
            <a:rPr lang="en-GB" sz="1200" i="1" kern="1200" baseline="0" dirty="0"/>
            <a:t>cited in </a:t>
          </a:r>
          <a:r>
            <a:rPr lang="en-GB" sz="1200" kern="1200" baseline="0" dirty="0"/>
            <a:t>Dill 2013) </a:t>
          </a:r>
          <a:endParaRPr lang="en-GB" sz="3300" kern="1200" dirty="0"/>
        </a:p>
      </dsp:txBody>
      <dsp:txXfrm>
        <a:off x="0" y="1860187"/>
        <a:ext cx="6506304" cy="1857464"/>
      </dsp:txXfrm>
    </dsp:sp>
    <dsp:sp modelId="{43207292-FA2C-4DAC-93CA-CA480353FFC2}">
      <dsp:nvSpPr>
        <dsp:cNvPr id="0" name=""/>
        <dsp:cNvSpPr/>
      </dsp:nvSpPr>
      <dsp:spPr>
        <a:xfrm>
          <a:off x="0" y="3717652"/>
          <a:ext cx="6506304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6350" cap="flat" cmpd="sng" algn="in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3FCC265-BF44-4CD3-AEA3-565E8756E4AA}">
      <dsp:nvSpPr>
        <dsp:cNvPr id="0" name=""/>
        <dsp:cNvSpPr/>
      </dsp:nvSpPr>
      <dsp:spPr>
        <a:xfrm>
          <a:off x="0" y="3717652"/>
          <a:ext cx="6506304" cy="18574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Global citizenship education vs Neoliberal ideology </a:t>
          </a:r>
          <a:r>
            <a:rPr lang="en-US" sz="1200" kern="1200" dirty="0"/>
            <a:t>(</a:t>
          </a:r>
          <a:r>
            <a:rPr lang="en-US" sz="1200" kern="1200" dirty="0" err="1"/>
            <a:t>Pais</a:t>
          </a:r>
          <a:r>
            <a:rPr lang="en-US" sz="1200" kern="1200" dirty="0"/>
            <a:t> and Costa, 2017)</a:t>
          </a:r>
        </a:p>
      </dsp:txBody>
      <dsp:txXfrm>
        <a:off x="0" y="3717652"/>
        <a:ext cx="6506304" cy="185746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AE2181-B97C-4306-B53E-98C575D0D0FD}">
      <dsp:nvSpPr>
        <dsp:cNvPr id="0" name=""/>
        <dsp:cNvSpPr/>
      </dsp:nvSpPr>
      <dsp:spPr>
        <a:xfrm>
          <a:off x="2915966" y="1532894"/>
          <a:ext cx="64017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0171" y="45720"/>
              </a:lnTo>
            </a:path>
          </a:pathLst>
        </a:custGeom>
        <a:noFill/>
        <a:ln w="6350" cap="flat" cmpd="sng" algn="in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19282" y="1575260"/>
        <a:ext cx="33538" cy="6707"/>
      </dsp:txXfrm>
    </dsp:sp>
    <dsp:sp modelId="{53B0F7D4-92B2-4B6E-AC9F-5101A9800E48}">
      <dsp:nvSpPr>
        <dsp:cNvPr id="0" name=""/>
        <dsp:cNvSpPr/>
      </dsp:nvSpPr>
      <dsp:spPr>
        <a:xfrm>
          <a:off x="1366" y="703694"/>
          <a:ext cx="2916399" cy="1749839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906" tIns="150005" rIns="142906" bIns="150005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ambitious, capable learners, ready to learn throughout their lives</a:t>
          </a:r>
        </a:p>
      </dsp:txBody>
      <dsp:txXfrm>
        <a:off x="1366" y="703694"/>
        <a:ext cx="2916399" cy="1749839"/>
      </dsp:txXfrm>
    </dsp:sp>
    <dsp:sp modelId="{F8091B80-32F9-4B80-B8A6-93E03759AEE8}">
      <dsp:nvSpPr>
        <dsp:cNvPr id="0" name=""/>
        <dsp:cNvSpPr/>
      </dsp:nvSpPr>
      <dsp:spPr>
        <a:xfrm>
          <a:off x="1459566" y="2451734"/>
          <a:ext cx="3587171" cy="640171"/>
        </a:xfrm>
        <a:custGeom>
          <a:avLst/>
          <a:gdLst/>
          <a:ahLst/>
          <a:cxnLst/>
          <a:rect l="0" t="0" r="0" b="0"/>
          <a:pathLst>
            <a:path>
              <a:moveTo>
                <a:pt x="3587171" y="0"/>
              </a:moveTo>
              <a:lnTo>
                <a:pt x="3587171" y="337185"/>
              </a:lnTo>
              <a:lnTo>
                <a:pt x="0" y="337185"/>
              </a:lnTo>
              <a:lnTo>
                <a:pt x="0" y="640171"/>
              </a:lnTo>
            </a:path>
          </a:pathLst>
        </a:custGeom>
        <a:noFill/>
        <a:ln w="6350" cap="flat" cmpd="sng" algn="in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61918" y="2768466"/>
        <a:ext cx="182467" cy="6707"/>
      </dsp:txXfrm>
    </dsp:sp>
    <dsp:sp modelId="{4B14BF66-0276-4F99-8E4C-20A3BD8420DA}">
      <dsp:nvSpPr>
        <dsp:cNvPr id="0" name=""/>
        <dsp:cNvSpPr/>
      </dsp:nvSpPr>
      <dsp:spPr>
        <a:xfrm>
          <a:off x="3588537" y="703694"/>
          <a:ext cx="2916399" cy="1749839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906" tIns="150005" rIns="142906" bIns="150005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enterprising, creative contributors, ready to play a full part in life and work</a:t>
          </a:r>
        </a:p>
      </dsp:txBody>
      <dsp:txXfrm>
        <a:off x="3588537" y="703694"/>
        <a:ext cx="2916399" cy="1749839"/>
      </dsp:txXfrm>
    </dsp:sp>
    <dsp:sp modelId="{8A3317A8-6EBA-4B5F-A008-B9CCB4C64509}">
      <dsp:nvSpPr>
        <dsp:cNvPr id="0" name=""/>
        <dsp:cNvSpPr/>
      </dsp:nvSpPr>
      <dsp:spPr>
        <a:xfrm>
          <a:off x="2915966" y="3953505"/>
          <a:ext cx="64017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0171" y="45720"/>
              </a:lnTo>
            </a:path>
          </a:pathLst>
        </a:custGeom>
        <a:noFill/>
        <a:ln w="6350" cap="flat" cmpd="sng" algn="in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19282" y="3995872"/>
        <a:ext cx="33538" cy="6707"/>
      </dsp:txXfrm>
    </dsp:sp>
    <dsp:sp modelId="{F203DA47-4D92-46DC-BA93-E7CB56ECE3BF}">
      <dsp:nvSpPr>
        <dsp:cNvPr id="0" name=""/>
        <dsp:cNvSpPr/>
      </dsp:nvSpPr>
      <dsp:spPr>
        <a:xfrm>
          <a:off x="1366" y="3124305"/>
          <a:ext cx="2916399" cy="1749839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906" tIns="150005" rIns="142906" bIns="150005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ethical, informed citizens of Wales and the world</a:t>
          </a:r>
        </a:p>
      </dsp:txBody>
      <dsp:txXfrm>
        <a:off x="1366" y="3124305"/>
        <a:ext cx="2916399" cy="1749839"/>
      </dsp:txXfrm>
    </dsp:sp>
    <dsp:sp modelId="{D5DD5B7B-3CD7-4C2A-84CE-31B8D509C289}">
      <dsp:nvSpPr>
        <dsp:cNvPr id="0" name=""/>
        <dsp:cNvSpPr/>
      </dsp:nvSpPr>
      <dsp:spPr>
        <a:xfrm>
          <a:off x="3588537" y="3124305"/>
          <a:ext cx="2916399" cy="1749839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906" tIns="150005" rIns="142906" bIns="150005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healthy, confident individuals, ready to lead fulfilling lives as valued members of society.</a:t>
          </a:r>
        </a:p>
      </dsp:txBody>
      <dsp:txXfrm>
        <a:off x="3588537" y="3124305"/>
        <a:ext cx="2916399" cy="174983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534F0F-0B84-4B17-B3FD-9F615FCDCFE8}">
      <dsp:nvSpPr>
        <dsp:cNvPr id="0" name=""/>
        <dsp:cNvSpPr/>
      </dsp:nvSpPr>
      <dsp:spPr>
        <a:xfrm>
          <a:off x="0" y="0"/>
          <a:ext cx="6506304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D6DDF2-0D38-4774-9997-990F9C6F2211}">
      <dsp:nvSpPr>
        <dsp:cNvPr id="0" name=""/>
        <dsp:cNvSpPr/>
      </dsp:nvSpPr>
      <dsp:spPr>
        <a:xfrm>
          <a:off x="0" y="0"/>
          <a:ext cx="6506304" cy="1394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baseline="0"/>
            <a:t>The new curriculum will be implemented by 2022 </a:t>
          </a:r>
          <a:endParaRPr lang="en-US" sz="3200" kern="1200"/>
        </a:p>
      </dsp:txBody>
      <dsp:txXfrm>
        <a:off x="0" y="0"/>
        <a:ext cx="6506304" cy="1394460"/>
      </dsp:txXfrm>
    </dsp:sp>
    <dsp:sp modelId="{D9116D4D-BFAD-4935-B200-3189EA3C5B7C}">
      <dsp:nvSpPr>
        <dsp:cNvPr id="0" name=""/>
        <dsp:cNvSpPr/>
      </dsp:nvSpPr>
      <dsp:spPr>
        <a:xfrm>
          <a:off x="0" y="1394460"/>
          <a:ext cx="6506304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B8B9D1-E4C5-49A0-8949-F51871333489}">
      <dsp:nvSpPr>
        <dsp:cNvPr id="0" name=""/>
        <dsp:cNvSpPr/>
      </dsp:nvSpPr>
      <dsp:spPr>
        <a:xfrm>
          <a:off x="0" y="1394460"/>
          <a:ext cx="6506304" cy="1394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baseline="0"/>
            <a:t>Features the recommendations outlined by Donaldson </a:t>
          </a:r>
          <a:endParaRPr lang="en-US" sz="3200" kern="1200"/>
        </a:p>
      </dsp:txBody>
      <dsp:txXfrm>
        <a:off x="0" y="1394460"/>
        <a:ext cx="6506304" cy="1394460"/>
      </dsp:txXfrm>
    </dsp:sp>
    <dsp:sp modelId="{D7F082EC-9ECF-429F-9485-EE34C1A2AD4D}">
      <dsp:nvSpPr>
        <dsp:cNvPr id="0" name=""/>
        <dsp:cNvSpPr/>
      </dsp:nvSpPr>
      <dsp:spPr>
        <a:xfrm>
          <a:off x="0" y="2788920"/>
          <a:ext cx="6506304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209807-2D93-492C-AC08-85D45745BBA4}">
      <dsp:nvSpPr>
        <dsp:cNvPr id="0" name=""/>
        <dsp:cNvSpPr/>
      </dsp:nvSpPr>
      <dsp:spPr>
        <a:xfrm>
          <a:off x="0" y="2788920"/>
          <a:ext cx="6506304" cy="1394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baseline="0"/>
            <a:t>Pilot schools are currently designing and developing the new curriculum</a:t>
          </a:r>
          <a:endParaRPr lang="en-US" sz="3200" kern="1200"/>
        </a:p>
      </dsp:txBody>
      <dsp:txXfrm>
        <a:off x="0" y="2788920"/>
        <a:ext cx="6506304" cy="1394460"/>
      </dsp:txXfrm>
    </dsp:sp>
    <dsp:sp modelId="{16BFAA5C-577B-40A3-8C9B-2619FB204500}">
      <dsp:nvSpPr>
        <dsp:cNvPr id="0" name=""/>
        <dsp:cNvSpPr/>
      </dsp:nvSpPr>
      <dsp:spPr>
        <a:xfrm>
          <a:off x="0" y="4183380"/>
          <a:ext cx="6506304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DB7A7B-D0E9-499A-B46C-A93A29176649}">
      <dsp:nvSpPr>
        <dsp:cNvPr id="0" name=""/>
        <dsp:cNvSpPr/>
      </dsp:nvSpPr>
      <dsp:spPr>
        <a:xfrm>
          <a:off x="0" y="4183380"/>
          <a:ext cx="6506304" cy="1394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baseline="0" dirty="0"/>
            <a:t>Success of aim are yet to be seen</a:t>
          </a:r>
          <a:br>
            <a:rPr lang="en-GB" sz="3200" kern="1200" baseline="0" dirty="0"/>
          </a:br>
          <a:endParaRPr lang="en-GB" sz="3200" kern="1200" baseline="0" dirty="0"/>
        </a:p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(Welsh Government, 2018; Assessment Foundation, 2017)</a:t>
          </a:r>
          <a:endParaRPr lang="en-US" sz="3200" kern="1200" dirty="0"/>
        </a:p>
      </dsp:txBody>
      <dsp:txXfrm>
        <a:off x="0" y="4183380"/>
        <a:ext cx="6506304" cy="139446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FA151C-F860-4788-BB4E-F7CEBE66B102}">
      <dsp:nvSpPr>
        <dsp:cNvPr id="0" name=""/>
        <dsp:cNvSpPr/>
      </dsp:nvSpPr>
      <dsp:spPr>
        <a:xfrm>
          <a:off x="0" y="0"/>
          <a:ext cx="3108142" cy="3581400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in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2323" tIns="330200" rIns="242323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baseline="0" dirty="0"/>
            <a:t>The neoliberal economic undermine SDG due to the increased inequality and poverty</a:t>
          </a:r>
          <a:endParaRPr lang="en-US" sz="1600" kern="1200" dirty="0"/>
        </a:p>
      </dsp:txBody>
      <dsp:txXfrm>
        <a:off x="0" y="1360932"/>
        <a:ext cx="3108142" cy="2148840"/>
      </dsp:txXfrm>
    </dsp:sp>
    <dsp:sp modelId="{11367321-52B1-41FC-B477-5DD633B2BCFC}">
      <dsp:nvSpPr>
        <dsp:cNvPr id="0" name=""/>
        <dsp:cNvSpPr/>
      </dsp:nvSpPr>
      <dsp:spPr>
        <a:xfrm>
          <a:off x="1016861" y="358139"/>
          <a:ext cx="1074420" cy="1074420"/>
        </a:xfrm>
        <a:prstGeom prst="ellipse">
          <a:avLst/>
        </a:prstGeom>
        <a:solidFill>
          <a:srgbClr val="75AB7A"/>
        </a:solidFill>
        <a:ln w="6350" cap="flat" cmpd="sng" algn="in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19050" dir="5400000" algn="ctr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766" tIns="12700" rIns="8376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174206" y="515484"/>
        <a:ext cx="759730" cy="759730"/>
      </dsp:txXfrm>
    </dsp:sp>
    <dsp:sp modelId="{FA3AFE63-8D43-43F2-A671-AD5A069286F2}">
      <dsp:nvSpPr>
        <dsp:cNvPr id="0" name=""/>
        <dsp:cNvSpPr/>
      </dsp:nvSpPr>
      <dsp:spPr>
        <a:xfrm>
          <a:off x="0" y="3581328"/>
          <a:ext cx="3108142" cy="72"/>
        </a:xfrm>
        <a:prstGeom prst="rect">
          <a:avLst/>
        </a:prstGeom>
        <a:gradFill rotWithShape="0">
          <a:gsLst>
            <a:gs pos="0">
              <a:schemeClr val="accent5">
                <a:hueOff val="1766471"/>
                <a:satOff val="5752"/>
                <a:lumOff val="200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5">
                <a:hueOff val="1766471"/>
                <a:satOff val="5752"/>
                <a:lumOff val="200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5">
                <a:hueOff val="1766471"/>
                <a:satOff val="5752"/>
                <a:lumOff val="200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6350" cap="flat" cmpd="sng" algn="in">
          <a:solidFill>
            <a:schemeClr val="accent5">
              <a:hueOff val="1766471"/>
              <a:satOff val="5752"/>
              <a:lumOff val="2000"/>
              <a:alphaOff val="0"/>
            </a:schemeClr>
          </a:solidFill>
          <a:prstDash val="solid"/>
        </a:ln>
        <a:effectLst>
          <a:outerShdw blurRad="57150" dist="19050" dir="5400000" algn="ctr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32A2F78-E1B2-4D75-95A2-3AB31E09CAD8}">
      <dsp:nvSpPr>
        <dsp:cNvPr id="0" name=""/>
        <dsp:cNvSpPr/>
      </dsp:nvSpPr>
      <dsp:spPr>
        <a:xfrm>
          <a:off x="3418956" y="0"/>
          <a:ext cx="3108142" cy="3581400"/>
        </a:xfrm>
        <a:prstGeom prst="rect">
          <a:avLst/>
        </a:prstGeom>
        <a:solidFill>
          <a:schemeClr val="accent5">
            <a:tint val="40000"/>
            <a:alpha val="90000"/>
            <a:hueOff val="4390296"/>
            <a:satOff val="14733"/>
            <a:lumOff val="1507"/>
            <a:alphaOff val="0"/>
          </a:schemeClr>
        </a:solidFill>
        <a:ln w="6350" cap="flat" cmpd="sng" algn="in">
          <a:solidFill>
            <a:schemeClr val="accent5">
              <a:tint val="40000"/>
              <a:alpha val="90000"/>
              <a:hueOff val="4390296"/>
              <a:satOff val="14733"/>
              <a:lumOff val="150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2323" tIns="330200" rIns="242323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baseline="0" dirty="0"/>
            <a:t>Ecological sustainability clashes with economic development</a:t>
          </a:r>
          <a:endParaRPr lang="en-US" sz="1600" kern="1200" dirty="0"/>
        </a:p>
      </dsp:txBody>
      <dsp:txXfrm>
        <a:off x="3418956" y="1360932"/>
        <a:ext cx="3108142" cy="2148840"/>
      </dsp:txXfrm>
    </dsp:sp>
    <dsp:sp modelId="{7947B615-719D-4848-ABD8-B8876358B48D}">
      <dsp:nvSpPr>
        <dsp:cNvPr id="0" name=""/>
        <dsp:cNvSpPr/>
      </dsp:nvSpPr>
      <dsp:spPr>
        <a:xfrm>
          <a:off x="4435818" y="358139"/>
          <a:ext cx="1074420" cy="1074420"/>
        </a:xfrm>
        <a:prstGeom prst="ellipse">
          <a:avLst/>
        </a:prstGeom>
        <a:solidFill>
          <a:srgbClr val="75AB7A"/>
        </a:solidFill>
        <a:ln w="6350" cap="flat" cmpd="sng" algn="in">
          <a:solidFill>
            <a:schemeClr val="accent5">
              <a:hueOff val="3532942"/>
              <a:satOff val="11503"/>
              <a:lumOff val="4000"/>
              <a:alphaOff val="0"/>
            </a:schemeClr>
          </a:solidFill>
          <a:prstDash val="solid"/>
        </a:ln>
        <a:effectLst>
          <a:outerShdw blurRad="57150" dist="19050" dir="5400000" algn="ctr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766" tIns="12700" rIns="8376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4593163" y="515484"/>
        <a:ext cx="759730" cy="759730"/>
      </dsp:txXfrm>
    </dsp:sp>
    <dsp:sp modelId="{EB2D9ABC-163C-4B2B-B228-EE8B4B5755A0}">
      <dsp:nvSpPr>
        <dsp:cNvPr id="0" name=""/>
        <dsp:cNvSpPr/>
      </dsp:nvSpPr>
      <dsp:spPr>
        <a:xfrm>
          <a:off x="3418956" y="3581328"/>
          <a:ext cx="3108142" cy="72"/>
        </a:xfrm>
        <a:prstGeom prst="rect">
          <a:avLst/>
        </a:prstGeom>
        <a:gradFill rotWithShape="0">
          <a:gsLst>
            <a:gs pos="0">
              <a:schemeClr val="accent5">
                <a:hueOff val="5299413"/>
                <a:satOff val="17255"/>
                <a:lumOff val="600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5">
                <a:hueOff val="5299413"/>
                <a:satOff val="17255"/>
                <a:lumOff val="600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5">
                <a:hueOff val="5299413"/>
                <a:satOff val="17255"/>
                <a:lumOff val="600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6350" cap="flat" cmpd="sng" algn="in">
          <a:solidFill>
            <a:schemeClr val="accent5">
              <a:hueOff val="5299413"/>
              <a:satOff val="17255"/>
              <a:lumOff val="6000"/>
              <a:alphaOff val="0"/>
            </a:schemeClr>
          </a:solidFill>
          <a:prstDash val="solid"/>
        </a:ln>
        <a:effectLst>
          <a:outerShdw blurRad="57150" dist="19050" dir="5400000" algn="ctr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0D78E6E-7EC6-4EEB-86EF-51059A4A186A}">
      <dsp:nvSpPr>
        <dsp:cNvPr id="0" name=""/>
        <dsp:cNvSpPr/>
      </dsp:nvSpPr>
      <dsp:spPr>
        <a:xfrm>
          <a:off x="6837913" y="0"/>
          <a:ext cx="3108142" cy="3581400"/>
        </a:xfrm>
        <a:prstGeom prst="rect">
          <a:avLst/>
        </a:prstGeom>
        <a:solidFill>
          <a:schemeClr val="accent5">
            <a:tint val="40000"/>
            <a:alpha val="90000"/>
            <a:hueOff val="8780593"/>
            <a:satOff val="29467"/>
            <a:lumOff val="3014"/>
            <a:alphaOff val="0"/>
          </a:schemeClr>
        </a:solidFill>
        <a:ln w="6350" cap="flat" cmpd="sng" algn="in">
          <a:solidFill>
            <a:schemeClr val="accent5">
              <a:tint val="40000"/>
              <a:alpha val="90000"/>
              <a:hueOff val="8780593"/>
              <a:satOff val="29467"/>
              <a:lumOff val="301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2323" tIns="330200" rIns="242323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baseline="0"/>
            <a:t>The state must take responsibility for social equity and environmental protection, by withdrawing from an alliance with business and corporate interests</a:t>
          </a:r>
          <a:endParaRPr lang="en-US" sz="1600" kern="1200"/>
        </a:p>
      </dsp:txBody>
      <dsp:txXfrm>
        <a:off x="6837913" y="1360932"/>
        <a:ext cx="3108142" cy="2148840"/>
      </dsp:txXfrm>
    </dsp:sp>
    <dsp:sp modelId="{41441392-903A-4FA6-A327-5EEF88DEC6D1}">
      <dsp:nvSpPr>
        <dsp:cNvPr id="0" name=""/>
        <dsp:cNvSpPr/>
      </dsp:nvSpPr>
      <dsp:spPr>
        <a:xfrm>
          <a:off x="7854774" y="358139"/>
          <a:ext cx="1074420" cy="1074420"/>
        </a:xfrm>
        <a:prstGeom prst="ellipse">
          <a:avLst/>
        </a:prstGeom>
        <a:solidFill>
          <a:srgbClr val="75AB7A"/>
        </a:solidFill>
        <a:ln w="6350" cap="flat" cmpd="sng" algn="in">
          <a:solidFill>
            <a:schemeClr val="accent5">
              <a:hueOff val="7065884"/>
              <a:satOff val="23006"/>
              <a:lumOff val="8000"/>
              <a:alphaOff val="0"/>
            </a:schemeClr>
          </a:solidFill>
          <a:prstDash val="solid"/>
        </a:ln>
        <a:effectLst>
          <a:outerShdw blurRad="57150" dist="19050" dir="5400000" algn="ctr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766" tIns="12700" rIns="8376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012119" y="515484"/>
        <a:ext cx="759730" cy="759730"/>
      </dsp:txXfrm>
    </dsp:sp>
    <dsp:sp modelId="{7D7A87EF-1397-4B82-9136-7CB4C8D8710B}">
      <dsp:nvSpPr>
        <dsp:cNvPr id="0" name=""/>
        <dsp:cNvSpPr/>
      </dsp:nvSpPr>
      <dsp:spPr>
        <a:xfrm>
          <a:off x="6837913" y="3581328"/>
          <a:ext cx="3108142" cy="72"/>
        </a:xfrm>
        <a:prstGeom prst="rect">
          <a:avLst/>
        </a:prstGeom>
        <a:gradFill rotWithShape="0">
          <a:gsLst>
            <a:gs pos="0">
              <a:schemeClr val="accent5">
                <a:hueOff val="8832355"/>
                <a:satOff val="28758"/>
                <a:lumOff val="1000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5">
                <a:hueOff val="8832355"/>
                <a:satOff val="28758"/>
                <a:lumOff val="1000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5">
                <a:hueOff val="8832355"/>
                <a:satOff val="28758"/>
                <a:lumOff val="1000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6350" cap="flat" cmpd="sng" algn="in">
          <a:solidFill>
            <a:schemeClr val="accent5">
              <a:hueOff val="8832355"/>
              <a:satOff val="28758"/>
              <a:lumOff val="10000"/>
              <a:alphaOff val="0"/>
            </a:schemeClr>
          </a:solidFill>
          <a:prstDash val="solid"/>
        </a:ln>
        <a:effectLst>
          <a:outerShdw blurRad="57150" dist="19050" dir="5400000" algn="ctr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1DC772CA-6027-4695-958B-5EA27BE93501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A2929FA6-3ED7-4B4B-A20D-CFE0F71EC45E}" type="slidenum">
              <a:rPr lang="en-GB" smtClean="0"/>
              <a:t>‹#›</a:t>
            </a:fld>
            <a:endParaRPr lang="en-GB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24701870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772CA-6027-4695-958B-5EA27BE93501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29FA6-3ED7-4B4B-A20D-CFE0F71EC4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1110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DC772CA-6027-4695-958B-5EA27BE93501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2929FA6-3ED7-4B4B-A20D-CFE0F71EC45E}" type="slidenum">
              <a:rPr lang="en-GB" smtClean="0"/>
              <a:t>‹#›</a:t>
            </a:fld>
            <a:endParaRPr lang="en-GB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14884371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772CA-6027-4695-958B-5EA27BE93501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29FA6-3ED7-4B4B-A20D-CFE0F71EC4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9571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772CA-6027-4695-958B-5EA27BE93501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29FA6-3ED7-4B4B-A20D-CFE0F71EC4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9875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772CA-6027-4695-958B-5EA27BE93501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29FA6-3ED7-4B4B-A20D-CFE0F71EC4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6630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772CA-6027-4695-958B-5EA27BE93501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29FA6-3ED7-4B4B-A20D-CFE0F71EC4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11580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DC772CA-6027-4695-958B-5EA27BE93501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2929FA6-3ED7-4B4B-A20D-CFE0F71EC45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835589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DC772CA-6027-4695-958B-5EA27BE93501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2929FA6-3ED7-4B4B-A20D-CFE0F71EC45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089691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772CA-6027-4695-958B-5EA27BE93501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29FA6-3ED7-4B4B-A20D-CFE0F71EC4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1915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C772CA-6027-4695-958B-5EA27BE93501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29FA6-3ED7-4B4B-A20D-CFE0F71EC4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3542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1DC772CA-6027-4695-958B-5EA27BE93501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A2929FA6-3ED7-4B4B-A20D-CFE0F71EC45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880737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stor.org/stable/pdf/1556020.pdf?refreqid=excelsior:5c2429e5e17a10dc1cd1579134d7729d" TargetMode="External"/><Relationship Id="rId2" Type="http://schemas.openxmlformats.org/officeDocument/2006/relationships/hyperlink" Target="http://www.assessmentfoundation.org/blog/schools-report-on-successful-future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link.springer.com/article/10.1007/s10668-013-9492-7" TargetMode="External"/><Relationship Id="rId4" Type="http://schemas.openxmlformats.org/officeDocument/2006/relationships/hyperlink" Target="https://pdfs.semanticscholar.org/d3c4/8aa3a38490aa20844791e901af20c6185896.pdf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ndp.org/content/undp/en/home/sustainable-development-goals.html" TargetMode="External"/><Relationship Id="rId2" Type="http://schemas.openxmlformats.org/officeDocument/2006/relationships/hyperlink" Target="https://pixabay.com/en/continents-flags-silhouettes-mosna-1055960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gov.wales/topics/educationandskills/schoolshome/curriculuminwales/curriculum-for-wales-curriculum-for-life/?lang=en" TargetMode="External"/><Relationship Id="rId4" Type="http://schemas.openxmlformats.org/officeDocument/2006/relationships/hyperlink" Target="https://sustainabledevelopment.un.org/partnership/?p=237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5AB7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1EDB4-89AD-4D1B-AE0C-5D3CA5248C3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3200" cap="none" dirty="0"/>
              <a:t>How does the concept of </a:t>
            </a:r>
            <a:r>
              <a:rPr lang="en-US" sz="3200" dirty="0"/>
              <a:t>ESDGC (</a:t>
            </a:r>
            <a:r>
              <a:rPr lang="en-US" sz="3200" cap="none" dirty="0"/>
              <a:t>Education For Sustainable Development and Global Citizenship</a:t>
            </a:r>
            <a:r>
              <a:rPr lang="en-US" sz="3200" dirty="0"/>
              <a:t>) </a:t>
            </a:r>
            <a:r>
              <a:rPr lang="en-US" sz="3200" cap="none" dirty="0"/>
              <a:t>contribute to reducing global inequalities?</a:t>
            </a:r>
            <a:endParaRPr lang="en-GB" sz="3200" cap="none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C6AA2A-C95B-4CCB-B9F7-A5C64770C62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anchor="ctr"/>
          <a:lstStyle/>
          <a:p>
            <a:r>
              <a:rPr lang="en-GB" dirty="0"/>
              <a:t>Dan Shearing - 1601128</a:t>
            </a:r>
          </a:p>
        </p:txBody>
      </p:sp>
    </p:spTree>
    <p:extLst>
      <p:ext uri="{BB962C8B-B14F-4D97-AF65-F5344CB8AC3E}">
        <p14:creationId xmlns:p14="http://schemas.microsoft.com/office/powerpoint/2010/main" val="20038559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5AB7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5CF1C9D-6E49-492F-8B1D-0BCD1943DA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B923D11-8525-48CB-A4FC-F8976A097F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Education for Sustainable Development and Global Citizenship </a:t>
            </a:r>
          </a:p>
          <a:p>
            <a:r>
              <a:rPr lang="en-US" dirty="0"/>
              <a:t>Why is ESDGC important?</a:t>
            </a:r>
            <a:br>
              <a:rPr lang="en-US" dirty="0"/>
            </a:br>
            <a:r>
              <a:rPr lang="en-US" dirty="0"/>
              <a:t>- Globalization</a:t>
            </a:r>
            <a:br>
              <a:rPr lang="en-US" dirty="0"/>
            </a:br>
            <a:r>
              <a:rPr lang="en-US" dirty="0"/>
              <a:t>- Goals of ESDGC</a:t>
            </a:r>
          </a:p>
          <a:p>
            <a:r>
              <a:rPr lang="en-GB" dirty="0"/>
              <a:t>Critique of ESDGC</a:t>
            </a:r>
          </a:p>
          <a:p>
            <a:r>
              <a:rPr lang="en-US" dirty="0"/>
              <a:t> </a:t>
            </a:r>
            <a:r>
              <a:rPr lang="en-GB" dirty="0"/>
              <a:t>ESDGC in Practice</a:t>
            </a:r>
            <a:br>
              <a:rPr lang="en-GB" dirty="0"/>
            </a:br>
            <a:r>
              <a:rPr lang="en-GB" dirty="0"/>
              <a:t>- Donaldson Report</a:t>
            </a:r>
            <a:br>
              <a:rPr lang="en-GB" dirty="0"/>
            </a:br>
            <a:r>
              <a:rPr lang="en-GB" dirty="0"/>
              <a:t>- A new curriculum </a:t>
            </a:r>
          </a:p>
          <a:p>
            <a:r>
              <a:rPr lang="en-GB" dirty="0"/>
              <a:t>Sustainable Development Goals</a:t>
            </a:r>
          </a:p>
          <a:p>
            <a:r>
              <a:rPr lang="en-GB" dirty="0"/>
              <a:t>SDG’s vs Neoliberalism </a:t>
            </a:r>
          </a:p>
          <a:p>
            <a:r>
              <a:rPr lang="en-GB" dirty="0">
                <a:solidFill>
                  <a:schemeClr val="tx1"/>
                </a:solidFill>
              </a:rPr>
              <a:t>Conclusion</a:t>
            </a:r>
          </a:p>
          <a:p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ABFCCD9-096C-40A4-A391-6B9964F3D1BB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dirty="0"/>
              <a:t>“Knowledge emerges only through invention and re-invention, through the restless, impatient, continuing hopeful inquiry men pursue in the world, with the world, and with each other.” </a:t>
            </a:r>
          </a:p>
          <a:p>
            <a:r>
              <a:rPr lang="en-US" dirty="0"/>
              <a:t> </a:t>
            </a:r>
          </a:p>
          <a:p>
            <a:r>
              <a:rPr lang="en-GB" dirty="0"/>
              <a:t>(Freire, 1972, p</a:t>
            </a:r>
            <a:r>
              <a:rPr lang="en-US" dirty="0"/>
              <a:t>.53)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746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5AB7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3362DFFC-4DCC-48EE-B781-94D04B95F1E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8B8B265-E68C-4B64-9238-781F0102C57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5D7CFF-E52D-4E60-AFF1-9D4374E4C7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1" y="631373"/>
            <a:ext cx="4018839" cy="5582784"/>
          </a:xfrm>
        </p:spPr>
        <p:txBody>
          <a:bodyPr anchor="t">
            <a:normAutofit/>
          </a:bodyPr>
          <a:lstStyle/>
          <a:p>
            <a:pPr algn="r"/>
            <a:r>
              <a:rPr lang="en-US" sz="5400">
                <a:solidFill>
                  <a:schemeClr val="bg2"/>
                </a:solidFill>
              </a:rPr>
              <a:t>Education for Sustainable Development and Global Citizenship (ESDGC)</a:t>
            </a:r>
            <a:endParaRPr lang="en-GB" sz="5400">
              <a:solidFill>
                <a:schemeClr val="bg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329F3-221C-4EFC-AFD7-627A83A27E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6720" y="631373"/>
            <a:ext cx="4892308" cy="560614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800" dirty="0"/>
              <a:t>ESDGC was created to reflect the importance of educating students of their role as global citizens reflected in the Welsh Assembly Governments document Making the Most of Learning</a:t>
            </a:r>
          </a:p>
          <a:p>
            <a:pPr marL="0" indent="0">
              <a:buNone/>
            </a:pPr>
            <a:r>
              <a:rPr lang="en-US" sz="1200" dirty="0"/>
              <a:t>(Welsh Assembly Government, 2008 a; Welsh Assembly Government, 2008 b) </a:t>
            </a:r>
          </a:p>
        </p:txBody>
      </p:sp>
    </p:spTree>
    <p:extLst>
      <p:ext uri="{BB962C8B-B14F-4D97-AF65-F5344CB8AC3E}">
        <p14:creationId xmlns:p14="http://schemas.microsoft.com/office/powerpoint/2010/main" val="31533721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E1665A6-74DB-4F44-A6EF-F01205E8718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34DAC0-D746-4F5A-958B-F0307F0810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85800"/>
            <a:ext cx="10905066" cy="1485900"/>
          </a:xfrm>
          <a:solidFill>
            <a:schemeClr val="bg2"/>
          </a:solidFill>
        </p:spPr>
        <p:txBody>
          <a:bodyPr>
            <a:normAutofit/>
          </a:bodyPr>
          <a:lstStyle/>
          <a:p>
            <a:pPr algn="ctr"/>
            <a:r>
              <a:rPr lang="en-GB" dirty="0"/>
              <a:t>ESDGC is about……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4E8AA08-4B8D-4E95-90DA-A23DE8A3EB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8669902"/>
              </p:ext>
            </p:extLst>
          </p:nvPr>
        </p:nvGraphicFramePr>
        <p:xfrm>
          <a:off x="1122972" y="2286000"/>
          <a:ext cx="9946056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154A812-EF7C-4797-937D-B6D3557AEA3B}"/>
              </a:ext>
            </a:extLst>
          </p:cNvPr>
          <p:cNvSpPr txBox="1"/>
          <p:nvPr/>
        </p:nvSpPr>
        <p:spPr>
          <a:xfrm>
            <a:off x="4406348" y="6330219"/>
            <a:ext cx="3379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(Welsh Assembly Government, 2008 a)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216735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EC9E7FA-3295-45ED-8253-D23F9E44E1D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7F2E19CD-72BE-4C83-AAAE-CB188B2A66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658220" y="645106"/>
            <a:ext cx="5247747" cy="5247747"/>
          </a:xfrm>
          <a:prstGeom prst="rect">
            <a:avLst/>
          </a:prstGeom>
          <a:solidFill>
            <a:srgbClr val="75AB7A"/>
          </a:solid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F419482-F877-4E29-AB58-208B73CDD6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0667" y="685800"/>
            <a:ext cx="3656419" cy="1485900"/>
          </a:xfrm>
        </p:spPr>
        <p:txBody>
          <a:bodyPr>
            <a:normAutofit/>
          </a:bodyPr>
          <a:lstStyle/>
          <a:p>
            <a:r>
              <a:rPr lang="en-GB" sz="4100"/>
              <a:t>What is a Global Citizen?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39A274-47D7-4CE0-A0C4-862370A5EE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0667" y="2285999"/>
            <a:ext cx="3656419" cy="4194313"/>
          </a:xfrm>
        </p:spPr>
        <p:txBody>
          <a:bodyPr>
            <a:normAutofit fontScale="92500" lnSpcReduction="20000"/>
          </a:bodyPr>
          <a:lstStyle/>
          <a:p>
            <a:r>
              <a:rPr lang="en-GB" sz="1700" dirty="0"/>
              <a:t>Historically citizenship was exclusive and did not encompass every individual </a:t>
            </a:r>
          </a:p>
          <a:p>
            <a:r>
              <a:rPr lang="en-GB" sz="1700" dirty="0"/>
              <a:t>The concept citizenship has evolved over time</a:t>
            </a:r>
          </a:p>
          <a:p>
            <a:r>
              <a:rPr lang="en-GB" sz="1700" dirty="0"/>
              <a:t>Contemporarily citizenship has become more inclusive through social, political and civil rights.</a:t>
            </a:r>
          </a:p>
          <a:p>
            <a:r>
              <a:rPr lang="en-GB" sz="1700" dirty="0"/>
              <a:t>Global citizenship refers to the concept of belonging to a global community and  a common humanity, and the interconnectedness of humanity through cultural, political, economic and social interdependency</a:t>
            </a:r>
          </a:p>
          <a:p>
            <a:endParaRPr lang="en-GB" sz="1100" dirty="0"/>
          </a:p>
          <a:p>
            <a:pPr marL="0" indent="0" algn="ctr">
              <a:buNone/>
            </a:pPr>
            <a:r>
              <a:rPr lang="en-GB" sz="1100" dirty="0"/>
              <a:t>(United Nations, 2015; </a:t>
            </a:r>
            <a:r>
              <a:rPr lang="en-US" sz="1100" dirty="0"/>
              <a:t>Davies, Evans and Reid, 2005</a:t>
            </a:r>
            <a:r>
              <a:rPr lang="en-GB" sz="1100" dirty="0"/>
              <a:t>)</a:t>
            </a:r>
          </a:p>
          <a:p>
            <a:pPr marL="0" indent="0">
              <a:buNone/>
            </a:pPr>
            <a:endParaRPr lang="en-GB" sz="1100" dirty="0"/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0339185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D868099-6145-4BC0-A5EA-74BEF1776BA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Content Placeholder 3">
            <a:extLst>
              <a:ext uri="{FF2B5EF4-FFF2-40B4-BE49-F238E27FC236}">
                <a16:creationId xmlns:a16="http://schemas.microsoft.com/office/drawing/2014/main" id="{83C9F974-279C-44EC-9340-96BD1EB28B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275" y="1074245"/>
            <a:ext cx="6900380" cy="4709509"/>
          </a:xfrm>
          <a:prstGeom prst="rect">
            <a:avLst/>
          </a:prstGeom>
        </p:spPr>
      </p:pic>
      <p:sp>
        <p:nvSpPr>
          <p:cNvPr id="20" name="Freeform 6">
            <a:extLst>
              <a:ext uri="{FF2B5EF4-FFF2-40B4-BE49-F238E27FC236}">
                <a16:creationId xmlns:a16="http://schemas.microsoft.com/office/drawing/2014/main" id="{CC1026F7-DECB-49B4-A565-518BBA445471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983434" y="640080"/>
            <a:ext cx="2296028" cy="3674981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EA7AD7-8C58-4F45-8443-6B3F683CF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1424" y="1110882"/>
            <a:ext cx="3053039" cy="1060817"/>
          </a:xfrm>
        </p:spPr>
        <p:txBody>
          <a:bodyPr anchor="b">
            <a:normAutofit/>
          </a:bodyPr>
          <a:lstStyle/>
          <a:p>
            <a:r>
              <a:rPr lang="en-GB" sz="2800" dirty="0"/>
              <a:t>Why is ESDGC is important ? 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002656A9-B7CC-4FCE-BD97-0FE3B4BDA9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71423" y="2286000"/>
            <a:ext cx="3053039" cy="393192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2400" dirty="0"/>
              <a:t>Globalization</a:t>
            </a:r>
          </a:p>
          <a:p>
            <a:pPr marL="0" indent="0">
              <a:buNone/>
            </a:pPr>
            <a:r>
              <a:rPr lang="en-US" sz="2400" dirty="0"/>
              <a:t>- Connected societies;</a:t>
            </a:r>
            <a:br>
              <a:rPr lang="en-US" sz="2400" dirty="0"/>
            </a:br>
            <a:r>
              <a:rPr lang="en-US" dirty="0"/>
              <a:t>politically, economically and culturally </a:t>
            </a:r>
          </a:p>
          <a:p>
            <a:pPr marL="0" indent="0">
              <a:buNone/>
            </a:pPr>
            <a:r>
              <a:rPr lang="en-US" sz="2400" dirty="0"/>
              <a:t>- Challenges;</a:t>
            </a:r>
            <a:br>
              <a:rPr lang="en-US" sz="2400" dirty="0"/>
            </a:br>
            <a:r>
              <a:rPr lang="en-US" sz="1800" dirty="0"/>
              <a:t>climate change, environmental damage, species extinction, poverty, social inequalities, fuel and food shortages, international wars and terrorism.</a:t>
            </a:r>
          </a:p>
          <a:p>
            <a:pPr marL="0" indent="0">
              <a:buNone/>
            </a:pPr>
            <a:endParaRPr lang="en-US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F564C0-3A01-4CCC-875E-426D3059639D}"/>
              </a:ext>
            </a:extLst>
          </p:cNvPr>
          <p:cNvSpPr txBox="1"/>
          <p:nvPr/>
        </p:nvSpPr>
        <p:spPr>
          <a:xfrm>
            <a:off x="795130" y="6217920"/>
            <a:ext cx="251791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</a:t>
            </a:r>
            <a:r>
              <a:rPr lang="en-GB" sz="1200" dirty="0" err="1"/>
              <a:t>PixaBay</a:t>
            </a:r>
            <a:r>
              <a:rPr lang="en-GB" sz="1200" dirty="0"/>
              <a:t>, 2018)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91AB225-E3DD-486D-A600-A6DFDE0C20B4}"/>
              </a:ext>
            </a:extLst>
          </p:cNvPr>
          <p:cNvSpPr txBox="1"/>
          <p:nvPr/>
        </p:nvSpPr>
        <p:spPr>
          <a:xfrm>
            <a:off x="8471423" y="6042991"/>
            <a:ext cx="34157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(Giddens and Sutton, 2017; </a:t>
            </a:r>
            <a:r>
              <a:rPr lang="en-US" sz="1200" dirty="0" err="1"/>
              <a:t>Haralambos</a:t>
            </a:r>
            <a:r>
              <a:rPr lang="en-US" sz="1200" dirty="0"/>
              <a:t> and </a:t>
            </a:r>
            <a:r>
              <a:rPr lang="en-US" sz="1200" dirty="0" err="1"/>
              <a:t>Holborn</a:t>
            </a:r>
            <a:r>
              <a:rPr lang="en-US" sz="1200" dirty="0"/>
              <a:t>, 2013; Macionis and Plummer, 2012)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9369340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5AB7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2A71E-D151-46A5-A0A5-71C1120A4B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significance of ESDGC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E5BDF2-F4E7-48C8-987E-4550282FA6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645920"/>
            <a:ext cx="9601200" cy="4221480"/>
          </a:xfrm>
        </p:spPr>
        <p:txBody>
          <a:bodyPr/>
          <a:lstStyle/>
          <a:p>
            <a:endParaRPr lang="en-US" dirty="0"/>
          </a:p>
          <a:p>
            <a:r>
              <a:rPr lang="en-US" dirty="0"/>
              <a:t>The fundamental aim of ESDGC is to provide individuals with the knowledge and skills to overcome the environmental and social challenges that we face. </a:t>
            </a:r>
          </a:p>
          <a:p>
            <a:endParaRPr lang="en-US" dirty="0"/>
          </a:p>
          <a:p>
            <a:r>
              <a:rPr lang="en-US" dirty="0"/>
              <a:t>ESDGC highlights the responsibility we have as  global citizen’s, teaching individuals to understand these connections and develop values of global citizenship, leading individuals to act responsibly and committed to a world focused on social justice, inclusion and sustainability. 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D9E5DED-0E7B-47C1-87FF-379393569342}"/>
              </a:ext>
            </a:extLst>
          </p:cNvPr>
          <p:cNvSpPr txBox="1"/>
          <p:nvPr/>
        </p:nvSpPr>
        <p:spPr>
          <a:xfrm>
            <a:off x="4406348" y="6330219"/>
            <a:ext cx="3379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(Welsh Assembly Government, 2008 a)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3325090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C8D8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0BC9609-A8AF-411F-A9E0-C3B93C8945C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9E0A8A-BA54-4A39-BF6F-8A18A2A74A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284" y="639705"/>
            <a:ext cx="3299579" cy="5577840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Critique of ESDGC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4F7F561-A27B-4CEC-BC97-5F284E7A02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8948883"/>
              </p:ext>
            </p:extLst>
          </p:nvPr>
        </p:nvGraphicFramePr>
        <p:xfrm>
          <a:off x="4901472" y="639705"/>
          <a:ext cx="6506304" cy="5577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892305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5AB7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0">
            <a:extLst>
              <a:ext uri="{FF2B5EF4-FFF2-40B4-BE49-F238E27FC236}">
                <a16:creationId xmlns:a16="http://schemas.microsoft.com/office/drawing/2014/main" id="{30BC9609-A8AF-411F-A9E0-C3B93C8945C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30065D-BCC6-40EC-A9FA-31C26C1BC5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065" y="639705"/>
            <a:ext cx="3299579" cy="5577840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ESDGC in practice within Wales: </a:t>
            </a:r>
            <a:br>
              <a:rPr lang="en-GB" dirty="0"/>
            </a:br>
            <a:r>
              <a:rPr lang="en-GB" dirty="0"/>
              <a:t>Donaldson Report</a:t>
            </a: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9269020D-B686-40BB-BD4A-A3F24FBC2F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2046611"/>
              </p:ext>
            </p:extLst>
          </p:nvPr>
        </p:nvGraphicFramePr>
        <p:xfrm>
          <a:off x="4901472" y="639705"/>
          <a:ext cx="6506304" cy="5577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C87DCE90-47DC-45FF-854C-F90D15626A9B}"/>
              </a:ext>
            </a:extLst>
          </p:cNvPr>
          <p:cNvSpPr/>
          <p:nvPr/>
        </p:nvSpPr>
        <p:spPr>
          <a:xfrm>
            <a:off x="5170024" y="5983774"/>
            <a:ext cx="206575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(Donaldson, 2015) </a:t>
            </a:r>
          </a:p>
        </p:txBody>
      </p:sp>
    </p:spTree>
    <p:extLst>
      <p:ext uri="{BB962C8B-B14F-4D97-AF65-F5344CB8AC3E}">
        <p14:creationId xmlns:p14="http://schemas.microsoft.com/office/powerpoint/2010/main" val="4258891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5AB7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0BC9609-A8AF-411F-A9E0-C3B93C8945C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1C8805-2F4F-44FC-95F4-7C253E0770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639704"/>
            <a:ext cx="3299579" cy="5577840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ESDGC in practice within Wales: A new curriculum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A1A0F20-B120-4697-BD5D-F1093149D8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9796047"/>
              </p:ext>
            </p:extLst>
          </p:nvPr>
        </p:nvGraphicFramePr>
        <p:xfrm>
          <a:off x="4901472" y="639705"/>
          <a:ext cx="6506304" cy="5577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308788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9">
            <a:extLst>
              <a:ext uri="{FF2B5EF4-FFF2-40B4-BE49-F238E27FC236}">
                <a16:creationId xmlns:a16="http://schemas.microsoft.com/office/drawing/2014/main" id="{9A204626-2220-4678-A939-FD94EA7B536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1">
            <a:extLst>
              <a:ext uri="{FF2B5EF4-FFF2-40B4-BE49-F238E27FC236}">
                <a16:creationId xmlns:a16="http://schemas.microsoft.com/office/drawing/2014/main" id="{EB97D8A6-1C5A-42B6-AE78-F3D0F9BDF02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661" y="0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6" name="Graphic 6">
            <a:extLst>
              <a:ext uri="{FF2B5EF4-FFF2-40B4-BE49-F238E27FC236}">
                <a16:creationId xmlns:a16="http://schemas.microsoft.com/office/drawing/2014/main" id="{E8E1663E-953C-4792-A491-4EE0D838BE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52340" y="1778834"/>
            <a:ext cx="3299579" cy="3299579"/>
          </a:xfrm>
          <a:prstGeom prst="rect">
            <a:avLst/>
          </a:prstGeom>
          <a:solidFill>
            <a:srgbClr val="75AB7A"/>
          </a:solid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C03A080-F194-42D2-8CB4-478FB2609F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743" y="685800"/>
            <a:ext cx="5958837" cy="1485900"/>
          </a:xfrm>
        </p:spPr>
        <p:txBody>
          <a:bodyPr>
            <a:normAutofit/>
          </a:bodyPr>
          <a:lstStyle/>
          <a:p>
            <a:r>
              <a:rPr lang="en-GB" sz="3400" dirty="0"/>
              <a:t>The Bigger Picture: Sustainable Development Goals (SDG)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BE4132-D05B-42E6-A9FB-A5A9651E70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4743" y="2286000"/>
            <a:ext cx="5958837" cy="3581400"/>
          </a:xfrm>
        </p:spPr>
        <p:txBody>
          <a:bodyPr>
            <a:normAutofit/>
          </a:bodyPr>
          <a:lstStyle/>
          <a:p>
            <a:r>
              <a:rPr lang="en-GB" dirty="0"/>
              <a:t>SDG’s are made up of 17 interlinked goals, focusing around social justice, inclusion and sustainability. </a:t>
            </a:r>
          </a:p>
          <a:p>
            <a:endParaRPr lang="en-GB" dirty="0"/>
          </a:p>
          <a:p>
            <a:r>
              <a:rPr lang="en-GB" dirty="0"/>
              <a:t>SDG’s Goals are reflected in the principles of ESDGC and the new Welsh curriculum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4CC38BC-828A-433D-ACDD-C316121F9E4A}"/>
              </a:ext>
            </a:extLst>
          </p:cNvPr>
          <p:cNvSpPr/>
          <p:nvPr/>
        </p:nvSpPr>
        <p:spPr>
          <a:xfrm>
            <a:off x="784743" y="4962770"/>
            <a:ext cx="6096000" cy="73866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200" dirty="0"/>
              <a:t>(United Nations Development Programme, 2018a; United Nations Development Programme, 2018b)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81075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9">
            <a:extLst>
              <a:ext uri="{FF2B5EF4-FFF2-40B4-BE49-F238E27FC236}">
                <a16:creationId xmlns:a16="http://schemas.microsoft.com/office/drawing/2014/main" id="{1E1665A6-74DB-4F44-A6EF-F01205E8718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2830EC-1CB3-4891-B93E-20A7C52242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85800"/>
            <a:ext cx="10905066" cy="1485900"/>
          </a:xfrm>
          <a:noFill/>
        </p:spPr>
        <p:txBody>
          <a:bodyPr>
            <a:normAutofit/>
          </a:bodyPr>
          <a:lstStyle/>
          <a:p>
            <a:pPr algn="ctr"/>
            <a:r>
              <a:rPr lang="en-GB" dirty="0"/>
              <a:t>SDG’s vs Neoliberalism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AC27F48-801B-4830-BEFA-2A88423D62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514981"/>
              </p:ext>
            </p:extLst>
          </p:nvPr>
        </p:nvGraphicFramePr>
        <p:xfrm>
          <a:off x="1122972" y="2286000"/>
          <a:ext cx="9946056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33DB745A-49CC-4B9E-BB44-CB0643AE0584}"/>
              </a:ext>
            </a:extLst>
          </p:cNvPr>
          <p:cNvSpPr/>
          <p:nvPr/>
        </p:nvSpPr>
        <p:spPr>
          <a:xfrm>
            <a:off x="3048000" y="6137413"/>
            <a:ext cx="6096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200" dirty="0"/>
              <a:t>(Giddens, and Sutton, 2017; </a:t>
            </a:r>
            <a:r>
              <a:rPr lang="en-GB" sz="1200" dirty="0" err="1"/>
              <a:t>Kumi</a:t>
            </a:r>
            <a:r>
              <a:rPr lang="en-GB" sz="1200" dirty="0"/>
              <a:t>, Arhin and Yeboah, 2014; </a:t>
            </a:r>
            <a:endParaRPr lang="en-US" sz="1200" dirty="0"/>
          </a:p>
          <a:p>
            <a:r>
              <a:rPr lang="en-GB" sz="1200" dirty="0"/>
              <a:t>Hove, 2004</a:t>
            </a:r>
            <a:r>
              <a:rPr lang="en-US" sz="12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1727450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5AB7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62DFFC-4DCC-48EE-B781-94D04B95F1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8B8B265-E68C-4B64-9238-781F0102C5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5694BA-F363-4D7F-9104-8C96B358CF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1" y="631373"/>
            <a:ext cx="4018839" cy="5582784"/>
          </a:xfrm>
        </p:spPr>
        <p:txBody>
          <a:bodyPr anchor="t">
            <a:normAutofit/>
          </a:bodyPr>
          <a:lstStyle/>
          <a:p>
            <a:pPr algn="ctr"/>
            <a:br>
              <a:rPr lang="en-GB" sz="5400" dirty="0">
                <a:solidFill>
                  <a:schemeClr val="bg2"/>
                </a:solidFill>
              </a:rPr>
            </a:br>
            <a:br>
              <a:rPr lang="en-GB" sz="5400" dirty="0">
                <a:solidFill>
                  <a:schemeClr val="bg2"/>
                </a:solidFill>
              </a:rPr>
            </a:br>
            <a:br>
              <a:rPr lang="en-GB" sz="5400" dirty="0">
                <a:solidFill>
                  <a:schemeClr val="bg2"/>
                </a:solidFill>
              </a:rPr>
            </a:br>
            <a:r>
              <a:rPr lang="en-GB" sz="5400" dirty="0">
                <a:solidFill>
                  <a:schemeClr val="bg2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75353B-9324-4DC1-8D67-F3DA97D682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6720" y="631373"/>
            <a:ext cx="4892308" cy="5606141"/>
          </a:xfrm>
        </p:spPr>
        <p:txBody>
          <a:bodyPr anchor="ctr">
            <a:normAutofit/>
          </a:bodyPr>
          <a:lstStyle/>
          <a:p>
            <a:r>
              <a:rPr lang="en-GB" sz="1800" dirty="0"/>
              <a:t>Globalisation has created inequality and environmental challenges</a:t>
            </a:r>
          </a:p>
          <a:p>
            <a:r>
              <a:rPr lang="en-GB" sz="1800" dirty="0"/>
              <a:t>ESDGC aim to promote social justice, inclusion and sustainability for the future</a:t>
            </a:r>
          </a:p>
          <a:p>
            <a:r>
              <a:rPr lang="en-GB" sz="1800" dirty="0"/>
              <a:t>ESDGC will be put into practice in Wales through the successful futures curriculum </a:t>
            </a:r>
          </a:p>
          <a:p>
            <a:r>
              <a:rPr lang="en-GB" sz="1800" dirty="0"/>
              <a:t>It is inconclusive if ESDGC will reduce global inequality</a:t>
            </a:r>
          </a:p>
          <a:p>
            <a:r>
              <a:rPr lang="en-GB" sz="1800" dirty="0"/>
              <a:t>But will provide rationales for further action</a:t>
            </a:r>
          </a:p>
        </p:txBody>
      </p:sp>
    </p:spTree>
    <p:extLst>
      <p:ext uri="{BB962C8B-B14F-4D97-AF65-F5344CB8AC3E}">
        <p14:creationId xmlns:p14="http://schemas.microsoft.com/office/powerpoint/2010/main" val="13936102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77B7E2-8C03-4CBD-A82B-B365C7E06E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B0CF74-8E4E-412F-AA39-4A626C3EE8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dirty="0"/>
              <a:t>Assessment Foundation. (2017) </a:t>
            </a:r>
            <a:r>
              <a:rPr lang="en-GB" i="1" dirty="0"/>
              <a:t>Schools Report on Successful Futures. </a:t>
            </a:r>
            <a:r>
              <a:rPr lang="en-GB" dirty="0"/>
              <a:t>Available at: </a:t>
            </a:r>
            <a:r>
              <a:rPr lang="en-GB" u="sng" dirty="0">
                <a:hlinkClick r:id="rId2"/>
              </a:rPr>
              <a:t>http://www.assessmentfoundation.org/blog/schools-report-on-successful-futures</a:t>
            </a:r>
            <a:r>
              <a:rPr lang="en-GB" dirty="0"/>
              <a:t> (Accessed: 7</a:t>
            </a:r>
            <a:r>
              <a:rPr lang="en-GB" baseline="30000" dirty="0"/>
              <a:t>th</a:t>
            </a:r>
            <a:r>
              <a:rPr lang="en-GB" dirty="0"/>
              <a:t> May 2018) </a:t>
            </a:r>
          </a:p>
          <a:p>
            <a:r>
              <a:rPr lang="en-GB" dirty="0"/>
              <a:t>Davies, I., Evans, M. and Reid, A, (2005) ‘Globalising citizenship education? A critique of ‘global education ‘and ‘citizenship education’, </a:t>
            </a:r>
            <a:r>
              <a:rPr lang="en-GB" i="1" dirty="0"/>
              <a:t>British Journal of Educational Studies</a:t>
            </a:r>
            <a:r>
              <a:rPr lang="en-GB" dirty="0"/>
              <a:t>, </a:t>
            </a:r>
            <a:r>
              <a:rPr lang="en-GB" i="1" dirty="0"/>
              <a:t>53</a:t>
            </a:r>
            <a:r>
              <a:rPr lang="en-GB" dirty="0"/>
              <a:t>(1), pp.66-89. Available at: </a:t>
            </a:r>
            <a:r>
              <a:rPr lang="en-GB" u="sng" dirty="0">
                <a:hlinkClick r:id="rId3"/>
              </a:rPr>
              <a:t>http://www.jstor.org/stable/pdf/1556020.pdf?refreqid=excelsior:5c2429e5e17a10dc1cd1579134d7729d</a:t>
            </a:r>
            <a:r>
              <a:rPr lang="en-GB" dirty="0"/>
              <a:t> (Accessed: 6</a:t>
            </a:r>
            <a:r>
              <a:rPr lang="en-GB" baseline="30000" dirty="0"/>
              <a:t>th</a:t>
            </a:r>
            <a:r>
              <a:rPr lang="en-GB" dirty="0"/>
              <a:t> May 2018)</a:t>
            </a:r>
          </a:p>
          <a:p>
            <a:r>
              <a:rPr lang="en-GB" dirty="0"/>
              <a:t>Dill, J. (2013) </a:t>
            </a:r>
            <a:r>
              <a:rPr lang="en-GB" i="1" dirty="0"/>
              <a:t>The longings and limits of global citizenship education: The moral pedagogy of schooling in a cosmopolitan age</a:t>
            </a:r>
            <a:r>
              <a:rPr lang="en-GB" dirty="0"/>
              <a:t>. New York: Routledge.</a:t>
            </a:r>
          </a:p>
          <a:p>
            <a:r>
              <a:rPr lang="en-GB" dirty="0"/>
              <a:t>Donaldson, G. (2015) </a:t>
            </a:r>
            <a:r>
              <a:rPr lang="en-GB" i="1" dirty="0"/>
              <a:t>Successful Futures: Independent review of curriculum and assessment arrangements in Wales</a:t>
            </a:r>
            <a:r>
              <a:rPr lang="en-GB" dirty="0"/>
              <a:t>. </a:t>
            </a:r>
            <a:r>
              <a:rPr lang="en-GB" dirty="0" err="1"/>
              <a:t>Caerdydd</a:t>
            </a:r>
            <a:r>
              <a:rPr lang="en-GB" dirty="0"/>
              <a:t>: </a:t>
            </a:r>
            <a:r>
              <a:rPr lang="en-GB" dirty="0" err="1"/>
              <a:t>Llywodraeth</a:t>
            </a:r>
            <a:r>
              <a:rPr lang="en-GB" dirty="0"/>
              <a:t> </a:t>
            </a:r>
            <a:r>
              <a:rPr lang="en-GB" dirty="0" err="1"/>
              <a:t>Cenedlaethol</a:t>
            </a:r>
            <a:r>
              <a:rPr lang="en-GB" dirty="0"/>
              <a:t> </a:t>
            </a:r>
            <a:r>
              <a:rPr lang="en-GB" dirty="0" err="1"/>
              <a:t>Cymru</a:t>
            </a:r>
            <a:r>
              <a:rPr lang="en-GB" dirty="0"/>
              <a:t>.</a:t>
            </a:r>
          </a:p>
          <a:p>
            <a:r>
              <a:rPr lang="en-GB" dirty="0"/>
              <a:t>Freire, P. (1972) </a:t>
            </a:r>
            <a:r>
              <a:rPr lang="en-GB" i="1" dirty="0"/>
              <a:t>Pedagogy of The Oppressed</a:t>
            </a:r>
            <a:r>
              <a:rPr lang="en-GB" dirty="0"/>
              <a:t>. New York: Herder and Herder.</a:t>
            </a:r>
          </a:p>
          <a:p>
            <a:r>
              <a:rPr lang="en-GB" dirty="0"/>
              <a:t>Giddens, A. and Sutton, P.W. (2017) </a:t>
            </a:r>
            <a:r>
              <a:rPr lang="en-GB" i="1" dirty="0"/>
              <a:t>Sociology.</a:t>
            </a:r>
            <a:r>
              <a:rPr lang="en-GB" dirty="0"/>
              <a:t> 8th </a:t>
            </a:r>
            <a:r>
              <a:rPr lang="en-GB" dirty="0" err="1"/>
              <a:t>edn</a:t>
            </a:r>
            <a:r>
              <a:rPr lang="en-GB" dirty="0"/>
              <a:t>. Cambridge: Polity Press.</a:t>
            </a:r>
          </a:p>
          <a:p>
            <a:r>
              <a:rPr lang="en-GB" dirty="0"/>
              <a:t>Gough, N. (2002) ‘Thinking/Acting Locally/Globally: Western Science and Environmental Education in a Global Knowledge Economy’, </a:t>
            </a:r>
            <a:r>
              <a:rPr lang="en-GB" i="1" dirty="0"/>
              <a:t>International Journal of Science Education, </a:t>
            </a:r>
            <a:r>
              <a:rPr lang="en-GB" dirty="0"/>
              <a:t>24(11), pp. 1217 – 1237. </a:t>
            </a:r>
          </a:p>
          <a:p>
            <a:r>
              <a:rPr lang="en-GB" dirty="0" err="1"/>
              <a:t>Haralambos</a:t>
            </a:r>
            <a:r>
              <a:rPr lang="en-GB" dirty="0"/>
              <a:t>, M. and Holborn, M (2013) </a:t>
            </a:r>
            <a:r>
              <a:rPr lang="en-GB" i="1" dirty="0"/>
              <a:t>Sociology Themes and Perspectives</a:t>
            </a:r>
            <a:r>
              <a:rPr lang="en-GB" dirty="0"/>
              <a:t>. 8th </a:t>
            </a:r>
            <a:r>
              <a:rPr lang="en-GB" dirty="0" err="1"/>
              <a:t>edn</a:t>
            </a:r>
            <a:r>
              <a:rPr lang="en-GB" dirty="0"/>
              <a:t>. London: Harper Collins Publishers ltd.</a:t>
            </a:r>
          </a:p>
          <a:p>
            <a:r>
              <a:rPr lang="en-GB" dirty="0"/>
              <a:t>Hove, H. (2004) ‘Critiquing Sustainable Development:  A Meaningful Way of Mediating the Development Impasse?’, </a:t>
            </a:r>
            <a:r>
              <a:rPr lang="en-GB" i="1" dirty="0"/>
              <a:t>Undercurrent, </a:t>
            </a:r>
            <a:r>
              <a:rPr lang="en-GB" dirty="0"/>
              <a:t>1(1) pp. 48-54. Available at: </a:t>
            </a:r>
            <a:r>
              <a:rPr lang="en-GB" u="sng" dirty="0">
                <a:hlinkClick r:id="rId4"/>
              </a:rPr>
              <a:t>https://pdfs.semanticscholar.org/d3c4/8aa3a38490aa20844791e901af20c6185896.pdf</a:t>
            </a:r>
            <a:r>
              <a:rPr lang="en-GB" dirty="0"/>
              <a:t> (Accessed: 7th  May 2018) </a:t>
            </a:r>
          </a:p>
          <a:p>
            <a:r>
              <a:rPr lang="en-GB" dirty="0" err="1"/>
              <a:t>Kumi</a:t>
            </a:r>
            <a:r>
              <a:rPr lang="en-GB" dirty="0"/>
              <a:t>, E., Arhin, A.A., and Yeboah, T. (2014) ‘Can post-2015 sustainable development goals survive neoliberalism? A critical examination of the sustainable development–neoliberalism nexus in developing countries’, </a:t>
            </a:r>
            <a:r>
              <a:rPr lang="en-GB" i="1" dirty="0"/>
              <a:t>Environment, Development and Sustainability, </a:t>
            </a:r>
            <a:r>
              <a:rPr lang="en-GB" dirty="0"/>
              <a:t>16(3), pp. 539-554. Available at: </a:t>
            </a:r>
            <a:r>
              <a:rPr lang="en-GB" u="sng" dirty="0">
                <a:hlinkClick r:id="rId5"/>
              </a:rPr>
              <a:t>https://link.springer.com/article/10.1007/s10668-013-9492-7</a:t>
            </a:r>
            <a:r>
              <a:rPr lang="en-GB" dirty="0"/>
              <a:t> (Accessed: 7th May 2018)</a:t>
            </a:r>
          </a:p>
          <a:p>
            <a:r>
              <a:rPr lang="en-GB" dirty="0"/>
              <a:t>Macionis, J.J. and Plummer, K. (2012)</a:t>
            </a:r>
            <a:r>
              <a:rPr lang="en-GB" i="1" dirty="0"/>
              <a:t> Sociology A Global Introduction</a:t>
            </a:r>
            <a:r>
              <a:rPr lang="en-GB" dirty="0"/>
              <a:t>. 5th </a:t>
            </a:r>
            <a:r>
              <a:rPr lang="en-GB" dirty="0" err="1"/>
              <a:t>edn</a:t>
            </a:r>
            <a:r>
              <a:rPr lang="en-GB" dirty="0"/>
              <a:t>. Essex: Pearson Education Limited.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25906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77B7E2-8C03-4CBD-A82B-B365C7E06E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B0CF74-8E4E-412F-AA39-4A626C3EE8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dirty="0"/>
              <a:t>Mannion, G., </a:t>
            </a:r>
            <a:r>
              <a:rPr lang="en-GB" dirty="0" err="1"/>
              <a:t>Biesta</a:t>
            </a:r>
            <a:r>
              <a:rPr lang="en-GB" dirty="0"/>
              <a:t>, G., Priestley, M. and Ross, H. (2011) ‘The global dimension in education and education for global citizenship: Genealogy and critique’, </a:t>
            </a:r>
            <a:r>
              <a:rPr lang="en-GB" i="1" dirty="0"/>
              <a:t>Globalisation, Societies and Education</a:t>
            </a:r>
            <a:r>
              <a:rPr lang="en-GB" dirty="0"/>
              <a:t>, </a:t>
            </a:r>
            <a:r>
              <a:rPr lang="en-GB" i="1" dirty="0"/>
              <a:t>9</a:t>
            </a:r>
            <a:r>
              <a:rPr lang="en-GB" dirty="0"/>
              <a:t>(3-4), pp.443-456.</a:t>
            </a:r>
          </a:p>
          <a:p>
            <a:r>
              <a:rPr lang="en-GB" dirty="0" err="1"/>
              <a:t>Pais</a:t>
            </a:r>
            <a:r>
              <a:rPr lang="en-GB" dirty="0"/>
              <a:t>, A. and Costa, M. (2017) ‘An ideology critique of global citizenship education’, </a:t>
            </a:r>
            <a:r>
              <a:rPr lang="en-GB" i="1" dirty="0"/>
              <a:t>Critical Studies in Education</a:t>
            </a:r>
            <a:r>
              <a:rPr lang="en-GB" dirty="0"/>
              <a:t>, pp.1-16. Doi: 10.1080/17508487.2017.1318772</a:t>
            </a:r>
          </a:p>
          <a:p>
            <a:r>
              <a:rPr lang="en-GB" dirty="0" err="1"/>
              <a:t>PixaBay</a:t>
            </a:r>
            <a:r>
              <a:rPr lang="en-GB" dirty="0"/>
              <a:t>. (2018) </a:t>
            </a:r>
            <a:r>
              <a:rPr lang="en-GB" i="1" dirty="0"/>
              <a:t>Globalisation. </a:t>
            </a:r>
            <a:r>
              <a:rPr lang="en-GB" dirty="0"/>
              <a:t>Available at: </a:t>
            </a:r>
            <a:r>
              <a:rPr lang="en-GB" u="sng" dirty="0">
                <a:hlinkClick r:id="rId2"/>
              </a:rPr>
              <a:t>https://pixabay.com/en/continents-flags-silhouettes-mosna-1055960/</a:t>
            </a:r>
            <a:r>
              <a:rPr lang="en-GB" dirty="0"/>
              <a:t> (Accessed: 4</a:t>
            </a:r>
            <a:r>
              <a:rPr lang="en-GB" baseline="30000" dirty="0"/>
              <a:t>th</a:t>
            </a:r>
            <a:r>
              <a:rPr lang="en-GB" dirty="0"/>
              <a:t> May 2018) </a:t>
            </a:r>
          </a:p>
          <a:p>
            <a:r>
              <a:rPr lang="en-GB" dirty="0"/>
              <a:t>United Nations Development Programme. (2018a) </a:t>
            </a:r>
            <a:r>
              <a:rPr lang="en-GB" i="1" dirty="0"/>
              <a:t>Sustainable Development Goals. </a:t>
            </a:r>
            <a:r>
              <a:rPr lang="en-GB" dirty="0"/>
              <a:t>Available at: </a:t>
            </a:r>
            <a:r>
              <a:rPr lang="en-GB" u="sng" dirty="0">
                <a:hlinkClick r:id="rId3"/>
              </a:rPr>
              <a:t>http://www.undp.org/content/undp/en/home/sustainable-development-goals.html</a:t>
            </a:r>
            <a:r>
              <a:rPr lang="en-GB" dirty="0"/>
              <a:t> (Accessed: 7th May 2018) </a:t>
            </a:r>
          </a:p>
          <a:p>
            <a:r>
              <a:rPr lang="en-GB" dirty="0"/>
              <a:t>United Nations Development Programme. (2018a) </a:t>
            </a:r>
            <a:r>
              <a:rPr lang="en-GB" i="1" dirty="0"/>
              <a:t>Sustainable Development Goals. </a:t>
            </a:r>
            <a:r>
              <a:rPr lang="en-GB" dirty="0"/>
              <a:t>Available at: http://www.undp.org/content/dam/undp/library/corporate/brochure/SDGs_Booklet_Web_En.pdf (Accessed: 7</a:t>
            </a:r>
            <a:r>
              <a:rPr lang="en-GB" baseline="30000" dirty="0"/>
              <a:t>th</a:t>
            </a:r>
            <a:r>
              <a:rPr lang="en-GB" dirty="0"/>
              <a:t> May 2018) </a:t>
            </a:r>
          </a:p>
          <a:p>
            <a:r>
              <a:rPr lang="en-GB" dirty="0"/>
              <a:t>United Nations. (2015) </a:t>
            </a:r>
            <a:r>
              <a:rPr lang="en-GB" i="1" dirty="0"/>
              <a:t>Global Citizenship Education. </a:t>
            </a:r>
            <a:r>
              <a:rPr lang="en-GB" dirty="0"/>
              <a:t>Paris: United Nations Educational, Scientific and Cultural Organization. </a:t>
            </a:r>
          </a:p>
          <a:p>
            <a:r>
              <a:rPr lang="en-GB" dirty="0"/>
              <a:t>United Nations. (2018) </a:t>
            </a:r>
            <a:r>
              <a:rPr lang="en-GB" i="1" dirty="0"/>
              <a:t>Education for Sustainable Development and Global Citizenship. </a:t>
            </a:r>
            <a:r>
              <a:rPr lang="en-GB" dirty="0"/>
              <a:t>Available at: </a:t>
            </a:r>
            <a:r>
              <a:rPr lang="en-GB" u="sng" dirty="0">
                <a:hlinkClick r:id="rId4"/>
              </a:rPr>
              <a:t>https://sustainabledevelopment.un.org/partnership/?p=2373</a:t>
            </a:r>
            <a:r>
              <a:rPr lang="en-GB" dirty="0"/>
              <a:t> (Accessed: 4</a:t>
            </a:r>
            <a:r>
              <a:rPr lang="en-GB" baseline="30000" dirty="0"/>
              <a:t>th</a:t>
            </a:r>
            <a:r>
              <a:rPr lang="en-GB" dirty="0"/>
              <a:t> May 2018)  </a:t>
            </a:r>
          </a:p>
          <a:p>
            <a:r>
              <a:rPr lang="en-GB" dirty="0"/>
              <a:t>Welsh Assembly Government. (2008 a) </a:t>
            </a:r>
            <a:r>
              <a:rPr lang="en-GB" i="1" dirty="0"/>
              <a:t>Education for Sustainable Development and Global Citizenship. </a:t>
            </a:r>
            <a:r>
              <a:rPr lang="en-GB" dirty="0"/>
              <a:t>Cardiff: Department for Children, Education, Lifelong Learning and Skills.</a:t>
            </a:r>
            <a:r>
              <a:rPr lang="en-GB" i="1" dirty="0"/>
              <a:t> </a:t>
            </a:r>
            <a:endParaRPr lang="en-GB" dirty="0"/>
          </a:p>
          <a:p>
            <a:r>
              <a:rPr lang="en-GB" dirty="0"/>
              <a:t>Welsh Assembly Government. (2008 b)</a:t>
            </a:r>
            <a:r>
              <a:rPr lang="en-GB" i="1" dirty="0"/>
              <a:t> Making the most of learning. </a:t>
            </a:r>
            <a:r>
              <a:rPr lang="en-GB" dirty="0"/>
              <a:t>Cardiff: Department for Children, Education, Lifelong Learning and Skills.</a:t>
            </a:r>
          </a:p>
          <a:p>
            <a:r>
              <a:rPr lang="en-GB" dirty="0"/>
              <a:t>Welsh Government. (2018) </a:t>
            </a:r>
            <a:r>
              <a:rPr lang="en-GB" i="1" dirty="0"/>
              <a:t>New school curriculum. </a:t>
            </a:r>
            <a:r>
              <a:rPr lang="en-GB" dirty="0"/>
              <a:t>Available at: </a:t>
            </a:r>
            <a:r>
              <a:rPr lang="en-GB" u="sng" dirty="0">
                <a:hlinkClick r:id="rId5"/>
              </a:rPr>
              <a:t>https://gov.wales/topics/educationandskills/schoolshome/curriculuminwales/curriculum-for-wales-curriculum-for-life/?lang=en</a:t>
            </a:r>
            <a:r>
              <a:rPr lang="en-GB" dirty="0"/>
              <a:t> (Accessed: 7</a:t>
            </a:r>
            <a:r>
              <a:rPr lang="en-GB" baseline="30000" dirty="0"/>
              <a:t>th</a:t>
            </a:r>
            <a:r>
              <a:rPr lang="en-GB" dirty="0"/>
              <a:t> May 2018)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297517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TM10001105[[fn=Crop]]</Template>
  <TotalTime>4599</TotalTime>
  <Words>1516</Words>
  <Application>Microsoft Office PowerPoint</Application>
  <PresentationFormat>Widescreen</PresentationFormat>
  <Paragraphs>104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7" baseType="lpstr">
      <vt:lpstr>Franklin Gothic Book</vt:lpstr>
      <vt:lpstr>Crop</vt:lpstr>
      <vt:lpstr>How does the concept of ESDGC (Education For Sustainable Development and Global Citizenship) contribute to reducing global inequalities?</vt:lpstr>
      <vt:lpstr>Contents</vt:lpstr>
      <vt:lpstr>Education for Sustainable Development and Global Citizenship (ESDGC)</vt:lpstr>
      <vt:lpstr>ESDGC is about…… </vt:lpstr>
      <vt:lpstr>What is a Global Citizen? </vt:lpstr>
      <vt:lpstr>Why is ESDGC is important ? </vt:lpstr>
      <vt:lpstr>The significance of ESDGC</vt:lpstr>
      <vt:lpstr>Critique of ESDGC</vt:lpstr>
      <vt:lpstr>ESDGC in practice within Wales:  Donaldson Report</vt:lpstr>
      <vt:lpstr>ESDGC in practice within Wales: A new curriculum </vt:lpstr>
      <vt:lpstr>The Bigger Picture: Sustainable Development Goals (SDG)</vt:lpstr>
      <vt:lpstr>SDG’s vs Neoliberalism </vt:lpstr>
      <vt:lpstr>   Conclusion</vt:lpstr>
      <vt:lpstr>Reference list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does the concept of ESDGC (Education for Sustainable Development and Global Citizenship) contribute to reducing global inequalities?</dc:title>
  <dc:creator>Daniel Shearing (1601128)</dc:creator>
  <cp:lastModifiedBy>Daniel Shearing (1601128)</cp:lastModifiedBy>
  <cp:revision>63</cp:revision>
  <dcterms:created xsi:type="dcterms:W3CDTF">2018-05-04T10:17:18Z</dcterms:created>
  <dcterms:modified xsi:type="dcterms:W3CDTF">2018-05-09T11:09:38Z</dcterms:modified>
</cp:coreProperties>
</file>