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8"/>
  </p:notesMasterIdLst>
  <p:sldIdLst>
    <p:sldId id="368" r:id="rId5"/>
    <p:sldId id="322" r:id="rId6"/>
    <p:sldId id="331" r:id="rId7"/>
    <p:sldId id="365" r:id="rId8"/>
    <p:sldId id="339" r:id="rId9"/>
    <p:sldId id="258" r:id="rId10"/>
    <p:sldId id="259" r:id="rId11"/>
    <p:sldId id="371" r:id="rId12"/>
    <p:sldId id="341" r:id="rId13"/>
    <p:sldId id="366" r:id="rId14"/>
    <p:sldId id="353" r:id="rId15"/>
    <p:sldId id="312" r:id="rId16"/>
    <p:sldId id="297" r:id="rId17"/>
    <p:sldId id="354" r:id="rId18"/>
    <p:sldId id="355" r:id="rId19"/>
    <p:sldId id="356" r:id="rId20"/>
    <p:sldId id="357" r:id="rId21"/>
    <p:sldId id="358" r:id="rId22"/>
    <p:sldId id="359" r:id="rId23"/>
    <p:sldId id="361" r:id="rId24"/>
    <p:sldId id="363" r:id="rId25"/>
    <p:sldId id="364" r:id="rId26"/>
    <p:sldId id="36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859" autoAdjust="0"/>
  </p:normalViewPr>
  <p:slideViewPr>
    <p:cSldViewPr snapToGrid="0">
      <p:cViewPr varScale="1">
        <p:scale>
          <a:sx n="61" d="100"/>
          <a:sy n="61" d="100"/>
        </p:scale>
        <p:origin x="1290" y="6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6408AF94-000D-4967-85F0-CAD4CE686EB3}"/>
    <pc:docChg chg="undo custSel addSld delSld modSld">
      <pc:chgData name="Alexander Scott" userId="60900361-c968-457a-be84-5b7d7c948694" providerId="ADAL" clId="{6408AF94-000D-4967-85F0-CAD4CE686EB3}" dt="2021-10-08T08:53:33.869" v="49" actId="47"/>
      <pc:docMkLst>
        <pc:docMk/>
      </pc:docMkLst>
      <pc:sldChg chg="del">
        <pc:chgData name="Alexander Scott" userId="60900361-c968-457a-be84-5b7d7c948694" providerId="ADAL" clId="{6408AF94-000D-4967-85F0-CAD4CE686EB3}" dt="2021-10-08T08:53:28.780" v="36" actId="47"/>
        <pc:sldMkLst>
          <pc:docMk/>
          <pc:sldMk cId="3965946942" sldId="262"/>
        </pc:sldMkLst>
      </pc:sldChg>
      <pc:sldChg chg="del">
        <pc:chgData name="Alexander Scott" userId="60900361-c968-457a-be84-5b7d7c948694" providerId="ADAL" clId="{6408AF94-000D-4967-85F0-CAD4CE686EB3}" dt="2021-10-08T08:53:20.590" v="7" actId="47"/>
        <pc:sldMkLst>
          <pc:docMk/>
          <pc:sldMk cId="1403602873" sldId="263"/>
        </pc:sldMkLst>
      </pc:sldChg>
      <pc:sldChg chg="del">
        <pc:chgData name="Alexander Scott" userId="60900361-c968-457a-be84-5b7d7c948694" providerId="ADAL" clId="{6408AF94-000D-4967-85F0-CAD4CE686EB3}" dt="2021-10-08T08:53:21.091" v="8" actId="47"/>
        <pc:sldMkLst>
          <pc:docMk/>
          <pc:sldMk cId="752180840" sldId="265"/>
        </pc:sldMkLst>
      </pc:sldChg>
      <pc:sldChg chg="del">
        <pc:chgData name="Alexander Scott" userId="60900361-c968-457a-be84-5b7d7c948694" providerId="ADAL" clId="{6408AF94-000D-4967-85F0-CAD4CE686EB3}" dt="2021-10-08T08:53:21.138" v="9" actId="47"/>
        <pc:sldMkLst>
          <pc:docMk/>
          <pc:sldMk cId="498314327" sldId="266"/>
        </pc:sldMkLst>
      </pc:sldChg>
      <pc:sldChg chg="del">
        <pc:chgData name="Alexander Scott" userId="60900361-c968-457a-be84-5b7d7c948694" providerId="ADAL" clId="{6408AF94-000D-4967-85F0-CAD4CE686EB3}" dt="2021-10-08T08:53:21.245" v="11" actId="47"/>
        <pc:sldMkLst>
          <pc:docMk/>
          <pc:sldMk cId="661311252" sldId="267"/>
        </pc:sldMkLst>
      </pc:sldChg>
      <pc:sldChg chg="del">
        <pc:chgData name="Alexander Scott" userId="60900361-c968-457a-be84-5b7d7c948694" providerId="ADAL" clId="{6408AF94-000D-4967-85F0-CAD4CE686EB3}" dt="2021-10-08T08:53:21.345" v="12" actId="47"/>
        <pc:sldMkLst>
          <pc:docMk/>
          <pc:sldMk cId="3627665688" sldId="268"/>
        </pc:sldMkLst>
      </pc:sldChg>
      <pc:sldChg chg="del">
        <pc:chgData name="Alexander Scott" userId="60900361-c968-457a-be84-5b7d7c948694" providerId="ADAL" clId="{6408AF94-000D-4967-85F0-CAD4CE686EB3}" dt="2021-10-08T08:53:21.361" v="13" actId="47"/>
        <pc:sldMkLst>
          <pc:docMk/>
          <pc:sldMk cId="844322998" sldId="269"/>
        </pc:sldMkLst>
      </pc:sldChg>
      <pc:sldChg chg="del">
        <pc:chgData name="Alexander Scott" userId="60900361-c968-457a-be84-5b7d7c948694" providerId="ADAL" clId="{6408AF94-000D-4967-85F0-CAD4CE686EB3}" dt="2021-10-08T08:53:22.379" v="16" actId="47"/>
        <pc:sldMkLst>
          <pc:docMk/>
          <pc:sldMk cId="2621515244" sldId="270"/>
        </pc:sldMkLst>
      </pc:sldChg>
      <pc:sldChg chg="del">
        <pc:chgData name="Alexander Scott" userId="60900361-c968-457a-be84-5b7d7c948694" providerId="ADAL" clId="{6408AF94-000D-4967-85F0-CAD4CE686EB3}" dt="2021-10-08T08:53:22.548" v="17" actId="47"/>
        <pc:sldMkLst>
          <pc:docMk/>
          <pc:sldMk cId="2596981003" sldId="271"/>
        </pc:sldMkLst>
      </pc:sldChg>
      <pc:sldChg chg="del">
        <pc:chgData name="Alexander Scott" userId="60900361-c968-457a-be84-5b7d7c948694" providerId="ADAL" clId="{6408AF94-000D-4967-85F0-CAD4CE686EB3}" dt="2021-10-08T08:53:22.727" v="18" actId="47"/>
        <pc:sldMkLst>
          <pc:docMk/>
          <pc:sldMk cId="3604739381" sldId="272"/>
        </pc:sldMkLst>
      </pc:sldChg>
      <pc:sldChg chg="del">
        <pc:chgData name="Alexander Scott" userId="60900361-c968-457a-be84-5b7d7c948694" providerId="ADAL" clId="{6408AF94-000D-4967-85F0-CAD4CE686EB3}" dt="2021-10-08T08:53:22.927" v="19" actId="47"/>
        <pc:sldMkLst>
          <pc:docMk/>
          <pc:sldMk cId="882423133" sldId="273"/>
        </pc:sldMkLst>
      </pc:sldChg>
      <pc:sldChg chg="del">
        <pc:chgData name="Alexander Scott" userId="60900361-c968-457a-be84-5b7d7c948694" providerId="ADAL" clId="{6408AF94-000D-4967-85F0-CAD4CE686EB3}" dt="2021-10-08T08:53:21.640" v="14" actId="47"/>
        <pc:sldMkLst>
          <pc:docMk/>
          <pc:sldMk cId="543955322" sldId="274"/>
        </pc:sldMkLst>
      </pc:sldChg>
      <pc:sldChg chg="del">
        <pc:chgData name="Alexander Scott" userId="60900361-c968-457a-be84-5b7d7c948694" providerId="ADAL" clId="{6408AF94-000D-4967-85F0-CAD4CE686EB3}" dt="2021-10-08T08:53:23.451" v="20" actId="47"/>
        <pc:sldMkLst>
          <pc:docMk/>
          <pc:sldMk cId="2621279031" sldId="276"/>
        </pc:sldMkLst>
      </pc:sldChg>
      <pc:sldChg chg="del">
        <pc:chgData name="Alexander Scott" userId="60900361-c968-457a-be84-5b7d7c948694" providerId="ADAL" clId="{6408AF94-000D-4967-85F0-CAD4CE686EB3}" dt="2021-10-08T08:53:23.783" v="22" actId="47"/>
        <pc:sldMkLst>
          <pc:docMk/>
          <pc:sldMk cId="2093839297" sldId="277"/>
        </pc:sldMkLst>
      </pc:sldChg>
      <pc:sldChg chg="del">
        <pc:chgData name="Alexander Scott" userId="60900361-c968-457a-be84-5b7d7c948694" providerId="ADAL" clId="{6408AF94-000D-4967-85F0-CAD4CE686EB3}" dt="2021-10-08T08:53:23.651" v="21" actId="47"/>
        <pc:sldMkLst>
          <pc:docMk/>
          <pc:sldMk cId="2882976101" sldId="278"/>
        </pc:sldMkLst>
      </pc:sldChg>
      <pc:sldChg chg="del">
        <pc:chgData name="Alexander Scott" userId="60900361-c968-457a-be84-5b7d7c948694" providerId="ADAL" clId="{6408AF94-000D-4967-85F0-CAD4CE686EB3}" dt="2021-10-08T08:53:24.484" v="26" actId="47"/>
        <pc:sldMkLst>
          <pc:docMk/>
          <pc:sldMk cId="3328081658" sldId="279"/>
        </pc:sldMkLst>
      </pc:sldChg>
      <pc:sldChg chg="del">
        <pc:chgData name="Alexander Scott" userId="60900361-c968-457a-be84-5b7d7c948694" providerId="ADAL" clId="{6408AF94-000D-4967-85F0-CAD4CE686EB3}" dt="2021-10-08T08:53:24.315" v="25" actId="47"/>
        <pc:sldMkLst>
          <pc:docMk/>
          <pc:sldMk cId="2892318851" sldId="280"/>
        </pc:sldMkLst>
      </pc:sldChg>
      <pc:sldChg chg="del">
        <pc:chgData name="Alexander Scott" userId="60900361-c968-457a-be84-5b7d7c948694" providerId="ADAL" clId="{6408AF94-000D-4967-85F0-CAD4CE686EB3}" dt="2021-10-08T08:53:24.130" v="24" actId="47"/>
        <pc:sldMkLst>
          <pc:docMk/>
          <pc:sldMk cId="2333769479" sldId="281"/>
        </pc:sldMkLst>
      </pc:sldChg>
      <pc:sldChg chg="del">
        <pc:chgData name="Alexander Scott" userId="60900361-c968-457a-be84-5b7d7c948694" providerId="ADAL" clId="{6408AF94-000D-4967-85F0-CAD4CE686EB3}" dt="2021-10-08T08:53:24.685" v="27" actId="47"/>
        <pc:sldMkLst>
          <pc:docMk/>
          <pc:sldMk cId="3355155998" sldId="282"/>
        </pc:sldMkLst>
      </pc:sldChg>
      <pc:sldChg chg="del">
        <pc:chgData name="Alexander Scott" userId="60900361-c968-457a-be84-5b7d7c948694" providerId="ADAL" clId="{6408AF94-000D-4967-85F0-CAD4CE686EB3}" dt="2021-10-08T08:53:24.870" v="28" actId="47"/>
        <pc:sldMkLst>
          <pc:docMk/>
          <pc:sldMk cId="3964507009" sldId="283"/>
        </pc:sldMkLst>
      </pc:sldChg>
      <pc:sldChg chg="del">
        <pc:chgData name="Alexander Scott" userId="60900361-c968-457a-be84-5b7d7c948694" providerId="ADAL" clId="{6408AF94-000D-4967-85F0-CAD4CE686EB3}" dt="2021-10-08T08:53:25.202" v="30" actId="47"/>
        <pc:sldMkLst>
          <pc:docMk/>
          <pc:sldMk cId="722002706" sldId="284"/>
        </pc:sldMkLst>
      </pc:sldChg>
      <pc:sldChg chg="del">
        <pc:chgData name="Alexander Scott" userId="60900361-c968-457a-be84-5b7d7c948694" providerId="ADAL" clId="{6408AF94-000D-4967-85F0-CAD4CE686EB3}" dt="2021-10-08T08:53:25.017" v="29" actId="47"/>
        <pc:sldMkLst>
          <pc:docMk/>
          <pc:sldMk cId="22574453" sldId="285"/>
        </pc:sldMkLst>
      </pc:sldChg>
      <pc:sldChg chg="del">
        <pc:chgData name="Alexander Scott" userId="60900361-c968-457a-be84-5b7d7c948694" providerId="ADAL" clId="{6408AF94-000D-4967-85F0-CAD4CE686EB3}" dt="2021-10-08T08:53:25.556" v="32" actId="47"/>
        <pc:sldMkLst>
          <pc:docMk/>
          <pc:sldMk cId="2996100601" sldId="286"/>
        </pc:sldMkLst>
      </pc:sldChg>
      <pc:sldChg chg="del">
        <pc:chgData name="Alexander Scott" userId="60900361-c968-457a-be84-5b7d7c948694" providerId="ADAL" clId="{6408AF94-000D-4967-85F0-CAD4CE686EB3}" dt="2021-10-08T08:53:25.371" v="31" actId="47"/>
        <pc:sldMkLst>
          <pc:docMk/>
          <pc:sldMk cId="183482939" sldId="287"/>
        </pc:sldMkLst>
      </pc:sldChg>
      <pc:sldChg chg="del">
        <pc:chgData name="Alexander Scott" userId="60900361-c968-457a-be84-5b7d7c948694" providerId="ADAL" clId="{6408AF94-000D-4967-85F0-CAD4CE686EB3}" dt="2021-10-08T08:53:25.803" v="33" actId="47"/>
        <pc:sldMkLst>
          <pc:docMk/>
          <pc:sldMk cId="3978658807" sldId="288"/>
        </pc:sldMkLst>
      </pc:sldChg>
      <pc:sldChg chg="del">
        <pc:chgData name="Alexander Scott" userId="60900361-c968-457a-be84-5b7d7c948694" providerId="ADAL" clId="{6408AF94-000D-4967-85F0-CAD4CE686EB3}" dt="2021-10-08T08:53:29.899" v="39" actId="47"/>
        <pc:sldMkLst>
          <pc:docMk/>
          <pc:sldMk cId="136961688" sldId="289"/>
        </pc:sldMkLst>
      </pc:sldChg>
      <pc:sldChg chg="del">
        <pc:chgData name="Alexander Scott" userId="60900361-c968-457a-be84-5b7d7c948694" providerId="ADAL" clId="{6408AF94-000D-4967-85F0-CAD4CE686EB3}" dt="2021-10-08T08:53:29.165" v="37" actId="47"/>
        <pc:sldMkLst>
          <pc:docMk/>
          <pc:sldMk cId="823299298" sldId="314"/>
        </pc:sldMkLst>
      </pc:sldChg>
      <pc:sldChg chg="del">
        <pc:chgData name="Alexander Scott" userId="60900361-c968-457a-be84-5b7d7c948694" providerId="ADAL" clId="{6408AF94-000D-4967-85F0-CAD4CE686EB3}" dt="2021-10-08T08:53:26.859" v="35" actId="47"/>
        <pc:sldMkLst>
          <pc:docMk/>
          <pc:sldMk cId="2263569239" sldId="315"/>
        </pc:sldMkLst>
      </pc:sldChg>
      <pc:sldChg chg="del">
        <pc:chgData name="Alexander Scott" userId="60900361-c968-457a-be84-5b7d7c948694" providerId="ADAL" clId="{6408AF94-000D-4967-85F0-CAD4CE686EB3}" dt="2021-10-08T08:53:26.258" v="34" actId="47"/>
        <pc:sldMkLst>
          <pc:docMk/>
          <pc:sldMk cId="2767203856" sldId="317"/>
        </pc:sldMkLst>
      </pc:sldChg>
      <pc:sldChg chg="del">
        <pc:chgData name="Alexander Scott" userId="60900361-c968-457a-be84-5b7d7c948694" providerId="ADAL" clId="{6408AF94-000D-4967-85F0-CAD4CE686EB3}" dt="2021-10-08T08:53:29.529" v="38" actId="47"/>
        <pc:sldMkLst>
          <pc:docMk/>
          <pc:sldMk cId="443913419" sldId="318"/>
        </pc:sldMkLst>
      </pc:sldChg>
      <pc:sldChg chg="del">
        <pc:chgData name="Alexander Scott" userId="60900361-c968-457a-be84-5b7d7c948694" providerId="ADAL" clId="{6408AF94-000D-4967-85F0-CAD4CE686EB3}" dt="2021-10-08T08:53:30.246" v="40" actId="47"/>
        <pc:sldMkLst>
          <pc:docMk/>
          <pc:sldMk cId="533656065" sldId="319"/>
        </pc:sldMkLst>
      </pc:sldChg>
      <pc:sldChg chg="del">
        <pc:chgData name="Alexander Scott" userId="60900361-c968-457a-be84-5b7d7c948694" providerId="ADAL" clId="{6408AF94-000D-4967-85F0-CAD4CE686EB3}" dt="2021-10-08T08:53:30.447" v="41" actId="47"/>
        <pc:sldMkLst>
          <pc:docMk/>
          <pc:sldMk cId="1851312588" sldId="320"/>
        </pc:sldMkLst>
      </pc:sldChg>
      <pc:sldChg chg="del">
        <pc:chgData name="Alexander Scott" userId="60900361-c968-457a-be84-5b7d7c948694" providerId="ADAL" clId="{6408AF94-000D-4967-85F0-CAD4CE686EB3}" dt="2021-10-08T08:53:30.631" v="42" actId="47"/>
        <pc:sldMkLst>
          <pc:docMk/>
          <pc:sldMk cId="1251819587" sldId="321"/>
        </pc:sldMkLst>
      </pc:sldChg>
      <pc:sldChg chg="add del">
        <pc:chgData name="Alexander Scott" userId="60900361-c968-457a-be84-5b7d7c948694" providerId="ADAL" clId="{6408AF94-000D-4967-85F0-CAD4CE686EB3}" dt="2021-10-08T08:53:33.869" v="49" actId="47"/>
        <pc:sldMkLst>
          <pc:docMk/>
          <pc:sldMk cId="3468788184" sldId="322"/>
        </pc:sldMkLst>
      </pc:sldChg>
      <pc:sldChg chg="del">
        <pc:chgData name="Alexander Scott" userId="60900361-c968-457a-be84-5b7d7c948694" providerId="ADAL" clId="{6408AF94-000D-4967-85F0-CAD4CE686EB3}" dt="2021-10-08T08:53:30.832" v="43" actId="47"/>
        <pc:sldMkLst>
          <pc:docMk/>
          <pc:sldMk cId="1267816279" sldId="324"/>
        </pc:sldMkLst>
      </pc:sldChg>
      <pc:sldChg chg="del">
        <pc:chgData name="Alexander Scott" userId="60900361-c968-457a-be84-5b7d7c948694" providerId="ADAL" clId="{6408AF94-000D-4967-85F0-CAD4CE686EB3}" dt="2021-10-08T08:53:31.032" v="44" actId="47"/>
        <pc:sldMkLst>
          <pc:docMk/>
          <pc:sldMk cId="4271995083" sldId="325"/>
        </pc:sldMkLst>
      </pc:sldChg>
      <pc:sldChg chg="del">
        <pc:chgData name="Alexander Scott" userId="60900361-c968-457a-be84-5b7d7c948694" providerId="ADAL" clId="{6408AF94-000D-4967-85F0-CAD4CE686EB3}" dt="2021-10-08T08:53:31.233" v="45" actId="47"/>
        <pc:sldMkLst>
          <pc:docMk/>
          <pc:sldMk cId="1512925418" sldId="327"/>
        </pc:sldMkLst>
      </pc:sldChg>
      <pc:sldChg chg="del">
        <pc:chgData name="Alexander Scott" userId="60900361-c968-457a-be84-5b7d7c948694" providerId="ADAL" clId="{6408AF94-000D-4967-85F0-CAD4CE686EB3}" dt="2021-10-08T08:53:31.782" v="47" actId="47"/>
        <pc:sldMkLst>
          <pc:docMk/>
          <pc:sldMk cId="1808402236" sldId="328"/>
        </pc:sldMkLst>
      </pc:sldChg>
      <pc:sldChg chg="del">
        <pc:chgData name="Alexander Scott" userId="60900361-c968-457a-be84-5b7d7c948694" providerId="ADAL" clId="{6408AF94-000D-4967-85F0-CAD4CE686EB3}" dt="2021-10-08T08:53:31.518" v="46" actId="47"/>
        <pc:sldMkLst>
          <pc:docMk/>
          <pc:sldMk cId="4154926457" sldId="329"/>
        </pc:sldMkLst>
      </pc:sldChg>
      <pc:sldChg chg="modSp mod">
        <pc:chgData name="Alexander Scott" userId="60900361-c968-457a-be84-5b7d7c948694" providerId="ADAL" clId="{6408AF94-000D-4967-85F0-CAD4CE686EB3}" dt="2021-10-08T08:53:16.499" v="6" actId="9"/>
        <pc:sldMkLst>
          <pc:docMk/>
          <pc:sldMk cId="640004156" sldId="368"/>
        </pc:sldMkLst>
        <pc:spChg chg="mod">
          <ac:chgData name="Alexander Scott" userId="60900361-c968-457a-be84-5b7d7c948694" providerId="ADAL" clId="{6408AF94-000D-4967-85F0-CAD4CE686EB3}" dt="2021-10-08T08:53:16.499" v="6" actId="9"/>
          <ac:spMkLst>
            <pc:docMk/>
            <pc:sldMk cId="640004156" sldId="368"/>
            <ac:spMk id="3" creationId="{B2CB1D94-632F-4697-BC14-42E622BCA8BB}"/>
          </ac:spMkLst>
        </pc:spChg>
      </pc:sldChg>
      <pc:sldChg chg="del">
        <pc:chgData name="Alexander Scott" userId="60900361-c968-457a-be84-5b7d7c948694" providerId="ADAL" clId="{6408AF94-000D-4967-85F0-CAD4CE686EB3}" dt="2021-10-08T08:53:21.192" v="10" actId="47"/>
        <pc:sldMkLst>
          <pc:docMk/>
          <pc:sldMk cId="2791260454" sldId="369"/>
        </pc:sldMkLst>
      </pc:sldChg>
      <pc:sldChg chg="del">
        <pc:chgData name="Alexander Scott" userId="60900361-c968-457a-be84-5b7d7c948694" providerId="ADAL" clId="{6408AF94-000D-4967-85F0-CAD4CE686EB3}" dt="2021-10-08T08:53:22.210" v="15" actId="47"/>
        <pc:sldMkLst>
          <pc:docMk/>
          <pc:sldMk cId="1122223359" sldId="370"/>
        </pc:sldMkLst>
      </pc:sldChg>
      <pc:sldChg chg="del">
        <pc:chgData name="Alexander Scott" userId="60900361-c968-457a-be84-5b7d7c948694" providerId="ADAL" clId="{6408AF94-000D-4967-85F0-CAD4CE686EB3}" dt="2021-10-08T08:53:23.968" v="23" actId="47"/>
        <pc:sldMkLst>
          <pc:docMk/>
          <pc:sldMk cId="527622535" sldId="3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45AE9-A2E9-4646-8B2F-363F79D7425C}" type="datetimeFigureOut">
              <a:rPr lang="en-GB" smtClean="0"/>
              <a:t>08/10/2021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56F376-9A3F-4A3B-9777-C1A907DBE820}" type="slidenum">
              <a:rPr lang="en-GB" smtClean="0"/>
              <a:t>‹#›</a:t>
            </a:fld>
            <a:endParaRPr lang="en-GB"/>
          </a:p>
        </p:txBody>
      </p:sp>
    </p:spTree>
    <p:extLst>
      <p:ext uri="{BB962C8B-B14F-4D97-AF65-F5344CB8AC3E}">
        <p14:creationId xmlns:p14="http://schemas.microsoft.com/office/powerpoint/2010/main" val="3446418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Unlike chimpanzees, which had been known to Europeans since the seventeenth century, the existence of gorillas was disputed by Western science until the mid-nineteenth century. Although sources dating back to the classical period alluded to creatures bearing resemblances to gorillas, beyond Africa accounts of large, human-like apes only gained widespread credibility after analysis of skeletal remains by Thomas </a:t>
            </a:r>
            <a:r>
              <a:rPr lang="en-US" dirty="0" err="1"/>
              <a:t>Straughton</a:t>
            </a:r>
            <a:r>
              <a:rPr lang="en-US" dirty="0"/>
              <a:t> Savage in 1847. An 1855– 1859 expedition by French-American explorer Paul Du </a:t>
            </a:r>
            <a:r>
              <a:rPr lang="en-US" dirty="0" err="1"/>
              <a:t>Chaillu</a:t>
            </a:r>
            <a:r>
              <a:rPr lang="en-US" dirty="0"/>
              <a:t> subsequently increased popular awareness of the species’ existence. Du </a:t>
            </a:r>
            <a:r>
              <a:rPr lang="en-US" dirty="0" err="1"/>
              <a:t>Chaillu’s</a:t>
            </a:r>
            <a:r>
              <a:rPr lang="en-US" dirty="0"/>
              <a:t> sensational tales of encounters with gorillas in West Africa stimulated virtual ‘gorilla mania’ in early-1860s Britain, providing ample material for satirists, cartoonists and children’s authors. The gorilla’s ‘discovery’ gained extra frisson from coincidence with the fallout surrounding Charles Darwin’s On the Origin of Species (1859), inciting heated debates amongst luminaries such as Richard Owen and Thomas Henry Huxley</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2</a:t>
            </a:fld>
            <a:endParaRPr lang="en-GB"/>
          </a:p>
        </p:txBody>
      </p:sp>
    </p:spTree>
    <p:extLst>
      <p:ext uri="{BB962C8B-B14F-4D97-AF65-F5344CB8AC3E}">
        <p14:creationId xmlns:p14="http://schemas.microsoft.com/office/powerpoint/2010/main" val="735660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3</a:t>
            </a:fld>
            <a:endParaRPr lang="en-GB"/>
          </a:p>
        </p:txBody>
      </p:sp>
    </p:spTree>
    <p:extLst>
      <p:ext uri="{BB962C8B-B14F-4D97-AF65-F5344CB8AC3E}">
        <p14:creationId xmlns:p14="http://schemas.microsoft.com/office/powerpoint/2010/main" val="4200718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Glimpses of would-be gorillas eventually became commonplace enough for ‘a stuffed gorilla in a naturalist shop’ to be the subject of a painting at a Liverpool fine art exhibition in 1879.24 By this time, Liverpool Museum had staged several gorilla displays of its own. The museum’s 1862 annual report recorded a temporary exhibition of ‘very valuable remains of gorillas’ destined for the British Museum. These parts were the property of R. B. Walker, ‘a gentleman resident at the </a:t>
            </a:r>
            <a:r>
              <a:rPr lang="en-US" dirty="0" err="1"/>
              <a:t>Gaboon</a:t>
            </a:r>
            <a:r>
              <a:rPr lang="en-US" dirty="0"/>
              <a:t>’, who also deposited a gorilla skeleton ‘larger than any specimen previously brought to Europe’ at Liverpool Museum. Contemporaneously, the museum was ‘indebted to Henry Duckworth’ who donated a different gorilla’s skeleton and skin.25 According to The Popular Science Review, upon arrival in port Duckworth’s gorilla was exhibited at a salesroom where ‘curious and wondering Liverpool gentlemen’ stood ‘with open eyes and closed nostrils’ as the ubiquitous Thomas Moore went about ‘measuring the monster’s proportions’ – a scene equated to an illustration of Du </a:t>
            </a:r>
            <a:r>
              <a:rPr lang="en-US" dirty="0" err="1"/>
              <a:t>Chaillu</a:t>
            </a:r>
            <a:r>
              <a:rPr lang="en-US" dirty="0"/>
              <a:t> ‘and a number of blacks . . . contemplating a fallen gorilla’.26 Liverpool Museum’s gorilla specimens drew admiring notices. In 1871, Bostonian publisher Curtis Guild remarked on its ‘enormous and splendidly-mounted specimen of the gorilla larger than any Du </a:t>
            </a:r>
            <a:r>
              <a:rPr lang="en-US" dirty="0" err="1"/>
              <a:t>Chaillu</a:t>
            </a:r>
            <a:r>
              <a:rPr lang="en-US" dirty="0"/>
              <a:t> exhibited in America’.27 Five years earlier, a journalist from New York’s Beadle’s Monthly gazed ‘for a full half-hour’ at the museum’s ‘stuffed male gorilla standing nearly five feet in height’. Elaborating, the Beadle’s reporter parroted lurid aspects of Du </a:t>
            </a:r>
            <a:r>
              <a:rPr lang="en-US" dirty="0" err="1"/>
              <a:t>Chaillu’s</a:t>
            </a:r>
            <a:r>
              <a:rPr lang="en-US" dirty="0"/>
              <a:t> accounts, branding the gorilla ‘a creature formed to horrify and shock the instincts and senses alike’ due to its discomfiting likeness to humans: ‘What a monster! If Caliban c[a]me back to earth in his questionable shape, even h[e] would shudder at the creature in that glass case. So human yet so inhuman! So like man yet so very unlike!</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5</a:t>
            </a:fld>
            <a:endParaRPr lang="en-GB"/>
          </a:p>
        </p:txBody>
      </p:sp>
    </p:spTree>
    <p:extLst>
      <p:ext uri="{BB962C8B-B14F-4D97-AF65-F5344CB8AC3E}">
        <p14:creationId xmlns:p14="http://schemas.microsoft.com/office/powerpoint/2010/main" val="1084081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June 1876, the first live gorilla believed to have been successfully transported to Europe docked in Liverpool aboard the steamship Loanda. Procured in Gabon by physician </a:t>
            </a:r>
            <a:r>
              <a:rPr lang="en-US" dirty="0" err="1"/>
              <a:t>Juluis</a:t>
            </a:r>
            <a:r>
              <a:rPr lang="en-US" dirty="0"/>
              <a:t> </a:t>
            </a:r>
            <a:r>
              <a:rPr lang="en-US" dirty="0" err="1"/>
              <a:t>Falkenstein</a:t>
            </a:r>
            <a:r>
              <a:rPr lang="en-US" dirty="0"/>
              <a:t> for the German African Society, the gorilla was passing through Liverpool </a:t>
            </a:r>
            <a:r>
              <a:rPr lang="en-US" dirty="0" err="1"/>
              <a:t>en</a:t>
            </a:r>
            <a:r>
              <a:rPr lang="en-US" dirty="0"/>
              <a:t> route to Berlin, where it became a star attraction at the city’s aquarium. Anticipating this celebrity, the gorilla – nicknamed </a:t>
            </a:r>
            <a:r>
              <a:rPr lang="en-US" dirty="0" err="1"/>
              <a:t>M’Pungu</a:t>
            </a:r>
            <a:r>
              <a:rPr lang="en-US" dirty="0"/>
              <a:t> or the anglicized Pongo – caused quite a stir during its brief stay on Merseyside. The Illustrated Police News was excited by ‘actual demonstration of the “missing link” between the human and animal creation . . . the nearest known approximation of the human form’.1 The gorilla likewise attracted curiosity from learned institutions based in the city. A private audience was held at Liverpool Museum, with its curator, Thomas J.  Moore, also inspecting Pongo’s </a:t>
            </a:r>
            <a:r>
              <a:rPr lang="en-US" dirty="0" err="1"/>
              <a:t>behaviour</a:t>
            </a:r>
            <a:r>
              <a:rPr lang="en-US" dirty="0"/>
              <a:t> at temporary quarters inside a hotel. Pongo equally captured the imagination of </a:t>
            </a:r>
            <a:r>
              <a:rPr lang="en-US" dirty="0" err="1"/>
              <a:t>Liverpudlian</a:t>
            </a:r>
            <a:r>
              <a:rPr lang="en-US" dirty="0"/>
              <a:t> show-business entrepreneurs. William Cross, naturalist and animal trader, was invited to handle the gorilla and proceeded to offer £500 to secure it for his city </a:t>
            </a:r>
            <a:r>
              <a:rPr lang="en-US" dirty="0" err="1"/>
              <a:t>centre</a:t>
            </a:r>
            <a:r>
              <a:rPr lang="en-US" dirty="0"/>
              <a:t> menagerie.2 The Pongo died in November 1877, shortly being loaned to Westminster Aquarium, London (a misleadingly named institution which, like its Berlin counterpart, displayed land as well as marine animals). Such was the gorilla’s fame that obituary notices were carried in British and German newspapers, with references to Pongo cropping up in pantomimes and other stage shows for a decade or so afterwards.3</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6</a:t>
            </a:fld>
            <a:endParaRPr lang="en-GB"/>
          </a:p>
        </p:txBody>
      </p:sp>
    </p:spTree>
    <p:extLst>
      <p:ext uri="{BB962C8B-B14F-4D97-AF65-F5344CB8AC3E}">
        <p14:creationId xmlns:p14="http://schemas.microsoft.com/office/powerpoint/2010/main" val="2097218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bid was declined, and Pongo was shipped onwards to Berlin. </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7</a:t>
            </a:fld>
            <a:endParaRPr lang="en-GB"/>
          </a:p>
        </p:txBody>
      </p:sp>
    </p:spTree>
    <p:extLst>
      <p:ext uri="{BB962C8B-B14F-4D97-AF65-F5344CB8AC3E}">
        <p14:creationId xmlns:p14="http://schemas.microsoft.com/office/powerpoint/2010/main" val="2838662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Pongo died in November 1877, shortly being loaned to Westminster Aquarium, London (a misleadingly named institution which, like its Berlin counterpart, displayed land as well as marine animals). Such was the gorilla’s fame that obituary notices were carried in British and German newspapers, with references to Pongo cropping up in pantomimes and other stage shows for a decade or so afterwards</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8</a:t>
            </a:fld>
            <a:endParaRPr lang="en-GB"/>
          </a:p>
        </p:txBody>
      </p:sp>
    </p:spTree>
    <p:extLst>
      <p:ext uri="{BB962C8B-B14F-4D97-AF65-F5344CB8AC3E}">
        <p14:creationId xmlns:p14="http://schemas.microsoft.com/office/powerpoint/2010/main" val="3004921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Gorilla’s Apparent kinships </a:t>
            </a:r>
            <a:r>
              <a:rPr lang="en-US" dirty="0" err="1"/>
              <a:t>fuelled</a:t>
            </a:r>
            <a:r>
              <a:rPr lang="en-US" dirty="0"/>
              <a:t> belief that the gorilla constituted the ‘missing link’ (an as-yet undiscovered common ancestor) between ‘higher’ and ‘lower’ animals – specifically man and apes. The concept of a ‘missing link’ accrued academic credence with publication of Charles Lyell’s Geological Evidences of the Antiquity of Man in 1863  – however, it already enjoyed everyday currency by that point. For example, an 1862 Punch skit headlined ‘The Missing Link’ intervened in the ‘gorilla controversy’ by calling readers’ attention to ‘a creature manifestly between the Gorilla and the Negro met in the lowest districts of London and Liverpool . . . a tribe of savages, the lowest species of the Irish Yahoo’.29 Punch, October 18 1862, p.  165</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9</a:t>
            </a:fld>
            <a:endParaRPr lang="en-GB"/>
          </a:p>
        </p:txBody>
      </p:sp>
    </p:spTree>
    <p:extLst>
      <p:ext uri="{BB962C8B-B14F-4D97-AF65-F5344CB8AC3E}">
        <p14:creationId xmlns:p14="http://schemas.microsoft.com/office/powerpoint/2010/main" val="1299521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Similar phraseology entered Victorian showmen’s lexicon.</a:t>
            </a:r>
          </a:p>
          <a:p>
            <a:endParaRPr lang="en-US" dirty="0"/>
          </a:p>
          <a:p>
            <a:r>
              <a:rPr lang="en-US" dirty="0"/>
              <a:t>In the 1860s, for example, P. T. Barnum’s Greatest Show on Earth featured William Henry Johnson (c. 1842–1926), an African American performer known as the ‘Nondescript’ or ‘The Missing Link’ who was said to embody ‘a lower order of man’, ‘a higher development of the monkey’ or ‘both in combination’</a:t>
            </a:r>
          </a:p>
          <a:p>
            <a:endParaRPr lang="en-US" dirty="0"/>
          </a:p>
          <a:p>
            <a:r>
              <a:rPr lang="en-US" dirty="0"/>
              <a:t> William Henry Johnson had debuted as Barnum’s ‘Missing Link’ in 1860, and in the 1880s the term promoted </a:t>
            </a:r>
            <a:r>
              <a:rPr lang="en-US" dirty="0" err="1"/>
              <a:t>Krao</a:t>
            </a:r>
            <a:r>
              <a:rPr lang="en-US" dirty="0"/>
              <a:t>, a Siamese child exhibited by the Great </a:t>
            </a:r>
            <a:r>
              <a:rPr lang="en-US" dirty="0" err="1"/>
              <a:t>Farini</a:t>
            </a:r>
            <a:r>
              <a:rPr lang="en-US" dirty="0"/>
              <a:t> – an entertainer who had been involved in displaying Pongo at Westminster Aquarium (reports of </a:t>
            </a:r>
            <a:r>
              <a:rPr lang="en-US" dirty="0" err="1"/>
              <a:t>Krao’s</a:t>
            </a:r>
            <a:r>
              <a:rPr lang="en-US" dirty="0"/>
              <a:t> early appearances at the same venue even likened her to the gorilla). Like Barnum,30 </a:t>
            </a:r>
            <a:r>
              <a:rPr lang="en-US" dirty="0" err="1"/>
              <a:t>Farini</a:t>
            </a:r>
            <a:r>
              <a:rPr lang="en-US" dirty="0"/>
              <a:t> honed a publicity strategy that emulated language used in scientific debates, introducing </a:t>
            </a:r>
            <a:r>
              <a:rPr lang="en-US" dirty="0" err="1"/>
              <a:t>Krao</a:t>
            </a:r>
            <a:r>
              <a:rPr lang="en-US" dirty="0"/>
              <a:t> as ‘a perfect specimen between man and monkey’ and testament to ‘the truth of Darwinian theory’. A  shrewd marketing gimmick, ventriloquizing academic discourse enabled </a:t>
            </a:r>
            <a:r>
              <a:rPr lang="en-US" dirty="0" err="1"/>
              <a:t>Farini</a:t>
            </a:r>
            <a:r>
              <a:rPr lang="en-US" dirty="0"/>
              <a:t> and others to affect airs of legitimacy before middle-class audiences who might otherwise have been put off by sideshows’ licentious reputation (Westminster Aquarium, for example, was shut down after becoming a promenade for men soliciting prostitutes).</a:t>
            </a:r>
            <a:endParaRPr lang="en-GB" dirty="0"/>
          </a:p>
          <a:p>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10</a:t>
            </a:fld>
            <a:endParaRPr lang="en-GB"/>
          </a:p>
        </p:txBody>
      </p:sp>
    </p:spTree>
    <p:extLst>
      <p:ext uri="{BB962C8B-B14F-4D97-AF65-F5344CB8AC3E}">
        <p14:creationId xmlns:p14="http://schemas.microsoft.com/office/powerpoint/2010/main" val="1597162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contrast, public museums – veritable bastions of bourgeois respectability – were slow to explicitly endorse evolutionary ideas. As late as 1887, William Abbott </a:t>
            </a:r>
            <a:r>
              <a:rPr lang="en-US" dirty="0" err="1"/>
              <a:t>Herdman</a:t>
            </a:r>
            <a:r>
              <a:rPr lang="en-US" dirty="0"/>
              <a:t>, professor of natural history at the University of Liverpool, produced an essay bemoaning that the theory of evolution had ‘apparently little or no effect’ on </a:t>
            </a:r>
            <a:r>
              <a:rPr lang="en-US" dirty="0" err="1"/>
              <a:t>museological</a:t>
            </a:r>
            <a:r>
              <a:rPr lang="en-US" dirty="0"/>
              <a:t> practice. </a:t>
            </a:r>
            <a:r>
              <a:rPr lang="en-US" dirty="0" err="1"/>
              <a:t>Herdman</a:t>
            </a:r>
            <a:r>
              <a:rPr lang="en-US" dirty="0"/>
              <a:t> diagnosed most museums, including Liverpool’s, as remaining ‘in their pre-Darwinian condition’, arguing they needed ‘great changes before be[</a:t>
            </a:r>
            <a:r>
              <a:rPr lang="en-US" dirty="0" err="1"/>
              <a:t>ing</a:t>
            </a:r>
            <a:r>
              <a:rPr lang="en-US" dirty="0"/>
              <a:t>] regarded as abreast of modern science’. To rectify this status quo, </a:t>
            </a:r>
            <a:r>
              <a:rPr lang="en-US" dirty="0" err="1"/>
              <a:t>Herdman</a:t>
            </a:r>
            <a:r>
              <a:rPr lang="en-US" dirty="0"/>
              <a:t> drew up a theoretical museum layout in which the ‘most important’ feature was ‘a large type (or phylogenetic) collection . . . arranged to illustrate the evolution of plants and animals’. Such curatorship would be ‘more intelligible and instructive to the general public’ plus ‘more in accord with the present state of biological knowledge . . . demonstrating to everyone with ordinary intelligence the great doctrine of Organic Evolution’.</a:t>
            </a:r>
          </a:p>
          <a:p>
            <a:endParaRPr lang="en-US" dirty="0"/>
          </a:p>
          <a:p>
            <a:r>
              <a:rPr lang="en-US" dirty="0" err="1"/>
              <a:t>Herdman’s</a:t>
            </a:r>
            <a:r>
              <a:rPr lang="en-US" dirty="0"/>
              <a:t> proposals were embraced by Henry </a:t>
            </a:r>
            <a:r>
              <a:rPr lang="en-US" dirty="0" err="1"/>
              <a:t>Ogg</a:t>
            </a:r>
            <a:r>
              <a:rPr lang="en-US" dirty="0"/>
              <a:t> Forbes, director of Liverpool Museum from 1894 to 1910. Shortly after taking office, Forbes cited </a:t>
            </a:r>
            <a:r>
              <a:rPr lang="en-US" dirty="0" err="1"/>
              <a:t>Herdman</a:t>
            </a:r>
            <a:r>
              <a:rPr lang="en-US" dirty="0"/>
              <a:t> in a report criticizing lax display techniques at Liverpool Museum. Forbes singled out the mammal gallery’s ‘bewildering and confusing’ arrangement for particular opprobrium. On entering, he wrote, visitors met ‘the Marsupials and ascend[ed] to the higher Apes and Man’, but thereafter had no means of ascertaining these exhibits’ relation to other animals because birds, reptiles, fishes and suchlike were housed in a different wing of the museum.33 Consequently, ‘to discover the continuation of the animal series’ a museumgoer needed to ‘retrace not only the classificatory order, but his footsteps also’. Recognizing this, Forbes devised a complete overhaul that would make evolutionary theory ‘clearly intelligible to [even] the least scientific visitor’ by:</a:t>
            </a:r>
          </a:p>
          <a:p>
            <a:endParaRPr lang="en-US" dirty="0"/>
          </a:p>
          <a:p>
            <a:r>
              <a:rPr lang="en-US" dirty="0"/>
              <a:t> </a:t>
            </a:r>
            <a:r>
              <a:rPr lang="en-US" dirty="0" err="1"/>
              <a:t>Commenc</a:t>
            </a:r>
            <a:r>
              <a:rPr lang="en-US" dirty="0"/>
              <a:t>[</a:t>
            </a:r>
            <a:r>
              <a:rPr lang="en-US" dirty="0" err="1"/>
              <a:t>ing</a:t>
            </a:r>
            <a:r>
              <a:rPr lang="en-US" dirty="0"/>
              <a:t>] with description of the simpler forms, leading step by step to the higher and more complex, so as to present to the visitor the lowest form of life on entrance, gradually introducing those of nearest affinity in ascending order till the highest are reached.34 Forbes outlined a floorplan where zoological specimens were kept ‘in evolutional order’, culminating at a special section ‘devoted to Man and the Simian anthropoids – the Chimpanzees, the Gorillas, the Orang-</a:t>
            </a:r>
            <a:r>
              <a:rPr lang="en-US" dirty="0" err="1"/>
              <a:t>utans</a:t>
            </a:r>
            <a:r>
              <a:rPr lang="en-US" dirty="0"/>
              <a:t> and the Gibbons’. There, drawings, photographs and crania exemplifying ‘the various races of mankind’ would accompany ‘mounted specimens’ of anthropoids and ‘comparative preparations of osteology and internal anatomy’.35 Forbes’s plan was implemented after renovation of the museum in 1902. </a:t>
            </a:r>
          </a:p>
        </p:txBody>
      </p:sp>
      <p:sp>
        <p:nvSpPr>
          <p:cNvPr id="4" name="Slide Number Placeholder 3"/>
          <p:cNvSpPr>
            <a:spLocks noGrp="1"/>
          </p:cNvSpPr>
          <p:nvPr>
            <p:ph type="sldNum" sz="quarter" idx="5"/>
          </p:nvPr>
        </p:nvSpPr>
        <p:spPr/>
        <p:txBody>
          <a:bodyPr/>
          <a:lstStyle/>
          <a:p>
            <a:fld id="{9E56F376-9A3F-4A3B-9777-C1A907DBE820}" type="slidenum">
              <a:rPr lang="en-GB" smtClean="0"/>
              <a:t>11</a:t>
            </a:fld>
            <a:endParaRPr lang="en-GB"/>
          </a:p>
        </p:txBody>
      </p:sp>
    </p:spTree>
    <p:extLst>
      <p:ext uri="{BB962C8B-B14F-4D97-AF65-F5344CB8AC3E}">
        <p14:creationId xmlns:p14="http://schemas.microsoft.com/office/powerpoint/2010/main" val="2511481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Archival photographs illustrate how gorilla displays helped materialize Forbes’s intentions. Images of the museum’s refitted mammal gallery show a series of glass cabinets culminating with two cases dedicated to primatology – the first containing anthropoid skeletons and the second mounted gorilla specimens (Figure 1). On one level, the display’s visual logic flaunted humans’ evolutionary supremacy: the skeletons’ positioning mirrors the frontispiece to Thomas Henry Huxley’s Evidence as to Man’s Place in Nature (1863) with an upright Homo sapiens stood before three stoop-backed simians. At the same time, nearness to the mounted gorillas connoted mankind’s affinity with such species. The taxidermy exhibit featured two small infant gorillas alongside an adult female – an arrangement which matched descriptions of ‘Man-Like Apes’ in a reference work authored by Forbes. Corresponding to foliage visible in Liverpool Museum’s gorilla display, A Handbook to Primates (1897) noted gorillas typically inhabit a ‘platform-nest or shelter . . . of sticks or twigs on a branch of a tree’ – dwellings primarily occupied by the ‘the female and her family’ with males stationed ‘on guard below’. Citing writings by Huxley and Savage, Forbes added that gorillas ‘prove affectionate mothers, bravely protecting their young at the cost of their own lives’.</a:t>
            </a:r>
            <a:endParaRPr lang="en-GB" dirty="0"/>
          </a:p>
          <a:p>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12</a:t>
            </a:fld>
            <a:endParaRPr lang="en-GB"/>
          </a:p>
        </p:txBody>
      </p:sp>
    </p:spTree>
    <p:extLst>
      <p:ext uri="{BB962C8B-B14F-4D97-AF65-F5344CB8AC3E}">
        <p14:creationId xmlns:p14="http://schemas.microsoft.com/office/powerpoint/2010/main" val="3669883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But there was a sinister edge to these comparisons.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reorganized galleries adopted the principle that ‘the Biological series f[ell] into logical sequence with the Anthropological exhibits’ whereby observation of plant and animal evolution mapped onto study of ‘the three great ethnic divisions of the globe, namely, the Caucasian (white), the Mongolian (yellow), and the </a:t>
            </a:r>
            <a:r>
              <a:rPr lang="en-US" dirty="0" err="1"/>
              <a:t>Melanian</a:t>
            </a:r>
            <a:r>
              <a:rPr lang="en-US" dirty="0"/>
              <a:t> (black) Races’.36 Befitting the scientific racism of the age, this situated the ‘Caucasian’ race as the highpoint of human evolution, with ‘</a:t>
            </a:r>
            <a:r>
              <a:rPr lang="en-US" dirty="0" err="1"/>
              <a:t>Melanian</a:t>
            </a:r>
            <a:r>
              <a:rPr lang="en-US" dirty="0"/>
              <a:t>’ exhibits deemed least developed and ‘Mongolian’ ones acting as intermediaries.37 Clothed as its exhibitions were in the respectable language of mainstream science, Liverpool Museum was thus not above the sort of crude racialism espoused by Punch and other sources.</a:t>
            </a:r>
          </a:p>
          <a:p>
            <a:endParaRPr lang="en-GB" altLang="en-US" dirty="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fld id="{10CEABB1-1949-4AC2-AC09-A5DA454A7287}" type="slidenum">
              <a:rPr lang="en-GB" altLang="en-US" smtClean="0"/>
              <a:pPr eaLnBrk="1" hangingPunct="1"/>
              <a:t>13</a:t>
            </a:fld>
            <a:endParaRPr lang="en-GB" altLang="en-US"/>
          </a:p>
        </p:txBody>
      </p:sp>
    </p:spTree>
    <p:extLst>
      <p:ext uri="{BB962C8B-B14F-4D97-AF65-F5344CB8AC3E}">
        <p14:creationId xmlns:p14="http://schemas.microsoft.com/office/powerpoint/2010/main" val="661845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Moreover, the museum existed in close connection to theatrical and showbusiness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Liverpool Museum’s own actions: for instance, it happily took donations from public amusements such as </a:t>
            </a:r>
            <a:r>
              <a:rPr lang="en-US" dirty="0" err="1"/>
              <a:t>Manders’s</a:t>
            </a:r>
            <a:r>
              <a:rPr lang="en-US" dirty="0"/>
              <a:t> Menagerie and Barnum &amp; Bailey Circus.60 The latter especially attests that, even during Forbes’s tenure, the museum retained connections to spectatorship and entertainment. In May 1898, Forbes was on hand to watch an elephant – ‘Don Pedro’ – be put down by the ringmaster, James A. Bailey. The carcass was then transported to the museum, where the taxidermist prepared it for display in the mammal gallery (Figure 1).61 Strikingly, the museum also had decades-long association with</a:t>
            </a:r>
          </a:p>
          <a:p>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14</a:t>
            </a:fld>
            <a:endParaRPr lang="en-GB"/>
          </a:p>
        </p:txBody>
      </p:sp>
    </p:spTree>
    <p:extLst>
      <p:ext uri="{BB962C8B-B14F-4D97-AF65-F5344CB8AC3E}">
        <p14:creationId xmlns:p14="http://schemas.microsoft.com/office/powerpoint/2010/main" val="2148496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Strikingly, the museum also had decades-long association with William Cross, the enterprising individual who tried to acquire Pongo in 1876. Museum annual reports record purchases from Cross’s Menagerie in 1865, with numerous donations following between the 1870s and 1910s.62 Cross’s dealings with the museum hint at how his public persona navigated both academia and entertainment. As The English Illustrated Magazine observed, Cross’s clientele included ‘the ordinary sight-seeing public on the one hand and scientist n the other’ – with the latter requiring that he be ‘an epitome of the learning of all the specialists’.</a:t>
            </a:r>
          </a:p>
          <a:p>
            <a:endParaRPr lang="en-US" dirty="0"/>
          </a:p>
          <a:p>
            <a:r>
              <a:rPr lang="en-US" dirty="0"/>
              <a:t>Reflecting this, Cross typically billed himself as a ‘naturalist’ – an ambiguous term which animal traders often used as a means of conferring their activities with a sense of scientific expertise</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15</a:t>
            </a:fld>
            <a:endParaRPr lang="en-GB"/>
          </a:p>
        </p:txBody>
      </p:sp>
    </p:spTree>
    <p:extLst>
      <p:ext uri="{BB962C8B-B14F-4D97-AF65-F5344CB8AC3E}">
        <p14:creationId xmlns:p14="http://schemas.microsoft.com/office/powerpoint/2010/main" val="42812846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this, other Cross escapades – importing a white elephant or lending a polar bear to Lewis’s Department Store – were sufficiently theatrical to earn him the sobriquet ‘the English Barnum’.65 Indeed, Cross was very well connected in the world of entertainment. Celebrity customers included the actor Sarah Bernhardt, with Barnum himself said to be ‘an extensive purchaser from the Liverpool menagerie . . . the majority of his performing animals having trained at that great breaking-school’.66 An 1897 profile likewise estimated that Cross was responsible for some of the ‘most successful exhibits seen in the music hall or the sideshow’, labelling his menagerie: A university or seminary for higher education of animals . . . Lions are trained, monkeys are taught how to earn a livelihood both for themselves and the people that buy them; elephants become proficient beggars, and parrots are given a vocabulary if they have not got one already</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16</a:t>
            </a:fld>
            <a:endParaRPr lang="en-GB"/>
          </a:p>
        </p:txBody>
      </p:sp>
    </p:spTree>
    <p:extLst>
      <p:ext uri="{BB962C8B-B14F-4D97-AF65-F5344CB8AC3E}">
        <p14:creationId xmlns:p14="http://schemas.microsoft.com/office/powerpoint/2010/main" val="10032827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Indeed, Cross was very well connected in the world of entertainment. Celebrity customers included the actor Sarah Bernhardt, with Barnum himself said to be ‘an extensive purchaser from the Liverpool menagerie . . . the majority of his performing animals having trained at that great breaking-school’.66 An 1897 profile likewise estimated that Cross was responsible for some of the ‘most successful exhibits seen in the music hall or the sideshow’, labelling his menagerie: A university or seminary for higher education of animals . . . Lions are trained, monkeys are taught how to earn a livelihood both for themselves and the people that buy them; elephants become proficient beggars, and parrots are given a vocabulary if they have not got one already.67</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17</a:t>
            </a:fld>
            <a:endParaRPr lang="en-GB"/>
          </a:p>
        </p:txBody>
      </p:sp>
    </p:spTree>
    <p:extLst>
      <p:ext uri="{BB962C8B-B14F-4D97-AF65-F5344CB8AC3E}">
        <p14:creationId xmlns:p14="http://schemas.microsoft.com/office/powerpoint/2010/main" val="163010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Cross’s attempt to buy Pongo was part of a protracted pursuit of gorillas and chimpanzees – one that again blurred science and showmanship. In August 1879, Cross managed to buy a baby gorilla which (after Thomas Moore judged ‘the genuineness of the specimen’) was paired with a chimpanzee at his menagerie.71 These were then sold to a Manchester showman, with the gorilla – dubbed Gena – fetching £2000. Shortly afterwards the pair were exhibited at the Crystal Palace, London. There, The Era reported, Gena provoked chatter ‘as to whether the gorilla is the connecting link between man and brute’. The paper went on to document the ‘great anxiety felt by disciples of Darwin that the gorilla live so that it may be compared with human kind as it grows older’ – an especially desirable outcome since ‘even now its likeness to a Negro child is generally remarked’.72 Such hopes were quickly dashed. Gena died within a matter of days – apparently due to cold (although the meals of ‘chicken, mutton and other delicacies’ fed by Cross could hardly have agreed with the gorilla’s predominantly herbivore palate).7</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18</a:t>
            </a:fld>
            <a:endParaRPr lang="en-GB"/>
          </a:p>
        </p:txBody>
      </p:sp>
    </p:spTree>
    <p:extLst>
      <p:ext uri="{BB962C8B-B14F-4D97-AF65-F5344CB8AC3E}">
        <p14:creationId xmlns:p14="http://schemas.microsoft.com/office/powerpoint/2010/main" val="25026725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dirty="0"/>
              <a:t>e).73 Two years later, The Illustrated Police News reported that Cross had purchased another gorilla from a steamship docked on the Mersey.74 Querying this assertion, the accompanying engraving showed an animal looking suspiciously like a chimpanzee (Figure 2). This conflation could have been the product of a deception by Cross and/or ignorance on the artist’s behalf: misidentification of gorillas and chimpanzees was typical while sightings of the former remained a novelty in Europe. Either way, it seems unlikely that this specimen really was a gorilla. . In 1883, Cross’s Menagerie advertised ‘a genuine Du </a:t>
            </a:r>
            <a:r>
              <a:rPr lang="en-US" dirty="0" err="1"/>
              <a:t>Chaillu</a:t>
            </a:r>
            <a:r>
              <a:rPr lang="en-US" dirty="0"/>
              <a:t> gorilla, not the chimpanzee usually palmed on the public’ – including, one might infer, at his own establishment on previous occasions</a:t>
            </a:r>
            <a:endParaRPr lang="en-GB" altLang="en-US" dirty="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EB3E7E1-6111-4331-B5FD-3D6F13C92AA2}" type="slidenum">
              <a:rPr lang="en-GB" altLang="en-US"/>
              <a:pPr eaLnBrk="1" hangingPunct="1">
                <a:spcBef>
                  <a:spcPct val="0"/>
                </a:spcBef>
              </a:pPr>
              <a:t>19</a:t>
            </a:fld>
            <a:endParaRPr lang="en-GB" altLang="en-US"/>
          </a:p>
        </p:txBody>
      </p:sp>
    </p:spTree>
    <p:extLst>
      <p:ext uri="{BB962C8B-B14F-4D97-AF65-F5344CB8AC3E}">
        <p14:creationId xmlns:p14="http://schemas.microsoft.com/office/powerpoint/2010/main" val="34292804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tall claims emanating from Cross’s Menagerie and his gorilla/chimpanzee hunt make it easy to dismiss him as a purveyor of mere humbug. But this should not overshadow the sophisticated character of Cross’s enterprise. His business relied on an extensive array of contacts throughout the globe, with these securing a steady stream of exotic species into the Mersey docks. In this, Cross profited from the advanced trappings of late-Victorian modernity. Newspaper profiles noted the importance of Reuter’s telegraph service in enabling communication with international agents and suppliers, also recording that the steamship’s advent had increased the efficiency of transporting animals overseas. For his part, Cross additionally credited the development of imperial railways in India, China and south-east Asia with making new species accessible to trader.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latter details highlight the extent to which imperialism augmented the Victorian animal trade – and vice versa. For one thing, individuals like Cross acted as middle men for supplying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useums</a:t>
            </a:r>
            <a:r>
              <a:rPr lang="en-US" dirty="0"/>
              <a:t> with colonial-themed exhibits. In 1898, for example, Cross donated ethnographic artefacts from Benin (bronzes, ivories, paddles) to Oxford’s Pitt Rivers Museum, using accompanying correspondence to also advertise live animals (including ‘200 baboons, apes and monkeys’) and ‘museum specimens’ (remains of hippopotamuses, elephants, lions, tigers and panthers) that were purchasable from his menagerie.80 Hunting animals, furthermore, was concomitant with colonialism – especially in Africa.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Colonial governors such as Cecil Rhodes amassed zoological collections as ‘symbols of dominance’, just as hunting metaphors were a common means of demeaning Africa’s human inhabitants in written descriptions of the continent.81 Imperial hunts correspondingly provided arresting copy for fiction aimed at domestic audiences, as well as the illustrated newspapers and magazines which emerged as ‘vehicles for imperial propaganda’ in the second half of the nineteenth century.82 Britain’s animal traders were very much part of this wider print culture. Drawings and photographs of the Liverpool Menagerie appeared The Graphic, Wide World Magazine, Illustrated Police News and English Illustrated Magazine, whilst Cross was interviewed on several occasions by Chums – a journal paradigmatic of juvenile literature’s role in popular imperialism.83 Accordingly, paternalistic attitudes which characterized colonial literature seeped into the animal traders’ rhetoric: the Liverpool menagerie advertised itself as being ‘known throughout the </a:t>
            </a:r>
            <a:r>
              <a:rPr lang="en-US" dirty="0" err="1"/>
              <a:t>civilised</a:t>
            </a:r>
            <a:r>
              <a:rPr lang="en-US" dirty="0"/>
              <a:t> and </a:t>
            </a:r>
            <a:r>
              <a:rPr lang="en-US" dirty="0" err="1"/>
              <a:t>uncivilised</a:t>
            </a:r>
            <a:r>
              <a:rPr lang="en-US" dirty="0"/>
              <a:t> world’, with Cross bragging that ‘natives talk about “Massa Cross” even where Europeans have rarely been seen’.</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20</a:t>
            </a:fld>
            <a:endParaRPr lang="en-GB"/>
          </a:p>
        </p:txBody>
      </p:sp>
    </p:spTree>
    <p:extLst>
      <p:ext uri="{BB962C8B-B14F-4D97-AF65-F5344CB8AC3E}">
        <p14:creationId xmlns:p14="http://schemas.microsoft.com/office/powerpoint/2010/main" val="1608933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reciprocity between the animal trade and empire was not without attendant problems, however. Events in the colonies sometimes proved unwelcome obstructions for animal merchants: for instance, in interviews Cross complained that the Mahdist War (1881–1899) stymied exports of ‘hippopotami, giraffes, gorillas and antelopes’ from Sudan.85 The sheer scale of hunting too presented broader dilemmas. An 1897 interviewer heard Cross lament: Africa, the richest storehouse the naturalist now possesses, is rapidly becoming impoverished. Every day expeditions start from the coast to trade, shoot or capture . . . The southern parts are rapidly coming under the white man’s sway, and when he comes on the scene all noble forms of wildlife disappear.86 These comments tapped into the concerns of the emerging conservation movement, which aimed to redress threats of extinction posed by hunts and safaris. As Cross noted, ‘the march age’ was depleting stocks of once-populous species such as the Indian elephant and Bengal tiger.88 Cross thus concluded that the late nineteenth century amounted to the ‘heyday of the naturalist’s trade’ – one which would not ‘last long’.</a:t>
            </a:r>
          </a:p>
          <a:p>
            <a:endParaRPr lang="en-US" dirty="0"/>
          </a:p>
          <a:p>
            <a:r>
              <a:rPr lang="en-US" dirty="0"/>
              <a:t>Not only was low life expectancy the norm at Britain’s zoos and menageries, capturing a single animal for sale on the open market typically involved killing many more of the same species as collateral.90 Moreover, conscientious objections hardly deterred Cross from acquiring species from Africa and other colonial contexts. As late as 1914, chimpanzees and other apes were still being advertised amongst the ‘pet animals always in stock’ at the Liverpool menagerie.</a:t>
            </a:r>
            <a:endParaRPr lang="en-GB" dirty="0"/>
          </a:p>
        </p:txBody>
      </p:sp>
      <p:sp>
        <p:nvSpPr>
          <p:cNvPr id="4" name="Slide Number Placeholder 3"/>
          <p:cNvSpPr>
            <a:spLocks noGrp="1"/>
          </p:cNvSpPr>
          <p:nvPr>
            <p:ph type="sldNum" sz="quarter" idx="5"/>
          </p:nvPr>
        </p:nvSpPr>
        <p:spPr/>
        <p:txBody>
          <a:bodyPr/>
          <a:lstStyle/>
          <a:p>
            <a:fld id="{3AE8F256-5D38-44F7-AFB1-16DB0DFCFD0B}" type="slidenum">
              <a:rPr lang="en-US" smtClean="0"/>
              <a:t>21</a:t>
            </a:fld>
            <a:endParaRPr lang="en-US"/>
          </a:p>
        </p:txBody>
      </p:sp>
    </p:spTree>
    <p:extLst>
      <p:ext uri="{BB962C8B-B14F-4D97-AF65-F5344CB8AC3E}">
        <p14:creationId xmlns:p14="http://schemas.microsoft.com/office/powerpoint/2010/main" val="34486675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Jimmy, like Greyfriars Bobby, had some agency – albeit </a:t>
            </a:r>
            <a:r>
              <a:rPr lang="en-US"/>
              <a:t>very circuscribed</a:t>
            </a:r>
            <a:r>
              <a:rPr lang="en-US" dirty="0"/>
              <a:t>.</a:t>
            </a:r>
            <a:endParaRPr lang="en-GB" dirty="0"/>
          </a:p>
        </p:txBody>
      </p:sp>
      <p:sp>
        <p:nvSpPr>
          <p:cNvPr id="4" name="Slide Number Placeholder 3"/>
          <p:cNvSpPr>
            <a:spLocks noGrp="1"/>
          </p:cNvSpPr>
          <p:nvPr>
            <p:ph type="sldNum" sz="quarter" idx="5"/>
          </p:nvPr>
        </p:nvSpPr>
        <p:spPr/>
        <p:txBody>
          <a:bodyPr/>
          <a:lstStyle/>
          <a:p>
            <a:fld id="{9E56F376-9A3F-4A3B-9777-C1A907DBE820}" type="slidenum">
              <a:rPr lang="en-GB" smtClean="0"/>
              <a:t>23</a:t>
            </a:fld>
            <a:endParaRPr lang="en-GB"/>
          </a:p>
        </p:txBody>
      </p:sp>
    </p:spTree>
    <p:extLst>
      <p:ext uri="{BB962C8B-B14F-4D97-AF65-F5344CB8AC3E}">
        <p14:creationId xmlns:p14="http://schemas.microsoft.com/office/powerpoint/2010/main" val="4040419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175025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2989488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40CC1B-4A26-4392-A574-C5476E1D947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2003115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40CC1B-4A26-4392-A574-C5476E1D947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67704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40CC1B-4A26-4392-A574-C5476E1D9471}" type="datetimeFigureOut">
              <a:rPr lang="en-GB" smtClean="0"/>
              <a:t>08/10/2021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3592418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40CC1B-4A26-4392-A574-C5476E1D9471}" type="datetimeFigureOut">
              <a:rPr lang="en-GB" smtClean="0"/>
              <a:t>08/10/2021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2128669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0CC1B-4A26-4392-A574-C5476E1D9471}" type="datetimeFigureOut">
              <a:rPr lang="en-GB" smtClean="0"/>
              <a:t>08/10/2021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865148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2284030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356463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1202171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a:p>
        </p:txBody>
      </p:sp>
    </p:spTree>
    <p:extLst>
      <p:ext uri="{BB962C8B-B14F-4D97-AF65-F5344CB8AC3E}">
        <p14:creationId xmlns:p14="http://schemas.microsoft.com/office/powerpoint/2010/main" val="3299753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0CC1B-4A26-4392-A574-C5476E1D9471}" type="datetimeFigureOut">
              <a:rPr lang="en-GB" smtClean="0"/>
              <a:t>08/10/2021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F2B99-4E9C-4D88-9E3B-9F8CDF7236DE}" type="slidenum">
              <a:rPr lang="en-GB" smtClean="0"/>
              <a:t>‹#›</a:t>
            </a:fld>
            <a:endParaRPr lang="en-GB"/>
          </a:p>
        </p:txBody>
      </p:sp>
    </p:spTree>
    <p:extLst>
      <p:ext uri="{BB962C8B-B14F-4D97-AF65-F5344CB8AC3E}">
        <p14:creationId xmlns:p14="http://schemas.microsoft.com/office/powerpoint/2010/main" val="93856305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emf"/></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9.emf"/><Relationship Id="rId5" Type="http://schemas.openxmlformats.org/officeDocument/2006/relationships/image" Target="../media/image48.png"/><Relationship Id="rId4" Type="http://schemas.openxmlformats.org/officeDocument/2006/relationships/image" Target="../media/image47.png"/></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0.xml.rels><?xml version="1.0" encoding="UTF-8" standalone="yes"?>
<Relationships xmlns="http://schemas.openxmlformats.org/package/2006/relationships"><Relationship Id="rId3" Type="http://schemas.openxmlformats.org/officeDocument/2006/relationships/image" Target="../media/image38.emf"/><Relationship Id="rId7"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55.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8" Type="http://schemas.openxmlformats.org/officeDocument/2006/relationships/image" Target="../media/image60.jpg"/><Relationship Id="rId3" Type="http://schemas.openxmlformats.org/officeDocument/2006/relationships/image" Target="../media/image56.png"/><Relationship Id="rId7"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 Id="rId9" Type="http://schemas.openxmlformats.org/officeDocument/2006/relationships/image" Target="../media/image61.png"/></Relationships>
</file>

<file path=ppt/slides/_rels/slide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emf"/><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png"/></Relationships>
</file>

<file path=ppt/slides/_rels/slide2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93E15-5DD2-4364-961B-54DCF306E8C1}"/>
              </a:ext>
            </a:extLst>
          </p:cNvPr>
          <p:cNvSpPr>
            <a:spLocks noGrp="1"/>
          </p:cNvSpPr>
          <p:nvPr>
            <p:ph type="title"/>
          </p:nvPr>
        </p:nvSpPr>
        <p:spPr/>
        <p:txBody>
          <a:bodyPr/>
          <a:lstStyle/>
          <a:p>
            <a:pPr algn="ctr"/>
            <a:r>
              <a:rPr lang="en-US" b="1" dirty="0"/>
              <a:t>The Victorians and Other Animals</a:t>
            </a:r>
            <a:endParaRPr lang="en-GB" b="1" dirty="0"/>
          </a:p>
        </p:txBody>
      </p:sp>
      <p:sp>
        <p:nvSpPr>
          <p:cNvPr id="3" name="Content Placeholder 2">
            <a:extLst>
              <a:ext uri="{FF2B5EF4-FFF2-40B4-BE49-F238E27FC236}">
                <a16:creationId xmlns:a16="http://schemas.microsoft.com/office/drawing/2014/main" id="{B2CB1D94-632F-4697-BC14-42E622BCA8BB}"/>
              </a:ext>
            </a:extLst>
          </p:cNvPr>
          <p:cNvSpPr>
            <a:spLocks noGrp="1"/>
          </p:cNvSpPr>
          <p:nvPr>
            <p:ph idx="1"/>
          </p:nvPr>
        </p:nvSpPr>
        <p:spPr>
          <a:xfrm>
            <a:off x="838200" y="1825625"/>
            <a:ext cx="10515600" cy="4667250"/>
          </a:xfrm>
        </p:spPr>
        <p:txBody>
          <a:bodyPr numCol="2" spcCol="360000">
            <a:normAutofit lnSpcReduction="10000"/>
          </a:bodyPr>
          <a:lstStyle/>
          <a:p>
            <a:pPr marL="0" indent="0">
              <a:buNone/>
            </a:pPr>
            <a:r>
              <a:rPr lang="en-US" b="1" u="sng" dirty="0">
                <a:solidFill>
                  <a:srgbClr val="FFCCFF"/>
                </a:solidFill>
              </a:rPr>
              <a:t>3. Case Study: Gorillas and Other Animals in Victorian Liverpool</a:t>
            </a:r>
          </a:p>
          <a:p>
            <a:pPr>
              <a:buFontTx/>
              <a:buChar char="-"/>
            </a:pPr>
            <a:r>
              <a:rPr lang="en-US" dirty="0">
                <a:solidFill>
                  <a:srgbClr val="FFCCFF"/>
                </a:solidFill>
              </a:rPr>
              <a:t>Gorilla Mania</a:t>
            </a:r>
          </a:p>
          <a:p>
            <a:pPr>
              <a:buFontTx/>
              <a:buChar char="-"/>
            </a:pPr>
            <a:r>
              <a:rPr lang="en-GB" dirty="0">
                <a:solidFill>
                  <a:srgbClr val="FFCCFF"/>
                </a:solidFill>
              </a:rPr>
              <a:t>Owen vs Huxley Debates</a:t>
            </a:r>
          </a:p>
          <a:p>
            <a:pPr>
              <a:buFontTx/>
              <a:buChar char="-"/>
            </a:pPr>
            <a:r>
              <a:rPr lang="en-GB" dirty="0">
                <a:solidFill>
                  <a:srgbClr val="FFCCFF"/>
                </a:solidFill>
              </a:rPr>
              <a:t>‘Missing Link’ Racism</a:t>
            </a:r>
          </a:p>
          <a:p>
            <a:pPr>
              <a:buFontTx/>
              <a:buChar char="-"/>
            </a:pPr>
            <a:r>
              <a:rPr lang="en-GB" dirty="0">
                <a:solidFill>
                  <a:srgbClr val="FFCCFF"/>
                </a:solidFill>
              </a:rPr>
              <a:t>Evolution in Museums</a:t>
            </a:r>
          </a:p>
          <a:p>
            <a:pPr>
              <a:buFontTx/>
              <a:buChar char="-"/>
            </a:pPr>
            <a:r>
              <a:rPr lang="en-GB" dirty="0">
                <a:solidFill>
                  <a:srgbClr val="FFCCFF"/>
                </a:solidFill>
              </a:rPr>
              <a:t>‘Scientific’ Racism in Museums</a:t>
            </a:r>
          </a:p>
          <a:p>
            <a:pPr>
              <a:buFontTx/>
              <a:buChar char="-"/>
            </a:pPr>
            <a:r>
              <a:rPr lang="en-GB" dirty="0">
                <a:solidFill>
                  <a:srgbClr val="FFCCFF"/>
                </a:solidFill>
              </a:rPr>
              <a:t>Museums and Show Business</a:t>
            </a:r>
          </a:p>
          <a:p>
            <a:pPr>
              <a:buFontTx/>
              <a:buChar char="-"/>
            </a:pPr>
            <a:r>
              <a:rPr lang="en-GB" dirty="0">
                <a:solidFill>
                  <a:srgbClr val="FFCCFF"/>
                </a:solidFill>
              </a:rPr>
              <a:t>William Cross and exotic animal trade</a:t>
            </a:r>
          </a:p>
          <a:p>
            <a:pPr>
              <a:buFontTx/>
              <a:buChar char="-"/>
            </a:pPr>
            <a:r>
              <a:rPr lang="en-GB" dirty="0">
                <a:solidFill>
                  <a:srgbClr val="FFCCFF"/>
                </a:solidFill>
              </a:rPr>
              <a:t>Animal Agency?</a:t>
            </a:r>
            <a:endParaRPr lang="en-GB" b="1" dirty="0">
              <a:solidFill>
                <a:srgbClr val="FFCCFF"/>
              </a:solidFill>
            </a:endParaRPr>
          </a:p>
          <a:p>
            <a:pPr>
              <a:buFontTx/>
              <a:buChar char="-"/>
            </a:pPr>
            <a:endParaRPr lang="en-GB" dirty="0"/>
          </a:p>
          <a:p>
            <a:pPr marL="0" indent="0" algn="r">
              <a:buNone/>
            </a:pPr>
            <a:r>
              <a:rPr lang="en-GB" b="1" dirty="0">
                <a:solidFill>
                  <a:srgbClr val="00B0F0"/>
                </a:solidFill>
              </a:rPr>
              <a:t>Key themes:</a:t>
            </a:r>
          </a:p>
          <a:p>
            <a:pPr algn="r"/>
            <a:r>
              <a:rPr lang="en-GB" b="1" dirty="0">
                <a:solidFill>
                  <a:srgbClr val="00B0F0"/>
                </a:solidFill>
              </a:rPr>
              <a:t>Use of animals in discourses surrounding industrial modernity, </a:t>
            </a:r>
            <a:r>
              <a:rPr lang="en-GB" b="1" dirty="0" err="1">
                <a:solidFill>
                  <a:srgbClr val="00B0F0"/>
                </a:solidFill>
              </a:rPr>
              <a:t>urbanisarion</a:t>
            </a:r>
            <a:r>
              <a:rPr lang="en-GB" b="1" dirty="0">
                <a:solidFill>
                  <a:srgbClr val="00B0F0"/>
                </a:solidFill>
              </a:rPr>
              <a:t>, race and empire</a:t>
            </a:r>
          </a:p>
          <a:p>
            <a:pPr algn="r"/>
            <a:r>
              <a:rPr lang="en-GB" b="1" dirty="0">
                <a:solidFill>
                  <a:srgbClr val="00B0F0"/>
                </a:solidFill>
              </a:rPr>
              <a:t>Links between scientific and show business</a:t>
            </a:r>
          </a:p>
          <a:p>
            <a:pPr algn="r"/>
            <a:r>
              <a:rPr lang="en-GB" b="1" dirty="0">
                <a:solidFill>
                  <a:srgbClr val="00B0F0"/>
                </a:solidFill>
              </a:rPr>
              <a:t>Animal agency </a:t>
            </a:r>
          </a:p>
        </p:txBody>
      </p:sp>
    </p:spTree>
    <p:extLst>
      <p:ext uri="{BB962C8B-B14F-4D97-AF65-F5344CB8AC3E}">
        <p14:creationId xmlns:p14="http://schemas.microsoft.com/office/powerpoint/2010/main" val="640004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763D0-28B6-4EFB-8218-50C4596BF6C5}"/>
              </a:ext>
            </a:extLst>
          </p:cNvPr>
          <p:cNvSpPr>
            <a:spLocks noGrp="1"/>
          </p:cNvSpPr>
          <p:nvPr>
            <p:ph type="title"/>
          </p:nvPr>
        </p:nvSpPr>
        <p:spPr/>
        <p:txBody>
          <a:bodyPr>
            <a:normAutofit fontScale="90000"/>
          </a:bodyPr>
          <a:lstStyle/>
          <a:p>
            <a:pPr algn="ctr"/>
            <a:r>
              <a:rPr lang="en-US" b="1" dirty="0"/>
              <a:t>3. Case Study: Gorillas and Other Animals in Victorian Liverpool</a:t>
            </a:r>
            <a:br>
              <a:rPr lang="en-US" dirty="0"/>
            </a:br>
            <a:r>
              <a:rPr lang="en-US" dirty="0"/>
              <a:t>Gorilla Mania</a:t>
            </a:r>
            <a:endParaRPr lang="en-GB" dirty="0"/>
          </a:p>
        </p:txBody>
      </p:sp>
      <p:pic>
        <p:nvPicPr>
          <p:cNvPr id="5" name="Content Placeholder 4">
            <a:extLst>
              <a:ext uri="{FF2B5EF4-FFF2-40B4-BE49-F238E27FC236}">
                <a16:creationId xmlns:a16="http://schemas.microsoft.com/office/drawing/2014/main" id="{09AD3D77-215C-40E5-AC36-F1B2D364E3A7}"/>
              </a:ext>
            </a:extLst>
          </p:cNvPr>
          <p:cNvPicPr>
            <a:picLocks noGrp="1" noChangeAspect="1"/>
          </p:cNvPicPr>
          <p:nvPr>
            <p:ph idx="1"/>
          </p:nvPr>
        </p:nvPicPr>
        <p:blipFill>
          <a:blip r:embed="rId3"/>
          <a:stretch>
            <a:fillRect/>
          </a:stretch>
        </p:blipFill>
        <p:spPr>
          <a:xfrm>
            <a:off x="712939" y="1928683"/>
            <a:ext cx="3428542" cy="4351338"/>
          </a:xfrm>
        </p:spPr>
      </p:pic>
      <p:pic>
        <p:nvPicPr>
          <p:cNvPr id="7" name="Picture 6">
            <a:extLst>
              <a:ext uri="{FF2B5EF4-FFF2-40B4-BE49-F238E27FC236}">
                <a16:creationId xmlns:a16="http://schemas.microsoft.com/office/drawing/2014/main" id="{F6C6D13A-44C1-4DCD-9C92-99D7E28C5AF5}"/>
              </a:ext>
            </a:extLst>
          </p:cNvPr>
          <p:cNvPicPr>
            <a:picLocks noChangeAspect="1"/>
          </p:cNvPicPr>
          <p:nvPr/>
        </p:nvPicPr>
        <p:blipFill>
          <a:blip r:embed="rId4"/>
          <a:stretch>
            <a:fillRect/>
          </a:stretch>
        </p:blipFill>
        <p:spPr>
          <a:xfrm>
            <a:off x="4722311" y="1900499"/>
            <a:ext cx="7010400" cy="4622483"/>
          </a:xfrm>
          <a:prstGeom prst="rect">
            <a:avLst/>
          </a:prstGeom>
        </p:spPr>
      </p:pic>
    </p:spTree>
    <p:extLst>
      <p:ext uri="{BB962C8B-B14F-4D97-AF65-F5344CB8AC3E}">
        <p14:creationId xmlns:p14="http://schemas.microsoft.com/office/powerpoint/2010/main" val="3468788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84194A0-C72A-4488-9A5F-9EAB40D78431}"/>
              </a:ext>
            </a:extLst>
          </p:cNvPr>
          <p:cNvSpPr>
            <a:spLocks noGrp="1"/>
          </p:cNvSpPr>
          <p:nvPr>
            <p:ph type="title"/>
          </p:nvPr>
        </p:nvSpPr>
        <p:spPr>
          <a:xfrm>
            <a:off x="3407079" y="0"/>
            <a:ext cx="6137754" cy="1309688"/>
          </a:xfrm>
        </p:spPr>
        <p:txBody>
          <a:bodyPr/>
          <a:lstStyle/>
          <a:p>
            <a:pPr algn="ctr"/>
            <a:r>
              <a:rPr lang="en-GB" dirty="0"/>
              <a:t>Owen vs Huxley Debates</a:t>
            </a:r>
            <a:br>
              <a:rPr lang="en-GB" dirty="0"/>
            </a:br>
            <a:r>
              <a:rPr lang="en-GB" sz="3200" dirty="0"/>
              <a:t>‘Great Hippocampus Question’</a:t>
            </a:r>
            <a:endParaRPr lang="en-GB" dirty="0"/>
          </a:p>
        </p:txBody>
      </p:sp>
      <p:pic>
        <p:nvPicPr>
          <p:cNvPr id="8194" name="Picture 2">
            <a:extLst>
              <a:ext uri="{FF2B5EF4-FFF2-40B4-BE49-F238E27FC236}">
                <a16:creationId xmlns:a16="http://schemas.microsoft.com/office/drawing/2014/main" id="{59E3EF93-E229-4FA2-9B61-2F14CFACF4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0869" y="1309688"/>
            <a:ext cx="3985569" cy="33397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43D8E53-F478-43DC-A723-6CCB169D3F26}"/>
              </a:ext>
            </a:extLst>
          </p:cNvPr>
          <p:cNvPicPr>
            <a:picLocks noChangeAspect="1"/>
          </p:cNvPicPr>
          <p:nvPr/>
        </p:nvPicPr>
        <p:blipFill rotWithShape="1">
          <a:blip r:embed="rId4"/>
          <a:srcRect t="39863" r="-632"/>
          <a:stretch/>
        </p:blipFill>
        <p:spPr>
          <a:xfrm>
            <a:off x="4520868" y="4533024"/>
            <a:ext cx="3985570" cy="2111914"/>
          </a:xfrm>
          <a:prstGeom prst="rect">
            <a:avLst/>
          </a:prstGeom>
        </p:spPr>
      </p:pic>
      <p:sp>
        <p:nvSpPr>
          <p:cNvPr id="9" name="TextBox 8">
            <a:extLst>
              <a:ext uri="{FF2B5EF4-FFF2-40B4-BE49-F238E27FC236}">
                <a16:creationId xmlns:a16="http://schemas.microsoft.com/office/drawing/2014/main" id="{49926687-D12C-45C5-A39C-563B75738EB2}"/>
              </a:ext>
            </a:extLst>
          </p:cNvPr>
          <p:cNvSpPr txBox="1"/>
          <p:nvPr/>
        </p:nvSpPr>
        <p:spPr>
          <a:xfrm>
            <a:off x="5959233" y="2475419"/>
            <a:ext cx="1806722" cy="461665"/>
          </a:xfrm>
          <a:prstGeom prst="rect">
            <a:avLst/>
          </a:prstGeom>
          <a:noFill/>
        </p:spPr>
        <p:txBody>
          <a:bodyPr wrap="square">
            <a:spAutoFit/>
          </a:bodyPr>
          <a:lstStyle/>
          <a:p>
            <a:r>
              <a:rPr lang="en-US" sz="1200" dirty="0">
                <a:solidFill>
                  <a:schemeClr val="bg1"/>
                </a:solidFill>
              </a:rPr>
              <a:t>Illustrations used by Owen, </a:t>
            </a:r>
            <a:endParaRPr lang="en-GB" dirty="0"/>
          </a:p>
        </p:txBody>
      </p:sp>
      <p:pic>
        <p:nvPicPr>
          <p:cNvPr id="12" name="Picture 11">
            <a:extLst>
              <a:ext uri="{FF2B5EF4-FFF2-40B4-BE49-F238E27FC236}">
                <a16:creationId xmlns:a16="http://schemas.microsoft.com/office/drawing/2014/main" id="{A1DD6F61-22CD-4F69-BECE-9F464E56B3F1}"/>
              </a:ext>
            </a:extLst>
          </p:cNvPr>
          <p:cNvPicPr>
            <a:picLocks noChangeAspect="1"/>
          </p:cNvPicPr>
          <p:nvPr/>
        </p:nvPicPr>
        <p:blipFill>
          <a:blip r:embed="rId5"/>
          <a:stretch>
            <a:fillRect/>
          </a:stretch>
        </p:blipFill>
        <p:spPr>
          <a:xfrm>
            <a:off x="249624" y="1519015"/>
            <a:ext cx="4000253" cy="4973860"/>
          </a:xfrm>
          <a:prstGeom prst="rect">
            <a:avLst/>
          </a:prstGeom>
        </p:spPr>
      </p:pic>
      <p:sp>
        <p:nvSpPr>
          <p:cNvPr id="13" name="Title 1">
            <a:extLst>
              <a:ext uri="{FF2B5EF4-FFF2-40B4-BE49-F238E27FC236}">
                <a16:creationId xmlns:a16="http://schemas.microsoft.com/office/drawing/2014/main" id="{DA0EEF95-E873-42AD-81BD-DC691C4FB20B}"/>
              </a:ext>
            </a:extLst>
          </p:cNvPr>
          <p:cNvSpPr txBox="1">
            <a:spLocks/>
          </p:cNvSpPr>
          <p:nvPr/>
        </p:nvSpPr>
        <p:spPr>
          <a:xfrm>
            <a:off x="455396" y="139588"/>
            <a:ext cx="3027078" cy="123983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2800" dirty="0"/>
            </a:br>
            <a:r>
              <a:rPr lang="en-GB" sz="2800" dirty="0"/>
              <a:t>Richard Owen</a:t>
            </a:r>
          </a:p>
          <a:p>
            <a:r>
              <a:rPr lang="en-GB" sz="2800" dirty="0"/>
              <a:t>(1804—1892)</a:t>
            </a:r>
          </a:p>
        </p:txBody>
      </p:sp>
      <p:sp>
        <p:nvSpPr>
          <p:cNvPr id="15" name="TextBox 14">
            <a:extLst>
              <a:ext uri="{FF2B5EF4-FFF2-40B4-BE49-F238E27FC236}">
                <a16:creationId xmlns:a16="http://schemas.microsoft.com/office/drawing/2014/main" id="{2E6332B9-BA14-4540-8553-80CA54C572A9}"/>
              </a:ext>
            </a:extLst>
          </p:cNvPr>
          <p:cNvSpPr txBox="1"/>
          <p:nvPr/>
        </p:nvSpPr>
        <p:spPr>
          <a:xfrm>
            <a:off x="4582596" y="4758582"/>
            <a:ext cx="2397873" cy="461665"/>
          </a:xfrm>
          <a:prstGeom prst="rect">
            <a:avLst/>
          </a:prstGeom>
          <a:noFill/>
        </p:spPr>
        <p:txBody>
          <a:bodyPr wrap="square">
            <a:spAutoFit/>
          </a:bodyPr>
          <a:lstStyle/>
          <a:p>
            <a:r>
              <a:rPr lang="en-US" sz="1200" dirty="0">
                <a:solidFill>
                  <a:schemeClr val="bg1"/>
                </a:solidFill>
              </a:rPr>
              <a:t>Charles Lyell,  </a:t>
            </a:r>
            <a:r>
              <a:rPr lang="en-US" sz="1200" i="1" dirty="0">
                <a:solidFill>
                  <a:schemeClr val="bg1"/>
                </a:solidFill>
              </a:rPr>
              <a:t>Geological Evidences of the Antiquity of Man</a:t>
            </a:r>
            <a:r>
              <a:rPr lang="en-US" sz="1200" dirty="0">
                <a:solidFill>
                  <a:schemeClr val="bg1"/>
                </a:solidFill>
              </a:rPr>
              <a:t>, 1863</a:t>
            </a:r>
            <a:endParaRPr lang="en-GB" sz="1200" dirty="0">
              <a:solidFill>
                <a:schemeClr val="bg1"/>
              </a:solidFill>
            </a:endParaRPr>
          </a:p>
        </p:txBody>
      </p:sp>
      <p:pic>
        <p:nvPicPr>
          <p:cNvPr id="16" name="Picture 2" descr="&lt;p&gt;He stands beside a pull-out blackboard on which is drawn the skull of a gorilla&lt;/p&gt;">
            <a:extLst>
              <a:ext uri="{FF2B5EF4-FFF2-40B4-BE49-F238E27FC236}">
                <a16:creationId xmlns:a16="http://schemas.microsoft.com/office/drawing/2014/main" id="{CEE8E0C3-4C13-4F4B-8B2D-4811881B751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8114" y="1449166"/>
            <a:ext cx="3351965" cy="5043709"/>
          </a:xfrm>
          <a:prstGeom prst="rect">
            <a:avLst/>
          </a:prstGeom>
          <a:noFill/>
          <a:extLst>
            <a:ext uri="{909E8E84-426E-40DD-AFC4-6F175D3DCCD1}">
              <a14:hiddenFill xmlns:a14="http://schemas.microsoft.com/office/drawing/2010/main">
                <a:solidFill>
                  <a:srgbClr val="FFFFFF"/>
                </a:solidFill>
              </a14:hiddenFill>
            </a:ext>
          </a:extLst>
        </p:spPr>
      </p:pic>
      <p:sp>
        <p:nvSpPr>
          <p:cNvPr id="17" name="Title 1">
            <a:extLst>
              <a:ext uri="{FF2B5EF4-FFF2-40B4-BE49-F238E27FC236}">
                <a16:creationId xmlns:a16="http://schemas.microsoft.com/office/drawing/2014/main" id="{FFCA8885-C275-4F7B-9024-C04029909F89}"/>
              </a:ext>
            </a:extLst>
          </p:cNvPr>
          <p:cNvSpPr txBox="1">
            <a:spLocks/>
          </p:cNvSpPr>
          <p:nvPr/>
        </p:nvSpPr>
        <p:spPr>
          <a:xfrm>
            <a:off x="9782827" y="344012"/>
            <a:ext cx="2287252" cy="1136652"/>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2800" dirty="0"/>
              <a:t>Thomas Henry Huxley</a:t>
            </a:r>
          </a:p>
          <a:p>
            <a:pPr algn="r"/>
            <a:r>
              <a:rPr lang="en-GB" sz="2800" dirty="0"/>
              <a:t>(1825—1895)</a:t>
            </a:r>
          </a:p>
        </p:txBody>
      </p:sp>
    </p:spTree>
    <p:extLst>
      <p:ext uri="{BB962C8B-B14F-4D97-AF65-F5344CB8AC3E}">
        <p14:creationId xmlns:p14="http://schemas.microsoft.com/office/powerpoint/2010/main" val="4182908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093" y="0"/>
            <a:ext cx="4486491" cy="6168860"/>
          </a:xfrm>
          <a:prstGeom prst="rect">
            <a:avLst/>
          </a:prstGeom>
          <a:noFill/>
        </p:spPr>
        <p:txBody>
          <a:bodyPr wrap="square" lIns="540000" tIns="540000" rIns="540000" bIns="540000" rtlCol="0">
            <a:spAutoFit/>
          </a:bodyPr>
          <a:lstStyle/>
          <a:p>
            <a:pPr lvl="1"/>
            <a:r>
              <a:rPr lang="en-GB" sz="2800" b="1" dirty="0">
                <a:solidFill>
                  <a:srgbClr val="7030A0"/>
                </a:solidFill>
                <a:effectLst>
                  <a:outerShdw blurRad="38100" dist="38100" dir="2700000" algn="tl">
                    <a:srgbClr val="000000">
                      <a:alpha val="43137"/>
                    </a:srgbClr>
                  </a:outerShdw>
                </a:effectLst>
              </a:rPr>
              <a:t>Gorilla Mania</a:t>
            </a:r>
          </a:p>
          <a:p>
            <a:pPr marL="971550" lvl="1" indent="-514350">
              <a:buAutoNum type="arabicPeriod"/>
            </a:pPr>
            <a:endParaRPr lang="en-GB" dirty="0">
              <a:solidFill>
                <a:srgbClr val="7030A0"/>
              </a:solidFill>
              <a:effectLst>
                <a:outerShdw blurRad="38100" dist="38100" dir="2700000" algn="tl">
                  <a:srgbClr val="000000">
                    <a:alpha val="43137"/>
                  </a:srgbClr>
                </a:outerShdw>
              </a:effectLst>
            </a:endParaRPr>
          </a:p>
          <a:p>
            <a:pPr lvl="1"/>
            <a:r>
              <a:rPr lang="en-GB" dirty="0"/>
              <a:t>Says Owen, you can see</a:t>
            </a:r>
          </a:p>
          <a:p>
            <a:pPr lvl="1"/>
            <a:r>
              <a:rPr lang="en-GB" dirty="0"/>
              <a:t>The brain of Chimpanzee</a:t>
            </a:r>
          </a:p>
          <a:p>
            <a:pPr lvl="1"/>
            <a:r>
              <a:rPr lang="en-GB" dirty="0"/>
              <a:t>Is always exceedingly small,</a:t>
            </a:r>
          </a:p>
          <a:p>
            <a:pPr lvl="1"/>
            <a:r>
              <a:rPr lang="en-GB" dirty="0"/>
              <a:t>With the hindermost "horn"</a:t>
            </a:r>
          </a:p>
          <a:p>
            <a:pPr lvl="1"/>
            <a:r>
              <a:rPr lang="en-GB" dirty="0"/>
              <a:t>Of extremity shorn,</a:t>
            </a:r>
          </a:p>
          <a:p>
            <a:pPr lvl="1"/>
            <a:r>
              <a:rPr lang="en-GB" dirty="0"/>
              <a:t>And no "Hippocampus" at all.</a:t>
            </a:r>
          </a:p>
          <a:p>
            <a:pPr lvl="1"/>
            <a:r>
              <a:rPr lang="en-GB" dirty="0"/>
              <a:t> </a:t>
            </a:r>
          </a:p>
          <a:p>
            <a:pPr lvl="1"/>
            <a:endParaRPr lang="en-GB" dirty="0"/>
          </a:p>
          <a:p>
            <a:pPr lvl="1"/>
            <a:r>
              <a:rPr lang="en-GB" dirty="0"/>
              <a:t>… Next Huxley replies,</a:t>
            </a:r>
          </a:p>
          <a:p>
            <a:pPr lvl="1"/>
            <a:r>
              <a:rPr lang="en-GB" dirty="0"/>
              <a:t>That Owen he lies,</a:t>
            </a:r>
          </a:p>
          <a:p>
            <a:pPr lvl="1"/>
            <a:r>
              <a:rPr lang="en-GB" dirty="0"/>
              <a:t>And garbles his Latin quotation;</a:t>
            </a:r>
          </a:p>
          <a:p>
            <a:pPr lvl="1"/>
            <a:r>
              <a:rPr lang="en-GB" dirty="0"/>
              <a:t>That his facts are not new,</a:t>
            </a:r>
          </a:p>
          <a:p>
            <a:pPr lvl="1"/>
            <a:r>
              <a:rPr lang="en-GB" dirty="0"/>
              <a:t>His mistakes not a few.</a:t>
            </a:r>
          </a:p>
          <a:p>
            <a:pPr lvl="1"/>
            <a:r>
              <a:rPr lang="en-GB" dirty="0"/>
              <a:t>Detrimental to his reputation.</a:t>
            </a:r>
          </a:p>
          <a:p>
            <a:pPr lvl="1"/>
            <a:endParaRPr lang="en-US" sz="3200" dirty="0"/>
          </a:p>
        </p:txBody>
      </p:sp>
      <p:pic>
        <p:nvPicPr>
          <p:cNvPr id="3" name="Picture 2"/>
          <p:cNvPicPr>
            <a:picLocks noChangeAspect="1"/>
          </p:cNvPicPr>
          <p:nvPr/>
        </p:nvPicPr>
        <p:blipFill>
          <a:blip r:embed="rId2"/>
          <a:stretch>
            <a:fillRect/>
          </a:stretch>
        </p:blipFill>
        <p:spPr>
          <a:xfrm>
            <a:off x="8014514" y="0"/>
            <a:ext cx="4177485" cy="5535168"/>
          </a:xfrm>
          <a:prstGeom prst="rect">
            <a:avLst/>
          </a:prstGeom>
        </p:spPr>
      </p:pic>
      <p:pic>
        <p:nvPicPr>
          <p:cNvPr id="4" name="Picture 3"/>
          <p:cNvPicPr>
            <a:picLocks noChangeAspect="1"/>
          </p:cNvPicPr>
          <p:nvPr/>
        </p:nvPicPr>
        <p:blipFill>
          <a:blip r:embed="rId3"/>
          <a:stretch>
            <a:fillRect/>
          </a:stretch>
        </p:blipFill>
        <p:spPr>
          <a:xfrm>
            <a:off x="4284256" y="0"/>
            <a:ext cx="3730258" cy="4709922"/>
          </a:xfrm>
          <a:prstGeom prst="rect">
            <a:avLst/>
          </a:prstGeom>
        </p:spPr>
      </p:pic>
      <p:sp>
        <p:nvSpPr>
          <p:cNvPr id="5" name="Rectangle 4"/>
          <p:cNvSpPr/>
          <p:nvPr/>
        </p:nvSpPr>
        <p:spPr>
          <a:xfrm>
            <a:off x="1032600" y="5535168"/>
            <a:ext cx="5116785" cy="923330"/>
          </a:xfrm>
          <a:prstGeom prst="rect">
            <a:avLst/>
          </a:prstGeom>
        </p:spPr>
        <p:txBody>
          <a:bodyPr wrap="none">
            <a:spAutoFit/>
          </a:bodyPr>
          <a:lstStyle/>
          <a:p>
            <a:r>
              <a:rPr lang="en-GB" dirty="0"/>
              <a:t>‘</a:t>
            </a:r>
            <a:r>
              <a:rPr lang="en-GB" dirty="0" err="1"/>
              <a:t>Monkeyana</a:t>
            </a:r>
            <a:r>
              <a:rPr lang="en-GB" dirty="0"/>
              <a:t>,’ </a:t>
            </a:r>
            <a:r>
              <a:rPr lang="en-GB" i="1" dirty="0"/>
              <a:t>Punch, </a:t>
            </a:r>
            <a:r>
              <a:rPr lang="en-GB" dirty="0"/>
              <a:t>18 May 1861, p. 206</a:t>
            </a:r>
          </a:p>
          <a:p>
            <a:endParaRPr lang="en-GB" dirty="0"/>
          </a:p>
          <a:p>
            <a:r>
              <a:rPr lang="en-GB" dirty="0"/>
              <a:t>‘The Lion of the Season’, </a:t>
            </a:r>
            <a:r>
              <a:rPr lang="en-GB" i="1" dirty="0"/>
              <a:t>Punch</a:t>
            </a:r>
            <a:r>
              <a:rPr lang="en-GB" dirty="0"/>
              <a:t>, 25 May 1861, p. 213</a:t>
            </a:r>
          </a:p>
        </p:txBody>
      </p:sp>
    </p:spTree>
    <p:extLst>
      <p:ext uri="{BB962C8B-B14F-4D97-AF65-F5344CB8AC3E}">
        <p14:creationId xmlns:p14="http://schemas.microsoft.com/office/powerpoint/2010/main" val="3851864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BCF7B-3C1C-4908-AD4F-1F984ED41D49}"/>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8948B354-7225-4485-8CB1-3B95AF4BF461}"/>
              </a:ext>
            </a:extLst>
          </p:cNvPr>
          <p:cNvPicPr>
            <a:picLocks noGrp="1" noChangeAspect="1"/>
          </p:cNvPicPr>
          <p:nvPr>
            <p:ph idx="1"/>
          </p:nvPr>
        </p:nvPicPr>
        <p:blipFill rotWithShape="1">
          <a:blip r:embed="rId3"/>
          <a:srcRect t="13908" r="2762" b="4721"/>
          <a:stretch/>
        </p:blipFill>
        <p:spPr>
          <a:xfrm>
            <a:off x="650613" y="744432"/>
            <a:ext cx="3599516" cy="5369136"/>
          </a:xfrm>
          <a:prstGeom prst="rect">
            <a:avLst/>
          </a:prstGeom>
        </p:spPr>
      </p:pic>
      <p:pic>
        <p:nvPicPr>
          <p:cNvPr id="8" name="Picture 7">
            <a:extLst>
              <a:ext uri="{FF2B5EF4-FFF2-40B4-BE49-F238E27FC236}">
                <a16:creationId xmlns:a16="http://schemas.microsoft.com/office/drawing/2014/main" id="{23B59FB9-188F-40B0-8DF3-CD101AE249E0}"/>
              </a:ext>
            </a:extLst>
          </p:cNvPr>
          <p:cNvPicPr>
            <a:picLocks noChangeAspect="1"/>
          </p:cNvPicPr>
          <p:nvPr/>
        </p:nvPicPr>
        <p:blipFill rotWithShape="1">
          <a:blip r:embed="rId4"/>
          <a:srcRect l="37843" t="17139" r="35511" b="30495"/>
          <a:stretch/>
        </p:blipFill>
        <p:spPr>
          <a:xfrm>
            <a:off x="5384213" y="0"/>
            <a:ext cx="5881601" cy="6501009"/>
          </a:xfrm>
          <a:prstGeom prst="rect">
            <a:avLst/>
          </a:prstGeom>
        </p:spPr>
      </p:pic>
      <p:pic>
        <p:nvPicPr>
          <p:cNvPr id="10" name="Picture 9">
            <a:extLst>
              <a:ext uri="{FF2B5EF4-FFF2-40B4-BE49-F238E27FC236}">
                <a16:creationId xmlns:a16="http://schemas.microsoft.com/office/drawing/2014/main" id="{9258B510-EF31-4CFC-9A64-CC2486DB10C7}"/>
              </a:ext>
            </a:extLst>
          </p:cNvPr>
          <p:cNvPicPr>
            <a:picLocks noChangeAspect="1"/>
          </p:cNvPicPr>
          <p:nvPr/>
        </p:nvPicPr>
        <p:blipFill rotWithShape="1">
          <a:blip r:embed="rId5"/>
          <a:srcRect l="30759" t="23292" r="51404" b="18173"/>
          <a:stretch/>
        </p:blipFill>
        <p:spPr>
          <a:xfrm>
            <a:off x="8325012" y="1508159"/>
            <a:ext cx="2823151" cy="5211556"/>
          </a:xfrm>
          <a:prstGeom prst="rect">
            <a:avLst/>
          </a:prstGeom>
        </p:spPr>
      </p:pic>
      <p:sp>
        <p:nvSpPr>
          <p:cNvPr id="7" name="TextBox 6">
            <a:extLst>
              <a:ext uri="{FF2B5EF4-FFF2-40B4-BE49-F238E27FC236}">
                <a16:creationId xmlns:a16="http://schemas.microsoft.com/office/drawing/2014/main" id="{9B2BA180-ACEB-44A4-8FF1-8695CBF8CA37}"/>
              </a:ext>
            </a:extLst>
          </p:cNvPr>
          <p:cNvSpPr txBox="1"/>
          <p:nvPr/>
        </p:nvSpPr>
        <p:spPr>
          <a:xfrm>
            <a:off x="1478746" y="356991"/>
            <a:ext cx="6093912" cy="369332"/>
          </a:xfrm>
          <a:prstGeom prst="rect">
            <a:avLst/>
          </a:prstGeom>
          <a:noFill/>
        </p:spPr>
        <p:txBody>
          <a:bodyPr wrap="square">
            <a:spAutoFit/>
          </a:bodyPr>
          <a:lstStyle/>
          <a:p>
            <a:r>
              <a:rPr lang="en-US" i="1" dirty="0"/>
              <a:t>Beadle’s Monthly</a:t>
            </a:r>
            <a:r>
              <a:rPr lang="en-US" dirty="0"/>
              <a:t>, 1:1 (1866), p. 33</a:t>
            </a:r>
            <a:endParaRPr lang="en-GB" dirty="0"/>
          </a:p>
        </p:txBody>
      </p:sp>
      <p:sp>
        <p:nvSpPr>
          <p:cNvPr id="9" name="TextBox 8">
            <a:extLst>
              <a:ext uri="{FF2B5EF4-FFF2-40B4-BE49-F238E27FC236}">
                <a16:creationId xmlns:a16="http://schemas.microsoft.com/office/drawing/2014/main" id="{0442341B-755F-4EA4-87A7-852910E4F229}"/>
              </a:ext>
            </a:extLst>
          </p:cNvPr>
          <p:cNvSpPr txBox="1"/>
          <p:nvPr/>
        </p:nvSpPr>
        <p:spPr>
          <a:xfrm>
            <a:off x="447154" y="6211669"/>
            <a:ext cx="4575783" cy="646331"/>
          </a:xfrm>
          <a:prstGeom prst="rect">
            <a:avLst/>
          </a:prstGeom>
          <a:noFill/>
        </p:spPr>
        <p:txBody>
          <a:bodyPr wrap="square">
            <a:spAutoFit/>
          </a:bodyPr>
          <a:lstStyle/>
          <a:p>
            <a:r>
              <a:rPr lang="en-US" dirty="0"/>
              <a:t>Menagerie shop window painting by painting was by Augustus Edwin </a:t>
            </a:r>
            <a:r>
              <a:rPr lang="en-US" dirty="0" err="1"/>
              <a:t>Mulready</a:t>
            </a:r>
            <a:r>
              <a:rPr lang="en-US" dirty="0"/>
              <a:t>, 1879</a:t>
            </a:r>
            <a:endParaRPr lang="en-GB" dirty="0"/>
          </a:p>
        </p:txBody>
      </p:sp>
    </p:spTree>
    <p:extLst>
      <p:ext uri="{BB962C8B-B14F-4D97-AF65-F5344CB8AC3E}">
        <p14:creationId xmlns:p14="http://schemas.microsoft.com/office/powerpoint/2010/main" val="131183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6858000" cy="1367546"/>
          </a:xfrm>
          <a:prstGeom prst="rect">
            <a:avLst/>
          </a:prstGeom>
          <a:noFill/>
        </p:spPr>
        <p:txBody>
          <a:bodyPr wrap="square" lIns="540000" tIns="540000" rIns="540000" bIns="540000" rtlCol="0">
            <a:spAutoFit/>
          </a:bodyPr>
          <a:lstStyle/>
          <a:p>
            <a:endParaRPr lang="en-US" dirty="0"/>
          </a:p>
        </p:txBody>
      </p:sp>
      <p:pic>
        <p:nvPicPr>
          <p:cNvPr id="2" name="Picture 1"/>
          <p:cNvPicPr>
            <a:picLocks noChangeAspect="1"/>
          </p:cNvPicPr>
          <p:nvPr/>
        </p:nvPicPr>
        <p:blipFill rotWithShape="1">
          <a:blip r:embed="rId3"/>
          <a:srcRect l="3697" t="2873" r="3588" b="5084"/>
          <a:stretch/>
        </p:blipFill>
        <p:spPr>
          <a:xfrm>
            <a:off x="6074343" y="122581"/>
            <a:ext cx="5862918" cy="5257800"/>
          </a:xfrm>
          <a:prstGeom prst="rect">
            <a:avLst/>
          </a:prstGeom>
        </p:spPr>
      </p:pic>
      <p:pic>
        <p:nvPicPr>
          <p:cNvPr id="5" name="Picture 4"/>
          <p:cNvPicPr/>
          <p:nvPr/>
        </p:nvPicPr>
        <p:blipFill rotWithShape="1">
          <a:blip r:embed="rId4">
            <a:extLst>
              <a:ext uri="{28A0092B-C50C-407E-A947-70E740481C1C}">
                <a14:useLocalDpi xmlns:a14="http://schemas.microsoft.com/office/drawing/2010/main" val="0"/>
              </a:ext>
            </a:extLst>
          </a:blip>
          <a:srcRect l="6739" t="2205" r="7827" b="91798"/>
          <a:stretch/>
        </p:blipFill>
        <p:spPr bwMode="auto">
          <a:xfrm>
            <a:off x="224872" y="194636"/>
            <a:ext cx="5624599" cy="1753499"/>
          </a:xfrm>
          <a:prstGeom prst="rect">
            <a:avLst/>
          </a:prstGeom>
          <a:noFill/>
          <a:ln>
            <a:noFill/>
          </a:ln>
        </p:spPr>
      </p:pic>
      <p:pic>
        <p:nvPicPr>
          <p:cNvPr id="3" name="Picture 2"/>
          <p:cNvPicPr>
            <a:picLocks noChangeAspect="1"/>
          </p:cNvPicPr>
          <p:nvPr/>
        </p:nvPicPr>
        <p:blipFill>
          <a:blip r:embed="rId5"/>
          <a:stretch>
            <a:fillRect/>
          </a:stretch>
        </p:blipFill>
        <p:spPr>
          <a:xfrm>
            <a:off x="214962" y="2142771"/>
            <a:ext cx="4300488" cy="4404986"/>
          </a:xfrm>
          <a:prstGeom prst="rect">
            <a:avLst/>
          </a:prstGeom>
        </p:spPr>
      </p:pic>
      <p:pic>
        <p:nvPicPr>
          <p:cNvPr id="7" name="Picture 6">
            <a:extLst>
              <a:ext uri="{FF2B5EF4-FFF2-40B4-BE49-F238E27FC236}">
                <a16:creationId xmlns:a16="http://schemas.microsoft.com/office/drawing/2014/main" id="{41C4F7FE-4DD9-4EDC-A9DF-46BE1EE13BB5}"/>
              </a:ext>
            </a:extLst>
          </p:cNvPr>
          <p:cNvPicPr>
            <a:picLocks noChangeAspect="1"/>
          </p:cNvPicPr>
          <p:nvPr/>
        </p:nvPicPr>
        <p:blipFill>
          <a:blip r:embed="rId6"/>
          <a:stretch>
            <a:fillRect/>
          </a:stretch>
        </p:blipFill>
        <p:spPr>
          <a:xfrm>
            <a:off x="10011243" y="4038601"/>
            <a:ext cx="1884520" cy="2819399"/>
          </a:xfrm>
          <a:prstGeom prst="rect">
            <a:avLst/>
          </a:prstGeom>
        </p:spPr>
      </p:pic>
      <p:pic>
        <p:nvPicPr>
          <p:cNvPr id="10" name="Content Placeholder 4">
            <a:extLst>
              <a:ext uri="{FF2B5EF4-FFF2-40B4-BE49-F238E27FC236}">
                <a16:creationId xmlns:a16="http://schemas.microsoft.com/office/drawing/2014/main" id="{55C3D5DD-859C-4B84-AB14-FA149E4132F4}"/>
              </a:ext>
            </a:extLst>
          </p:cNvPr>
          <p:cNvPicPr>
            <a:picLocks noChangeAspect="1"/>
          </p:cNvPicPr>
          <p:nvPr/>
        </p:nvPicPr>
        <p:blipFill>
          <a:blip r:embed="rId7"/>
          <a:stretch>
            <a:fillRect/>
          </a:stretch>
        </p:blipFill>
        <p:spPr>
          <a:xfrm>
            <a:off x="4610062" y="3429000"/>
            <a:ext cx="2364010" cy="3216729"/>
          </a:xfrm>
          <a:prstGeom prst="rect">
            <a:avLst/>
          </a:prstGeom>
        </p:spPr>
      </p:pic>
    </p:spTree>
    <p:extLst>
      <p:ext uri="{BB962C8B-B14F-4D97-AF65-F5344CB8AC3E}">
        <p14:creationId xmlns:p14="http://schemas.microsoft.com/office/powerpoint/2010/main" val="56804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87ACA-78A4-4A87-BA32-8A7AD6056442}"/>
              </a:ext>
            </a:extLst>
          </p:cNvPr>
          <p:cNvSpPr>
            <a:spLocks noGrp="1"/>
          </p:cNvSpPr>
          <p:nvPr>
            <p:ph type="title"/>
          </p:nvPr>
        </p:nvSpPr>
        <p:spPr>
          <a:xfrm>
            <a:off x="300570" y="387350"/>
            <a:ext cx="10515600" cy="1325563"/>
          </a:xfrm>
        </p:spPr>
        <p:txBody>
          <a:bodyPr/>
          <a:lstStyle/>
          <a:p>
            <a:r>
              <a:rPr lang="en-US" dirty="0"/>
              <a:t>Berlin Aquarium</a:t>
            </a:r>
            <a:endParaRPr lang="en-GB" dirty="0"/>
          </a:p>
        </p:txBody>
      </p:sp>
      <p:pic>
        <p:nvPicPr>
          <p:cNvPr id="12" name="Picture 11">
            <a:extLst>
              <a:ext uri="{FF2B5EF4-FFF2-40B4-BE49-F238E27FC236}">
                <a16:creationId xmlns:a16="http://schemas.microsoft.com/office/drawing/2014/main" id="{F7238EEF-F870-461D-8B47-83EABD191D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570" y="1589154"/>
            <a:ext cx="3684143" cy="4903721"/>
          </a:xfrm>
          <a:prstGeom prst="rect">
            <a:avLst/>
          </a:prstGeom>
        </p:spPr>
      </p:pic>
      <p:pic>
        <p:nvPicPr>
          <p:cNvPr id="14" name="Picture 13">
            <a:extLst>
              <a:ext uri="{FF2B5EF4-FFF2-40B4-BE49-F238E27FC236}">
                <a16:creationId xmlns:a16="http://schemas.microsoft.com/office/drawing/2014/main" id="{A136B3FF-E5D6-48CD-B158-90121A5AAFDC}"/>
              </a:ext>
            </a:extLst>
          </p:cNvPr>
          <p:cNvPicPr>
            <a:picLocks noChangeAspect="1"/>
          </p:cNvPicPr>
          <p:nvPr/>
        </p:nvPicPr>
        <p:blipFill>
          <a:blip r:embed="rId4"/>
          <a:stretch>
            <a:fillRect/>
          </a:stretch>
        </p:blipFill>
        <p:spPr>
          <a:xfrm>
            <a:off x="5082957" y="176053"/>
            <a:ext cx="7081829" cy="4866594"/>
          </a:xfrm>
          <a:prstGeom prst="rect">
            <a:avLst/>
          </a:prstGeom>
        </p:spPr>
      </p:pic>
      <p:pic>
        <p:nvPicPr>
          <p:cNvPr id="15" name="Picture 14">
            <a:extLst>
              <a:ext uri="{FF2B5EF4-FFF2-40B4-BE49-F238E27FC236}">
                <a16:creationId xmlns:a16="http://schemas.microsoft.com/office/drawing/2014/main" id="{2838914B-DCD9-4BE6-83A0-57D01CEA9B1A}"/>
              </a:ext>
            </a:extLst>
          </p:cNvPr>
          <p:cNvPicPr>
            <a:picLocks noChangeAspect="1"/>
          </p:cNvPicPr>
          <p:nvPr/>
        </p:nvPicPr>
        <p:blipFill rotWithShape="1">
          <a:blip r:embed="rId5"/>
          <a:srcRect l="14914" t="1" r="12464" b="719"/>
          <a:stretch/>
        </p:blipFill>
        <p:spPr>
          <a:xfrm>
            <a:off x="4265020" y="3227295"/>
            <a:ext cx="2388307" cy="3630705"/>
          </a:xfrm>
          <a:prstGeom prst="rect">
            <a:avLst/>
          </a:prstGeom>
        </p:spPr>
      </p:pic>
      <p:pic>
        <p:nvPicPr>
          <p:cNvPr id="17" name="Picture 16">
            <a:extLst>
              <a:ext uri="{FF2B5EF4-FFF2-40B4-BE49-F238E27FC236}">
                <a16:creationId xmlns:a16="http://schemas.microsoft.com/office/drawing/2014/main" id="{2A508CC4-AD15-4039-AFCB-9920A460DE32}"/>
              </a:ext>
            </a:extLst>
          </p:cNvPr>
          <p:cNvPicPr>
            <a:picLocks noChangeAspect="1"/>
          </p:cNvPicPr>
          <p:nvPr/>
        </p:nvPicPr>
        <p:blipFill>
          <a:blip r:embed="rId6"/>
          <a:stretch>
            <a:fillRect/>
          </a:stretch>
        </p:blipFill>
        <p:spPr>
          <a:xfrm>
            <a:off x="10074729" y="3227295"/>
            <a:ext cx="2117271" cy="3387634"/>
          </a:xfrm>
          <a:prstGeom prst="rect">
            <a:avLst/>
          </a:prstGeom>
        </p:spPr>
      </p:pic>
    </p:spTree>
    <p:extLst>
      <p:ext uri="{BB962C8B-B14F-4D97-AF65-F5344CB8AC3E}">
        <p14:creationId xmlns:p14="http://schemas.microsoft.com/office/powerpoint/2010/main" val="1098803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4ECFE-2563-462A-9F61-0DFCAED23147}"/>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F0FE9A41-4D89-414D-ABD2-85C4D785052B}"/>
              </a:ext>
            </a:extLst>
          </p:cNvPr>
          <p:cNvPicPr>
            <a:picLocks noGrp="1" noChangeAspect="1"/>
          </p:cNvPicPr>
          <p:nvPr>
            <p:ph idx="1"/>
          </p:nvPr>
        </p:nvPicPr>
        <p:blipFill>
          <a:blip r:embed="rId3"/>
          <a:stretch>
            <a:fillRect/>
          </a:stretch>
        </p:blipFill>
        <p:spPr>
          <a:xfrm>
            <a:off x="1834243" y="1324593"/>
            <a:ext cx="6757080" cy="5405664"/>
          </a:xfrm>
        </p:spPr>
      </p:pic>
      <p:pic>
        <p:nvPicPr>
          <p:cNvPr id="5" name="Picture 4">
            <a:extLst>
              <a:ext uri="{FF2B5EF4-FFF2-40B4-BE49-F238E27FC236}">
                <a16:creationId xmlns:a16="http://schemas.microsoft.com/office/drawing/2014/main" id="{15601F39-6AAD-4907-8746-B38224DC9486}"/>
              </a:ext>
            </a:extLst>
          </p:cNvPr>
          <p:cNvPicPr>
            <a:picLocks noChangeAspect="1"/>
          </p:cNvPicPr>
          <p:nvPr/>
        </p:nvPicPr>
        <p:blipFill>
          <a:blip r:embed="rId4"/>
          <a:stretch>
            <a:fillRect/>
          </a:stretch>
        </p:blipFill>
        <p:spPr>
          <a:xfrm>
            <a:off x="7756070" y="322201"/>
            <a:ext cx="4435929" cy="3370266"/>
          </a:xfrm>
          <a:prstGeom prst="rect">
            <a:avLst/>
          </a:prstGeom>
        </p:spPr>
      </p:pic>
      <p:pic>
        <p:nvPicPr>
          <p:cNvPr id="8" name="Picture 7">
            <a:extLst>
              <a:ext uri="{FF2B5EF4-FFF2-40B4-BE49-F238E27FC236}">
                <a16:creationId xmlns:a16="http://schemas.microsoft.com/office/drawing/2014/main" id="{8E329EB3-6850-4E8D-8550-19D80174D271}"/>
              </a:ext>
            </a:extLst>
          </p:cNvPr>
          <p:cNvPicPr>
            <a:picLocks noChangeAspect="1"/>
          </p:cNvPicPr>
          <p:nvPr/>
        </p:nvPicPr>
        <p:blipFill rotWithShape="1">
          <a:blip r:embed="rId5"/>
          <a:srcRect r="1630" b="9621"/>
          <a:stretch/>
        </p:blipFill>
        <p:spPr>
          <a:xfrm>
            <a:off x="0" y="42925"/>
            <a:ext cx="3276600" cy="4027425"/>
          </a:xfrm>
          <a:prstGeom prst="rect">
            <a:avLst/>
          </a:prstGeom>
        </p:spPr>
      </p:pic>
      <p:pic>
        <p:nvPicPr>
          <p:cNvPr id="10" name="Picture 9">
            <a:extLst>
              <a:ext uri="{FF2B5EF4-FFF2-40B4-BE49-F238E27FC236}">
                <a16:creationId xmlns:a16="http://schemas.microsoft.com/office/drawing/2014/main" id="{B655CAE4-F520-4D94-BA3A-3021E7F3D1F3}"/>
              </a:ext>
            </a:extLst>
          </p:cNvPr>
          <p:cNvPicPr>
            <a:picLocks noChangeAspect="1"/>
          </p:cNvPicPr>
          <p:nvPr/>
        </p:nvPicPr>
        <p:blipFill>
          <a:blip r:embed="rId6"/>
          <a:stretch>
            <a:fillRect/>
          </a:stretch>
        </p:blipFill>
        <p:spPr>
          <a:xfrm>
            <a:off x="9109276" y="3794067"/>
            <a:ext cx="2986350" cy="3063584"/>
          </a:xfrm>
          <a:prstGeom prst="rect">
            <a:avLst/>
          </a:prstGeom>
        </p:spPr>
      </p:pic>
    </p:spTree>
    <p:extLst>
      <p:ext uri="{BB962C8B-B14F-4D97-AF65-F5344CB8AC3E}">
        <p14:creationId xmlns:p14="http://schemas.microsoft.com/office/powerpoint/2010/main" val="2725534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FA3D-7F5D-45CA-A3B8-E53F43702C11}"/>
              </a:ext>
            </a:extLst>
          </p:cNvPr>
          <p:cNvSpPr>
            <a:spLocks noGrp="1"/>
          </p:cNvSpPr>
          <p:nvPr>
            <p:ph type="title"/>
          </p:nvPr>
        </p:nvSpPr>
        <p:spPr>
          <a:xfrm>
            <a:off x="224425" y="665749"/>
            <a:ext cx="2080364" cy="3668256"/>
          </a:xfrm>
        </p:spPr>
        <p:txBody>
          <a:bodyPr/>
          <a:lstStyle/>
          <a:p>
            <a:r>
              <a:rPr lang="en-US" dirty="0"/>
              <a:t>‘Missing Link’</a:t>
            </a:r>
            <a:br>
              <a:rPr lang="en-US" dirty="0"/>
            </a:br>
            <a:r>
              <a:rPr lang="en-US" dirty="0"/>
              <a:t>Racism</a:t>
            </a:r>
            <a:endParaRPr lang="en-GB" dirty="0"/>
          </a:p>
        </p:txBody>
      </p:sp>
      <p:pic>
        <p:nvPicPr>
          <p:cNvPr id="5" name="Content Placeholder 4">
            <a:extLst>
              <a:ext uri="{FF2B5EF4-FFF2-40B4-BE49-F238E27FC236}">
                <a16:creationId xmlns:a16="http://schemas.microsoft.com/office/drawing/2014/main" id="{9BF059B0-2C19-4D80-8642-C9A0AA1BFED7}"/>
              </a:ext>
            </a:extLst>
          </p:cNvPr>
          <p:cNvPicPr>
            <a:picLocks noGrp="1" noChangeAspect="1"/>
          </p:cNvPicPr>
          <p:nvPr>
            <p:ph idx="1"/>
          </p:nvPr>
        </p:nvPicPr>
        <p:blipFill rotWithShape="1">
          <a:blip r:embed="rId3"/>
          <a:srcRect l="18478" t="12163" r="19666" b="9537"/>
          <a:stretch/>
        </p:blipFill>
        <p:spPr>
          <a:xfrm>
            <a:off x="2575543" y="365125"/>
            <a:ext cx="8778257" cy="6250488"/>
          </a:xfrm>
        </p:spPr>
      </p:pic>
      <p:sp>
        <p:nvSpPr>
          <p:cNvPr id="6" name="TextBox 5">
            <a:extLst>
              <a:ext uri="{FF2B5EF4-FFF2-40B4-BE49-F238E27FC236}">
                <a16:creationId xmlns:a16="http://schemas.microsoft.com/office/drawing/2014/main" id="{C4DE5C33-A272-44BE-802D-B1E00DFD8634}"/>
              </a:ext>
            </a:extLst>
          </p:cNvPr>
          <p:cNvSpPr txBox="1"/>
          <p:nvPr/>
        </p:nvSpPr>
        <p:spPr>
          <a:xfrm>
            <a:off x="224425" y="4662906"/>
            <a:ext cx="1831932" cy="646331"/>
          </a:xfrm>
          <a:prstGeom prst="rect">
            <a:avLst/>
          </a:prstGeom>
          <a:noFill/>
        </p:spPr>
        <p:txBody>
          <a:bodyPr wrap="square">
            <a:spAutoFit/>
          </a:bodyPr>
          <a:lstStyle/>
          <a:p>
            <a:r>
              <a:rPr lang="en-US" i="1" dirty="0"/>
              <a:t>Punch</a:t>
            </a:r>
            <a:r>
              <a:rPr lang="en-US" dirty="0"/>
              <a:t>, October 18 1862, p.  165</a:t>
            </a:r>
            <a:endParaRPr lang="en-GB" dirty="0"/>
          </a:p>
        </p:txBody>
      </p:sp>
    </p:spTree>
    <p:extLst>
      <p:ext uri="{BB962C8B-B14F-4D97-AF65-F5344CB8AC3E}">
        <p14:creationId xmlns:p14="http://schemas.microsoft.com/office/powerpoint/2010/main" val="3315691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22436" y="-2600"/>
            <a:ext cx="4497401" cy="6860599"/>
          </a:xfrm>
          <a:prstGeom prst="rect">
            <a:avLst/>
          </a:prstGeom>
        </p:spPr>
      </p:pic>
      <p:pic>
        <p:nvPicPr>
          <p:cNvPr id="4" name="Picture 3"/>
          <p:cNvPicPr>
            <a:picLocks noChangeAspect="1"/>
          </p:cNvPicPr>
          <p:nvPr/>
        </p:nvPicPr>
        <p:blipFill>
          <a:blip r:embed="rId4"/>
          <a:stretch>
            <a:fillRect/>
          </a:stretch>
        </p:blipFill>
        <p:spPr>
          <a:xfrm>
            <a:off x="7828768" y="-2600"/>
            <a:ext cx="4463787" cy="6858000"/>
          </a:xfrm>
          <a:prstGeom prst="rect">
            <a:avLst/>
          </a:prstGeom>
        </p:spPr>
      </p:pic>
      <p:pic>
        <p:nvPicPr>
          <p:cNvPr id="5" name="Picture 4"/>
          <p:cNvPicPr>
            <a:picLocks noChangeAspect="1"/>
          </p:cNvPicPr>
          <p:nvPr/>
        </p:nvPicPr>
        <p:blipFill rotWithShape="1">
          <a:blip r:embed="rId5"/>
          <a:srcRect l="52286" t="3316" r="3016" b="1786"/>
          <a:stretch/>
        </p:blipFill>
        <p:spPr>
          <a:xfrm>
            <a:off x="6254" y="3427699"/>
            <a:ext cx="1941065" cy="3077029"/>
          </a:xfrm>
          <a:prstGeom prst="rect">
            <a:avLst/>
          </a:prstGeom>
        </p:spPr>
      </p:pic>
      <p:sp>
        <p:nvSpPr>
          <p:cNvPr id="6" name="Rectangle 5"/>
          <p:cNvSpPr/>
          <p:nvPr/>
        </p:nvSpPr>
        <p:spPr>
          <a:xfrm>
            <a:off x="7929323" y="5323498"/>
            <a:ext cx="1917924" cy="646331"/>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Punch</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October 18 1862, p. 165</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pic>
        <p:nvPicPr>
          <p:cNvPr id="7" name="Picture 6">
            <a:extLst>
              <a:ext uri="{FF2B5EF4-FFF2-40B4-BE49-F238E27FC236}">
                <a16:creationId xmlns:a16="http://schemas.microsoft.com/office/drawing/2014/main" id="{835E2640-87EB-4AF6-9524-8CEC4709B3C9}"/>
              </a:ext>
            </a:extLst>
          </p:cNvPr>
          <p:cNvPicPr>
            <a:picLocks noChangeAspect="1"/>
          </p:cNvPicPr>
          <p:nvPr/>
        </p:nvPicPr>
        <p:blipFill>
          <a:blip r:embed="rId6"/>
          <a:stretch>
            <a:fillRect/>
          </a:stretch>
        </p:blipFill>
        <p:spPr>
          <a:xfrm>
            <a:off x="4956250" y="2212557"/>
            <a:ext cx="3597462" cy="2427686"/>
          </a:xfrm>
          <a:prstGeom prst="rect">
            <a:avLst/>
          </a:prstGeom>
        </p:spPr>
      </p:pic>
      <p:sp>
        <p:nvSpPr>
          <p:cNvPr id="8" name="TextBox 7">
            <a:extLst>
              <a:ext uri="{FF2B5EF4-FFF2-40B4-BE49-F238E27FC236}">
                <a16:creationId xmlns:a16="http://schemas.microsoft.com/office/drawing/2014/main" id="{CBA5CE21-FB86-48B4-AE0F-AD19A00B4D34}"/>
              </a:ext>
            </a:extLst>
          </p:cNvPr>
          <p:cNvSpPr txBox="1"/>
          <p:nvPr/>
        </p:nvSpPr>
        <p:spPr>
          <a:xfrm>
            <a:off x="5136019" y="454052"/>
            <a:ext cx="2649911" cy="1384995"/>
          </a:xfrm>
          <a:prstGeom prst="rect">
            <a:avLst/>
          </a:prstGeom>
          <a:noFill/>
        </p:spPr>
        <p:txBody>
          <a:bodyPr wrap="square">
            <a:spAutoFit/>
          </a:bodyPr>
          <a:lstStyle/>
          <a:p>
            <a:r>
              <a:rPr lang="en-GB" sz="2800" dirty="0"/>
              <a:t>William Henry Johnson (c. 1857—1926)</a:t>
            </a:r>
          </a:p>
        </p:txBody>
      </p:sp>
      <p:sp>
        <p:nvSpPr>
          <p:cNvPr id="10" name="Title 1">
            <a:extLst>
              <a:ext uri="{FF2B5EF4-FFF2-40B4-BE49-F238E27FC236}">
                <a16:creationId xmlns:a16="http://schemas.microsoft.com/office/drawing/2014/main" id="{19440D7C-A4F7-446A-864B-4F5A15B45E73}"/>
              </a:ext>
            </a:extLst>
          </p:cNvPr>
          <p:cNvSpPr txBox="1">
            <a:spLocks/>
          </p:cNvSpPr>
          <p:nvPr/>
        </p:nvSpPr>
        <p:spPr>
          <a:xfrm>
            <a:off x="4751037" y="4879851"/>
            <a:ext cx="2941318" cy="217995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err="1"/>
              <a:t>Krao</a:t>
            </a:r>
            <a:r>
              <a:rPr lang="en-GB" sz="3600" dirty="0"/>
              <a:t> </a:t>
            </a:r>
            <a:r>
              <a:rPr lang="en-GB" sz="3600" dirty="0" err="1"/>
              <a:t>Farini</a:t>
            </a:r>
            <a:r>
              <a:rPr lang="en-GB" sz="3600" dirty="0"/>
              <a:t> (1876 –1926) </a:t>
            </a:r>
          </a:p>
        </p:txBody>
      </p:sp>
    </p:spTree>
    <p:extLst>
      <p:ext uri="{BB962C8B-B14F-4D97-AF65-F5344CB8AC3E}">
        <p14:creationId xmlns:p14="http://schemas.microsoft.com/office/powerpoint/2010/main" val="1805786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431C8AF-962D-4863-91ED-1D208066BD72}"/>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878D061E-2AE8-45D7-A112-AD77D245A80E}"/>
              </a:ext>
            </a:extLst>
          </p:cNvPr>
          <p:cNvPicPr>
            <a:picLocks noChangeAspect="1"/>
          </p:cNvPicPr>
          <p:nvPr/>
        </p:nvPicPr>
        <p:blipFill rotWithShape="1">
          <a:blip r:embed="rId3">
            <a:extLst>
              <a:ext uri="{28A0092B-C50C-407E-A947-70E740481C1C}">
                <a14:useLocalDpi xmlns:a14="http://schemas.microsoft.com/office/drawing/2010/main" val="0"/>
              </a:ext>
            </a:extLst>
          </a:blip>
          <a:srcRect l="6817" r="4091" b="10070"/>
          <a:stretch/>
        </p:blipFill>
        <p:spPr>
          <a:xfrm>
            <a:off x="3958226" y="-7159"/>
            <a:ext cx="8233774" cy="5144035"/>
          </a:xfrm>
          <a:prstGeom prst="rect">
            <a:avLst/>
          </a:prstGeom>
        </p:spPr>
      </p:pic>
      <p:pic>
        <p:nvPicPr>
          <p:cNvPr id="5" name="Picture 4">
            <a:extLst>
              <a:ext uri="{FF2B5EF4-FFF2-40B4-BE49-F238E27FC236}">
                <a16:creationId xmlns:a16="http://schemas.microsoft.com/office/drawing/2014/main" id="{6F2F19D2-7C59-4264-B0E3-3051EAAF7542}"/>
              </a:ext>
            </a:extLst>
          </p:cNvPr>
          <p:cNvPicPr>
            <a:picLocks noChangeAspect="1"/>
          </p:cNvPicPr>
          <p:nvPr/>
        </p:nvPicPr>
        <p:blipFill>
          <a:blip r:embed="rId4"/>
          <a:stretch>
            <a:fillRect/>
          </a:stretch>
        </p:blipFill>
        <p:spPr>
          <a:xfrm>
            <a:off x="107576" y="4024110"/>
            <a:ext cx="4451898" cy="2666657"/>
          </a:xfrm>
          <a:prstGeom prst="rect">
            <a:avLst/>
          </a:prstGeom>
        </p:spPr>
      </p:pic>
      <p:sp>
        <p:nvSpPr>
          <p:cNvPr id="6" name="TextBox 17">
            <a:extLst>
              <a:ext uri="{FF2B5EF4-FFF2-40B4-BE49-F238E27FC236}">
                <a16:creationId xmlns:a16="http://schemas.microsoft.com/office/drawing/2014/main" id="{9B20A918-6958-45EF-B713-16D2AD6CF6FB}"/>
              </a:ext>
            </a:extLst>
          </p:cNvPr>
          <p:cNvSpPr txBox="1">
            <a:spLocks noChangeArrowheads="1"/>
          </p:cNvSpPr>
          <p:nvPr/>
        </p:nvSpPr>
        <p:spPr bwMode="auto">
          <a:xfrm>
            <a:off x="262002" y="2325573"/>
            <a:ext cx="3169085"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rIns="18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None/>
            </a:pPr>
            <a:r>
              <a:rPr lang="en-US" altLang="en-US" sz="1400" dirty="0"/>
              <a:t>Mammalian Gallery, Liverpool Museum, from </a:t>
            </a:r>
            <a:r>
              <a:rPr lang="en-US" altLang="en-US" sz="1400" i="1" dirty="0"/>
              <a:t>Fifty-First Annual Report of the Committee of the Free Public Museums of the City of Liverpool </a:t>
            </a:r>
            <a:r>
              <a:rPr lang="en-US" altLang="en-US" sz="1400" dirty="0"/>
              <a:t>(Liverpool, 1904)</a:t>
            </a:r>
          </a:p>
        </p:txBody>
      </p:sp>
      <p:sp>
        <p:nvSpPr>
          <p:cNvPr id="9" name="Title 1">
            <a:extLst>
              <a:ext uri="{FF2B5EF4-FFF2-40B4-BE49-F238E27FC236}">
                <a16:creationId xmlns:a16="http://schemas.microsoft.com/office/drawing/2014/main" id="{D4EDB339-EA30-4398-A7C5-32C42889E1D1}"/>
              </a:ext>
            </a:extLst>
          </p:cNvPr>
          <p:cNvSpPr txBox="1">
            <a:spLocks/>
          </p:cNvSpPr>
          <p:nvPr/>
        </p:nvSpPr>
        <p:spPr>
          <a:xfrm>
            <a:off x="262002" y="243160"/>
            <a:ext cx="3810001" cy="17101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t>Evolution in Museums</a:t>
            </a:r>
          </a:p>
        </p:txBody>
      </p:sp>
      <p:sp>
        <p:nvSpPr>
          <p:cNvPr id="12" name="Content Placeholder 11">
            <a:extLst>
              <a:ext uri="{FF2B5EF4-FFF2-40B4-BE49-F238E27FC236}">
                <a16:creationId xmlns:a16="http://schemas.microsoft.com/office/drawing/2014/main" id="{2BEF688F-1D12-4A91-B122-3DE46F0EE499}"/>
              </a:ext>
            </a:extLst>
          </p:cNvPr>
          <p:cNvSpPr>
            <a:spLocks noGrp="1"/>
          </p:cNvSpPr>
          <p:nvPr>
            <p:ph idx="1"/>
          </p:nvPr>
        </p:nvSpPr>
        <p:spPr/>
        <p:txBody>
          <a:bodyPr/>
          <a:lstStyle/>
          <a:p>
            <a:endParaRPr lang="en-GB" dirty="0"/>
          </a:p>
        </p:txBody>
      </p:sp>
      <p:pic>
        <p:nvPicPr>
          <p:cNvPr id="13" name="Content Placeholder 9">
            <a:extLst>
              <a:ext uri="{FF2B5EF4-FFF2-40B4-BE49-F238E27FC236}">
                <a16:creationId xmlns:a16="http://schemas.microsoft.com/office/drawing/2014/main" id="{5B46BA94-9CB1-4456-8F33-6DBBD3CC88C5}"/>
              </a:ext>
            </a:extLst>
          </p:cNvPr>
          <p:cNvPicPr>
            <a:picLocks noChangeAspect="1"/>
          </p:cNvPicPr>
          <p:nvPr/>
        </p:nvPicPr>
        <p:blipFill>
          <a:blip r:embed="rId5"/>
          <a:stretch>
            <a:fillRect/>
          </a:stretch>
        </p:blipFill>
        <p:spPr>
          <a:xfrm>
            <a:off x="4684734" y="4010105"/>
            <a:ext cx="1626784" cy="2675767"/>
          </a:xfrm>
          <a:prstGeom prst="rect">
            <a:avLst/>
          </a:prstGeom>
        </p:spPr>
      </p:pic>
    </p:spTree>
    <p:extLst>
      <p:ext uri="{BB962C8B-B14F-4D97-AF65-F5344CB8AC3E}">
        <p14:creationId xmlns:p14="http://schemas.microsoft.com/office/powerpoint/2010/main" val="2868048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4037" t="3613" r="4966" b="8907"/>
          <a:stretch/>
        </p:blipFill>
        <p:spPr>
          <a:xfrm>
            <a:off x="2531880" y="-8601"/>
            <a:ext cx="4464496" cy="3404727"/>
          </a:xfrm>
          <a:prstGeom prst="rect">
            <a:avLst/>
          </a:prstGeom>
        </p:spPr>
      </p:pic>
      <p:sp>
        <p:nvSpPr>
          <p:cNvPr id="5" name="Rectangle 4"/>
          <p:cNvSpPr/>
          <p:nvPr/>
        </p:nvSpPr>
        <p:spPr>
          <a:xfrm>
            <a:off x="130628" y="3253838"/>
            <a:ext cx="11713029" cy="3530706"/>
          </a:xfrm>
          <a:prstGeom prst="rect">
            <a:avLst/>
          </a:prstGeom>
        </p:spPr>
        <p:txBody>
          <a:bodyPr wrap="square" lIns="360000" tIns="360000" rIns="360000" bIns="180000">
            <a:spAutoFit/>
          </a:bodyPr>
          <a:lstStyle/>
          <a:p>
            <a:pPr algn="just"/>
            <a:r>
              <a:rPr lang="en-GB" sz="2000" dirty="0"/>
              <a:t>“Gorillas live in small companies, </a:t>
            </a:r>
            <a:r>
              <a:rPr lang="en-GB" sz="2000" b="1" i="1" dirty="0"/>
              <a:t>or rather families</a:t>
            </a:r>
            <a:r>
              <a:rPr lang="en-GB" sz="2000" dirty="0"/>
              <a:t>, consisting of </a:t>
            </a:r>
            <a:r>
              <a:rPr lang="en-GB" sz="2000" b="1" dirty="0"/>
              <a:t>their young of different ages, along with the father and mother</a:t>
            </a:r>
            <a:r>
              <a:rPr lang="en-GB" sz="2000" dirty="0"/>
              <a:t>. Like the Orang, the Gorilla is said to build </a:t>
            </a:r>
            <a:r>
              <a:rPr lang="en-GB" sz="2000" b="1" dirty="0"/>
              <a:t>a sort of platform-nest or shelter</a:t>
            </a:r>
            <a:r>
              <a:rPr lang="en-GB" sz="2000" dirty="0"/>
              <a:t> to pass the night in, of </a:t>
            </a:r>
            <a:r>
              <a:rPr lang="en-GB" sz="2000" b="1" dirty="0"/>
              <a:t>sticks or twigs </a:t>
            </a:r>
            <a:r>
              <a:rPr lang="en-GB" sz="2000" dirty="0"/>
              <a:t>laid crosswise on the branch of a strong tree, and within about twenty feet from the ground. </a:t>
            </a:r>
            <a:r>
              <a:rPr lang="en-GB" sz="2000" b="1" dirty="0"/>
              <a:t>The</a:t>
            </a:r>
            <a:r>
              <a:rPr lang="en-GB" sz="2000" dirty="0"/>
              <a:t> </a:t>
            </a:r>
            <a:r>
              <a:rPr lang="en-GB" sz="2000" b="1" dirty="0"/>
              <a:t>male sits on guard below, the female and her family occupying the platform above</a:t>
            </a:r>
            <a:r>
              <a:rPr lang="en-GB" sz="2000" dirty="0"/>
              <a:t>.”</a:t>
            </a:r>
            <a:endParaRPr lang="en-GB" sz="2000" b="1" dirty="0"/>
          </a:p>
          <a:p>
            <a:pPr algn="just"/>
            <a:r>
              <a:rPr lang="en-GB" sz="2000" dirty="0"/>
              <a:t>	“</a:t>
            </a:r>
            <a:r>
              <a:rPr lang="en-GB" sz="2000" b="1" dirty="0"/>
              <a:t>The females prove affectionate mothers, bravely protecting their young at the cost of their own lives</a:t>
            </a:r>
            <a:r>
              <a:rPr lang="en-GB" sz="2000" dirty="0"/>
              <a:t>. ‘In a recent case,’ writes </a:t>
            </a:r>
            <a:r>
              <a:rPr lang="en-GB" sz="2000" dirty="0" err="1"/>
              <a:t>Dr.</a:t>
            </a:r>
            <a:r>
              <a:rPr lang="en-GB" sz="2000" dirty="0"/>
              <a:t> Savage, ‘the mother, when discovered, remained upon the tree with her offspring, watching intently the movements of the hunter. As he took aim, she motioned with her hand, precisely in the manner of a human being, to have him desist and go away.’” </a:t>
            </a:r>
          </a:p>
          <a:p>
            <a:pPr marL="285750" indent="-285750" algn="r">
              <a:buFontTx/>
              <a:buChar char="-"/>
            </a:pPr>
            <a:r>
              <a:rPr lang="en-GB" sz="1400" dirty="0"/>
              <a:t>Henry O. Forbes (Director of Liverpool Museum, 1894-1910), </a:t>
            </a:r>
            <a:r>
              <a:rPr lang="en-GB" sz="1400" i="1" dirty="0"/>
              <a:t>A Handbook to the Primates – Vol. II </a:t>
            </a:r>
            <a:r>
              <a:rPr lang="en-GB" sz="1400" dirty="0"/>
              <a:t> (London, 1897), pp. 185-186</a:t>
            </a:r>
          </a:p>
        </p:txBody>
      </p:sp>
      <p:pic>
        <p:nvPicPr>
          <p:cNvPr id="717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54986"/>
            <a:ext cx="2289257" cy="346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2668628" y="2603222"/>
            <a:ext cx="1614661" cy="646331"/>
          </a:xfrm>
          <a:prstGeom prst="rect">
            <a:avLst/>
          </a:prstGeom>
          <a:noFill/>
        </p:spPr>
        <p:txBody>
          <a:bodyPr wrap="square" rtlCol="0">
            <a:spAutoFit/>
          </a:bodyPr>
          <a:lstStyle/>
          <a:p>
            <a:r>
              <a:rPr lang="en-US" sz="1200" dirty="0">
                <a:solidFill>
                  <a:prstClr val="black"/>
                </a:solidFill>
              </a:rPr>
              <a:t>Gorilla engraving from Forbes’ </a:t>
            </a:r>
            <a:r>
              <a:rPr lang="en-US" sz="1200" i="1" dirty="0">
                <a:solidFill>
                  <a:prstClr val="black"/>
                </a:solidFill>
              </a:rPr>
              <a:t>Handbook to the Primates</a:t>
            </a:r>
            <a:endParaRPr lang="en-GB" sz="1200" dirty="0"/>
          </a:p>
        </p:txBody>
      </p:sp>
      <p:pic>
        <p:nvPicPr>
          <p:cNvPr id="3" name="Picture 2"/>
          <p:cNvPicPr>
            <a:picLocks noChangeAspect="1"/>
          </p:cNvPicPr>
          <p:nvPr/>
        </p:nvPicPr>
        <p:blipFill rotWithShape="1">
          <a:blip r:embed="rId5"/>
          <a:srcRect l="6717" b="5031"/>
          <a:stretch/>
        </p:blipFill>
        <p:spPr>
          <a:xfrm>
            <a:off x="7238999" y="0"/>
            <a:ext cx="4484913" cy="3424487"/>
          </a:xfrm>
          <a:prstGeom prst="rect">
            <a:avLst/>
          </a:prstGeom>
        </p:spPr>
      </p:pic>
    </p:spTree>
    <p:extLst>
      <p:ext uri="{BB962C8B-B14F-4D97-AF65-F5344CB8AC3E}">
        <p14:creationId xmlns:p14="http://schemas.microsoft.com/office/powerpoint/2010/main" val="706112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p:cNvPicPr>
            <a:picLocks noChangeAspect="1"/>
          </p:cNvPicPr>
          <p:nvPr/>
        </p:nvPicPr>
        <p:blipFill rotWithShape="1">
          <a:blip r:embed="rId3">
            <a:extLst>
              <a:ext uri="{28A0092B-C50C-407E-A947-70E740481C1C}">
                <a14:useLocalDpi xmlns:a14="http://schemas.microsoft.com/office/drawing/2010/main" val="0"/>
              </a:ext>
            </a:extLst>
          </a:blip>
          <a:srcRect l="7521" t="2935" r="4620" b="6878"/>
          <a:stretch/>
        </p:blipFill>
        <p:spPr bwMode="auto">
          <a:xfrm>
            <a:off x="2805830" y="0"/>
            <a:ext cx="9386170" cy="6032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0" y="3078165"/>
            <a:ext cx="6785752" cy="3779835"/>
          </a:xfrm>
          <a:prstGeom prst="rect">
            <a:avLst/>
          </a:prstGeom>
          <a:solidFill>
            <a:schemeClr val="bg2"/>
          </a:solidFill>
        </p:spPr>
        <p:txBody>
          <a:bodyPr wrap="square" lIns="360000" tIns="180000" rIns="360000" bIns="180000" rtlCol="0">
            <a:spAutoFit/>
          </a:bodyPr>
          <a:lstStyle/>
          <a:p>
            <a:pPr algn="just"/>
            <a:r>
              <a:rPr lang="en-GB" sz="2400" dirty="0"/>
              <a:t>“</a:t>
            </a:r>
            <a:r>
              <a:rPr lang="en-GB" sz="2400" b="1" dirty="0">
                <a:solidFill>
                  <a:srgbClr val="FF0000"/>
                </a:solidFill>
              </a:rPr>
              <a:t>The Biological series falls into logical sequence with the Anthropological exhibits </a:t>
            </a:r>
            <a:r>
              <a:rPr lang="en-GB" sz="2400" dirty="0"/>
              <a:t>… the series will commence </a:t>
            </a:r>
            <a:r>
              <a:rPr lang="en-GB" sz="2400" b="1" dirty="0"/>
              <a:t>with the highest animal forms in their culmination in Man, as exemplified in  </a:t>
            </a:r>
            <a:r>
              <a:rPr lang="en-GB" sz="2400" dirty="0"/>
              <a:t>… handiwork [of] </a:t>
            </a:r>
            <a:r>
              <a:rPr lang="en-GB" sz="2400" b="1" dirty="0"/>
              <a:t>the three great ethnic divisions of the globe, namely, the Caucasian (white), the Mongolian (yellow), and the </a:t>
            </a:r>
            <a:r>
              <a:rPr lang="en-GB" sz="2400" b="1" dirty="0" err="1"/>
              <a:t>Melanian</a:t>
            </a:r>
            <a:r>
              <a:rPr lang="en-GB" sz="2400" b="1" dirty="0"/>
              <a:t> (black) Races</a:t>
            </a:r>
            <a:r>
              <a:rPr lang="en-GB" sz="2400" dirty="0"/>
              <a:t>.”</a:t>
            </a:r>
          </a:p>
          <a:p>
            <a:pPr marL="285750" indent="-285750" algn="r">
              <a:buFontTx/>
              <a:buChar char="-"/>
            </a:pPr>
            <a:r>
              <a:rPr lang="en-US" sz="1500" i="1" dirty="0"/>
              <a:t>Forty-Ninth Annual Report of the … Museums … of Liverpool </a:t>
            </a:r>
            <a:r>
              <a:rPr lang="en-US" sz="1500" dirty="0"/>
              <a:t>(1902), pp. 36, 55.</a:t>
            </a:r>
            <a:endParaRPr lang="en-US" dirty="0"/>
          </a:p>
        </p:txBody>
      </p:sp>
      <p:sp>
        <p:nvSpPr>
          <p:cNvPr id="6" name="Title 1">
            <a:extLst>
              <a:ext uri="{FF2B5EF4-FFF2-40B4-BE49-F238E27FC236}">
                <a16:creationId xmlns:a16="http://schemas.microsoft.com/office/drawing/2014/main" id="{1243C392-724D-4C75-87B2-5FF5AB980AB2}"/>
              </a:ext>
            </a:extLst>
          </p:cNvPr>
          <p:cNvSpPr txBox="1">
            <a:spLocks/>
          </p:cNvSpPr>
          <p:nvPr/>
        </p:nvSpPr>
        <p:spPr>
          <a:xfrm>
            <a:off x="203138" y="684018"/>
            <a:ext cx="2399555" cy="1710129"/>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t>‘Scientific Racism’ in Museums</a:t>
            </a:r>
          </a:p>
        </p:txBody>
      </p:sp>
    </p:spTree>
    <p:extLst>
      <p:ext uri="{BB962C8B-B14F-4D97-AF65-F5344CB8AC3E}">
        <p14:creationId xmlns:p14="http://schemas.microsoft.com/office/powerpoint/2010/main" val="2841544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9A145-1A57-4FC1-AD56-B1F2BE414B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F2DDBF-6BC5-4FE4-B1DA-D3DD1563A9B7}"/>
              </a:ext>
            </a:extLst>
          </p:cNvPr>
          <p:cNvSpPr>
            <a:spLocks noGrp="1"/>
          </p:cNvSpPr>
          <p:nvPr>
            <p:ph idx="1"/>
          </p:nvPr>
        </p:nvSpPr>
        <p:spPr/>
        <p:txBody>
          <a:bodyPr/>
          <a:lstStyle/>
          <a:p>
            <a:pPr marL="0" indent="0">
              <a:buNone/>
            </a:pPr>
            <a:endParaRPr lang="en-GB" dirty="0"/>
          </a:p>
        </p:txBody>
      </p:sp>
      <p:pic>
        <p:nvPicPr>
          <p:cNvPr id="6" name="Picture 5">
            <a:extLst>
              <a:ext uri="{FF2B5EF4-FFF2-40B4-BE49-F238E27FC236}">
                <a16:creationId xmlns:a16="http://schemas.microsoft.com/office/drawing/2014/main" id="{D9FEE56B-F990-4A3A-A3EA-F56976570E06}"/>
              </a:ext>
            </a:extLst>
          </p:cNvPr>
          <p:cNvPicPr>
            <a:picLocks noChangeAspect="1"/>
          </p:cNvPicPr>
          <p:nvPr/>
        </p:nvPicPr>
        <p:blipFill rotWithShape="1">
          <a:blip r:embed="rId3">
            <a:extLst>
              <a:ext uri="{28A0092B-C50C-407E-A947-70E740481C1C}">
                <a14:useLocalDpi xmlns:a14="http://schemas.microsoft.com/office/drawing/2010/main" val="0"/>
              </a:ext>
            </a:extLst>
          </a:blip>
          <a:srcRect l="6817" r="4091" b="10070"/>
          <a:stretch/>
        </p:blipFill>
        <p:spPr>
          <a:xfrm>
            <a:off x="3720230" y="0"/>
            <a:ext cx="8471770" cy="5292722"/>
          </a:xfrm>
          <a:prstGeom prst="rect">
            <a:avLst/>
          </a:prstGeom>
        </p:spPr>
      </p:pic>
      <p:pic>
        <p:nvPicPr>
          <p:cNvPr id="8" name="Picture 7">
            <a:extLst>
              <a:ext uri="{FF2B5EF4-FFF2-40B4-BE49-F238E27FC236}">
                <a16:creationId xmlns:a16="http://schemas.microsoft.com/office/drawing/2014/main" id="{D460E6BD-FCC2-4191-BFD4-FBA16E31FF36}"/>
              </a:ext>
            </a:extLst>
          </p:cNvPr>
          <p:cNvPicPr>
            <a:picLocks noChangeAspect="1"/>
          </p:cNvPicPr>
          <p:nvPr/>
        </p:nvPicPr>
        <p:blipFill>
          <a:blip r:embed="rId4"/>
          <a:stretch>
            <a:fillRect/>
          </a:stretch>
        </p:blipFill>
        <p:spPr>
          <a:xfrm>
            <a:off x="169884" y="3543300"/>
            <a:ext cx="4762500" cy="3314700"/>
          </a:xfrm>
          <a:prstGeom prst="rect">
            <a:avLst/>
          </a:prstGeom>
        </p:spPr>
      </p:pic>
      <p:pic>
        <p:nvPicPr>
          <p:cNvPr id="7" name="Picture 6">
            <a:extLst>
              <a:ext uri="{FF2B5EF4-FFF2-40B4-BE49-F238E27FC236}">
                <a16:creationId xmlns:a16="http://schemas.microsoft.com/office/drawing/2014/main" id="{E99A5192-FFA4-4DFE-BB74-68EBFA794465}"/>
              </a:ext>
            </a:extLst>
          </p:cNvPr>
          <p:cNvPicPr>
            <a:picLocks noChangeAspect="1"/>
          </p:cNvPicPr>
          <p:nvPr/>
        </p:nvPicPr>
        <p:blipFill>
          <a:blip r:embed="rId5"/>
          <a:stretch>
            <a:fillRect/>
          </a:stretch>
        </p:blipFill>
        <p:spPr>
          <a:xfrm>
            <a:off x="31626" y="25636"/>
            <a:ext cx="2761206" cy="3465042"/>
          </a:xfrm>
          <a:prstGeom prst="rect">
            <a:avLst/>
          </a:prstGeom>
        </p:spPr>
      </p:pic>
      <p:sp>
        <p:nvSpPr>
          <p:cNvPr id="9" name="Title 1">
            <a:extLst>
              <a:ext uri="{FF2B5EF4-FFF2-40B4-BE49-F238E27FC236}">
                <a16:creationId xmlns:a16="http://schemas.microsoft.com/office/drawing/2014/main" id="{CCE0CC04-AC12-4599-9676-81829DC33DF6}"/>
              </a:ext>
            </a:extLst>
          </p:cNvPr>
          <p:cNvSpPr txBox="1">
            <a:spLocks/>
          </p:cNvSpPr>
          <p:nvPr/>
        </p:nvSpPr>
        <p:spPr>
          <a:xfrm>
            <a:off x="5272413" y="5200650"/>
            <a:ext cx="6081387" cy="17101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t>Museums and Show Business </a:t>
            </a:r>
          </a:p>
        </p:txBody>
      </p:sp>
    </p:spTree>
    <p:extLst>
      <p:ext uri="{BB962C8B-B14F-4D97-AF65-F5344CB8AC3E}">
        <p14:creationId xmlns:p14="http://schemas.microsoft.com/office/powerpoint/2010/main" val="3546147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672181" cy="6987035"/>
          </a:xfrm>
          <a:prstGeom prst="rect">
            <a:avLst/>
          </a:prstGeom>
        </p:spPr>
      </p:pic>
      <p:pic>
        <p:nvPicPr>
          <p:cNvPr id="4" name="Picture 3"/>
          <p:cNvPicPr>
            <a:picLocks noChangeAspect="1"/>
          </p:cNvPicPr>
          <p:nvPr/>
        </p:nvPicPr>
        <p:blipFill rotWithShape="1">
          <a:blip r:embed="rId4"/>
          <a:srcRect l="23846" t="28550" r="28669" b="27372"/>
          <a:stretch/>
        </p:blipFill>
        <p:spPr>
          <a:xfrm>
            <a:off x="4672181" y="0"/>
            <a:ext cx="3256205" cy="4357113"/>
          </a:xfrm>
          <a:prstGeom prst="rect">
            <a:avLst/>
          </a:prstGeom>
        </p:spPr>
      </p:pic>
      <p:pic>
        <p:nvPicPr>
          <p:cNvPr id="10" name="Picture 9"/>
          <p:cNvPicPr>
            <a:picLocks noChangeAspect="1"/>
          </p:cNvPicPr>
          <p:nvPr/>
        </p:nvPicPr>
        <p:blipFill>
          <a:blip r:embed="rId5"/>
          <a:stretch>
            <a:fillRect/>
          </a:stretch>
        </p:blipFill>
        <p:spPr>
          <a:xfrm>
            <a:off x="7928386" y="-38999"/>
            <a:ext cx="4263614" cy="7026034"/>
          </a:xfrm>
          <a:prstGeom prst="rect">
            <a:avLst/>
          </a:prstGeom>
        </p:spPr>
      </p:pic>
      <p:sp>
        <p:nvSpPr>
          <p:cNvPr id="11" name="TextBox 10"/>
          <p:cNvSpPr txBox="1"/>
          <p:nvPr/>
        </p:nvSpPr>
        <p:spPr>
          <a:xfrm>
            <a:off x="4924878" y="4325106"/>
            <a:ext cx="2913871" cy="2333286"/>
          </a:xfrm>
          <a:prstGeom prst="rect">
            <a:avLst/>
          </a:prstGeom>
          <a:noFill/>
        </p:spPr>
        <p:txBody>
          <a:bodyPr wrap="square" lIns="360000" tIns="180000" rIns="360000" bIns="180000">
            <a:spAutoFit/>
          </a:bodyPr>
          <a:lstStyle/>
          <a:p>
            <a:pPr algn="ctr"/>
            <a:r>
              <a:rPr lang="en-GB" sz="3200" dirty="0"/>
              <a:t>William Cross and Exotic Animal Trade</a:t>
            </a:r>
          </a:p>
        </p:txBody>
      </p:sp>
      <p:pic>
        <p:nvPicPr>
          <p:cNvPr id="12" name="Picture 11"/>
          <p:cNvPicPr>
            <a:picLocks noChangeAspect="1"/>
          </p:cNvPicPr>
          <p:nvPr/>
        </p:nvPicPr>
        <p:blipFill rotWithShape="1">
          <a:blip r:embed="rId6"/>
          <a:srcRect l="-2825" t="2368" r="1431" b="86466"/>
          <a:stretch/>
        </p:blipFill>
        <p:spPr>
          <a:xfrm>
            <a:off x="9676288" y="6369720"/>
            <a:ext cx="2426075" cy="473338"/>
          </a:xfrm>
          <a:prstGeom prst="rect">
            <a:avLst/>
          </a:prstGeom>
        </p:spPr>
      </p:pic>
    </p:spTree>
    <p:extLst>
      <p:ext uri="{BB962C8B-B14F-4D97-AF65-F5344CB8AC3E}">
        <p14:creationId xmlns:p14="http://schemas.microsoft.com/office/powerpoint/2010/main" val="606377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492912" y="-19186"/>
            <a:ext cx="5073575" cy="6877186"/>
          </a:xfrm>
          <a:prstGeom prst="rect">
            <a:avLst/>
          </a:prstGeom>
        </p:spPr>
      </p:pic>
      <p:pic>
        <p:nvPicPr>
          <p:cNvPr id="8" name="Picture 7"/>
          <p:cNvPicPr>
            <a:picLocks noChangeAspect="1"/>
          </p:cNvPicPr>
          <p:nvPr/>
        </p:nvPicPr>
        <p:blipFill>
          <a:blip r:embed="rId4"/>
          <a:stretch>
            <a:fillRect/>
          </a:stretch>
        </p:blipFill>
        <p:spPr>
          <a:xfrm>
            <a:off x="0" y="0"/>
            <a:ext cx="4622444" cy="6858000"/>
          </a:xfrm>
          <a:prstGeom prst="rect">
            <a:avLst/>
          </a:prstGeom>
        </p:spPr>
      </p:pic>
      <p:pic>
        <p:nvPicPr>
          <p:cNvPr id="2" name="Picture 1"/>
          <p:cNvPicPr>
            <a:picLocks noChangeAspect="1"/>
          </p:cNvPicPr>
          <p:nvPr/>
        </p:nvPicPr>
        <p:blipFill>
          <a:blip r:embed="rId5"/>
          <a:stretch>
            <a:fillRect/>
          </a:stretch>
        </p:blipFill>
        <p:spPr>
          <a:xfrm>
            <a:off x="8076843" y="1158340"/>
            <a:ext cx="4115157" cy="2188654"/>
          </a:xfrm>
          <a:prstGeom prst="rect">
            <a:avLst/>
          </a:prstGeom>
        </p:spPr>
      </p:pic>
      <p:pic>
        <p:nvPicPr>
          <p:cNvPr id="3" name="Picture 2"/>
          <p:cNvPicPr>
            <a:picLocks noChangeAspect="1"/>
          </p:cNvPicPr>
          <p:nvPr/>
        </p:nvPicPr>
        <p:blipFill>
          <a:blip r:embed="rId6"/>
          <a:stretch>
            <a:fillRect/>
          </a:stretch>
        </p:blipFill>
        <p:spPr>
          <a:xfrm>
            <a:off x="7558638" y="0"/>
            <a:ext cx="4633362" cy="1158340"/>
          </a:xfrm>
          <a:prstGeom prst="rect">
            <a:avLst/>
          </a:prstGeom>
        </p:spPr>
      </p:pic>
      <p:sp>
        <p:nvSpPr>
          <p:cNvPr id="6" name="TextBox 5">
            <a:extLst>
              <a:ext uri="{FF2B5EF4-FFF2-40B4-BE49-F238E27FC236}">
                <a16:creationId xmlns:a16="http://schemas.microsoft.com/office/drawing/2014/main" id="{142AD9B0-8DD6-4441-9AFD-37A3E26CFAB4}"/>
              </a:ext>
            </a:extLst>
          </p:cNvPr>
          <p:cNvSpPr txBox="1"/>
          <p:nvPr/>
        </p:nvSpPr>
        <p:spPr>
          <a:xfrm>
            <a:off x="9278129" y="3935854"/>
            <a:ext cx="2913871" cy="2333286"/>
          </a:xfrm>
          <a:prstGeom prst="rect">
            <a:avLst/>
          </a:prstGeom>
          <a:noFill/>
        </p:spPr>
        <p:txBody>
          <a:bodyPr wrap="square" lIns="360000" tIns="180000" rIns="360000" bIns="180000">
            <a:spAutoFit/>
          </a:bodyPr>
          <a:lstStyle/>
          <a:p>
            <a:pPr algn="r"/>
            <a:r>
              <a:rPr lang="en-GB" sz="3200" dirty="0"/>
              <a:t>William Cross and Exotic Animal Trade</a:t>
            </a:r>
          </a:p>
        </p:txBody>
      </p:sp>
    </p:spTree>
    <p:extLst>
      <p:ext uri="{BB962C8B-B14F-4D97-AF65-F5344CB8AC3E}">
        <p14:creationId xmlns:p14="http://schemas.microsoft.com/office/powerpoint/2010/main" val="1947220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 t="10666" r="51153" b="67373"/>
          <a:stretch/>
        </p:blipFill>
        <p:spPr>
          <a:xfrm>
            <a:off x="768937" y="654209"/>
            <a:ext cx="3587910" cy="2543208"/>
          </a:xfrm>
          <a:prstGeom prst="rect">
            <a:avLst/>
          </a:prstGeom>
        </p:spPr>
      </p:pic>
      <p:pic>
        <p:nvPicPr>
          <p:cNvPr id="3" name="Picture 2"/>
          <p:cNvPicPr>
            <a:picLocks noChangeAspect="1"/>
          </p:cNvPicPr>
          <p:nvPr/>
        </p:nvPicPr>
        <p:blipFill>
          <a:blip r:embed="rId4"/>
          <a:stretch>
            <a:fillRect/>
          </a:stretch>
        </p:blipFill>
        <p:spPr>
          <a:xfrm>
            <a:off x="768937" y="3197417"/>
            <a:ext cx="2580656" cy="3452990"/>
          </a:xfrm>
          <a:prstGeom prst="rect">
            <a:avLst/>
          </a:prstGeom>
        </p:spPr>
      </p:pic>
      <p:pic>
        <p:nvPicPr>
          <p:cNvPr id="4" name="Picture 3"/>
          <p:cNvPicPr>
            <a:picLocks noChangeAspect="1"/>
          </p:cNvPicPr>
          <p:nvPr/>
        </p:nvPicPr>
        <p:blipFill>
          <a:blip r:embed="rId5"/>
          <a:stretch>
            <a:fillRect/>
          </a:stretch>
        </p:blipFill>
        <p:spPr>
          <a:xfrm>
            <a:off x="768937" y="160746"/>
            <a:ext cx="5425910" cy="536494"/>
          </a:xfrm>
          <a:prstGeom prst="rect">
            <a:avLst/>
          </a:prstGeom>
        </p:spPr>
      </p:pic>
      <p:pic>
        <p:nvPicPr>
          <p:cNvPr id="6" name="Picture 5"/>
          <p:cNvPicPr>
            <a:picLocks noChangeAspect="1"/>
          </p:cNvPicPr>
          <p:nvPr/>
        </p:nvPicPr>
        <p:blipFill rotWithShape="1">
          <a:blip r:embed="rId6"/>
          <a:srcRect l="16107" t="6902" r="21106" b="863"/>
          <a:stretch/>
        </p:blipFill>
        <p:spPr>
          <a:xfrm>
            <a:off x="4340414" y="697240"/>
            <a:ext cx="4898907" cy="5692802"/>
          </a:xfrm>
          <a:prstGeom prst="rect">
            <a:avLst/>
          </a:prstGeom>
        </p:spPr>
      </p:pic>
      <p:pic>
        <p:nvPicPr>
          <p:cNvPr id="7" name="Picture 6"/>
          <p:cNvPicPr>
            <a:picLocks noChangeAspect="1"/>
          </p:cNvPicPr>
          <p:nvPr/>
        </p:nvPicPr>
        <p:blipFill rotWithShape="1">
          <a:blip r:embed="rId7"/>
          <a:srcRect l="57620" t="30588" r="16524" b="-1334"/>
          <a:stretch/>
        </p:blipFill>
        <p:spPr>
          <a:xfrm>
            <a:off x="9222888" y="697240"/>
            <a:ext cx="2969112" cy="4851700"/>
          </a:xfrm>
          <a:prstGeom prst="rect">
            <a:avLst/>
          </a:prstGeom>
        </p:spPr>
      </p:pic>
      <p:sp>
        <p:nvSpPr>
          <p:cNvPr id="8" name="TextBox 7">
            <a:extLst>
              <a:ext uri="{FF2B5EF4-FFF2-40B4-BE49-F238E27FC236}">
                <a16:creationId xmlns:a16="http://schemas.microsoft.com/office/drawing/2014/main" id="{DEF91AE6-3BDF-4800-93C8-9279CFD7BC43}"/>
              </a:ext>
            </a:extLst>
          </p:cNvPr>
          <p:cNvSpPr txBox="1"/>
          <p:nvPr/>
        </p:nvSpPr>
        <p:spPr>
          <a:xfrm>
            <a:off x="5226485" y="6327241"/>
            <a:ext cx="6093912" cy="369332"/>
          </a:xfrm>
          <a:prstGeom prst="rect">
            <a:avLst/>
          </a:prstGeom>
          <a:noFill/>
        </p:spPr>
        <p:txBody>
          <a:bodyPr wrap="square">
            <a:spAutoFit/>
          </a:bodyPr>
          <a:lstStyle/>
          <a:p>
            <a:r>
              <a:rPr lang="en-US" i="1" dirty="0"/>
              <a:t>English Illustrated Magazine</a:t>
            </a:r>
            <a:r>
              <a:rPr lang="en-US" dirty="0"/>
              <a:t>, 171 (1897)</a:t>
            </a:r>
            <a:endParaRPr lang="en-GB" dirty="0"/>
          </a:p>
        </p:txBody>
      </p:sp>
    </p:spTree>
    <p:extLst>
      <p:ext uri="{BB962C8B-B14F-4D97-AF65-F5344CB8AC3E}">
        <p14:creationId xmlns:p14="http://schemas.microsoft.com/office/powerpoint/2010/main" val="2467433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217142" y="8068"/>
            <a:ext cx="5251784" cy="6858000"/>
          </a:xfrm>
          <a:prstGeom prst="rect">
            <a:avLst/>
          </a:prstGeom>
        </p:spPr>
      </p:pic>
      <p:pic>
        <p:nvPicPr>
          <p:cNvPr id="3" name="Picture 2"/>
          <p:cNvPicPr>
            <a:picLocks noChangeAspect="1"/>
          </p:cNvPicPr>
          <p:nvPr/>
        </p:nvPicPr>
        <p:blipFill>
          <a:blip r:embed="rId4"/>
          <a:stretch>
            <a:fillRect/>
          </a:stretch>
        </p:blipFill>
        <p:spPr>
          <a:xfrm>
            <a:off x="607376" y="960571"/>
            <a:ext cx="5730737" cy="3212870"/>
          </a:xfrm>
          <a:prstGeom prst="rect">
            <a:avLst/>
          </a:prstGeom>
        </p:spPr>
      </p:pic>
      <p:sp>
        <p:nvSpPr>
          <p:cNvPr id="4" name="TextBox 3">
            <a:extLst>
              <a:ext uri="{FF2B5EF4-FFF2-40B4-BE49-F238E27FC236}">
                <a16:creationId xmlns:a16="http://schemas.microsoft.com/office/drawing/2014/main" id="{4B8F486B-FF75-43F4-9CC7-EC9832C72EDF}"/>
              </a:ext>
            </a:extLst>
          </p:cNvPr>
          <p:cNvSpPr txBox="1"/>
          <p:nvPr/>
        </p:nvSpPr>
        <p:spPr>
          <a:xfrm>
            <a:off x="94459" y="4551827"/>
            <a:ext cx="6122683" cy="2087064"/>
          </a:xfrm>
          <a:prstGeom prst="rect">
            <a:avLst/>
          </a:prstGeom>
          <a:noFill/>
        </p:spPr>
        <p:txBody>
          <a:bodyPr wrap="square" lIns="360000" tIns="180000" rIns="360000" bIns="180000">
            <a:spAutoFit/>
          </a:bodyPr>
          <a:lstStyle/>
          <a:p>
            <a:pPr algn="ctr"/>
            <a:r>
              <a:rPr lang="en-GB" sz="4000" b="1" dirty="0"/>
              <a:t>William Cross and Exotic Animal Trade</a:t>
            </a:r>
          </a:p>
          <a:p>
            <a:pPr algn="ctr"/>
            <a:r>
              <a:rPr lang="en-GB" sz="3200" dirty="0"/>
              <a:t>Gorilla Hunt</a:t>
            </a:r>
          </a:p>
        </p:txBody>
      </p:sp>
      <p:sp>
        <p:nvSpPr>
          <p:cNvPr id="6" name="TextBox 5">
            <a:extLst>
              <a:ext uri="{FF2B5EF4-FFF2-40B4-BE49-F238E27FC236}">
                <a16:creationId xmlns:a16="http://schemas.microsoft.com/office/drawing/2014/main" id="{784DF118-0233-483F-BF7A-45FD507E7EC8}"/>
              </a:ext>
            </a:extLst>
          </p:cNvPr>
          <p:cNvSpPr txBox="1"/>
          <p:nvPr/>
        </p:nvSpPr>
        <p:spPr>
          <a:xfrm>
            <a:off x="365303" y="219109"/>
            <a:ext cx="6093912" cy="646331"/>
          </a:xfrm>
          <a:prstGeom prst="rect">
            <a:avLst/>
          </a:prstGeom>
          <a:noFill/>
        </p:spPr>
        <p:txBody>
          <a:bodyPr wrap="square">
            <a:spAutoFit/>
          </a:bodyPr>
          <a:lstStyle/>
          <a:p>
            <a:r>
              <a:rPr lang="en-US" i="1" dirty="0"/>
              <a:t>Liverpool Mercury</a:t>
            </a:r>
            <a:r>
              <a:rPr lang="en-US" dirty="0"/>
              <a:t>, 14 August 1879, p. 6; </a:t>
            </a:r>
            <a:r>
              <a:rPr lang="en-US" i="1" dirty="0"/>
              <a:t>The Graphic</a:t>
            </a:r>
            <a:r>
              <a:rPr lang="en-US" dirty="0"/>
              <a:t>, 13 September 1879, p. 269</a:t>
            </a:r>
            <a:endParaRPr lang="en-GB" dirty="0"/>
          </a:p>
        </p:txBody>
      </p:sp>
    </p:spTree>
    <p:extLst>
      <p:ext uri="{BB962C8B-B14F-4D97-AF65-F5344CB8AC3E}">
        <p14:creationId xmlns:p14="http://schemas.microsoft.com/office/powerpoint/2010/main" val="3050472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fascimileImg" descr="http://callisto.ggsrv.com/imgsrv/Fetch?recordID=WO1_IPNW_1881_09_17-0001-F&amp;contentSet=BNCN&amp;banner=4ffc4c3f&amp;digest=761304512d13f89bd7e838d11693170b&amp;scale=0.33&amp;crop=1225+318+399+556"/>
          <p:cNvPicPr>
            <a:picLocks noChangeAspect="1" noChangeArrowheads="1"/>
          </p:cNvPicPr>
          <p:nvPr/>
        </p:nvPicPr>
        <p:blipFill>
          <a:blip r:embed="rId3">
            <a:extLst>
              <a:ext uri="{28A0092B-C50C-407E-A947-70E740481C1C}">
                <a14:useLocalDpi xmlns:a14="http://schemas.microsoft.com/office/drawing/2010/main" val="0"/>
              </a:ext>
            </a:extLst>
          </a:blip>
          <a:srcRect l="3410" t="2441" r="1360" b="2118"/>
          <a:stretch>
            <a:fillRect/>
          </a:stretch>
        </p:blipFill>
        <p:spPr bwMode="auto">
          <a:xfrm>
            <a:off x="185720" y="189522"/>
            <a:ext cx="4068536" cy="5622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8103"/>
          <a:stretch/>
        </p:blipFill>
        <p:spPr bwMode="auto">
          <a:xfrm>
            <a:off x="4721755" y="198338"/>
            <a:ext cx="6202823" cy="4210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56556" y="6157517"/>
            <a:ext cx="6096000" cy="692497"/>
          </a:xfrm>
          <a:prstGeom prst="rect">
            <a:avLst/>
          </a:prstGeom>
        </p:spPr>
        <p:txBody>
          <a:bodyPr>
            <a:spAutoFit/>
          </a:bodyPr>
          <a:lstStyle/>
          <a:p>
            <a:pPr marL="171450" lvl="0" indent="-171450" algn="r" fontAlgn="base">
              <a:spcBef>
                <a:spcPct val="0"/>
              </a:spcBef>
              <a:spcAft>
                <a:spcPct val="0"/>
              </a:spcAft>
              <a:buFontTx/>
              <a:buChar char="-"/>
              <a:defRPr/>
            </a:pPr>
            <a:r>
              <a:rPr lang="en-GB" sz="1400">
                <a:latin typeface="Calibri" panose="020F0502020204030204" pitchFamily="34" charset="0"/>
                <a:cs typeface="Arial" charset="0"/>
              </a:rPr>
              <a:t>Mr Cross’s Gorilla and the Captain,’ ‘A Gorilla in Liverpool – Exciting Scene Aboard Ship’, </a:t>
            </a:r>
            <a:r>
              <a:rPr lang="en-GB" sz="1400" i="1">
                <a:latin typeface="Calibri" panose="020F0502020204030204" pitchFamily="34" charset="0"/>
                <a:cs typeface="Arial" charset="0"/>
              </a:rPr>
              <a:t>Illustrated Police News</a:t>
            </a:r>
            <a:r>
              <a:rPr lang="en-GB" sz="1400">
                <a:latin typeface="Calibri" panose="020F0502020204030204" pitchFamily="34" charset="0"/>
                <a:cs typeface="Arial" charset="0"/>
              </a:rPr>
              <a:t>, September 17 1881, pp. 1–2; </a:t>
            </a:r>
          </a:p>
          <a:p>
            <a:pPr marL="171450" lvl="0" indent="-171450" algn="r" fontAlgn="base">
              <a:spcBef>
                <a:spcPct val="0"/>
              </a:spcBef>
              <a:spcAft>
                <a:spcPct val="0"/>
              </a:spcAft>
              <a:buFontTx/>
              <a:buChar char="-"/>
              <a:defRPr/>
            </a:pPr>
            <a:endParaRPr lang="en-GB" sz="1100" dirty="0">
              <a:solidFill>
                <a:prstClr val="black"/>
              </a:solidFill>
              <a:latin typeface="Calibri" panose="020F0502020204030204" pitchFamily="34" charset="0"/>
              <a:cs typeface="Arial" charset="0"/>
            </a:endParaRPr>
          </a:p>
        </p:txBody>
      </p:sp>
      <p:sp>
        <p:nvSpPr>
          <p:cNvPr id="6" name="TextBox 5">
            <a:extLst>
              <a:ext uri="{FF2B5EF4-FFF2-40B4-BE49-F238E27FC236}">
                <a16:creationId xmlns:a16="http://schemas.microsoft.com/office/drawing/2014/main" id="{81EF2A5A-DFC9-47D1-BA12-46DAB68110D1}"/>
              </a:ext>
            </a:extLst>
          </p:cNvPr>
          <p:cNvSpPr txBox="1"/>
          <p:nvPr/>
        </p:nvSpPr>
        <p:spPr>
          <a:xfrm>
            <a:off x="5555807" y="4581414"/>
            <a:ext cx="6122683" cy="2087064"/>
          </a:xfrm>
          <a:prstGeom prst="rect">
            <a:avLst/>
          </a:prstGeom>
          <a:noFill/>
        </p:spPr>
        <p:txBody>
          <a:bodyPr wrap="square" lIns="360000" tIns="180000" rIns="360000" bIns="180000">
            <a:spAutoFit/>
          </a:bodyPr>
          <a:lstStyle/>
          <a:p>
            <a:pPr algn="ctr"/>
            <a:r>
              <a:rPr lang="en-GB" sz="4000" b="1"/>
              <a:t>William Cross and Exotic Animal Trade</a:t>
            </a:r>
          </a:p>
          <a:p>
            <a:pPr algn="ctr"/>
            <a:r>
              <a:rPr lang="en-GB" sz="3200"/>
              <a:t>Gorilla Hunt</a:t>
            </a:r>
            <a:endParaRPr lang="en-GB" sz="3200" dirty="0"/>
          </a:p>
        </p:txBody>
      </p:sp>
      <p:sp>
        <p:nvSpPr>
          <p:cNvPr id="7" name="TextBox 6">
            <a:extLst>
              <a:ext uri="{FF2B5EF4-FFF2-40B4-BE49-F238E27FC236}">
                <a16:creationId xmlns:a16="http://schemas.microsoft.com/office/drawing/2014/main" id="{1B9BD9B3-7E9B-4C35-9601-387715D6DEA8}"/>
              </a:ext>
            </a:extLst>
          </p:cNvPr>
          <p:cNvSpPr txBox="1"/>
          <p:nvPr/>
        </p:nvSpPr>
        <p:spPr>
          <a:xfrm>
            <a:off x="11066402" y="1943848"/>
            <a:ext cx="1033742" cy="1754326"/>
          </a:xfrm>
          <a:prstGeom prst="rect">
            <a:avLst/>
          </a:prstGeom>
          <a:noFill/>
        </p:spPr>
        <p:txBody>
          <a:bodyPr wrap="square">
            <a:spAutoFit/>
          </a:bodyPr>
          <a:lstStyle/>
          <a:p>
            <a:r>
              <a:rPr lang="en-US" i="1" dirty="0"/>
              <a:t>Liverpool Mercury</a:t>
            </a:r>
            <a:r>
              <a:rPr lang="en-US" dirty="0"/>
              <a:t>, 9 January 1883, p. 1.</a:t>
            </a:r>
            <a:endParaRPr lang="en-GB" dirty="0"/>
          </a:p>
        </p:txBody>
      </p:sp>
    </p:spTree>
    <p:extLst>
      <p:ext uri="{BB962C8B-B14F-4D97-AF65-F5344CB8AC3E}">
        <p14:creationId xmlns:p14="http://schemas.microsoft.com/office/powerpoint/2010/main" val="2780778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672181" cy="6987035"/>
          </a:xfrm>
          <a:prstGeom prst="rect">
            <a:avLst/>
          </a:prstGeom>
        </p:spPr>
      </p:pic>
      <p:pic>
        <p:nvPicPr>
          <p:cNvPr id="4" name="Picture 3"/>
          <p:cNvPicPr>
            <a:picLocks noChangeAspect="1"/>
          </p:cNvPicPr>
          <p:nvPr/>
        </p:nvPicPr>
        <p:blipFill rotWithShape="1">
          <a:blip r:embed="rId4"/>
          <a:srcRect l="23846" t="28550" r="28669" b="27372"/>
          <a:stretch/>
        </p:blipFill>
        <p:spPr>
          <a:xfrm>
            <a:off x="4672181" y="0"/>
            <a:ext cx="3256205" cy="4357113"/>
          </a:xfrm>
          <a:prstGeom prst="rect">
            <a:avLst/>
          </a:prstGeom>
        </p:spPr>
      </p:pic>
      <p:pic>
        <p:nvPicPr>
          <p:cNvPr id="3" name="Picture 2"/>
          <p:cNvPicPr>
            <a:picLocks noChangeAspect="1"/>
          </p:cNvPicPr>
          <p:nvPr/>
        </p:nvPicPr>
        <p:blipFill>
          <a:blip r:embed="rId5"/>
          <a:stretch>
            <a:fillRect/>
          </a:stretch>
        </p:blipFill>
        <p:spPr>
          <a:xfrm>
            <a:off x="4672182" y="4270786"/>
            <a:ext cx="1949161" cy="2637256"/>
          </a:xfrm>
          <a:prstGeom prst="rect">
            <a:avLst/>
          </a:prstGeom>
        </p:spPr>
      </p:pic>
      <p:pic>
        <p:nvPicPr>
          <p:cNvPr id="10" name="Picture 9"/>
          <p:cNvPicPr>
            <a:picLocks noChangeAspect="1"/>
          </p:cNvPicPr>
          <p:nvPr/>
        </p:nvPicPr>
        <p:blipFill>
          <a:blip r:embed="rId6"/>
          <a:stretch>
            <a:fillRect/>
          </a:stretch>
        </p:blipFill>
        <p:spPr>
          <a:xfrm>
            <a:off x="7928386" y="-38999"/>
            <a:ext cx="4263614" cy="7026034"/>
          </a:xfrm>
          <a:prstGeom prst="rect">
            <a:avLst/>
          </a:prstGeom>
        </p:spPr>
      </p:pic>
      <p:sp>
        <p:nvSpPr>
          <p:cNvPr id="11" name="TextBox 10"/>
          <p:cNvSpPr txBox="1"/>
          <p:nvPr/>
        </p:nvSpPr>
        <p:spPr>
          <a:xfrm>
            <a:off x="6470616" y="4325106"/>
            <a:ext cx="1710465" cy="2517952"/>
          </a:xfrm>
          <a:prstGeom prst="rect">
            <a:avLst/>
          </a:prstGeom>
          <a:noFill/>
        </p:spPr>
        <p:txBody>
          <a:bodyPr wrap="square" lIns="360000" tIns="180000" rIns="360000" bIns="180000">
            <a:spAutoFit/>
          </a:bodyPr>
          <a:lstStyle/>
          <a:p>
            <a:pPr algn="just">
              <a:defRPr/>
            </a:pPr>
            <a:r>
              <a:rPr lang="en-GB" sz="1400" dirty="0">
                <a:cs typeface="Arial" charset="0"/>
              </a:rPr>
              <a:t>Infant gorilla, </a:t>
            </a:r>
            <a:r>
              <a:rPr lang="en-GB" sz="1400" dirty="0" err="1">
                <a:cs typeface="Arial" charset="0"/>
              </a:rPr>
              <a:t>Kelvingrove</a:t>
            </a:r>
            <a:r>
              <a:rPr lang="en-GB" sz="1400" dirty="0">
                <a:cs typeface="Arial" charset="0"/>
              </a:rPr>
              <a:t> Art Gallery and Museum, Glasgow – purchased from Cross’s menagerie Liverpool</a:t>
            </a:r>
          </a:p>
        </p:txBody>
      </p:sp>
      <p:pic>
        <p:nvPicPr>
          <p:cNvPr id="12" name="Picture 11"/>
          <p:cNvPicPr>
            <a:picLocks noChangeAspect="1"/>
          </p:cNvPicPr>
          <p:nvPr/>
        </p:nvPicPr>
        <p:blipFill rotWithShape="1">
          <a:blip r:embed="rId7"/>
          <a:srcRect l="-2825" t="2368" r="1431" b="86466"/>
          <a:stretch/>
        </p:blipFill>
        <p:spPr>
          <a:xfrm>
            <a:off x="9676288" y="6369720"/>
            <a:ext cx="2426075" cy="473338"/>
          </a:xfrm>
          <a:prstGeom prst="rect">
            <a:avLst/>
          </a:prstGeom>
        </p:spPr>
      </p:pic>
    </p:spTree>
    <p:extLst>
      <p:ext uri="{BB962C8B-B14F-4D97-AF65-F5344CB8AC3E}">
        <p14:creationId xmlns:p14="http://schemas.microsoft.com/office/powerpoint/2010/main" val="12089512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173533" y="-35101"/>
            <a:ext cx="4841582" cy="6893101"/>
          </a:xfrm>
          <a:prstGeom prst="rect">
            <a:avLst/>
          </a:prstGeom>
        </p:spPr>
      </p:pic>
      <p:pic>
        <p:nvPicPr>
          <p:cNvPr id="5" name="Picture 4"/>
          <p:cNvPicPr>
            <a:picLocks noChangeAspect="1"/>
          </p:cNvPicPr>
          <p:nvPr/>
        </p:nvPicPr>
        <p:blipFill>
          <a:blip r:embed="rId4"/>
          <a:stretch>
            <a:fillRect/>
          </a:stretch>
        </p:blipFill>
        <p:spPr>
          <a:xfrm>
            <a:off x="1" y="15379"/>
            <a:ext cx="4479870" cy="6842622"/>
          </a:xfrm>
          <a:prstGeom prst="rect">
            <a:avLst/>
          </a:prstGeom>
        </p:spPr>
      </p:pic>
      <p:pic>
        <p:nvPicPr>
          <p:cNvPr id="3" name="Picture 2"/>
          <p:cNvPicPr>
            <a:picLocks noChangeAspect="1"/>
          </p:cNvPicPr>
          <p:nvPr/>
        </p:nvPicPr>
        <p:blipFill rotWithShape="1">
          <a:blip r:embed="rId5"/>
          <a:srcRect l="47129" t="58666" r="6657" b="27329"/>
          <a:stretch/>
        </p:blipFill>
        <p:spPr>
          <a:xfrm>
            <a:off x="5018468" y="39305"/>
            <a:ext cx="3523241" cy="1674371"/>
          </a:xfrm>
          <a:prstGeom prst="rect">
            <a:avLst/>
          </a:prstGeom>
        </p:spPr>
      </p:pic>
      <p:pic>
        <p:nvPicPr>
          <p:cNvPr id="6" name="Picture 5"/>
          <p:cNvPicPr>
            <a:picLocks noChangeAspect="1"/>
          </p:cNvPicPr>
          <p:nvPr/>
        </p:nvPicPr>
        <p:blipFill rotWithShape="1">
          <a:blip r:embed="rId6"/>
          <a:srcRect l="26922" t="75081" r="40652" b="12134"/>
          <a:stretch/>
        </p:blipFill>
        <p:spPr>
          <a:xfrm>
            <a:off x="4479871" y="1729322"/>
            <a:ext cx="3511187" cy="799844"/>
          </a:xfrm>
          <a:prstGeom prst="rect">
            <a:avLst/>
          </a:prstGeom>
        </p:spPr>
      </p:pic>
      <p:pic>
        <p:nvPicPr>
          <p:cNvPr id="11" name="Picture 10"/>
          <p:cNvPicPr>
            <a:picLocks noChangeAspect="1"/>
          </p:cNvPicPr>
          <p:nvPr/>
        </p:nvPicPr>
        <p:blipFill>
          <a:blip r:embed="rId7"/>
          <a:stretch>
            <a:fillRect/>
          </a:stretch>
        </p:blipFill>
        <p:spPr>
          <a:xfrm>
            <a:off x="0" y="-25497"/>
            <a:ext cx="5425910" cy="536494"/>
          </a:xfrm>
          <a:prstGeom prst="rect">
            <a:avLst/>
          </a:prstGeom>
        </p:spPr>
      </p:pic>
      <p:pic>
        <p:nvPicPr>
          <p:cNvPr id="14" name="Picture 13"/>
          <p:cNvPicPr/>
          <p:nvPr/>
        </p:nvPicPr>
        <p:blipFill rotWithShape="1">
          <a:blip r:embed="rId8">
            <a:extLst>
              <a:ext uri="{28A0092B-C50C-407E-A947-70E740481C1C}">
                <a14:useLocalDpi xmlns:a14="http://schemas.microsoft.com/office/drawing/2010/main" val="0"/>
              </a:ext>
            </a:extLst>
          </a:blip>
          <a:srcRect b="69074"/>
          <a:stretch/>
        </p:blipFill>
        <p:spPr>
          <a:xfrm>
            <a:off x="4467816" y="4451936"/>
            <a:ext cx="4648200" cy="2321229"/>
          </a:xfrm>
          <a:prstGeom prst="rect">
            <a:avLst/>
          </a:prstGeom>
        </p:spPr>
      </p:pic>
      <p:pic>
        <p:nvPicPr>
          <p:cNvPr id="15" name="Picture 14"/>
          <p:cNvPicPr/>
          <p:nvPr/>
        </p:nvPicPr>
        <p:blipFill rotWithShape="1">
          <a:blip r:embed="rId8">
            <a:extLst>
              <a:ext uri="{28A0092B-C50C-407E-A947-70E740481C1C}">
                <a14:useLocalDpi xmlns:a14="http://schemas.microsoft.com/office/drawing/2010/main" val="0"/>
              </a:ext>
            </a:extLst>
          </a:blip>
          <a:srcRect t="30053" b="63598"/>
          <a:stretch/>
        </p:blipFill>
        <p:spPr>
          <a:xfrm>
            <a:off x="4467816" y="6296646"/>
            <a:ext cx="4648200" cy="476519"/>
          </a:xfrm>
          <a:prstGeom prst="rect">
            <a:avLst/>
          </a:prstGeom>
        </p:spPr>
      </p:pic>
      <p:pic>
        <p:nvPicPr>
          <p:cNvPr id="7" name="Picture 6">
            <a:extLst>
              <a:ext uri="{FF2B5EF4-FFF2-40B4-BE49-F238E27FC236}">
                <a16:creationId xmlns:a16="http://schemas.microsoft.com/office/drawing/2014/main" id="{7B17664B-71AE-450E-ADAF-01A74A376ADE}"/>
              </a:ext>
            </a:extLst>
          </p:cNvPr>
          <p:cNvPicPr>
            <a:picLocks noChangeAspect="1"/>
          </p:cNvPicPr>
          <p:nvPr/>
        </p:nvPicPr>
        <p:blipFill rotWithShape="1">
          <a:blip r:embed="rId9"/>
          <a:srcRect l="9070" t="22823" r="64688" b="45945"/>
          <a:stretch/>
        </p:blipFill>
        <p:spPr>
          <a:xfrm>
            <a:off x="4599151" y="2623553"/>
            <a:ext cx="3292246" cy="2203926"/>
          </a:xfrm>
          <a:prstGeom prst="rect">
            <a:avLst/>
          </a:prstGeom>
        </p:spPr>
      </p:pic>
    </p:spTree>
    <p:extLst>
      <p:ext uri="{BB962C8B-B14F-4D97-AF65-F5344CB8AC3E}">
        <p14:creationId xmlns:p14="http://schemas.microsoft.com/office/powerpoint/2010/main" val="1778646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D407-4BEC-43FF-8EBE-2EA675D28425}"/>
              </a:ext>
            </a:extLst>
          </p:cNvPr>
          <p:cNvSpPr>
            <a:spLocks noGrp="1"/>
          </p:cNvSpPr>
          <p:nvPr>
            <p:ph type="title"/>
          </p:nvPr>
        </p:nvSpPr>
        <p:spPr>
          <a:xfrm>
            <a:off x="4234319" y="45267"/>
            <a:ext cx="5942556" cy="1577954"/>
          </a:xfrm>
        </p:spPr>
        <p:txBody>
          <a:bodyPr/>
          <a:lstStyle/>
          <a:p>
            <a:r>
              <a:rPr lang="en-US" b="1" dirty="0"/>
              <a:t>Animal Agency?</a:t>
            </a:r>
            <a:endParaRPr lang="en-GB" b="1" dirty="0"/>
          </a:p>
        </p:txBody>
      </p:sp>
      <p:sp>
        <p:nvSpPr>
          <p:cNvPr id="8" name="Content Placeholder 7">
            <a:extLst>
              <a:ext uri="{FF2B5EF4-FFF2-40B4-BE49-F238E27FC236}">
                <a16:creationId xmlns:a16="http://schemas.microsoft.com/office/drawing/2014/main" id="{65E4C6EA-EDDB-43A5-858A-A5FBB81FA65F}"/>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CC902410-A26E-4966-89A9-432E2131D764}"/>
              </a:ext>
            </a:extLst>
          </p:cNvPr>
          <p:cNvPicPr>
            <a:picLocks noChangeAspect="1"/>
          </p:cNvPicPr>
          <p:nvPr/>
        </p:nvPicPr>
        <p:blipFill rotWithShape="1">
          <a:blip r:embed="rId2"/>
          <a:srcRect l="9836" r="8449" b="-3582"/>
          <a:stretch/>
        </p:blipFill>
        <p:spPr>
          <a:xfrm>
            <a:off x="2877618" y="1690689"/>
            <a:ext cx="6579051" cy="5056123"/>
          </a:xfrm>
          <a:prstGeom prst="rect">
            <a:avLst/>
          </a:prstGeom>
        </p:spPr>
      </p:pic>
      <p:pic>
        <p:nvPicPr>
          <p:cNvPr id="10" name="Picture 9">
            <a:extLst>
              <a:ext uri="{FF2B5EF4-FFF2-40B4-BE49-F238E27FC236}">
                <a16:creationId xmlns:a16="http://schemas.microsoft.com/office/drawing/2014/main" id="{C2C27F1C-9913-40B5-9FD4-354491A662DD}"/>
              </a:ext>
            </a:extLst>
          </p:cNvPr>
          <p:cNvPicPr>
            <a:picLocks noChangeAspect="1"/>
          </p:cNvPicPr>
          <p:nvPr/>
        </p:nvPicPr>
        <p:blipFill rotWithShape="1">
          <a:blip r:embed="rId3"/>
          <a:srcRect l="36677" t="28310" r="27056" b="41004"/>
          <a:stretch/>
        </p:blipFill>
        <p:spPr>
          <a:xfrm>
            <a:off x="1" y="694865"/>
            <a:ext cx="3817028" cy="1816603"/>
          </a:xfrm>
          <a:prstGeom prst="rect">
            <a:avLst/>
          </a:prstGeom>
        </p:spPr>
      </p:pic>
      <p:pic>
        <p:nvPicPr>
          <p:cNvPr id="12" name="Picture 11">
            <a:extLst>
              <a:ext uri="{FF2B5EF4-FFF2-40B4-BE49-F238E27FC236}">
                <a16:creationId xmlns:a16="http://schemas.microsoft.com/office/drawing/2014/main" id="{386EB152-2D06-49DC-965E-E63ABB78EAE1}"/>
              </a:ext>
            </a:extLst>
          </p:cNvPr>
          <p:cNvPicPr>
            <a:picLocks noChangeAspect="1"/>
          </p:cNvPicPr>
          <p:nvPr/>
        </p:nvPicPr>
        <p:blipFill rotWithShape="1">
          <a:blip r:embed="rId4"/>
          <a:srcRect l="18596" t="24653" r="54487" b="32602"/>
          <a:stretch/>
        </p:blipFill>
        <p:spPr>
          <a:xfrm>
            <a:off x="218927" y="3542914"/>
            <a:ext cx="3299727" cy="2947411"/>
          </a:xfrm>
          <a:prstGeom prst="rect">
            <a:avLst/>
          </a:prstGeom>
        </p:spPr>
      </p:pic>
      <p:pic>
        <p:nvPicPr>
          <p:cNvPr id="14" name="Picture 13">
            <a:extLst>
              <a:ext uri="{FF2B5EF4-FFF2-40B4-BE49-F238E27FC236}">
                <a16:creationId xmlns:a16="http://schemas.microsoft.com/office/drawing/2014/main" id="{606B282A-A244-4247-8D7E-5D38B5B715BC}"/>
              </a:ext>
            </a:extLst>
          </p:cNvPr>
          <p:cNvPicPr>
            <a:picLocks noChangeAspect="1"/>
          </p:cNvPicPr>
          <p:nvPr/>
        </p:nvPicPr>
        <p:blipFill rotWithShape="1">
          <a:blip r:embed="rId5"/>
          <a:srcRect l="13767" t="18082" r="50000" b="11781"/>
          <a:stretch/>
        </p:blipFill>
        <p:spPr>
          <a:xfrm>
            <a:off x="8815632" y="1941535"/>
            <a:ext cx="3113758" cy="3390406"/>
          </a:xfrm>
          <a:prstGeom prst="rect">
            <a:avLst/>
          </a:prstGeom>
        </p:spPr>
      </p:pic>
      <p:sp>
        <p:nvSpPr>
          <p:cNvPr id="9" name="TextBox 8">
            <a:extLst>
              <a:ext uri="{FF2B5EF4-FFF2-40B4-BE49-F238E27FC236}">
                <a16:creationId xmlns:a16="http://schemas.microsoft.com/office/drawing/2014/main" id="{940389BD-CB09-47FA-A16E-18E6E99CF910}"/>
              </a:ext>
            </a:extLst>
          </p:cNvPr>
          <p:cNvSpPr txBox="1"/>
          <p:nvPr/>
        </p:nvSpPr>
        <p:spPr>
          <a:xfrm>
            <a:off x="9675834" y="681037"/>
            <a:ext cx="2136210" cy="923330"/>
          </a:xfrm>
          <a:prstGeom prst="rect">
            <a:avLst/>
          </a:prstGeom>
          <a:noFill/>
        </p:spPr>
        <p:txBody>
          <a:bodyPr wrap="square">
            <a:spAutoFit/>
          </a:bodyPr>
          <a:lstStyle/>
          <a:p>
            <a:r>
              <a:rPr lang="en-US" i="1" dirty="0"/>
              <a:t>Manchester Times</a:t>
            </a:r>
            <a:r>
              <a:rPr lang="en-US" dirty="0"/>
              <a:t>, 6 September 1879, p. 4</a:t>
            </a:r>
            <a:endParaRPr lang="en-GB" dirty="0"/>
          </a:p>
        </p:txBody>
      </p:sp>
    </p:spTree>
    <p:extLst>
      <p:ext uri="{BB962C8B-B14F-4D97-AF65-F5344CB8AC3E}">
        <p14:creationId xmlns:p14="http://schemas.microsoft.com/office/powerpoint/2010/main" val="1752868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48FBC-C286-4A1A-BC93-04F47ADE3FDE}"/>
              </a:ext>
            </a:extLst>
          </p:cNvPr>
          <p:cNvSpPr>
            <a:spLocks noGrp="1"/>
          </p:cNvSpPr>
          <p:nvPr>
            <p:ph type="title"/>
          </p:nvPr>
        </p:nvSpPr>
        <p:spPr>
          <a:xfrm>
            <a:off x="838200" y="-49275"/>
            <a:ext cx="10515600" cy="1325563"/>
          </a:xfrm>
        </p:spPr>
        <p:txBody>
          <a:bodyPr/>
          <a:lstStyle/>
          <a:p>
            <a:r>
              <a:rPr lang="en-US" dirty="0"/>
              <a:t>Animal Agency</a:t>
            </a:r>
            <a:endParaRPr lang="en-GB" dirty="0"/>
          </a:p>
        </p:txBody>
      </p:sp>
      <p:pic>
        <p:nvPicPr>
          <p:cNvPr id="9" name="Content Placeholder 8">
            <a:extLst>
              <a:ext uri="{FF2B5EF4-FFF2-40B4-BE49-F238E27FC236}">
                <a16:creationId xmlns:a16="http://schemas.microsoft.com/office/drawing/2014/main" id="{9DA03C11-F591-47DB-A76F-808638B68F44}"/>
              </a:ext>
            </a:extLst>
          </p:cNvPr>
          <p:cNvPicPr>
            <a:picLocks noGrp="1" noChangeAspect="1"/>
          </p:cNvPicPr>
          <p:nvPr>
            <p:ph idx="1"/>
          </p:nvPr>
        </p:nvPicPr>
        <p:blipFill rotWithShape="1">
          <a:blip r:embed="rId3"/>
          <a:stretch/>
        </p:blipFill>
        <p:spPr>
          <a:xfrm>
            <a:off x="4597366" y="1825625"/>
            <a:ext cx="2997267" cy="4351338"/>
          </a:xfrm>
        </p:spPr>
      </p:pic>
      <p:pic>
        <p:nvPicPr>
          <p:cNvPr id="5" name="Picture 4">
            <a:extLst>
              <a:ext uri="{FF2B5EF4-FFF2-40B4-BE49-F238E27FC236}">
                <a16:creationId xmlns:a16="http://schemas.microsoft.com/office/drawing/2014/main" id="{ACACB51B-1673-4C83-B2B5-A7F960A985BF}"/>
              </a:ext>
            </a:extLst>
          </p:cNvPr>
          <p:cNvPicPr>
            <a:picLocks noChangeAspect="1"/>
          </p:cNvPicPr>
          <p:nvPr/>
        </p:nvPicPr>
        <p:blipFill rotWithShape="1">
          <a:blip r:embed="rId4"/>
          <a:srcRect t="9931" r="34"/>
          <a:stretch/>
        </p:blipFill>
        <p:spPr>
          <a:xfrm>
            <a:off x="0" y="0"/>
            <a:ext cx="5022001" cy="6568966"/>
          </a:xfrm>
          <a:prstGeom prst="rect">
            <a:avLst/>
          </a:prstGeom>
        </p:spPr>
      </p:pic>
      <p:pic>
        <p:nvPicPr>
          <p:cNvPr id="11" name="Picture 10">
            <a:extLst>
              <a:ext uri="{FF2B5EF4-FFF2-40B4-BE49-F238E27FC236}">
                <a16:creationId xmlns:a16="http://schemas.microsoft.com/office/drawing/2014/main" id="{9C57C8B9-E762-4F81-B146-78956B39351F}"/>
              </a:ext>
            </a:extLst>
          </p:cNvPr>
          <p:cNvPicPr>
            <a:picLocks noChangeAspect="1"/>
          </p:cNvPicPr>
          <p:nvPr/>
        </p:nvPicPr>
        <p:blipFill rotWithShape="1">
          <a:blip r:embed="rId5"/>
          <a:srcRect l="50000" t="71781" r="628" b="3196"/>
          <a:stretch/>
        </p:blipFill>
        <p:spPr>
          <a:xfrm>
            <a:off x="5022001" y="4510630"/>
            <a:ext cx="2874658" cy="2058336"/>
          </a:xfrm>
          <a:prstGeom prst="rect">
            <a:avLst/>
          </a:prstGeom>
        </p:spPr>
      </p:pic>
      <p:pic>
        <p:nvPicPr>
          <p:cNvPr id="13" name="Picture 12">
            <a:extLst>
              <a:ext uri="{FF2B5EF4-FFF2-40B4-BE49-F238E27FC236}">
                <a16:creationId xmlns:a16="http://schemas.microsoft.com/office/drawing/2014/main" id="{669297E7-B01B-488B-B7FD-421F08A7A680}"/>
              </a:ext>
            </a:extLst>
          </p:cNvPr>
          <p:cNvPicPr>
            <a:picLocks noChangeAspect="1"/>
          </p:cNvPicPr>
          <p:nvPr/>
        </p:nvPicPr>
        <p:blipFill rotWithShape="1">
          <a:blip r:embed="rId5"/>
          <a:srcRect l="1828" t="32792" r="10024" b="27821"/>
          <a:stretch/>
        </p:blipFill>
        <p:spPr>
          <a:xfrm>
            <a:off x="3481189" y="809895"/>
            <a:ext cx="5622695" cy="3549251"/>
          </a:xfrm>
          <a:prstGeom prst="rect">
            <a:avLst/>
          </a:prstGeom>
        </p:spPr>
      </p:pic>
      <p:pic>
        <p:nvPicPr>
          <p:cNvPr id="14" name="Picture 13">
            <a:extLst>
              <a:ext uri="{FF2B5EF4-FFF2-40B4-BE49-F238E27FC236}">
                <a16:creationId xmlns:a16="http://schemas.microsoft.com/office/drawing/2014/main" id="{C84C70E6-E234-4AB4-9DB5-62C4B2A19C2B}"/>
              </a:ext>
            </a:extLst>
          </p:cNvPr>
          <p:cNvPicPr>
            <a:picLocks noChangeAspect="1"/>
          </p:cNvPicPr>
          <p:nvPr/>
        </p:nvPicPr>
        <p:blipFill rotWithShape="1">
          <a:blip r:embed="rId6"/>
          <a:srcRect l="3561" t="23380" r="37857" b="18869"/>
          <a:stretch/>
        </p:blipFill>
        <p:spPr>
          <a:xfrm>
            <a:off x="9081371" y="0"/>
            <a:ext cx="3110629" cy="4332298"/>
          </a:xfrm>
          <a:prstGeom prst="rect">
            <a:avLst/>
          </a:prstGeom>
        </p:spPr>
      </p:pic>
      <p:sp>
        <p:nvSpPr>
          <p:cNvPr id="15" name="Oval 14">
            <a:extLst>
              <a:ext uri="{FF2B5EF4-FFF2-40B4-BE49-F238E27FC236}">
                <a16:creationId xmlns:a16="http://schemas.microsoft.com/office/drawing/2014/main" id="{6B76CE79-4D2F-41F4-B82E-BCBFAB4BBC04}"/>
              </a:ext>
            </a:extLst>
          </p:cNvPr>
          <p:cNvSpPr/>
          <p:nvPr/>
        </p:nvSpPr>
        <p:spPr>
          <a:xfrm flipV="1">
            <a:off x="1913143" y="3706767"/>
            <a:ext cx="3442446" cy="2862197"/>
          </a:xfrm>
          <a:prstGeom prst="ellipse">
            <a:avLst/>
          </a:prstGeom>
          <a:noFill/>
          <a:ln w="889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itle 1">
            <a:extLst>
              <a:ext uri="{FF2B5EF4-FFF2-40B4-BE49-F238E27FC236}">
                <a16:creationId xmlns:a16="http://schemas.microsoft.com/office/drawing/2014/main" id="{62AFFAA5-5213-4690-B8D4-07AF15662289}"/>
              </a:ext>
            </a:extLst>
          </p:cNvPr>
          <p:cNvSpPr txBox="1">
            <a:spLocks/>
          </p:cNvSpPr>
          <p:nvPr/>
        </p:nvSpPr>
        <p:spPr>
          <a:xfrm>
            <a:off x="8130859" y="5539798"/>
            <a:ext cx="5942556" cy="157795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t>Animal Agency?</a:t>
            </a:r>
            <a:endParaRPr lang="en-GB" b="1" dirty="0"/>
          </a:p>
        </p:txBody>
      </p:sp>
      <p:sp>
        <p:nvSpPr>
          <p:cNvPr id="12" name="TextBox 11">
            <a:extLst>
              <a:ext uri="{FF2B5EF4-FFF2-40B4-BE49-F238E27FC236}">
                <a16:creationId xmlns:a16="http://schemas.microsoft.com/office/drawing/2014/main" id="{B97C0AED-DF05-4AF4-B1D1-062E4419A413}"/>
              </a:ext>
            </a:extLst>
          </p:cNvPr>
          <p:cNvSpPr txBox="1"/>
          <p:nvPr/>
        </p:nvSpPr>
        <p:spPr>
          <a:xfrm>
            <a:off x="8324542" y="4359146"/>
            <a:ext cx="2754259" cy="1200329"/>
          </a:xfrm>
          <a:prstGeom prst="rect">
            <a:avLst/>
          </a:prstGeom>
          <a:noFill/>
        </p:spPr>
        <p:txBody>
          <a:bodyPr wrap="square">
            <a:spAutoFit/>
          </a:bodyPr>
          <a:lstStyle/>
          <a:p>
            <a:r>
              <a:rPr lang="en-US" dirty="0"/>
              <a:t>William Simpson Cross, ‘An Elephant Hunt in Liverpool’, </a:t>
            </a:r>
            <a:r>
              <a:rPr lang="en-US" i="1" dirty="0"/>
              <a:t>Wide World Magazine</a:t>
            </a:r>
            <a:r>
              <a:rPr lang="en-US" dirty="0"/>
              <a:t>, July 1904, pp. 243–246.</a:t>
            </a:r>
            <a:endParaRPr lang="en-GB" dirty="0"/>
          </a:p>
        </p:txBody>
      </p:sp>
    </p:spTree>
    <p:extLst>
      <p:ext uri="{BB962C8B-B14F-4D97-AF65-F5344CB8AC3E}">
        <p14:creationId xmlns:p14="http://schemas.microsoft.com/office/powerpoint/2010/main" val="4071974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F924B32-57C3-472A-A3A5-9CFDE89478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580E93-EC6A-4841-8ECC-B12A75E5F9CD}">
  <ds:schemaRefs>
    <ds:schemaRef ds:uri="http://schemas.microsoft.com/sharepoint/v3/contenttype/forms"/>
  </ds:schemaRefs>
</ds:datastoreItem>
</file>

<file path=customXml/itemProps3.xml><?xml version="1.0" encoding="utf-8"?>
<ds:datastoreItem xmlns:ds="http://schemas.openxmlformats.org/officeDocument/2006/customXml" ds:itemID="{C7451E1A-8430-41B0-974E-848131A69D11}">
  <ds:schemaRefs>
    <ds:schemaRef ds:uri="http://schemas.microsoft.com/office/infopath/2007/PartnerControls"/>
    <ds:schemaRef ds:uri="http://www.w3.org/XML/1998/namespace"/>
    <ds:schemaRef ds:uri="http://schemas.microsoft.com/office/2006/documentManagement/types"/>
    <ds:schemaRef ds:uri="http://purl.org/dc/elements/1.1/"/>
    <ds:schemaRef ds:uri="http://schemas.microsoft.com/office/2006/metadata/properties"/>
    <ds:schemaRef ds:uri="http://purl.org/dc/terms/"/>
    <ds:schemaRef ds:uri="18e00798-69c8-4d73-a841-5247a1895ee0"/>
    <ds:schemaRef ds:uri="http://schemas.openxmlformats.org/package/2006/metadata/core-properties"/>
    <ds:schemaRef ds:uri="53eb33a0-f383-4069-9f53-0e79fd56955c"/>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521</TotalTime>
  <Words>4565</Words>
  <Application>Microsoft Office PowerPoint</Application>
  <PresentationFormat>Widescreen</PresentationFormat>
  <Paragraphs>138</Paragraphs>
  <Slides>23</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The Victorians and Other Animals</vt:lpstr>
      <vt:lpstr>3. Case Study: Gorillas and Other Animals in Victorian Liverpool Gorilla Mania</vt:lpstr>
      <vt:lpstr>Owen vs Huxley Debates ‘Great Hippocampus Question’</vt:lpstr>
      <vt:lpstr>PowerPoint Presentation</vt:lpstr>
      <vt:lpstr>PowerPoint Presentation</vt:lpstr>
      <vt:lpstr>PowerPoint Presentation</vt:lpstr>
      <vt:lpstr>Berlin Aquarium</vt:lpstr>
      <vt:lpstr>PowerPoint Presentation</vt:lpstr>
      <vt:lpstr>‘Missing Link’ Racism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Animal Agency?</vt:lpstr>
      <vt:lpstr>Animal Agency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Victorians and Other Animals</dc:title>
  <dc:creator>Alexander</dc:creator>
  <cp:lastModifiedBy>Alexander Scott</cp:lastModifiedBy>
  <cp:revision>2</cp:revision>
  <dcterms:created xsi:type="dcterms:W3CDTF">2021-03-07T08:52:50Z</dcterms:created>
  <dcterms:modified xsi:type="dcterms:W3CDTF">2021-10-08T08:53:41Z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