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9" r:id="rId4"/>
    <p:sldId id="260" r:id="rId5"/>
    <p:sldId id="286" r:id="rId6"/>
    <p:sldId id="288" r:id="rId7"/>
    <p:sldId id="289" r:id="rId8"/>
    <p:sldId id="290" r:id="rId9"/>
    <p:sldId id="264" r:id="rId10"/>
    <p:sldId id="265" r:id="rId11"/>
    <p:sldId id="267" r:id="rId12"/>
    <p:sldId id="291" r:id="rId13"/>
    <p:sldId id="292" r:id="rId14"/>
    <p:sldId id="293" r:id="rId15"/>
    <p:sldId id="294" r:id="rId16"/>
    <p:sldId id="29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63"/>
    <p:restoredTop sz="61088"/>
  </p:normalViewPr>
  <p:slideViewPr>
    <p:cSldViewPr snapToGrid="0" snapToObjects="1">
      <p:cViewPr varScale="1">
        <p:scale>
          <a:sx n="47" d="100"/>
          <a:sy n="47" d="100"/>
        </p:scale>
        <p:origin x="1064" y="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B773E6-8F9D-E04A-B14B-817D8ABEE6E3}" type="datetimeFigureOut">
              <a:rPr lang="en-US" smtClean="0"/>
              <a:t>1/31/2021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EE600C-4210-3545-BFD5-9A0EF20EB99F}" type="slidenum">
              <a:rPr lang="en-US" smtClean="0"/>
              <a:t>‹#›</a:t>
            </a:fld>
            <a:endParaRPr lang="en-US"/>
          </a:p>
        </p:txBody>
      </p:sp>
    </p:spTree>
    <p:extLst>
      <p:ext uri="{BB962C8B-B14F-4D97-AF65-F5344CB8AC3E}">
        <p14:creationId xmlns:p14="http://schemas.microsoft.com/office/powerpoint/2010/main" val="2170930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AEE600C-4210-3545-BFD5-9A0EF20EB99F}" type="slidenum">
              <a:rPr lang="en-US" smtClean="0"/>
              <a:t>3</a:t>
            </a:fld>
            <a:endParaRPr lang="en-US"/>
          </a:p>
        </p:txBody>
      </p:sp>
    </p:spTree>
    <p:extLst>
      <p:ext uri="{BB962C8B-B14F-4D97-AF65-F5344CB8AC3E}">
        <p14:creationId xmlns:p14="http://schemas.microsoft.com/office/powerpoint/2010/main" val="2772726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AEE600C-4210-3545-BFD5-9A0EF20EB99F}" type="slidenum">
              <a:rPr lang="en-US" smtClean="0"/>
              <a:t>4</a:t>
            </a:fld>
            <a:endParaRPr lang="en-US"/>
          </a:p>
        </p:txBody>
      </p:sp>
    </p:spTree>
    <p:extLst>
      <p:ext uri="{BB962C8B-B14F-4D97-AF65-F5344CB8AC3E}">
        <p14:creationId xmlns:p14="http://schemas.microsoft.com/office/powerpoint/2010/main" val="600049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AEE600C-4210-3545-BFD5-9A0EF20EB99F}" type="slidenum">
              <a:rPr lang="en-US" smtClean="0"/>
              <a:t>5</a:t>
            </a:fld>
            <a:endParaRPr lang="en-US"/>
          </a:p>
        </p:txBody>
      </p:sp>
    </p:spTree>
    <p:extLst>
      <p:ext uri="{BB962C8B-B14F-4D97-AF65-F5344CB8AC3E}">
        <p14:creationId xmlns:p14="http://schemas.microsoft.com/office/powerpoint/2010/main" val="2166569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baseline="0" dirty="0"/>
          </a:p>
        </p:txBody>
      </p:sp>
      <p:sp>
        <p:nvSpPr>
          <p:cNvPr id="4" name="Slide Number Placeholder 3"/>
          <p:cNvSpPr>
            <a:spLocks noGrp="1"/>
          </p:cNvSpPr>
          <p:nvPr>
            <p:ph type="sldNum" sz="quarter" idx="10"/>
          </p:nvPr>
        </p:nvSpPr>
        <p:spPr/>
        <p:txBody>
          <a:bodyPr/>
          <a:lstStyle/>
          <a:p>
            <a:fld id="{55914AA0-60CE-474E-AD3C-77FB627FC42F}" type="slidenum">
              <a:rPr lang="en-GB" smtClean="0"/>
              <a:t>6</a:t>
            </a:fld>
            <a:endParaRPr lang="en-GB"/>
          </a:p>
        </p:txBody>
      </p:sp>
    </p:spTree>
    <p:extLst>
      <p:ext uri="{BB962C8B-B14F-4D97-AF65-F5344CB8AC3E}">
        <p14:creationId xmlns:p14="http://schemas.microsoft.com/office/powerpoint/2010/main" val="2602482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7</a:t>
            </a:fld>
            <a:endParaRPr lang="en-GB"/>
          </a:p>
        </p:txBody>
      </p:sp>
    </p:spTree>
    <p:extLst>
      <p:ext uri="{BB962C8B-B14F-4D97-AF65-F5344CB8AC3E}">
        <p14:creationId xmlns:p14="http://schemas.microsoft.com/office/powerpoint/2010/main" val="4079502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Yng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Nghymru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saith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Safon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Cyfranogiad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Cenedlaethol</a:t>
            </a:r>
            <a:r>
              <a:rPr lang="en-GB" sz="1200" b="0" i="0" kern="1200" dirty="0">
                <a:solidFill>
                  <a:schemeClr val="tx1"/>
                </a:solidFill>
                <a:effectLst/>
                <a:latin typeface="+mn-lt"/>
                <a:ea typeface="+mn-ea"/>
                <a:cs typeface="+mn-cs"/>
              </a:rPr>
              <a:t> Plant a </a:t>
            </a:r>
            <a:r>
              <a:rPr lang="en-GB" sz="1200" b="0" i="0" kern="1200" dirty="0" err="1">
                <a:solidFill>
                  <a:schemeClr val="tx1"/>
                </a:solidFill>
                <a:effectLst/>
                <a:latin typeface="+mn-lt"/>
                <a:ea typeface="+mn-ea"/>
                <a:cs typeface="+mn-cs"/>
              </a:rPr>
              <a:t>Phobl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Ifanc</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helpu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cyrff</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unigolion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sicrhau</a:t>
            </a:r>
            <a:r>
              <a:rPr lang="en-GB" sz="1200" b="0" i="0" kern="1200" dirty="0">
                <a:solidFill>
                  <a:schemeClr val="tx1"/>
                </a:solidFill>
                <a:effectLst/>
                <a:latin typeface="+mn-lt"/>
                <a:ea typeface="+mn-ea"/>
                <a:cs typeface="+mn-cs"/>
              </a:rPr>
              <a:t> proses, </a:t>
            </a:r>
            <a:r>
              <a:rPr lang="en-GB" sz="1200" b="0" i="0" kern="1200" dirty="0" err="1">
                <a:solidFill>
                  <a:schemeClr val="tx1"/>
                </a:solidFill>
                <a:effectLst/>
                <a:latin typeface="+mn-lt"/>
                <a:ea typeface="+mn-ea"/>
                <a:cs typeface="+mn-cs"/>
              </a:rPr>
              <a:t>ansawdd</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phrofiad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holl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waith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ymwneud</a:t>
            </a:r>
            <a:r>
              <a:rPr lang="en-GB" sz="1200" b="0" i="0" kern="1200" dirty="0">
                <a:solidFill>
                  <a:schemeClr val="tx1"/>
                </a:solidFill>
                <a:effectLst/>
                <a:latin typeface="+mn-lt"/>
                <a:ea typeface="+mn-ea"/>
                <a:cs typeface="+mn-cs"/>
              </a:rPr>
              <a:t> â </a:t>
            </a:r>
            <a:r>
              <a:rPr lang="en-GB" sz="1200" b="0" i="0" kern="1200" dirty="0" err="1">
                <a:solidFill>
                  <a:schemeClr val="tx1"/>
                </a:solidFill>
                <a:effectLst/>
                <a:latin typeface="+mn-lt"/>
                <a:ea typeface="+mn-ea"/>
                <a:cs typeface="+mn-cs"/>
              </a:rPr>
              <a:t>chyfranogiad</a:t>
            </a:r>
            <a:r>
              <a:rPr lang="en-GB" sz="1200" b="0" i="0" kern="1200" dirty="0">
                <a:solidFill>
                  <a:schemeClr val="tx1"/>
                </a:solidFill>
                <a:effectLst/>
                <a:latin typeface="+mn-lt"/>
                <a:ea typeface="+mn-ea"/>
                <a:cs typeface="+mn-cs"/>
              </a:rPr>
              <a:t> plant a </a:t>
            </a:r>
            <a:r>
              <a:rPr lang="en-GB" sz="1200" b="0" i="0" kern="1200" dirty="0" err="1">
                <a:solidFill>
                  <a:schemeClr val="tx1"/>
                </a:solidFill>
                <a:effectLst/>
                <a:latin typeface="+mn-lt"/>
                <a:ea typeface="+mn-ea"/>
                <a:cs typeface="+mn-cs"/>
              </a:rPr>
              <a:t>phobl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ifanc</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Mae’r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Safonau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nodi’r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ystyriaethau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allweddol</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dylai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pob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gweithiwr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ymwybodol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ohonynt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wrth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weithio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phlant</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phobl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ifanc</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Nghymru</a:t>
            </a:r>
            <a:r>
              <a:rPr lang="en-GB" sz="1200" b="0" i="0" kern="1200" dirty="0">
                <a:solidFill>
                  <a:schemeClr val="tx1"/>
                </a:solidFill>
                <a:effectLst/>
                <a:latin typeface="+mn-lt"/>
                <a:ea typeface="+mn-ea"/>
                <a:cs typeface="+mn-cs"/>
              </a:rPr>
              <a:t>.</a:t>
            </a:r>
          </a:p>
          <a:p>
            <a:r>
              <a:rPr lang="en-GB" sz="1200" b="0" i="0" kern="1200" dirty="0" err="1">
                <a:solidFill>
                  <a:schemeClr val="tx1"/>
                </a:solidFill>
                <a:effectLst/>
                <a:latin typeface="+mn-lt"/>
                <a:ea typeface="+mn-ea"/>
                <a:cs typeface="+mn-cs"/>
              </a:rPr>
              <a:t>Cawsant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datblygu’n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wreiddiol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Uned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Cyfranogiad</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maent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wedi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hadnewyddu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bartneriaeth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rhwng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gweithwyr</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Fforwm</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Ieuenctid</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Cymru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Ifanc</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lywio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ymgynghoriadau</a:t>
            </a:r>
            <a:r>
              <a:rPr lang="en-GB" sz="1200" b="0" i="0" kern="1200" dirty="0">
                <a:solidFill>
                  <a:schemeClr val="tx1"/>
                </a:solidFill>
                <a:effectLst/>
                <a:latin typeface="+mn-lt"/>
                <a:ea typeface="+mn-ea"/>
                <a:cs typeface="+mn-cs"/>
              </a:rPr>
              <a:t> â </a:t>
            </a:r>
            <a:r>
              <a:rPr lang="en-GB" sz="1200" b="0" i="0" kern="1200" dirty="0" err="1">
                <a:solidFill>
                  <a:schemeClr val="tx1"/>
                </a:solidFill>
                <a:effectLst/>
                <a:latin typeface="+mn-lt"/>
                <a:ea typeface="+mn-ea"/>
                <a:cs typeface="+mn-cs"/>
              </a:rPr>
              <a:t>phobl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ifanc</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ystod</a:t>
            </a:r>
            <a:r>
              <a:rPr lang="en-GB" sz="1200" b="0" i="0" kern="1200" dirty="0">
                <a:solidFill>
                  <a:schemeClr val="tx1"/>
                </a:solidFill>
                <a:effectLst/>
                <a:latin typeface="+mn-lt"/>
                <a:ea typeface="+mn-ea"/>
                <a:cs typeface="+mn-cs"/>
              </a:rPr>
              <a:t> 2016.</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Cafodd</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gwaith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gefnogi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Lywodraeth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Cymru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nododd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rôl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Safonau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Cyfranogiad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canllawiau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Seilir</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Safonau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hefyd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Gonfensiwn</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Cenhedloedd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Unedig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Hawliau’r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Plentyn</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Deddf</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Llesiant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Cenedlaethau’r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Dyfodol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Cymru</a:t>
            </a:r>
            <a:r>
              <a:rPr lang="en-GB" sz="1200" b="0" i="0" kern="1200" dirty="0">
                <a:solidFill>
                  <a:schemeClr val="tx1"/>
                </a:solidFill>
                <a:effectLst/>
                <a:latin typeface="+mn-lt"/>
                <a:ea typeface="+mn-ea"/>
                <a:cs typeface="+mn-cs"/>
              </a:rPr>
              <a:t>) 2015,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gosod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cyfranogiad</a:t>
            </a:r>
            <a:r>
              <a:rPr lang="en-GB" sz="1200" b="0" i="0" kern="1200" dirty="0">
                <a:solidFill>
                  <a:schemeClr val="tx1"/>
                </a:solidFill>
                <a:effectLst/>
                <a:latin typeface="+mn-lt"/>
                <a:ea typeface="+mn-ea"/>
                <a:cs typeface="+mn-cs"/>
              </a:rPr>
              <a:t> plant </a:t>
            </a:r>
            <a:r>
              <a:rPr lang="en-GB" sz="1200" b="0" i="0" kern="1200" dirty="0" err="1">
                <a:solidFill>
                  <a:schemeClr val="tx1"/>
                </a:solidFill>
                <a:effectLst/>
                <a:latin typeface="+mn-lt"/>
                <a:ea typeface="+mn-ea"/>
                <a:cs typeface="+mn-cs"/>
              </a:rPr>
              <a:t>wrth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galon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gwella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llesiant</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endParaRPr lang="cy-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Wales, there are seven Children and Young People’s National Participation Standards to help organisations and individuals make sure the process, quality and experience of all work involving the participation of children and young people.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Standards identify the key issues that all workers should be aware of when working with children and young people in Wales.</a:t>
            </a:r>
          </a:p>
          <a:p>
            <a:r>
              <a:rPr lang="en-GB" sz="1200" b="0" i="0" kern="1200" dirty="0">
                <a:solidFill>
                  <a:schemeClr val="tx1"/>
                </a:solidFill>
                <a:effectLst/>
                <a:latin typeface="+mn-lt"/>
                <a:ea typeface="+mn-ea"/>
                <a:cs typeface="+mn-cs"/>
              </a:rPr>
              <a:t>They were developed originally by the Participation Unit, were refreshed by a partnership between Youth Forum workers and Young Wales, and informed by consultations with young people during 2016.</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work was supported by the Welsh Government, who identified the role of the Participation Standards in guidance. The Standards are also underpinned by the United Nations Convention on the Rights of the Child, and the Well-being of Future Generations (Wales) Act 2015, which puts the involvement of children at the heart of improving well-being.</a:t>
            </a:r>
          </a:p>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8</a:t>
            </a:fld>
            <a:endParaRPr lang="en-GB"/>
          </a:p>
        </p:txBody>
      </p:sp>
    </p:spTree>
    <p:extLst>
      <p:ext uri="{BB962C8B-B14F-4D97-AF65-F5344CB8AC3E}">
        <p14:creationId xmlns:p14="http://schemas.microsoft.com/office/powerpoint/2010/main" val="9996200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baseline="0" dirty="0"/>
          </a:p>
          <a:p>
            <a:endParaRPr lang="cy-GB" baseline="0" dirty="0"/>
          </a:p>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9</a:t>
            </a:fld>
            <a:endParaRPr lang="en-GB"/>
          </a:p>
        </p:txBody>
      </p:sp>
    </p:spTree>
    <p:extLst>
      <p:ext uri="{BB962C8B-B14F-4D97-AF65-F5344CB8AC3E}">
        <p14:creationId xmlns:p14="http://schemas.microsoft.com/office/powerpoint/2010/main" val="15651124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10</a:t>
            </a:fld>
            <a:endParaRPr lang="en-GB"/>
          </a:p>
        </p:txBody>
      </p:sp>
    </p:spTree>
    <p:extLst>
      <p:ext uri="{BB962C8B-B14F-4D97-AF65-F5344CB8AC3E}">
        <p14:creationId xmlns:p14="http://schemas.microsoft.com/office/powerpoint/2010/main" val="10278872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914AA0-60CE-474E-AD3C-77FB627FC42F}" type="slidenum">
              <a:rPr lang="en-GB" smtClean="0"/>
              <a:t>11</a:t>
            </a:fld>
            <a:endParaRPr lang="en-GB"/>
          </a:p>
        </p:txBody>
      </p:sp>
    </p:spTree>
    <p:extLst>
      <p:ext uri="{BB962C8B-B14F-4D97-AF65-F5344CB8AC3E}">
        <p14:creationId xmlns:p14="http://schemas.microsoft.com/office/powerpoint/2010/main" val="16984828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AEE600C-4210-3545-BFD5-9A0EF20EB99F}" type="slidenum">
              <a:rPr lang="en-US" smtClean="0"/>
              <a:t>12</a:t>
            </a:fld>
            <a:endParaRPr lang="en-US"/>
          </a:p>
        </p:txBody>
      </p:sp>
    </p:spTree>
    <p:extLst>
      <p:ext uri="{BB962C8B-B14F-4D97-AF65-F5344CB8AC3E}">
        <p14:creationId xmlns:p14="http://schemas.microsoft.com/office/powerpoint/2010/main" val="657023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7192-7C3D-0248-9973-F077CEC0866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DE0CCE1-03FD-9F45-A084-636576621C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AE02DE5-48BE-7A49-9636-6C7A9D63851E}"/>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8A414752-50D1-164F-8856-8FC98754C2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92EB85-98E1-964B-B007-B9B824CAE0CE}"/>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2777158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8F7E-0225-C64F-877A-5815618CC7F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51A7D4B-8547-FD4B-96B8-FB12BB06EA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507BD3-565D-A14E-9DD7-F8A69C0AEB93}"/>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57B716E0-6873-324C-86E9-60DCDD67B1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E5EF52-E205-D84D-B302-2CF8643C7656}"/>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26971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A3E98-CC04-3944-A5CE-A8B19E10B4B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D29E173-E2E1-7E4C-8391-A4AA66AAB9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C61C4D2-5F67-6E49-8B32-781A8460D370}"/>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C6173596-3F11-184D-A21F-672B7A6AE8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114D24-1C39-D240-A583-4813450DE3F9}"/>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3292995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75F7-AC56-B045-8037-3D8F2CB92E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EC7C301-B53B-1741-94B3-BEE10DF1056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A88DD0A-03D9-8044-B82E-6A5FFE4E452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F8D71C4-2312-B84E-90FC-358A56F7DB0E}"/>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6" name="Footer Placeholder 5">
            <a:extLst>
              <a:ext uri="{FF2B5EF4-FFF2-40B4-BE49-F238E27FC236}">
                <a16:creationId xmlns:a16="http://schemas.microsoft.com/office/drawing/2014/main" id="{292803F7-53A8-7D43-BC9D-745D6E7B24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BA0592-EC9C-6D49-96CA-0133565B6203}"/>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1706806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A0D0-41D4-5549-9CC2-2041C422D88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1850421-CA3F-D641-BFFD-AF5A44E402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5707090-2B7B-C449-BE23-FFB75ECA61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EC4FA79-F722-D445-86DA-7C967B1DA6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93DE55D-AC4B-C646-9DE4-CBB133E97E7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78E8CFA-667C-7042-B9CA-0DC04747DE1F}"/>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8" name="Footer Placeholder 7">
            <a:extLst>
              <a:ext uri="{FF2B5EF4-FFF2-40B4-BE49-F238E27FC236}">
                <a16:creationId xmlns:a16="http://schemas.microsoft.com/office/drawing/2014/main" id="{4B8BAF1B-C66C-7E4A-A93D-B4D2B489E33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C2C000-AA23-6045-81AE-E2DE0CDF8A4B}"/>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1956955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189B5-E9C9-6547-A89D-978ABA533C3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2DAD813-EF0B-CB4C-980C-4384EDCAABD2}"/>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4" name="Footer Placeholder 3">
            <a:extLst>
              <a:ext uri="{FF2B5EF4-FFF2-40B4-BE49-F238E27FC236}">
                <a16:creationId xmlns:a16="http://schemas.microsoft.com/office/drawing/2014/main" id="{1E5AFCA3-3255-6E4E-B47C-5AC38043618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4D524B-974A-504D-AD38-01D65441D864}"/>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2465934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F1897C-5E50-4142-A4AC-EB4A2B18111E}"/>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3" name="Footer Placeholder 2">
            <a:extLst>
              <a:ext uri="{FF2B5EF4-FFF2-40B4-BE49-F238E27FC236}">
                <a16:creationId xmlns:a16="http://schemas.microsoft.com/office/drawing/2014/main" id="{B24912AC-6C45-B442-AD76-847CFD43913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5A8C68-2607-174C-B55C-4ED095F4483E}"/>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671184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77AA4-8D8C-EE4A-A054-596AC7058E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49D503D-E7CE-1948-AB10-A76BD4FE6B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8C5083F-C30F-234E-9063-D0CA7039E5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17DACC-207A-1C46-BAD0-9213E895299F}"/>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6" name="Footer Placeholder 5">
            <a:extLst>
              <a:ext uri="{FF2B5EF4-FFF2-40B4-BE49-F238E27FC236}">
                <a16:creationId xmlns:a16="http://schemas.microsoft.com/office/drawing/2014/main" id="{104680AD-6742-4647-BD5C-3A3E6C4F57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19B1D9-F7AF-4645-825F-62233C4F24CA}"/>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1894760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15825-2F92-5947-BA95-855C72F70D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4A72DF-839C-184C-9080-9F9028E736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BA16CC-7B07-CD4E-ADFA-CA2A4B38EC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5090E5-CD4F-004E-9311-DAB2825AEDBA}"/>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6" name="Footer Placeholder 5">
            <a:extLst>
              <a:ext uri="{FF2B5EF4-FFF2-40B4-BE49-F238E27FC236}">
                <a16:creationId xmlns:a16="http://schemas.microsoft.com/office/drawing/2014/main" id="{949A594A-72B1-F346-A9E8-A091CABE45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B91343-A733-F049-B55F-D34EDD4AFC84}"/>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2859754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846C-3F8C-CE41-AA34-F49C91A71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C9F626-41A8-9340-BA7A-C04A36CF417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72EFA3-B328-5047-A1C3-9ED09E938233}"/>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2B5D8AFB-F00A-9D40-A160-1DCFF9ED39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10B809-C0A5-C54B-851D-41A1D2276AA1}"/>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2154382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678B58-B747-CF49-9121-309F70358B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645E7E-DCE2-B44D-9445-746DD972BC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9107E4-05F9-D847-BA3C-2E719F4833F8}"/>
              </a:ext>
            </a:extLst>
          </p:cNvPr>
          <p:cNvSpPr>
            <a:spLocks noGrp="1"/>
          </p:cNvSpPr>
          <p:nvPr>
            <p:ph type="dt" sz="half" idx="10"/>
          </p:nvPr>
        </p:nvSpPr>
        <p:spPr/>
        <p:txBody>
          <a:body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1ED3D673-603F-EB47-9305-B40C3B515C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8E8227-B453-1449-BF76-36A29F8AA94D}"/>
              </a:ext>
            </a:extLst>
          </p:cNvPr>
          <p:cNvSpPr>
            <a:spLocks noGrp="1"/>
          </p:cNvSpPr>
          <p:nvPr>
            <p:ph type="sldNum" sz="quarter" idx="12"/>
          </p:nvPr>
        </p:nvSpPr>
        <p:spPr/>
        <p:txBody>
          <a:bodyPr/>
          <a:lstStyle/>
          <a:p>
            <a:fld id="{F0CFEEEC-7807-0E49-B51E-D678EF48F8F7}" type="slidenum">
              <a:rPr lang="en-US" smtClean="0"/>
              <a:t>‹#›</a:t>
            </a:fld>
            <a:endParaRPr lang="en-US"/>
          </a:p>
        </p:txBody>
      </p:sp>
    </p:spTree>
    <p:extLst>
      <p:ext uri="{BB962C8B-B14F-4D97-AF65-F5344CB8AC3E}">
        <p14:creationId xmlns:p14="http://schemas.microsoft.com/office/powerpoint/2010/main" val="3833530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E7435F-B17C-9748-9445-875D4EE5EE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0637C9-D4DF-2241-BC29-D9E1B3117B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C9373D-7422-A247-8E51-0468866ED3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56DD8E-D44A-E442-9775-C40BAAB175CC}" type="datetimeFigureOut">
              <a:rPr lang="en-US" smtClean="0"/>
              <a:t>1/31/2021</a:t>
            </a:fld>
            <a:endParaRPr lang="en-US"/>
          </a:p>
        </p:txBody>
      </p:sp>
      <p:sp>
        <p:nvSpPr>
          <p:cNvPr id="5" name="Footer Placeholder 4">
            <a:extLst>
              <a:ext uri="{FF2B5EF4-FFF2-40B4-BE49-F238E27FC236}">
                <a16:creationId xmlns:a16="http://schemas.microsoft.com/office/drawing/2014/main" id="{B04E4540-38F9-4D43-8788-24B8AEF1A1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4C8D404-7E85-4749-B24D-ECC0C03593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CFEEEC-7807-0E49-B51E-D678EF48F8F7}" type="slidenum">
              <a:rPr lang="en-US" smtClean="0"/>
              <a:t>‹#›</a:t>
            </a:fld>
            <a:endParaRPr lang="en-US"/>
          </a:p>
        </p:txBody>
      </p:sp>
    </p:spTree>
    <p:extLst>
      <p:ext uri="{BB962C8B-B14F-4D97-AF65-F5344CB8AC3E}">
        <p14:creationId xmlns:p14="http://schemas.microsoft.com/office/powerpoint/2010/main" val="3911368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UNy9Xq5AILI?feature=oembed" TargetMode="Externa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hyperlink" Target="https://www.childcomwales.org.uk/uncrc-childrens-rights/uncrc/"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pontarddulaisprimaryschool.co.uk/professional-learning-schoolresearch-school/"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flipgrid.com/jones9168"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B5E9CC2-C147-454C-92D8-CECB0AACD250}"/>
              </a:ext>
            </a:extLst>
          </p:cNvPr>
          <p:cNvPicPr>
            <a:picLocks noChangeAspect="1"/>
          </p:cNvPicPr>
          <p:nvPr/>
        </p:nvPicPr>
        <p:blipFill rotWithShape="1">
          <a:blip r:embed="rId2"/>
          <a:srcRect t="5516" b="1021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D73F3B-EB67-1545-9367-FC691C89A107}"/>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Pupil Voice</a:t>
            </a:r>
          </a:p>
        </p:txBody>
      </p:sp>
      <p:sp>
        <p:nvSpPr>
          <p:cNvPr id="3" name="Subtitle 2">
            <a:extLst>
              <a:ext uri="{FF2B5EF4-FFF2-40B4-BE49-F238E27FC236}">
                <a16:creationId xmlns:a16="http://schemas.microsoft.com/office/drawing/2014/main" id="{C80E943F-8A41-BD47-8107-87D3F66792C7}"/>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ECAD 5007</a:t>
            </a:r>
          </a:p>
        </p:txBody>
      </p:sp>
    </p:spTree>
    <p:extLst>
      <p:ext uri="{BB962C8B-B14F-4D97-AF65-F5344CB8AC3E}">
        <p14:creationId xmlns:p14="http://schemas.microsoft.com/office/powerpoint/2010/main" val="1493394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432AFE-B3D2-4BFF-BF8F-96C27AFF1A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ECF5FE3-AD5C-41C4-80EC-D4F1B160B888}"/>
              </a:ext>
            </a:extLst>
          </p:cNvPr>
          <p:cNvPicPr>
            <a:picLocks noChangeAspect="1"/>
          </p:cNvPicPr>
          <p:nvPr/>
        </p:nvPicPr>
        <p:blipFill rotWithShape="1">
          <a:blip r:embed="rId2">
            <a:alphaModFix amt="40000"/>
          </a:blip>
          <a:srcRect t="5516" b="10215"/>
          <a:stretch/>
        </p:blipFill>
        <p:spPr>
          <a:xfrm>
            <a:off x="20" y="10"/>
            <a:ext cx="12191979" cy="6857990"/>
          </a:xfrm>
          <a:prstGeom prst="rect">
            <a:avLst/>
          </a:prstGeom>
        </p:spPr>
      </p:pic>
      <p:sp>
        <p:nvSpPr>
          <p:cNvPr id="2" name="Title 1">
            <a:extLst>
              <a:ext uri="{FF2B5EF4-FFF2-40B4-BE49-F238E27FC236}">
                <a16:creationId xmlns:a16="http://schemas.microsoft.com/office/drawing/2014/main" id="{EA595443-6E9A-6D43-8FA7-DBE7C76C4D8C}"/>
              </a:ext>
            </a:extLst>
          </p:cNvPr>
          <p:cNvSpPr>
            <a:spLocks noGrp="1"/>
          </p:cNvSpPr>
          <p:nvPr>
            <p:ph type="title"/>
          </p:nvPr>
        </p:nvSpPr>
        <p:spPr>
          <a:xfrm>
            <a:off x="841249" y="941832"/>
            <a:ext cx="10506456" cy="2057400"/>
          </a:xfrm>
        </p:spPr>
        <p:txBody>
          <a:bodyPr anchor="b">
            <a:normAutofit/>
          </a:bodyPr>
          <a:lstStyle/>
          <a:p>
            <a:r>
              <a:rPr lang="en-US" sz="5000"/>
              <a:t>Introduction</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6CAF5BA-7B4B-794E-8A34-537528F4A10A}"/>
              </a:ext>
            </a:extLst>
          </p:cNvPr>
          <p:cNvSpPr>
            <a:spLocks noGrp="1"/>
          </p:cNvSpPr>
          <p:nvPr>
            <p:ph idx="1"/>
          </p:nvPr>
        </p:nvSpPr>
        <p:spPr>
          <a:xfrm>
            <a:off x="841248" y="3502152"/>
            <a:ext cx="10506456" cy="2670048"/>
          </a:xfrm>
        </p:spPr>
        <p:txBody>
          <a:bodyPr>
            <a:normAutofit/>
          </a:bodyPr>
          <a:lstStyle/>
          <a:p>
            <a:r>
              <a:rPr lang="en-US" sz="2000"/>
              <a:t>What pupil voice is </a:t>
            </a:r>
          </a:p>
          <a:p>
            <a:r>
              <a:rPr lang="en-US" sz="2000"/>
              <a:t>The importance of Student Voice</a:t>
            </a:r>
          </a:p>
          <a:p>
            <a:r>
              <a:rPr lang="en-US" sz="2000"/>
              <a:t>The use of pupil voice in research</a:t>
            </a:r>
          </a:p>
        </p:txBody>
      </p:sp>
    </p:spTree>
    <p:extLst>
      <p:ext uri="{BB962C8B-B14F-4D97-AF65-F5344CB8AC3E}">
        <p14:creationId xmlns:p14="http://schemas.microsoft.com/office/powerpoint/2010/main" val="14056317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Background Fill">
            <a:extLst>
              <a:ext uri="{FF2B5EF4-FFF2-40B4-BE49-F238E27FC236}">
                <a16:creationId xmlns:a16="http://schemas.microsoft.com/office/drawing/2014/main" id="{3C915414-2809-4735-A560-0D5FE66700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82"/>
            <a:ext cx="12188952" cy="6858000"/>
          </a:xfrm>
          <a:prstGeom prst="rect">
            <a:avLst/>
          </a:prstGeom>
          <a:solidFill>
            <a:schemeClr val="bg1">
              <a:lumMod val="95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id">
            <a:extLst>
              <a:ext uri="{FF2B5EF4-FFF2-40B4-BE49-F238E27FC236}">
                <a16:creationId xmlns:a16="http://schemas.microsoft.com/office/drawing/2014/main" id="{24413201-85BF-4680-A7D4-10CDBD03569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38471" cy="6858000"/>
            <a:chOff x="0" y="-12406"/>
            <a:chExt cx="12038471" cy="6858000"/>
          </a:xfrm>
        </p:grpSpPr>
        <p:cxnSp>
          <p:nvCxnSpPr>
            <p:cNvPr id="14" name="Straight Connector 13">
              <a:extLst>
                <a:ext uri="{FF2B5EF4-FFF2-40B4-BE49-F238E27FC236}">
                  <a16:creationId xmlns:a16="http://schemas.microsoft.com/office/drawing/2014/main" id="{1F819D8C-C8E5-4336-9882-79FBF655518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0"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5" name="Straight Connector 14">
              <a:extLst>
                <a:ext uri="{FF2B5EF4-FFF2-40B4-BE49-F238E27FC236}">
                  <a16:creationId xmlns:a16="http://schemas.microsoft.com/office/drawing/2014/main" id="{7D732480-09E4-401A-B2D9-E6C662FBCA2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719781"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6" name="Straight Connector 15">
              <a:extLst>
                <a:ext uri="{FF2B5EF4-FFF2-40B4-BE49-F238E27FC236}">
                  <a16:creationId xmlns:a16="http://schemas.microsoft.com/office/drawing/2014/main" id="{87D8355C-E417-4D36-91FF-2CC1E1FE9FF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672683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6ADF7267-EAAE-43CE-ACEF-608328FB178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25"/>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8" name="Straight Connector 17">
              <a:extLst>
                <a:ext uri="{FF2B5EF4-FFF2-40B4-BE49-F238E27FC236}">
                  <a16:creationId xmlns:a16="http://schemas.microsoft.com/office/drawing/2014/main" id="{54C901E2-0CDB-4316-B262-3B9E68F3350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17294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19" name="Straight Connector 18">
              <a:extLst>
                <a:ext uri="{FF2B5EF4-FFF2-40B4-BE49-F238E27FC236}">
                  <a16:creationId xmlns:a16="http://schemas.microsoft.com/office/drawing/2014/main" id="{D8F6D31A-084C-4F10-9A8F-A9645DFB715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16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E38E09F0-F130-45B5-B0AF-7EF3F0172AD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684395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569330E2-17DA-4F0D-B377-6E4499C79A1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51312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2" name="Straight Connector 21">
              <a:extLst>
                <a:ext uri="{FF2B5EF4-FFF2-40B4-BE49-F238E27FC236}">
                  <a16:creationId xmlns:a16="http://schemas.microsoft.com/office/drawing/2014/main" id="{A3192707-5744-4C77-8CD6-D682F908009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12089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E367A44A-5DD0-43B5-B6DB-1CA3BC5AF0B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3422784"/>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280809D1-164B-4A0C-84BB-2AC46F3BDE5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18321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E379EC94-3698-4695-8CE7-61DBDF5EE65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3538773"/>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8755B95C-6A71-4D4F-8F48-B21F893E6FB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0" y="524004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6099C53A-E394-462E-BF63-1639A8E2831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828837"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8" name="Straight Connector 27">
              <a:extLst>
                <a:ext uri="{FF2B5EF4-FFF2-40B4-BE49-F238E27FC236}">
                  <a16:creationId xmlns:a16="http://schemas.microsoft.com/office/drawing/2014/main" id="{9AC427FF-C3BE-45A0-9FB1-A6A4C8C4CD8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3439563"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9" name="Straight Connector 28">
              <a:extLst>
                <a:ext uri="{FF2B5EF4-FFF2-40B4-BE49-F238E27FC236}">
                  <a16:creationId xmlns:a16="http://schemas.microsoft.com/office/drawing/2014/main" id="{2B15D91A-BF52-4704-8F6B-A7C47461819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5159344"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1D9241FD-0E0D-409B-A2AF-8F06ACB7577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6879125"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F8B3D884-11F6-4FF3-82C2-1C2311451C6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859890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2" name="Straight Connector 31">
              <a:extLst>
                <a:ext uri="{FF2B5EF4-FFF2-40B4-BE49-F238E27FC236}">
                  <a16:creationId xmlns:a16="http://schemas.microsoft.com/office/drawing/2014/main" id="{A15AB342-981A-44B4-846D-B0B2394ACF0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2038471"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872C80E7-0A00-4063-BEE2-6B6B446A4A7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0318688"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4" name="Straight Connector 33">
              <a:extLst>
                <a:ext uri="{FF2B5EF4-FFF2-40B4-BE49-F238E27FC236}">
                  <a16:creationId xmlns:a16="http://schemas.microsoft.com/office/drawing/2014/main" id="{CDDFAF9B-F940-4E8C-905E-31851E6E716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354926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5" name="Straight Connector 34">
              <a:extLst>
                <a:ext uri="{FF2B5EF4-FFF2-40B4-BE49-F238E27FC236}">
                  <a16:creationId xmlns:a16="http://schemas.microsoft.com/office/drawing/2014/main" id="{DE75405B-4987-4ED0-838B-B550E11C50A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5272269" y="1609"/>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2D23C412-06C7-4364-B5C1-6492A9D36BC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6990113"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3E558B2C-BA31-4EF6-AA51-34C38C4FAC1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871578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8" name="Straight Connector 37">
              <a:extLst>
                <a:ext uri="{FF2B5EF4-FFF2-40B4-BE49-F238E27FC236}">
                  <a16:creationId xmlns:a16="http://schemas.microsoft.com/office/drawing/2014/main" id="{49BF6B7B-33CA-48B1-A1DC-E4917FB89D9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0435730"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9" name="Straight Connector 38">
              <a:extLst>
                <a:ext uri="{FF2B5EF4-FFF2-40B4-BE49-F238E27FC236}">
                  <a16:creationId xmlns:a16="http://schemas.microsoft.com/office/drawing/2014/main" id="{B91E8E40-9C42-4E16-980F-D9B38872F36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191429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0" name="Straight Connector 39">
              <a:extLst>
                <a:ext uri="{FF2B5EF4-FFF2-40B4-BE49-F238E27FC236}">
                  <a16:creationId xmlns:a16="http://schemas.microsoft.com/office/drawing/2014/main" id="{6B7E3690-D803-4CC7-BA93-B51ACF040FB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2417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grpSp>
      <p:sp>
        <p:nvSpPr>
          <p:cNvPr id="2" name="Title 1">
            <a:extLst>
              <a:ext uri="{FF2B5EF4-FFF2-40B4-BE49-F238E27FC236}">
                <a16:creationId xmlns:a16="http://schemas.microsoft.com/office/drawing/2014/main" id="{99E48DE1-F4CE-D94E-88E6-3929215094C0}"/>
              </a:ext>
            </a:extLst>
          </p:cNvPr>
          <p:cNvSpPr>
            <a:spLocks noGrp="1"/>
          </p:cNvSpPr>
          <p:nvPr>
            <p:ph type="title"/>
          </p:nvPr>
        </p:nvSpPr>
        <p:spPr>
          <a:xfrm rot="16200000">
            <a:off x="-1042416" y="2203704"/>
            <a:ext cx="5513832" cy="3008376"/>
          </a:xfrm>
        </p:spPr>
        <p:txBody>
          <a:bodyPr anchor="t">
            <a:normAutofit/>
          </a:bodyPr>
          <a:lstStyle/>
          <a:p>
            <a:r>
              <a:rPr lang="en-US" sz="4800"/>
              <a:t>EM</a:t>
            </a:r>
          </a:p>
        </p:txBody>
      </p:sp>
      <p:sp>
        <p:nvSpPr>
          <p:cNvPr id="42" name="Rectangle 41">
            <a:extLst>
              <a:ext uri="{FF2B5EF4-FFF2-40B4-BE49-F238E27FC236}">
                <a16:creationId xmlns:a16="http://schemas.microsoft.com/office/drawing/2014/main" id="{FD1C2D03-7C47-4A05-9A59-7F8F742DB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0900" y="-12406"/>
            <a:ext cx="5105326" cy="3454534"/>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43">
            <a:extLst>
              <a:ext uri="{FF2B5EF4-FFF2-40B4-BE49-F238E27FC236}">
                <a16:creationId xmlns:a16="http://schemas.microsoft.com/office/drawing/2014/main" id="{827752EF-DAA7-4BF0-A506-7BB5FF0336D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9275" y="178917"/>
            <a:ext cx="5047100" cy="0"/>
          </a:xfrm>
          <a:prstGeom prst="line">
            <a:avLst/>
          </a:prstGeom>
          <a:ln w="508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6" name="Color">
            <a:extLst>
              <a:ext uri="{FF2B5EF4-FFF2-40B4-BE49-F238E27FC236}">
                <a16:creationId xmlns:a16="http://schemas.microsoft.com/office/drawing/2014/main" id="{D665D759-2DF8-4D47-8386-4BA28901A7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7704" y="147451"/>
            <a:ext cx="685800" cy="6586489"/>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5"/>
              </a:solidFill>
            </a:endParaRPr>
          </a:p>
        </p:txBody>
      </p:sp>
      <p:pic>
        <p:nvPicPr>
          <p:cNvPr id="4" name="Online Media 3" descr="Sally Holland Introduction">
            <a:hlinkClick r:id="" action="ppaction://media"/>
            <a:extLst>
              <a:ext uri="{FF2B5EF4-FFF2-40B4-BE49-F238E27FC236}">
                <a16:creationId xmlns:a16="http://schemas.microsoft.com/office/drawing/2014/main" id="{819B9DA8-3EA3-3040-9B3C-16394149A1BF}"/>
              </a:ext>
            </a:extLst>
          </p:cNvPr>
          <p:cNvPicPr>
            <a:picLocks noRot="1" noChangeAspect="1"/>
          </p:cNvPicPr>
          <p:nvPr>
            <a:videoFile r:link="rId1"/>
          </p:nvPr>
        </p:nvPicPr>
        <p:blipFill>
          <a:blip r:embed="rId4"/>
          <a:stretch>
            <a:fillRect/>
          </a:stretch>
        </p:blipFill>
        <p:spPr>
          <a:xfrm>
            <a:off x="1618480" y="839161"/>
            <a:ext cx="8951989" cy="5057873"/>
          </a:xfrm>
          <a:prstGeom prst="rect">
            <a:avLst/>
          </a:prstGeom>
        </p:spPr>
      </p:pic>
    </p:spTree>
    <p:extLst>
      <p:ext uri="{BB962C8B-B14F-4D97-AF65-F5344CB8AC3E}">
        <p14:creationId xmlns:p14="http://schemas.microsoft.com/office/powerpoint/2010/main" val="160255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B86D263-0338-0943-A1A3-A313A39EE1CB}"/>
              </a:ext>
            </a:extLst>
          </p:cNvPr>
          <p:cNvSpPr>
            <a:spLocks noGrp="1"/>
          </p:cNvSpPr>
          <p:nvPr>
            <p:ph type="title"/>
          </p:nvPr>
        </p:nvSpPr>
        <p:spPr>
          <a:xfrm>
            <a:off x="1188069" y="381935"/>
            <a:ext cx="4008583" cy="5974414"/>
          </a:xfrm>
        </p:spPr>
        <p:txBody>
          <a:bodyPr anchor="ctr">
            <a:normAutofit/>
          </a:bodyPr>
          <a:lstStyle/>
          <a:p>
            <a:r>
              <a:rPr lang="en-US" sz="8000">
                <a:solidFill>
                  <a:srgbClr val="FFFFFF"/>
                </a:solidFill>
              </a:rPr>
              <a:t>Task</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9338FE0D-F6CB-9A4E-A2E4-7037157EB5C8}"/>
              </a:ext>
            </a:extLst>
          </p:cNvPr>
          <p:cNvSpPr>
            <a:spLocks noGrp="1"/>
          </p:cNvSpPr>
          <p:nvPr>
            <p:ph idx="1"/>
          </p:nvPr>
        </p:nvSpPr>
        <p:spPr>
          <a:xfrm>
            <a:off x="6297233" y="518400"/>
            <a:ext cx="4771607" cy="5837949"/>
          </a:xfrm>
        </p:spPr>
        <p:txBody>
          <a:bodyPr anchor="ctr">
            <a:normAutofit/>
          </a:bodyPr>
          <a:lstStyle/>
          <a:p>
            <a:r>
              <a:rPr lang="en-US" sz="2000">
                <a:solidFill>
                  <a:schemeClr val="tx1">
                    <a:alpha val="80000"/>
                  </a:schemeClr>
                </a:solidFill>
              </a:rPr>
              <a:t>In breakout rooms discuss:</a:t>
            </a:r>
          </a:p>
          <a:p>
            <a:endParaRPr lang="en-US" sz="2000">
              <a:solidFill>
                <a:schemeClr val="tx1">
                  <a:alpha val="80000"/>
                </a:schemeClr>
              </a:solidFill>
            </a:endParaRPr>
          </a:p>
          <a:p>
            <a:pPr lvl="2"/>
            <a:r>
              <a:rPr lang="en-US">
                <a:solidFill>
                  <a:schemeClr val="tx1">
                    <a:alpha val="80000"/>
                  </a:schemeClr>
                </a:solidFill>
              </a:rPr>
              <a:t>What you think some of the rights of young people should be</a:t>
            </a:r>
          </a:p>
          <a:p>
            <a:pPr lvl="2"/>
            <a:r>
              <a:rPr lang="en-US">
                <a:solidFill>
                  <a:schemeClr val="tx1">
                    <a:alpha val="80000"/>
                  </a:schemeClr>
                </a:solidFill>
              </a:rPr>
              <a:t>Are some rights more important than others, or are all equal?</a:t>
            </a:r>
          </a:p>
          <a:p>
            <a:pPr lvl="2"/>
            <a:r>
              <a:rPr lang="en-US">
                <a:solidFill>
                  <a:schemeClr val="tx1">
                    <a:alpha val="80000"/>
                  </a:schemeClr>
                </a:solidFill>
              </a:rPr>
              <a:t>Check </a:t>
            </a:r>
            <a:r>
              <a:rPr lang="en-US">
                <a:solidFill>
                  <a:schemeClr val="tx1">
                    <a:alpha val="80000"/>
                  </a:schemeClr>
                </a:solidFill>
                <a:hlinkClick r:id="rId3"/>
              </a:rPr>
              <a:t>this list of the rights</a:t>
            </a:r>
            <a:r>
              <a:rPr lang="en-US">
                <a:solidFill>
                  <a:schemeClr val="tx1">
                    <a:alpha val="80000"/>
                  </a:schemeClr>
                </a:solidFill>
              </a:rPr>
              <a:t>:</a:t>
            </a:r>
          </a:p>
          <a:p>
            <a:pPr lvl="3"/>
            <a:r>
              <a:rPr lang="en-US" sz="2000">
                <a:solidFill>
                  <a:schemeClr val="tx1">
                    <a:alpha val="80000"/>
                  </a:schemeClr>
                </a:solidFill>
              </a:rPr>
              <a:t>Are some of those discussed on there?</a:t>
            </a:r>
          </a:p>
          <a:p>
            <a:pPr lvl="3"/>
            <a:r>
              <a:rPr lang="en-US" sz="2000">
                <a:solidFill>
                  <a:schemeClr val="tx1">
                    <a:alpha val="80000"/>
                  </a:schemeClr>
                </a:solidFill>
              </a:rPr>
              <a:t>Are there some you didn’t think of?</a:t>
            </a:r>
          </a:p>
          <a:p>
            <a:pPr lvl="3"/>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85970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E4B01A-3C15-9D4A-9894-8312B590DBD7}"/>
              </a:ext>
            </a:extLst>
          </p:cNvPr>
          <p:cNvSpPr txBox="1"/>
          <p:nvPr/>
        </p:nvSpPr>
        <p:spPr>
          <a:xfrm>
            <a:off x="648931" y="990600"/>
            <a:ext cx="3505494" cy="52332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r>
              <a:rPr lang="en-US" sz="2000" dirty="0"/>
              <a:t>Super Ambassadors have three jobs:</a:t>
            </a:r>
          </a:p>
          <a:p>
            <a:pPr marL="457200" indent="-228600">
              <a:lnSpc>
                <a:spcPct val="90000"/>
              </a:lnSpc>
              <a:spcAft>
                <a:spcPts val="600"/>
              </a:spcAft>
              <a:buFont typeface="Arial" panose="020B0604020202020204" pitchFamily="34" charset="0"/>
              <a:buChar char="•"/>
            </a:pPr>
            <a:r>
              <a:rPr lang="en-US" sz="2000" dirty="0"/>
              <a:t>Tell you about your rights</a:t>
            </a:r>
          </a:p>
          <a:p>
            <a:pPr marL="457200" indent="-228600">
              <a:lnSpc>
                <a:spcPct val="90000"/>
              </a:lnSpc>
              <a:spcAft>
                <a:spcPts val="600"/>
              </a:spcAft>
              <a:buFont typeface="Arial" panose="020B0604020202020204" pitchFamily="34" charset="0"/>
              <a:buChar char="•"/>
            </a:pPr>
            <a:r>
              <a:rPr lang="en-US" sz="2000" dirty="0"/>
              <a:t>Tell you about Sally and her job</a:t>
            </a:r>
          </a:p>
          <a:p>
            <a:pPr marL="457200" indent="-228600">
              <a:lnSpc>
                <a:spcPct val="90000"/>
              </a:lnSpc>
              <a:spcAft>
                <a:spcPts val="600"/>
              </a:spcAft>
              <a:buFont typeface="Arial" panose="020B0604020202020204" pitchFamily="34" charset="0"/>
              <a:buChar char="•"/>
            </a:pPr>
            <a:r>
              <a:rPr lang="en-US" sz="2000" dirty="0"/>
              <a:t>Do a special mission every term</a:t>
            </a:r>
          </a:p>
          <a:p>
            <a:pPr indent="-228600">
              <a:lnSpc>
                <a:spcPct val="90000"/>
              </a:lnSpc>
              <a:spcAft>
                <a:spcPts val="600"/>
              </a:spcAft>
              <a:buFont typeface="Arial" panose="020B0604020202020204" pitchFamily="34" charset="0"/>
              <a:buChar char="•"/>
            </a:pPr>
            <a:endParaRPr lang="en-US" sz="2000" b="1" dirty="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C1540EE-FAAD-504E-9075-0416848AEB5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05862" y="2351421"/>
            <a:ext cx="6019331" cy="2151911"/>
          </a:xfrm>
          <a:prstGeom prst="rect">
            <a:avLst/>
          </a:prstGeom>
          <a:effectLst/>
        </p:spPr>
      </p:pic>
    </p:spTree>
    <p:extLst>
      <p:ext uri="{BB962C8B-B14F-4D97-AF65-F5344CB8AC3E}">
        <p14:creationId xmlns:p14="http://schemas.microsoft.com/office/powerpoint/2010/main" val="868023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5F9CFCE6-877F-4858-B8BD-2C52CA8AFB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F49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8213F8A0-12AE-4514-8372-0DD766EC28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Image result for children's rights in Wals"/>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08199" y="643467"/>
            <a:ext cx="3955456" cy="5571066"/>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9EFF17D4-9A8C-4CE5-B096-D8CCD44004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mage result for Hawliau Plant"/>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1180" y="1678461"/>
            <a:ext cx="5129784" cy="3501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8803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45072" y="1289765"/>
            <a:ext cx="3651101" cy="4270963"/>
          </a:xfrm>
        </p:spPr>
        <p:txBody>
          <a:bodyPr vert="horz" lIns="91440" tIns="45720" rIns="91440" bIns="45720" rtlCol="0" anchor="ctr">
            <a:normAutofit/>
          </a:bodyPr>
          <a:lstStyle/>
          <a:p>
            <a:pPr algn="ctr"/>
            <a:r>
              <a:rPr lang="en-US" sz="3600" b="1" kern="1200" dirty="0" err="1" smtClean="0">
                <a:solidFill>
                  <a:srgbClr val="FFFFFF"/>
                </a:solidFill>
                <a:latin typeface="+mj-lt"/>
                <a:ea typeface="+mj-ea"/>
                <a:cs typeface="+mj-cs"/>
              </a:rPr>
              <a:t>Confensiwn</a:t>
            </a:r>
            <a:r>
              <a:rPr lang="en-US" sz="3600" b="1" kern="1200" dirty="0" smtClean="0">
                <a:solidFill>
                  <a:srgbClr val="FFFFFF"/>
                </a:solidFill>
                <a:latin typeface="+mj-lt"/>
                <a:ea typeface="+mj-ea"/>
                <a:cs typeface="+mj-cs"/>
              </a:rPr>
              <a:t> y </a:t>
            </a:r>
            <a:r>
              <a:rPr lang="en-US" sz="3600" b="1" kern="1200" dirty="0" err="1" smtClean="0">
                <a:solidFill>
                  <a:srgbClr val="FFFFFF"/>
                </a:solidFill>
                <a:latin typeface="+mj-lt"/>
                <a:ea typeface="+mj-ea"/>
                <a:cs typeface="+mj-cs"/>
              </a:rPr>
              <a:t>Cenhedloedd</a:t>
            </a:r>
            <a:r>
              <a:rPr lang="en-US" sz="3600" b="1" kern="1200" dirty="0" smtClean="0">
                <a:solidFill>
                  <a:srgbClr val="FFFFFF"/>
                </a:solidFill>
                <a:latin typeface="+mj-lt"/>
                <a:ea typeface="+mj-ea"/>
                <a:cs typeface="+mj-cs"/>
              </a:rPr>
              <a:t> </a:t>
            </a:r>
            <a:r>
              <a:rPr lang="en-US" sz="3600" b="1" kern="1200" dirty="0" err="1" smtClean="0">
                <a:solidFill>
                  <a:srgbClr val="FFFFFF"/>
                </a:solidFill>
                <a:latin typeface="+mj-lt"/>
                <a:ea typeface="+mj-ea"/>
                <a:cs typeface="+mj-cs"/>
              </a:rPr>
              <a:t>Unedig</a:t>
            </a:r>
            <a:r>
              <a:rPr lang="en-US" sz="3600" b="1" kern="1200" dirty="0" smtClean="0">
                <a:solidFill>
                  <a:srgbClr val="FFFFFF"/>
                </a:solidFill>
                <a:latin typeface="+mj-lt"/>
                <a:ea typeface="+mj-ea"/>
                <a:cs typeface="+mj-cs"/>
              </a:rPr>
              <a:t> </a:t>
            </a:r>
            <a:r>
              <a:rPr lang="en-US" sz="3600" b="1" kern="1200" dirty="0" err="1" smtClean="0">
                <a:solidFill>
                  <a:srgbClr val="FFFFFF"/>
                </a:solidFill>
                <a:latin typeface="+mj-lt"/>
                <a:ea typeface="+mj-ea"/>
                <a:cs typeface="+mj-cs"/>
              </a:rPr>
              <a:t>ar</a:t>
            </a:r>
            <a:r>
              <a:rPr lang="en-US" sz="3600" b="1" kern="1200" dirty="0" smtClean="0">
                <a:solidFill>
                  <a:srgbClr val="FFFFFF"/>
                </a:solidFill>
                <a:latin typeface="+mj-lt"/>
                <a:ea typeface="+mj-ea"/>
                <a:cs typeface="+mj-cs"/>
              </a:rPr>
              <a:t> </a:t>
            </a:r>
            <a:r>
              <a:rPr lang="en-US" sz="3600" b="1" kern="1200" dirty="0" err="1" smtClean="0">
                <a:solidFill>
                  <a:srgbClr val="FFFFFF"/>
                </a:solidFill>
                <a:latin typeface="+mj-lt"/>
                <a:ea typeface="+mj-ea"/>
                <a:cs typeface="+mj-cs"/>
              </a:rPr>
              <a:t>Hawliau</a:t>
            </a:r>
            <a:r>
              <a:rPr lang="en-US" sz="3600" b="1" kern="1200" dirty="0" smtClean="0">
                <a:solidFill>
                  <a:srgbClr val="FFFFFF"/>
                </a:solidFill>
                <a:latin typeface="+mj-lt"/>
                <a:ea typeface="+mj-ea"/>
                <a:cs typeface="+mj-cs"/>
              </a:rPr>
              <a:t> Plant </a:t>
            </a:r>
            <a:br>
              <a:rPr lang="en-US" sz="3600" b="1" kern="1200" dirty="0" smtClean="0">
                <a:solidFill>
                  <a:srgbClr val="FFFFFF"/>
                </a:solidFill>
                <a:latin typeface="+mj-lt"/>
                <a:ea typeface="+mj-ea"/>
                <a:cs typeface="+mj-cs"/>
              </a:rPr>
            </a:br>
            <a:r>
              <a:rPr lang="en-US" sz="3600" b="1" kern="1200" dirty="0" smtClean="0">
                <a:solidFill>
                  <a:srgbClr val="FFFFFF"/>
                </a:solidFill>
                <a:latin typeface="+mj-lt"/>
                <a:ea typeface="+mj-ea"/>
                <a:cs typeface="+mj-cs"/>
              </a:rPr>
              <a:t/>
            </a:r>
            <a:br>
              <a:rPr lang="en-US" sz="3600" b="1" kern="1200" dirty="0" smtClean="0">
                <a:solidFill>
                  <a:srgbClr val="FFFFFF"/>
                </a:solidFill>
                <a:latin typeface="+mj-lt"/>
                <a:ea typeface="+mj-ea"/>
                <a:cs typeface="+mj-cs"/>
              </a:rPr>
            </a:br>
            <a:r>
              <a:rPr lang="en-US" sz="3600" b="1" kern="1200" dirty="0" smtClean="0">
                <a:solidFill>
                  <a:srgbClr val="FFFFFF"/>
                </a:solidFill>
                <a:latin typeface="+mj-lt"/>
                <a:ea typeface="+mj-ea"/>
                <a:cs typeface="+mj-cs"/>
              </a:rPr>
              <a:t>United </a:t>
            </a:r>
            <a:r>
              <a:rPr lang="en-US" sz="3600" b="1" kern="1200" dirty="0">
                <a:solidFill>
                  <a:srgbClr val="FFFFFF"/>
                </a:solidFill>
                <a:latin typeface="+mj-lt"/>
                <a:ea typeface="+mj-ea"/>
                <a:cs typeface="+mj-cs"/>
              </a:rPr>
              <a:t>nations convention of the rights of the child</a:t>
            </a: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4" name="Content Placeholder 3">
            <a:extLst>
              <a:ext uri="{FF2B5EF4-FFF2-40B4-BE49-F238E27FC236}">
                <a16:creationId xmlns:a16="http://schemas.microsoft.com/office/drawing/2014/main" id="{0F10DA12-8286-2641-8186-337DE4A2941A}"/>
              </a:ext>
            </a:extLst>
          </p:cNvPr>
          <p:cNvSpPr>
            <a:spLocks noGrp="1"/>
          </p:cNvSpPr>
          <p:nvPr>
            <p:ph sz="half" idx="1"/>
          </p:nvPr>
        </p:nvSpPr>
        <p:spPr>
          <a:xfrm>
            <a:off x="6297233" y="518400"/>
            <a:ext cx="4771607" cy="5837949"/>
          </a:xfrm>
        </p:spPr>
        <p:txBody>
          <a:bodyPr vert="horz" lIns="91440" tIns="45720" rIns="91440" bIns="45720" rtlCol="0" anchor="ctr">
            <a:normAutofit/>
          </a:bodyPr>
          <a:lstStyle/>
          <a:p>
            <a:r>
              <a:rPr lang="en-US" sz="2000" b="1">
                <a:solidFill>
                  <a:schemeClr val="tx1">
                    <a:alpha val="80000"/>
                  </a:schemeClr>
                </a:solidFill>
              </a:rPr>
              <a:t>Article 12</a:t>
            </a:r>
            <a:r>
              <a:rPr lang="en-US" sz="2000">
                <a:solidFill>
                  <a:schemeClr val="tx1">
                    <a:alpha val="80000"/>
                  </a:schemeClr>
                </a:solidFill>
              </a:rPr>
              <a:t/>
            </a:r>
            <a:br>
              <a:rPr lang="en-US" sz="2000">
                <a:solidFill>
                  <a:schemeClr val="tx1">
                    <a:alpha val="80000"/>
                  </a:schemeClr>
                </a:solidFill>
              </a:rPr>
            </a:br>
            <a:r>
              <a:rPr lang="en-US" sz="2000">
                <a:solidFill>
                  <a:schemeClr val="tx1">
                    <a:alpha val="80000"/>
                  </a:schemeClr>
                </a:solidFill>
              </a:rPr>
              <a:t>Every child has the right to say what they think in all matters affecting them, and to have their views taken seriously. </a:t>
            </a: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43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6B067B1-F4E5-4FDF-813D-C9E872E800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http://www.childreninwales.org.uk/wp-content/uploads/2017/11/ParticipationStandards_Poster_9.jpg"/>
          <p:cNvPicPr>
            <a:picLocks noChangeAspect="1" noChangeArrowheads="1"/>
          </p:cNvPicPr>
          <p:nvPr/>
        </p:nvPicPr>
        <p:blipFill rotWithShape="1">
          <a:blip r:embed="rId3">
            <a:extLst>
              <a:ext uri="{28A0092B-C50C-407E-A947-70E740481C1C}">
                <a14:useLocalDpi xmlns:a14="http://schemas.microsoft.com/office/drawing/2010/main" val="0"/>
              </a:ext>
            </a:extLst>
          </a:blip>
          <a:srcRect t="14032" b="8619"/>
          <a:stretch/>
        </p:blipFill>
        <p:spPr bwMode="auto">
          <a:xfrm>
            <a:off x="307775" y="261437"/>
            <a:ext cx="11576450" cy="6335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7602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A0EFE6F-182F-E442-AD2F-CFBADBB29732}"/>
              </a:ext>
            </a:extLst>
          </p:cNvPr>
          <p:cNvSpPr>
            <a:spLocks noGrp="1"/>
          </p:cNvSpPr>
          <p:nvPr>
            <p:ph type="title"/>
          </p:nvPr>
        </p:nvSpPr>
        <p:spPr>
          <a:xfrm>
            <a:off x="6413111" y="640081"/>
            <a:ext cx="5138808" cy="3592768"/>
          </a:xfrm>
          <a:noFill/>
        </p:spPr>
        <p:txBody>
          <a:bodyPr vert="horz" lIns="91440" tIns="45720" rIns="91440" bIns="45720" rtlCol="0" anchor="b">
            <a:normAutofit/>
          </a:bodyPr>
          <a:lstStyle/>
          <a:p>
            <a:pPr algn="ctr"/>
            <a:r>
              <a:rPr lang="en-US" sz="6000" dirty="0"/>
              <a:t>Hart’s Ladder of participation</a:t>
            </a:r>
          </a:p>
        </p:txBody>
      </p:sp>
      <p:sp>
        <p:nvSpPr>
          <p:cNvPr id="142" name="Rectangle 141">
            <a:extLst>
              <a:ext uri="{FF2B5EF4-FFF2-40B4-BE49-F238E27FC236}">
                <a16:creationId xmlns:a16="http://schemas.microsoft.com/office/drawing/2014/main" id="{8AD13924-DC7C-4339-B194-8A4EFFBF2A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107584" cy="6858000"/>
          </a:xfrm>
          <a:prstGeom prst="rect">
            <a:avLst/>
          </a:prstGeom>
          <a:solidFill>
            <a:srgbClr val="6465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ounded Rectangle 26">
            <a:extLst>
              <a:ext uri="{FF2B5EF4-FFF2-40B4-BE49-F238E27FC236}">
                <a16:creationId xmlns:a16="http://schemas.microsoft.com/office/drawing/2014/main" id="{72458505-C9BA-445F-AE75-CFC7FF04F4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480917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a:extLst>
              <a:ext uri="{FF2B5EF4-FFF2-40B4-BE49-F238E27FC236}">
                <a16:creationId xmlns:a16="http://schemas.microsoft.com/office/drawing/2014/main" id="{8599D1BF-C506-B047-97D4-0493A84B4C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6046" b="3"/>
          <a:stretch/>
        </p:blipFill>
        <p:spPr bwMode="auto">
          <a:xfrm>
            <a:off x="1120701" y="1112060"/>
            <a:ext cx="3861262" cy="4633859"/>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670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
            </a:r>
            <a:br>
              <a:rPr lang="cy-GB" dirty="0"/>
            </a:br>
            <a:endParaRPr lang="en-GB" dirty="0"/>
          </a:p>
        </p:txBody>
      </p:sp>
      <p:sp>
        <p:nvSpPr>
          <p:cNvPr id="4" name="Content Placeholder 3"/>
          <p:cNvSpPr>
            <a:spLocks noGrp="1"/>
          </p:cNvSpPr>
          <p:nvPr>
            <p:ph sz="half" idx="2"/>
          </p:nvPr>
        </p:nvSpPr>
        <p:spPr>
          <a:xfrm>
            <a:off x="420869" y="1825625"/>
            <a:ext cx="10932931" cy="4351338"/>
          </a:xfrm>
        </p:spPr>
        <p:txBody>
          <a:bodyPr>
            <a:noAutofit/>
          </a:bodyPr>
          <a:lstStyle/>
          <a:p>
            <a:r>
              <a:rPr lang="en-GB" sz="2400" dirty="0"/>
              <a:t>In these schools:</a:t>
            </a:r>
            <a:br>
              <a:rPr lang="en-GB" sz="2400" dirty="0"/>
            </a:br>
            <a:r>
              <a:rPr lang="en-GB" sz="2400" dirty="0"/>
              <a:t>• pupil participation is integral to the school’s vision and ethos;</a:t>
            </a:r>
            <a:br>
              <a:rPr lang="en-GB" sz="2400" dirty="0"/>
            </a:br>
            <a:r>
              <a:rPr lang="en-GB" sz="2400" dirty="0"/>
              <a:t>• there are clear structures in place to capture pupils’ views;</a:t>
            </a:r>
            <a:br>
              <a:rPr lang="en-GB" sz="2400" dirty="0"/>
            </a:br>
            <a:r>
              <a:rPr lang="en-GB" sz="2400" dirty="0"/>
              <a:t>• pupils have a range of opportunities to influence decisions which affect them; and</a:t>
            </a:r>
            <a:br>
              <a:rPr lang="en-GB" sz="2400" dirty="0"/>
            </a:br>
            <a:r>
              <a:rPr lang="en-GB" sz="2400" dirty="0"/>
              <a:t>• staff and pupils have access to good quality training to help them develop the skills needed to make pupils’ voices heard</a:t>
            </a:r>
          </a:p>
        </p:txBody>
      </p:sp>
      <p:sp>
        <p:nvSpPr>
          <p:cNvPr id="5" name="Rectangle 4"/>
          <p:cNvSpPr/>
          <p:nvPr/>
        </p:nvSpPr>
        <p:spPr>
          <a:xfrm>
            <a:off x="685801" y="135038"/>
            <a:ext cx="7912294" cy="1200329"/>
          </a:xfrm>
          <a:prstGeom prst="rect">
            <a:avLst/>
          </a:prstGeom>
        </p:spPr>
        <p:txBody>
          <a:bodyPr wrap="none">
            <a:spAutoFit/>
          </a:bodyPr>
          <a:lstStyle/>
          <a:p>
            <a:endParaRPr lang="en-GB" sz="3600" b="1" i="1" dirty="0">
              <a:latin typeface="PT Sans"/>
            </a:endParaRPr>
          </a:p>
          <a:p>
            <a:r>
              <a:rPr lang="en-GB" sz="3600" b="1" i="1" dirty="0"/>
              <a:t>Pupil Participation: a best practice guide</a:t>
            </a:r>
            <a:endParaRPr lang="en-GB" sz="3600" dirty="0"/>
          </a:p>
        </p:txBody>
      </p:sp>
    </p:spTree>
    <p:extLst>
      <p:ext uri="{BB962C8B-B14F-4D97-AF65-F5344CB8AC3E}">
        <p14:creationId xmlns:p14="http://schemas.microsoft.com/office/powerpoint/2010/main" val="1798778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D73B4-9F5C-4A64-A179-51B9500CB8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1F06963-6374-4B48-844F-071A9BAAAE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45072" y="1289765"/>
            <a:ext cx="3651101" cy="4270963"/>
          </a:xfrm>
        </p:spPr>
        <p:txBody>
          <a:bodyPr vert="horz" lIns="91440" tIns="45720" rIns="91440" bIns="45720" rtlCol="0" anchor="ctr">
            <a:normAutofit/>
          </a:bodyPr>
          <a:lstStyle/>
          <a:p>
            <a:pPr algn="ctr"/>
            <a:r>
              <a:rPr lang="en-US" sz="4300" kern="1200">
                <a:solidFill>
                  <a:srgbClr val="FFFFFF"/>
                </a:solidFill>
                <a:latin typeface="+mj-lt"/>
                <a:ea typeface="+mj-ea"/>
                <a:cs typeface="+mj-cs"/>
              </a:rPr>
              <a:t/>
            </a:r>
            <a:br>
              <a:rPr lang="en-US" sz="4300" kern="1200">
                <a:solidFill>
                  <a:srgbClr val="FFFFFF"/>
                </a:solidFill>
                <a:latin typeface="+mj-lt"/>
                <a:ea typeface="+mj-ea"/>
                <a:cs typeface="+mj-cs"/>
              </a:rPr>
            </a:br>
            <a:r>
              <a:rPr lang="en-US" sz="4300" kern="1200">
                <a:solidFill>
                  <a:srgbClr val="FFFFFF"/>
                </a:solidFill>
                <a:latin typeface="+mj-lt"/>
                <a:ea typeface="+mj-ea"/>
                <a:cs typeface="+mj-cs"/>
              </a:rPr>
              <a:t>Research Schools Wales - Pontarddulais School</a:t>
            </a:r>
            <a:br>
              <a:rPr lang="en-US" sz="4300" kern="1200">
                <a:solidFill>
                  <a:srgbClr val="FFFFFF"/>
                </a:solidFill>
                <a:latin typeface="+mj-lt"/>
                <a:ea typeface="+mj-ea"/>
                <a:cs typeface="+mj-cs"/>
              </a:rPr>
            </a:br>
            <a:endParaRPr lang="en-US" sz="4300" kern="1200">
              <a:solidFill>
                <a:srgbClr val="FFFFFF"/>
              </a:solidFill>
              <a:latin typeface="+mj-lt"/>
              <a:ea typeface="+mj-ea"/>
              <a:cs typeface="+mj-cs"/>
            </a:endParaRPr>
          </a:p>
        </p:txBody>
      </p:sp>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6" name="Content Placeholder 5"/>
          <p:cNvSpPr>
            <a:spLocks noGrp="1"/>
          </p:cNvSpPr>
          <p:nvPr>
            <p:ph sz="quarter" idx="4"/>
          </p:nvPr>
        </p:nvSpPr>
        <p:spPr>
          <a:xfrm>
            <a:off x="6297233" y="518400"/>
            <a:ext cx="4771607" cy="5837949"/>
          </a:xfrm>
        </p:spPr>
        <p:txBody>
          <a:bodyPr vert="horz" lIns="91440" tIns="45720" rIns="91440" bIns="45720" rtlCol="0" anchor="ctr">
            <a:normAutofit/>
          </a:bodyPr>
          <a:lstStyle/>
          <a:p>
            <a:r>
              <a:rPr lang="en-US" sz="1900" dirty="0" smtClean="0">
                <a:solidFill>
                  <a:schemeClr val="tx1">
                    <a:alpha val="80000"/>
                  </a:schemeClr>
                </a:solidFill>
              </a:rPr>
              <a:t>Professional learning school/ research school</a:t>
            </a:r>
          </a:p>
          <a:p>
            <a:endParaRPr lang="en-US" sz="1900" dirty="0" smtClean="0">
              <a:solidFill>
                <a:schemeClr val="tx1">
                  <a:alpha val="80000"/>
                </a:schemeClr>
              </a:solidFill>
            </a:endParaRPr>
          </a:p>
          <a:p>
            <a:r>
              <a:rPr lang="en-US" sz="1900" dirty="0" smtClean="0">
                <a:solidFill>
                  <a:schemeClr val="tx1">
                    <a:alpha val="80000"/>
                  </a:schemeClr>
                </a:solidFill>
              </a:rPr>
              <a:t>Mindfulness project</a:t>
            </a:r>
          </a:p>
          <a:p>
            <a:endParaRPr lang="en-US" sz="1900" dirty="0" smtClean="0">
              <a:solidFill>
                <a:schemeClr val="tx1">
                  <a:alpha val="80000"/>
                </a:schemeClr>
              </a:solidFill>
            </a:endParaRPr>
          </a:p>
          <a:p>
            <a:pPr fontAlgn="t"/>
            <a:r>
              <a:rPr lang="en-US" sz="1900" dirty="0" smtClean="0">
                <a:solidFill>
                  <a:schemeClr val="tx1">
                    <a:alpha val="80000"/>
                  </a:schemeClr>
                </a:solidFill>
              </a:rPr>
              <a:t>The children have identified a need to develop Health and Wellbeing/mindfulness during playtimes and who better to conduct an enquiry into playtimes than the children!</a:t>
            </a:r>
          </a:p>
          <a:p>
            <a:pPr fontAlgn="t"/>
            <a:r>
              <a:rPr lang="en-US" sz="1900" dirty="0" smtClean="0">
                <a:solidFill>
                  <a:schemeClr val="tx1">
                    <a:alpha val="80000"/>
                  </a:schemeClr>
                </a:solidFill>
              </a:rPr>
              <a:t>children researched a number of different research papers/journals and research results from a number of different Health </a:t>
            </a:r>
            <a:r>
              <a:rPr lang="en-US" sz="1900" dirty="0" err="1" smtClean="0">
                <a:solidFill>
                  <a:schemeClr val="tx1">
                    <a:alpha val="80000"/>
                  </a:schemeClr>
                </a:solidFill>
              </a:rPr>
              <a:t>organisations</a:t>
            </a:r>
            <a:r>
              <a:rPr lang="en-US" sz="1900" dirty="0" smtClean="0">
                <a:solidFill>
                  <a:schemeClr val="tx1">
                    <a:alpha val="80000"/>
                  </a:schemeClr>
                </a:solidFill>
              </a:rPr>
              <a:t> studies</a:t>
            </a:r>
          </a:p>
          <a:p>
            <a:pPr fontAlgn="t"/>
            <a:r>
              <a:rPr lang="en-US" sz="1900" dirty="0" smtClean="0">
                <a:solidFill>
                  <a:schemeClr val="tx1">
                    <a:alpha val="80000"/>
                  </a:schemeClr>
                </a:solidFill>
              </a:rPr>
              <a:t> They gathered information from within the school</a:t>
            </a:r>
          </a:p>
          <a:p>
            <a:pPr fontAlgn="t"/>
            <a:r>
              <a:rPr lang="en-US" sz="1900" dirty="0" smtClean="0">
                <a:solidFill>
                  <a:schemeClr val="tx1">
                    <a:alpha val="80000"/>
                  </a:schemeClr>
                </a:solidFill>
              </a:rPr>
              <a:t>The children have presented their findings to date to a number of different audiences: teachers, school governors</a:t>
            </a:r>
            <a:endParaRPr lang="en-US" sz="1900" dirty="0">
              <a:solidFill>
                <a:schemeClr val="tx1">
                  <a:alpha val="80000"/>
                </a:schemeClr>
              </a:solidFill>
            </a:endParaRPr>
          </a:p>
        </p:txBody>
      </p:sp>
      <p:sp>
        <p:nvSpPr>
          <p:cNvPr id="2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1123493" y="6393717"/>
            <a:ext cx="9671332" cy="369332"/>
          </a:xfrm>
          <a:prstGeom prst="rect">
            <a:avLst/>
          </a:prstGeom>
        </p:spPr>
        <p:txBody>
          <a:bodyPr wrap="square">
            <a:spAutoFit/>
          </a:bodyPr>
          <a:lstStyle/>
          <a:p>
            <a:pPr>
              <a:spcAft>
                <a:spcPts val="600"/>
              </a:spcAft>
            </a:pPr>
            <a:r>
              <a:rPr lang="en-GB" dirty="0">
                <a:hlinkClick r:id="rId3"/>
              </a:rPr>
              <a:t>https://www.pontarddulaisprimaryschool.co.uk/professional-learning-schoolresearch-school/</a:t>
            </a:r>
            <a:endParaRPr lang="en-GB" dirty="0"/>
          </a:p>
        </p:txBody>
      </p:sp>
    </p:spTree>
    <p:extLst>
      <p:ext uri="{BB962C8B-B14F-4D97-AF65-F5344CB8AC3E}">
        <p14:creationId xmlns:p14="http://schemas.microsoft.com/office/powerpoint/2010/main" val="1457031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EFF305-3F47-BB4C-A6F9-B0EB056297E6}"/>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a:t>The Mosiac Apprach</a:t>
            </a:r>
          </a:p>
        </p:txBody>
      </p:sp>
      <p:pic>
        <p:nvPicPr>
          <p:cNvPr id="7" name="Picture 2" descr="Image result for the mosaic approach">
            <a:extLst>
              <a:ext uri="{FF2B5EF4-FFF2-40B4-BE49-F238E27FC236}">
                <a16:creationId xmlns:a16="http://schemas.microsoft.com/office/drawing/2014/main" id="{E813F063-41A9-6740-A89A-45F4B17914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24" r="3" b="3"/>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84A88A73-2105-954D-BF38-A68F35E9C43F}"/>
              </a:ext>
            </a:extLst>
          </p:cNvPr>
          <p:cNvSpPr>
            <a:spLocks noGrp="1"/>
          </p:cNvSpPr>
          <p:nvPr>
            <p:ph sz="half" idx="2"/>
          </p:nvPr>
        </p:nvSpPr>
        <p:spPr>
          <a:xfrm>
            <a:off x="5297762" y="2706624"/>
            <a:ext cx="6251110" cy="3483864"/>
          </a:xfrm>
        </p:spPr>
        <p:txBody>
          <a:bodyPr vert="horz" lIns="91440" tIns="45720" rIns="91440" bIns="45720" rtlCol="0">
            <a:normAutofit/>
          </a:bodyPr>
          <a:lstStyle/>
          <a:p>
            <a:r>
              <a:rPr lang="en-US" sz="2200"/>
              <a:t>The approach is a blend of visual and auditory responses from children within Research in order for their voices to be the main focus.</a:t>
            </a:r>
          </a:p>
          <a:p>
            <a:endParaRPr lang="en-US" sz="2200"/>
          </a:p>
        </p:txBody>
      </p:sp>
    </p:spTree>
    <p:extLst>
      <p:ext uri="{BB962C8B-B14F-4D97-AF65-F5344CB8AC3E}">
        <p14:creationId xmlns:p14="http://schemas.microsoft.com/office/powerpoint/2010/main" val="1349190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627348C-4AAC-0F48-B5D6-DB190FE60DEC}"/>
              </a:ext>
            </a:extLst>
          </p:cNvPr>
          <p:cNvSpPr/>
          <p:nvPr/>
        </p:nvSpPr>
        <p:spPr>
          <a:xfrm>
            <a:off x="679048" y="821320"/>
            <a:ext cx="10833903" cy="5539978"/>
          </a:xfrm>
          <a:prstGeom prst="rect">
            <a:avLst/>
          </a:prstGeom>
        </p:spPr>
        <p:txBody>
          <a:bodyPr wrap="square">
            <a:spAutoFit/>
          </a:bodyPr>
          <a:lstStyle/>
          <a:p>
            <a:r>
              <a:rPr lang="en-GB" sz="2800" dirty="0">
                <a:latin typeface="Verdana" panose="020B0604030504040204" pitchFamily="34" charset="0"/>
              </a:rPr>
              <a:t>The Mosaic approach is a multi-method approach in which children's own photographs, tours and maps can be joined to talking and observing to gain deeper understanding of children's perspectives on their early childhood settings. It also has potential as a tool to use with older children, particularly those with communication difficulties or for whom English is an additional language.</a:t>
            </a:r>
            <a:r>
              <a:rPr lang="en-GB" sz="2800" dirty="0"/>
              <a:t/>
            </a:r>
            <a:br>
              <a:rPr lang="en-GB" sz="2800" dirty="0"/>
            </a:br>
            <a:r>
              <a:rPr lang="en-GB" sz="2800" dirty="0"/>
              <a:t/>
            </a:r>
            <a:br>
              <a:rPr lang="en-GB" sz="2800" dirty="0"/>
            </a:br>
            <a:r>
              <a:rPr lang="en-GB" sz="2800" dirty="0">
                <a:latin typeface="Verdana" panose="020B0604030504040204" pitchFamily="34" charset="0"/>
              </a:rPr>
              <a:t>It will be of interest to policy makers, practitioners and researchers who are engaged in searching for new theoretical, practical and imaginative ways of listening to young children</a:t>
            </a:r>
            <a:r>
              <a:rPr lang="en-GB" dirty="0">
                <a:latin typeface="Verdana" panose="020B0604030504040204" pitchFamily="34" charset="0"/>
              </a:rPr>
              <a:t>.</a:t>
            </a:r>
          </a:p>
          <a:p>
            <a:r>
              <a:rPr lang="cy-GB" dirty="0">
                <a:latin typeface="Verdana" panose="020B0604030504040204" pitchFamily="34" charset="0"/>
              </a:rPr>
              <a:t>                                                                                           (Clark &amp; Moss, 2017)</a:t>
            </a:r>
            <a:endParaRPr lang="en-GB" dirty="0"/>
          </a:p>
        </p:txBody>
      </p:sp>
    </p:spTree>
    <p:extLst>
      <p:ext uri="{BB962C8B-B14F-4D97-AF65-F5344CB8AC3E}">
        <p14:creationId xmlns:p14="http://schemas.microsoft.com/office/powerpoint/2010/main" val="1495374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82CAF-35D1-094D-B9B3-31DE44CCD235}"/>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Activity</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AD5077FE-EEA1-4245-872B-93F7BCC423A0}"/>
              </a:ext>
            </a:extLst>
          </p:cNvPr>
          <p:cNvSpPr>
            <a:spLocks noGrp="1"/>
          </p:cNvSpPr>
          <p:nvPr>
            <p:ph sz="half" idx="2"/>
          </p:nvPr>
        </p:nvSpPr>
        <p:spPr>
          <a:xfrm>
            <a:off x="5126418" y="552091"/>
            <a:ext cx="6224335" cy="5431536"/>
          </a:xfrm>
        </p:spPr>
        <p:txBody>
          <a:bodyPr vert="horz" lIns="91440" tIns="45720" rIns="91440" bIns="45720" rtlCol="0" anchor="ctr">
            <a:normAutofit/>
          </a:bodyPr>
          <a:lstStyle/>
          <a:p>
            <a:r>
              <a:rPr lang="en-US" sz="2200"/>
              <a:t>Go back to your breakout rooms and discuss:</a:t>
            </a:r>
          </a:p>
          <a:p>
            <a:pPr marL="514350"/>
            <a:r>
              <a:rPr lang="en-US" sz="2200"/>
              <a:t>How could including pupil participation raise standards?</a:t>
            </a:r>
          </a:p>
          <a:p>
            <a:pPr marL="514350"/>
            <a:r>
              <a:rPr lang="en-US" sz="2200"/>
              <a:t>Can including pupil voice raise self efficacy/ confidence?</a:t>
            </a:r>
          </a:p>
          <a:p>
            <a:pPr marL="514350"/>
            <a:r>
              <a:rPr lang="en-US" sz="2200"/>
              <a:t>What are some of the barriers to achieving student voice?</a:t>
            </a:r>
          </a:p>
          <a:p>
            <a:pPr marL="514350"/>
            <a:r>
              <a:rPr lang="en-US" sz="2200"/>
              <a:t>How could the current pandemic impact on student voice</a:t>
            </a:r>
          </a:p>
          <a:p>
            <a:pPr marL="514350"/>
            <a:endParaRPr lang="en-US" sz="2200"/>
          </a:p>
          <a:p>
            <a:pPr marL="514350"/>
            <a:r>
              <a:rPr lang="en-US" sz="2200"/>
              <a:t>Return and feedback at the agreed time</a:t>
            </a:r>
          </a:p>
          <a:p>
            <a:endParaRPr lang="en-US" sz="2200"/>
          </a:p>
        </p:txBody>
      </p:sp>
    </p:spTree>
    <p:extLst>
      <p:ext uri="{BB962C8B-B14F-4D97-AF65-F5344CB8AC3E}">
        <p14:creationId xmlns:p14="http://schemas.microsoft.com/office/powerpoint/2010/main" val="4112599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6">
            <a:extLst>
              <a:ext uri="{FF2B5EF4-FFF2-40B4-BE49-F238E27FC236}">
                <a16:creationId xmlns:a16="http://schemas.microsoft.com/office/drawing/2014/main" id="{88EB6E95-9C89-4CFF-A598-F278D0DFB3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8">
            <a:extLst>
              <a:ext uri="{FF2B5EF4-FFF2-40B4-BE49-F238E27FC236}">
                <a16:creationId xmlns:a16="http://schemas.microsoft.com/office/drawing/2014/main" id="{474CD0F4-EA2A-4E5D-AE73-1112C1CA2A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EA1DDF8-DE9E-0741-9C58-E1B022E582FA}"/>
              </a:ext>
            </a:extLst>
          </p:cNvPr>
          <p:cNvSpPr>
            <a:spLocks noGrp="1"/>
          </p:cNvSpPr>
          <p:nvPr>
            <p:ph type="title"/>
          </p:nvPr>
        </p:nvSpPr>
        <p:spPr>
          <a:xfrm>
            <a:off x="804672" y="1365403"/>
            <a:ext cx="6196391" cy="4127194"/>
          </a:xfrm>
        </p:spPr>
        <p:txBody>
          <a:bodyPr vert="horz" lIns="91440" tIns="45720" rIns="91440" bIns="45720" rtlCol="0" anchor="ctr">
            <a:normAutofit/>
          </a:bodyPr>
          <a:lstStyle/>
          <a:p>
            <a:r>
              <a:rPr lang="en-US" sz="5200" kern="1200">
                <a:solidFill>
                  <a:schemeClr val="tx2"/>
                </a:solidFill>
                <a:latin typeface="+mj-lt"/>
                <a:ea typeface="+mj-ea"/>
                <a:cs typeface="+mj-cs"/>
              </a:rPr>
              <a:t>Feedback and discussion </a:t>
            </a:r>
          </a:p>
        </p:txBody>
      </p:sp>
      <p:grpSp>
        <p:nvGrpSpPr>
          <p:cNvPr id="23" name="Group 10">
            <a:extLst>
              <a:ext uri="{FF2B5EF4-FFF2-40B4-BE49-F238E27FC236}">
                <a16:creationId xmlns:a16="http://schemas.microsoft.com/office/drawing/2014/main" id="{A1EDC8FC-C3D1-4FE4-8E66-29767478DBD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2" name="Freeform: Shape 11">
              <a:extLst>
                <a:ext uri="{FF2B5EF4-FFF2-40B4-BE49-F238E27FC236}">
                  <a16:creationId xmlns:a16="http://schemas.microsoft.com/office/drawing/2014/main" id="{51638344-E7F0-4958-8208-ADCB822569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4E1970FB-4D97-4834-84EC-E48B27CC19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EA7D5D6-1774-4826-A365-56CA591C9C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9CE5CDD-EDFB-416F-889C-A7DB46AA9A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1BC136B2-4D8D-4561-95D5-56167F4116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114799"/>
            <a:ext cx="3655725" cy="2743201"/>
            <a:chOff x="-305" y="-1"/>
            <a:chExt cx="3832880" cy="2876136"/>
          </a:xfrm>
        </p:grpSpPr>
        <p:sp>
          <p:nvSpPr>
            <p:cNvPr id="18" name="Freeform: Shape 17">
              <a:extLst>
                <a:ext uri="{FF2B5EF4-FFF2-40B4-BE49-F238E27FC236}">
                  <a16:creationId xmlns:a16="http://schemas.microsoft.com/office/drawing/2014/main" id="{2C3B060E-7597-4B31-9EBE-16DBC974CD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37A35E4-8449-4A65-9CFF-F87916203D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25774B36-1747-45AE-82C4-C5BA90C518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022F94E-D4FB-4369-A3EE-7D82330BA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85322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E86FE5-2B49-B843-84E8-AC7756EE633B}"/>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Flip grid feedback</a:t>
            </a:r>
          </a:p>
        </p:txBody>
      </p:sp>
      <p:sp>
        <p:nvSpPr>
          <p:cNvPr id="7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5EE6D11C-E51F-1A49-B20E-9C730322E593}"/>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Let your voice be heard!</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hlinkClick r:id="rId2"/>
              </a:rPr>
              <a:t>Go here </a:t>
            </a:r>
            <a:r>
              <a:rPr lang="en-US" sz="2200" dirty="0"/>
              <a:t>and submit a short recording expressing how important you think student voice is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Or use the QR code on your phone</a:t>
            </a:r>
          </a:p>
        </p:txBody>
      </p:sp>
      <p:pic>
        <p:nvPicPr>
          <p:cNvPr id="2050" name="Picture 2">
            <a:extLst>
              <a:ext uri="{FF2B5EF4-FFF2-40B4-BE49-F238E27FC236}">
                <a16:creationId xmlns:a16="http://schemas.microsoft.com/office/drawing/2014/main" id="{AF484978-7AA1-554D-9231-1F1DF5ED95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5775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TotalTime>
  <Words>861</Words>
  <Application>Microsoft Office PowerPoint</Application>
  <PresentationFormat>Widescreen</PresentationFormat>
  <Paragraphs>86</Paragraphs>
  <Slides>16</Slides>
  <Notes>10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PT Sans</vt:lpstr>
      <vt:lpstr>Verdana</vt:lpstr>
      <vt:lpstr>Office Theme</vt:lpstr>
      <vt:lpstr>Pupil Voice</vt:lpstr>
      <vt:lpstr>Introduction</vt:lpstr>
      <vt:lpstr>EM</vt:lpstr>
      <vt:lpstr>Task</vt:lpstr>
      <vt:lpstr>PowerPoint Presentation</vt:lpstr>
      <vt:lpstr>PowerPoint Presentation</vt:lpstr>
      <vt:lpstr>Confensiwn y Cenhedloedd Unedig ar Hawliau Plant   United nations convention of the rights of the child</vt:lpstr>
      <vt:lpstr>PowerPoint Presentation</vt:lpstr>
      <vt:lpstr>Hart’s Ladder of participation</vt:lpstr>
      <vt:lpstr> </vt:lpstr>
      <vt:lpstr> Research Schools Wales - Pontarddulais School </vt:lpstr>
      <vt:lpstr>The Mosiac Apprach</vt:lpstr>
      <vt:lpstr>PowerPoint Presentation</vt:lpstr>
      <vt:lpstr>Activity</vt:lpstr>
      <vt:lpstr>Feedback and discussion </vt:lpstr>
      <vt:lpstr>Flip grid 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Pupil Voice</dc:title>
  <dc:creator>Karl Jones</dc:creator>
  <cp:lastModifiedBy>Iwan Ellis-Williams</cp:lastModifiedBy>
  <cp:revision>8</cp:revision>
  <dcterms:created xsi:type="dcterms:W3CDTF">2021-01-25T11:31:33Z</dcterms:created>
  <dcterms:modified xsi:type="dcterms:W3CDTF">2021-01-31T17:09:33Z</dcterms:modified>
</cp:coreProperties>
</file>