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7" r:id="rId2"/>
    <p:sldId id="258" r:id="rId3"/>
    <p:sldId id="259" r:id="rId4"/>
    <p:sldId id="260" r:id="rId5"/>
    <p:sldId id="261" r:id="rId6"/>
    <p:sldId id="292" r:id="rId7"/>
    <p:sldId id="262" r:id="rId8"/>
    <p:sldId id="263" r:id="rId9"/>
    <p:sldId id="264" r:id="rId10"/>
    <p:sldId id="266" r:id="rId11"/>
    <p:sldId id="267" r:id="rId12"/>
    <p:sldId id="268" r:id="rId13"/>
    <p:sldId id="276" r:id="rId14"/>
    <p:sldId id="275" r:id="rId15"/>
    <p:sldId id="277" r:id="rId16"/>
    <p:sldId id="269" r:id="rId17"/>
    <p:sldId id="279" r:id="rId18"/>
    <p:sldId id="280" r:id="rId19"/>
    <p:sldId id="278" r:id="rId20"/>
    <p:sldId id="282" r:id="rId21"/>
    <p:sldId id="283" r:id="rId22"/>
    <p:sldId id="284" r:id="rId23"/>
    <p:sldId id="271" r:id="rId24"/>
    <p:sldId id="272" r:id="rId25"/>
    <p:sldId id="286" r:id="rId26"/>
    <p:sldId id="285" r:id="rId27"/>
    <p:sldId id="288" r:id="rId28"/>
    <p:sldId id="289" r:id="rId29"/>
    <p:sldId id="287" r:id="rId30"/>
    <p:sldId id="290" r:id="rId31"/>
    <p:sldId id="265" r:id="rId32"/>
    <p:sldId id="29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6" autoAdjust="0"/>
    <p:restoredTop sz="76513" autoAdjust="0"/>
  </p:normalViewPr>
  <p:slideViewPr>
    <p:cSldViewPr snapToGrid="0">
      <p:cViewPr varScale="1">
        <p:scale>
          <a:sx n="52" d="100"/>
          <a:sy n="52" d="100"/>
        </p:scale>
        <p:origin x="84" y="51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4D543-BD3E-4156-8C07-CC0DF59B2C4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E2F6BE-E23B-46FB-8B6A-CA1A68CF0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712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624BB0B0-0D95-4F13-A558-3164FA1C7989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8202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AA093661-F61D-4DD9-8A46-ACF0BFB0BD44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2440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9C721512-FD4C-4481-BF9F-4D7FC4DAD766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1184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043B1170-3711-4949-A7A6-968074B7A21A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8248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274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22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1392FADA-946B-429E-99C4-1D29AB37C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6C59E851-3E98-45CB-B960-1E64E8FC891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20CCD6F7-7F9C-4464-9518-AB4AD572A0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B0EE059-A8C4-4EE0-B4AA-611EF74D0F53}" type="slidenum">
              <a:rPr lang="en-US" altLang="en-US"/>
              <a:pPr eaLnBrk="1" hangingPunct="1"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53869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2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C0A8C6E8-9902-4B08-ABC3-B31711A1B7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7C1EAF69-3DC6-4B21-9F79-FD8A0EDF4A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5AD83DB2-0FE1-4176-9433-5B40D833B9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F7ACDAB-864B-4E07-B346-B8AC38D7BDCC}" type="slidenum">
              <a:rPr lang="en-US" altLang="en-US"/>
              <a:pPr eaLnBrk="1" hangingPunct="1"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13379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1078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3409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0317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6855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8586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26F55799-A352-493D-BFB5-E3FB60EEC5E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81FAD58F-ABBE-420F-9AC8-AFF1270F8B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D2A85F37-CECB-4808-896D-525238242C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A711BB7-51A7-48B7-8B06-5BF65C6F1298}" type="slidenum">
              <a:rPr lang="en-US" altLang="en-US"/>
              <a:pPr eaLnBrk="1" hangingPunct="1"/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80433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B3903DC2-6BD3-4E02-93BE-B3E207FB4A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B9EA18BE-6C01-491E-9E53-7AC9270EE8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D0F96209-538E-47A3-8B2D-17A5DC49C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C819719-3734-4983-B8D6-3E651AA6C91C}" type="slidenum">
              <a:rPr lang="en-US" altLang="en-US"/>
              <a:pPr eaLnBrk="1" hangingPunct="1"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3467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268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587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73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024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840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0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67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7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044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410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51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034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445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911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DB7CD-239A-47F7-A39B-F5CC4B5B5802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24B36-D3CF-41E0-89FD-B3378A2CB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032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lantcymru.org.uk/cyhoeddiadau/beth-nesa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hildcomwales.org.uk/publications/what-next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bullying.co.uk/anti-bullying-week/anti-bullying-week-video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B6ro7M4mZg" TargetMode="External"/><Relationship Id="rId2" Type="http://schemas.openxmlformats.org/officeDocument/2006/relationships/hyperlink" Target="https://www.youtube.com/watch?v=Fi6T4H-SOog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anti-bullying-guidanc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-tB4J00xkC4" TargetMode="External"/><Relationship Id="rId5" Type="http://schemas.openxmlformats.org/officeDocument/2006/relationships/hyperlink" Target="http://learning.gov.wales/docs/learningwales/publications/121128abcyberen.pdf" TargetMode="External"/><Relationship Id="rId4" Type="http://schemas.openxmlformats.org/officeDocument/2006/relationships/hyperlink" Target="https://beta.llyw.cymru/sites/default/files/publications/2018-05/parchu-eraill-seiberfwlio_2.pdf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publications/2018-03/respecting-others-anti-bullying-overview.pdf" TargetMode="External"/><Relationship Id="rId2" Type="http://schemas.openxmlformats.org/officeDocument/2006/relationships/hyperlink" Target="http://www.estyn.gov.wales/sites/default/files/documents/Action%20on%20bullying%20-%20June%202014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eta.gov.wales/sites/default/files/publications/2018-05/respecting-others-cyberbullying.pdf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wp-content/uploads/2016/04/Overview-English-FINAL.compressed.pdf" TargetMode="External"/><Relationship Id="rId2" Type="http://schemas.openxmlformats.org/officeDocument/2006/relationships/hyperlink" Target="https://www.ymca.org.uk/wp-content/uploads/2018/02/In-Your-Face-Executive-Summar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styn.gov.wales/sites/default/files/documents/Action%20on%20bullying%20-%20June%202014.pdf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publications/2018-03/respecting-others-anti-bullying-overview.pdf" TargetMode="External"/><Relationship Id="rId2" Type="http://schemas.openxmlformats.org/officeDocument/2006/relationships/hyperlink" Target="https://www.nspcc.org.uk/preventing-abuse/child-abuse-and-neglect/bullying-and-cyberbullying/bullying-cyberbullying-statistic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mca.org.uk/wp-content/uploads/2018/02/In-Your-Face-Executive-Summary.pdf" TargetMode="External"/><Relationship Id="rId4" Type="http://schemas.openxmlformats.org/officeDocument/2006/relationships/hyperlink" Target="https://beta.gov.wales/sites/default/files/publications/2018-05/respecting-others-cyberbully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ECES4005/C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Rights and Responsibilities</a:t>
            </a:r>
          </a:p>
          <a:p>
            <a:r>
              <a:rPr lang="en-GB" i="1" dirty="0" err="1" smtClean="0"/>
              <a:t>Hawliau</a:t>
            </a:r>
            <a:r>
              <a:rPr lang="en-GB" i="1" dirty="0" smtClean="0"/>
              <a:t> a </a:t>
            </a:r>
            <a:r>
              <a:rPr lang="en-GB" i="1" dirty="0" err="1" smtClean="0"/>
              <a:t>Chyfrifoldebau</a:t>
            </a:r>
            <a:endParaRPr lang="en-GB" i="1" dirty="0" smtClean="0"/>
          </a:p>
          <a:p>
            <a:r>
              <a:rPr lang="en-GB" i="1" dirty="0" err="1" smtClean="0"/>
              <a:t>Sesiwn</a:t>
            </a:r>
            <a:r>
              <a:rPr lang="en-GB" i="1" smtClean="0"/>
              <a:t> </a:t>
            </a:r>
            <a:r>
              <a:rPr lang="en-GB" i="1" smtClean="0"/>
              <a:t>5 </a:t>
            </a:r>
            <a:r>
              <a:rPr lang="en-GB" i="1" dirty="0" smtClean="0"/>
              <a:t>/ </a:t>
            </a:r>
            <a:r>
              <a:rPr lang="en-GB" i="1" smtClean="0"/>
              <a:t>Session </a:t>
            </a:r>
            <a:r>
              <a:rPr lang="en-GB" i="1" smtClean="0"/>
              <a:t>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05264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Learning Outcomes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endParaRPr lang="en-GB" i="1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/>
              <a:t>Ddangos ymwybyddiaeth o hawliau dynol, gan gynnwys hawliau a chyfrifoldebau plant yn y Gymru gyfoes, yn seiliedig ar bolisi ac arfer cyfredol</a:t>
            </a:r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/>
              <a:t> </a:t>
            </a:r>
            <a:r>
              <a:rPr lang="en-GB" altLang="en-US" sz="2400" i="1" dirty="0"/>
              <a:t> Demonstrate an awareness of human rights including children’s rights and responsibilities in contemporary Wales, based on current policy and practice</a:t>
            </a:r>
          </a:p>
        </p:txBody>
      </p:sp>
      <p:pic>
        <p:nvPicPr>
          <p:cNvPr id="1026" name="Picture 2" descr="Family Children Father Mother Protection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864" y="4365105"/>
            <a:ext cx="2086372" cy="208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36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sz="2400" dirty="0">
                <a:ea typeface="ＭＳ Ｐゴシック" charset="-128"/>
              </a:rPr>
              <a:t>Dangos dealltwriaeth o hawliau ym maes cyfiawnder cymdeithasol, ac mewn amrywiaeth o gyd-destunau a sefyllfaoedd, a dangos ymwybyddiaeth o rwystrau a phroblemau a allai godi</a:t>
            </a:r>
            <a:endParaRPr lang="en-GB" sz="2400" dirty="0">
              <a:ea typeface="ＭＳ Ｐゴシック" charset="-128"/>
            </a:endParaRPr>
          </a:p>
          <a:p>
            <a:pPr marL="109537" indent="0"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/>
              <a:t> </a:t>
            </a:r>
            <a:r>
              <a:rPr lang="en-GB" altLang="en-US" sz="2400" i="1" dirty="0"/>
              <a:t>Indicate an understanding of rights in terms of the social justice arena, and in a variety of contexts and situations and demonstrate an awareness of barriers and issues that may arise</a:t>
            </a:r>
          </a:p>
          <a:p>
            <a:endParaRPr lang="en-US" altLang="en-US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8" y="4581128"/>
            <a:ext cx="1979290" cy="1979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820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dirty="0" smtClean="0"/>
              <a:t>Deall deddfwriaeth allweddol yng Nghymru yn ymwneud â hawliau a diogelu plant ac oedolion.</a:t>
            </a:r>
            <a:r>
              <a:rPr lang="en-GB" altLang="en-US" dirty="0" smtClean="0"/>
              <a:t>  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1741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/>
              <a:t> </a:t>
            </a:r>
            <a:r>
              <a:rPr lang="en-GB" altLang="en-US" dirty="0" smtClean="0"/>
              <a:t> </a:t>
            </a:r>
            <a:r>
              <a:rPr lang="en-GB" altLang="en-US" i="1" dirty="0" smtClean="0"/>
              <a:t>Understand key legislation in Wales regarding adults’ and children’s rights and safeguarding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808" y="4408512"/>
            <a:ext cx="2804344" cy="1974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056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en-US" sz="2400"/>
              <a:t>Trefnu eu gwybodaeth a’r hyn y maent wedi’i ddysgu drwy ddefnyddio amrywiaeth o ffynonellau gwybodaeth, yn cynnwys TGCh, a chyflwyno’u gwaith ar y lefel briodol.</a:t>
            </a:r>
            <a:endParaRPr lang="en-US" altLang="en-US" sz="2400"/>
          </a:p>
          <a:p>
            <a:pPr eaLnBrk="1" hangingPunct="1"/>
            <a:endParaRPr lang="en-US" altLang="en-US" sz="360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en-US" sz="2400" dirty="0">
                <a:ea typeface="ＭＳ Ｐゴシック" charset="-128"/>
              </a:rPr>
              <a:t> </a:t>
            </a:r>
            <a:r>
              <a:rPr lang="en-GB" sz="2400" i="1" dirty="0">
                <a:ea typeface="ＭＳ Ｐゴシック" charset="-128"/>
              </a:rPr>
              <a:t>Organise their knowledge and learning through the use of a range of information sources, including ICT and present their work at the appropriate level.</a:t>
            </a:r>
            <a:endParaRPr lang="en-US" sz="2400" i="1" dirty="0">
              <a:ea typeface="ＭＳ Ｐゴシック" charset="-128"/>
            </a:endParaRPr>
          </a:p>
          <a:p>
            <a:pPr marL="109537" indent="0">
              <a:buNone/>
              <a:defRPr/>
            </a:pPr>
            <a:r>
              <a:rPr lang="en-US" sz="3600" i="1" dirty="0">
                <a:ea typeface="ＭＳ Ｐゴシック" charset="-128"/>
              </a:rPr>
              <a:t> </a:t>
            </a:r>
          </a:p>
          <a:p>
            <a:pPr marL="109537" indent="0">
              <a:buNone/>
              <a:defRPr/>
            </a:pPr>
            <a:r>
              <a:rPr lang="en-US" sz="3600" dirty="0">
                <a:ea typeface="ＭＳ Ｐゴシック" charset="-128"/>
              </a:rPr>
              <a:t> </a:t>
            </a: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</p:txBody>
      </p:sp>
      <p:pic>
        <p:nvPicPr>
          <p:cNvPr id="4098" name="Picture 2" descr="Startup Meeting Brainstorming Business Te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824" y="4581128"/>
            <a:ext cx="2985542" cy="199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8644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Asesiad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Assessment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1 (100%)</a:t>
            </a:r>
            <a:endParaRPr lang="en-GB" dirty="0"/>
          </a:p>
          <a:p>
            <a:r>
              <a:rPr lang="cy-GB" dirty="0"/>
              <a:t>Pamffled</a:t>
            </a:r>
            <a:endParaRPr lang="en-GB" dirty="0"/>
          </a:p>
          <a:p>
            <a:r>
              <a:rPr lang="cy-GB" dirty="0"/>
              <a:t>(3000 o eiriau</a:t>
            </a:r>
            <a:r>
              <a:rPr lang="cy-GB" dirty="0" smtClean="0"/>
              <a:t>)</a:t>
            </a:r>
          </a:p>
          <a:p>
            <a:r>
              <a:rPr lang="en-GB" dirty="0" err="1"/>
              <a:t>Cynhyrchwch</a:t>
            </a:r>
            <a:r>
              <a:rPr lang="en-GB" dirty="0"/>
              <a:t> </a:t>
            </a:r>
            <a:r>
              <a:rPr lang="en-GB" dirty="0" err="1"/>
              <a:t>bamffled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arddangos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/>
              <a:t>1 (100%)</a:t>
            </a:r>
            <a:endParaRPr lang="en-GB" i="1" dirty="0"/>
          </a:p>
          <a:p>
            <a:r>
              <a:rPr lang="en-GB" i="1" dirty="0"/>
              <a:t>Pamphlet </a:t>
            </a:r>
          </a:p>
          <a:p>
            <a:r>
              <a:rPr lang="en-GB" i="1" dirty="0"/>
              <a:t>(3000 words</a:t>
            </a:r>
            <a:r>
              <a:rPr lang="en-GB" i="1" dirty="0" smtClean="0"/>
              <a:t>)</a:t>
            </a:r>
          </a:p>
          <a:p>
            <a:r>
              <a:rPr lang="en-GB" i="1" dirty="0"/>
              <a:t>Produce a pamphlet for parents which demonstrates how children’s rights are implemented in </a:t>
            </a:r>
            <a:r>
              <a:rPr lang="en-GB" i="1" dirty="0" smtClean="0"/>
              <a:t>school</a:t>
            </a:r>
          </a:p>
          <a:p>
            <a:r>
              <a:rPr lang="en-GB" i="1" dirty="0" smtClean="0"/>
              <a:t>Consider the learning outcomes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951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Hawliau</a:t>
            </a:r>
            <a:r>
              <a:rPr lang="en-GB" dirty="0" smtClean="0"/>
              <a:t> Plant – </a:t>
            </a:r>
            <a:r>
              <a:rPr lang="en-GB" dirty="0" err="1" smtClean="0"/>
              <a:t>Materion</a:t>
            </a:r>
            <a:r>
              <a:rPr lang="en-GB" dirty="0" smtClean="0"/>
              <a:t> Plant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Children’s Rights – Children’s Issues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y-GB" dirty="0"/>
              <a:t>Holwyd 6000 o blant gan y comisiynydd plant ynglŷn â’r materion sydd yn bwysig iddyn nhw.</a:t>
            </a:r>
          </a:p>
          <a:p>
            <a:pPr lvl="1"/>
            <a:r>
              <a:rPr lang="cy-GB" dirty="0"/>
              <a:t>Pa faterion a g</a:t>
            </a:r>
            <a:r>
              <a:rPr lang="cy-GB" dirty="0" smtClean="0"/>
              <a:t>odwyd </a:t>
            </a:r>
            <a:r>
              <a:rPr lang="cy-GB" dirty="0"/>
              <a:t>gan y plant a phobl ifanc?</a:t>
            </a:r>
          </a:p>
          <a:p>
            <a:pPr lvl="1"/>
            <a:r>
              <a:rPr lang="cy-GB" dirty="0"/>
              <a:t>Pa fater a ystyriwyd y mwyaf difrifol? </a:t>
            </a:r>
          </a:p>
          <a:p>
            <a:r>
              <a:rPr lang="en-GB" dirty="0" smtClean="0">
                <a:hlinkClick r:id="rId3"/>
              </a:rPr>
              <a:t>Beth </a:t>
            </a:r>
            <a:r>
              <a:rPr lang="en-GB" dirty="0" err="1" smtClean="0">
                <a:hlinkClick r:id="rId3"/>
              </a:rPr>
              <a:t>Nesa</a:t>
            </a:r>
            <a:r>
              <a:rPr lang="en-GB" dirty="0" smtClean="0">
                <a:hlinkClick r:id="rId3"/>
              </a:rPr>
              <a:t>? (2016)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 smtClean="0"/>
              <a:t>6000 children were surveyed by the children’s commissioner about the issues that were important to them. </a:t>
            </a:r>
            <a:endParaRPr lang="en-GB" i="1" dirty="0"/>
          </a:p>
          <a:p>
            <a:pPr lvl="1"/>
            <a:r>
              <a:rPr lang="en-GB" i="1" dirty="0" smtClean="0"/>
              <a:t>What issues do you think children and young people may have raised? </a:t>
            </a:r>
          </a:p>
          <a:p>
            <a:pPr lvl="1"/>
            <a:r>
              <a:rPr lang="en-GB" i="1" dirty="0" smtClean="0"/>
              <a:t>Which issues do you think children identified as being the most serious? </a:t>
            </a:r>
          </a:p>
          <a:p>
            <a:r>
              <a:rPr lang="en-GB" i="1" dirty="0" smtClean="0">
                <a:hlinkClick r:id="rId4"/>
              </a:rPr>
              <a:t>What next? (2016)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8882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Discussion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blaenoriaethau</a:t>
            </a:r>
            <a:r>
              <a:rPr lang="en-GB" dirty="0" smtClean="0"/>
              <a:t> a </a:t>
            </a:r>
            <a:r>
              <a:rPr lang="en-GB" dirty="0" err="1" smtClean="0"/>
              <a:t>nodwyd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</a:t>
            </a:r>
            <a:r>
              <a:rPr lang="en-GB" dirty="0" err="1" smtClean="0"/>
              <a:t>Cymru</a:t>
            </a:r>
            <a:r>
              <a:rPr lang="en-GB" dirty="0" smtClean="0"/>
              <a:t>: </a:t>
            </a:r>
          </a:p>
          <a:p>
            <a:pPr lvl="1"/>
            <a:r>
              <a:rPr lang="en-GB" sz="2800" dirty="0" err="1"/>
              <a:t>Ysgrifennwch</a:t>
            </a:r>
            <a:r>
              <a:rPr lang="en-GB" sz="2800" dirty="0"/>
              <a:t> </a:t>
            </a:r>
            <a:r>
              <a:rPr lang="en-GB" sz="2800" dirty="0" err="1"/>
              <a:t>restr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blaenoriaethau</a:t>
            </a:r>
            <a:r>
              <a:rPr lang="en-GB" sz="2800" dirty="0"/>
              <a:t> </a:t>
            </a:r>
            <a:r>
              <a:rPr lang="en-GB" sz="2800" dirty="0" err="1"/>
              <a:t>allweddol</a:t>
            </a:r>
            <a:r>
              <a:rPr lang="en-GB" sz="2800" dirty="0"/>
              <a:t> a </a:t>
            </a:r>
            <a:r>
              <a:rPr lang="en-GB" sz="2800" dirty="0" err="1"/>
              <a:t>nodwyd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blant</a:t>
            </a:r>
            <a:r>
              <a:rPr lang="en-GB" sz="2800" dirty="0"/>
              <a:t> </a:t>
            </a:r>
            <a:r>
              <a:rPr lang="en-GB" sz="2800" dirty="0" err="1"/>
              <a:t>oedran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r>
              <a:rPr lang="en-GB" sz="2800" dirty="0"/>
              <a:t> </a:t>
            </a:r>
            <a:r>
              <a:rPr lang="en-GB" sz="2800" dirty="0" err="1"/>
              <a:t>gynradd</a:t>
            </a:r>
            <a:r>
              <a:rPr lang="en-GB" sz="2800" dirty="0"/>
              <a:t>.</a:t>
            </a:r>
          </a:p>
          <a:p>
            <a:pPr lvl="1"/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mae’ch</a:t>
            </a:r>
            <a:r>
              <a:rPr lang="en-GB" sz="2800" dirty="0"/>
              <a:t> </a:t>
            </a:r>
            <a:r>
              <a:rPr lang="en-GB" sz="2800" dirty="0" err="1"/>
              <a:t>rhestr</a:t>
            </a:r>
            <a:r>
              <a:rPr lang="en-GB" sz="2800" dirty="0"/>
              <a:t> chi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cymharu</a:t>
            </a:r>
            <a:r>
              <a:rPr lang="en-GB" sz="2800" dirty="0"/>
              <a:t>? </a:t>
            </a:r>
          </a:p>
          <a:p>
            <a:pPr lvl="1"/>
            <a:r>
              <a:rPr lang="en-GB" sz="2800" dirty="0" err="1"/>
              <a:t>Oes</a:t>
            </a:r>
            <a:r>
              <a:rPr lang="en-GB" sz="2800" dirty="0"/>
              <a:t> </a:t>
            </a:r>
            <a:r>
              <a:rPr lang="en-GB" sz="2800" dirty="0" err="1" smtClean="0"/>
              <a:t>unrhywbeth</a:t>
            </a:r>
            <a:r>
              <a:rPr lang="en-GB" sz="2800" dirty="0" smtClean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synnu</a:t>
            </a:r>
            <a:r>
              <a:rPr lang="en-GB" sz="2800" dirty="0"/>
              <a:t>? </a:t>
            </a:r>
            <a:endParaRPr lang="en-GB" sz="28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/>
              <a:t>Consider the priority issues raised by children across Wales:</a:t>
            </a:r>
          </a:p>
          <a:p>
            <a:pPr lvl="1"/>
            <a:r>
              <a:rPr lang="en-GB" sz="2800" i="1" dirty="0" smtClean="0"/>
              <a:t>Write a list of the key priorities identified for children of a primary age. </a:t>
            </a:r>
          </a:p>
          <a:p>
            <a:pPr lvl="1"/>
            <a:r>
              <a:rPr lang="en-GB" sz="2800" i="1" dirty="0" smtClean="0"/>
              <a:t>How does your list compare to that identified by the children?</a:t>
            </a:r>
          </a:p>
          <a:p>
            <a:pPr lvl="1"/>
            <a:r>
              <a:rPr lang="en-GB" sz="2800" i="1" dirty="0" smtClean="0"/>
              <a:t>Does anything surprise you? 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79826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Bwlio</a:t>
            </a:r>
            <a:r>
              <a:rPr lang="en-GB" dirty="0" smtClean="0"/>
              <a:t> a </a:t>
            </a:r>
            <a:r>
              <a:rPr lang="en-GB" dirty="0" err="1" smtClean="0"/>
              <a:t>Seibr-Fwlio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Bullying and Cyberbullying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y-GB" dirty="0"/>
              <a:t>Mae nifer o arolygon yn nodi bwlio fel mater o bwysigrwydd i blant a phobl ifanc. </a:t>
            </a:r>
          </a:p>
          <a:p>
            <a:pPr lvl="1"/>
            <a:r>
              <a:rPr lang="cy-GB" dirty="0"/>
              <a:t>Bwlio yw’r mater </a:t>
            </a:r>
            <a:r>
              <a:rPr lang="cy-GB" dirty="0" smtClean="0"/>
              <a:t>mwyaf pwysig </a:t>
            </a:r>
            <a:r>
              <a:rPr lang="cy-GB" dirty="0"/>
              <a:t>mewn arolwg mawr (Stori Sam, 2017)</a:t>
            </a:r>
          </a:p>
          <a:p>
            <a:pPr lvl="1"/>
            <a:r>
              <a:rPr lang="cy-GB" dirty="0"/>
              <a:t>Mae 55% o blant a phobl ifanc wedi cael eu bwlio ynglŷn â sut maent yn edrych (YMCA, 2018)</a:t>
            </a:r>
          </a:p>
          <a:p>
            <a:pPr lvl="1"/>
            <a:r>
              <a:rPr lang="cy-GB" dirty="0"/>
              <a:t>Mae mwy na 16,000 o bobl ifanc yn absennol o ysgol o ganlyniad i fwlio (NSPCC, 2018) 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/>
              <a:t>A number of surveys of children’s views have identified bullying as a key issue:</a:t>
            </a:r>
          </a:p>
          <a:p>
            <a:pPr lvl="1"/>
            <a:r>
              <a:rPr lang="en-GB" i="1" dirty="0" smtClean="0"/>
              <a:t>Bullying identified as a key priority in a large scale children’s survey (Sam’s Story, 2017) </a:t>
            </a:r>
          </a:p>
          <a:p>
            <a:pPr lvl="1"/>
            <a:r>
              <a:rPr lang="en-GB" i="1" dirty="0" smtClean="0"/>
              <a:t>55% of children and young people say they have been bullied about how they look (YMCA, 2018) </a:t>
            </a:r>
          </a:p>
          <a:p>
            <a:pPr lvl="1"/>
            <a:r>
              <a:rPr lang="en-GB" i="1" dirty="0"/>
              <a:t>More than 16,000 young people are absent from school due to </a:t>
            </a:r>
            <a:r>
              <a:rPr lang="en-GB" i="1" dirty="0" smtClean="0"/>
              <a:t>bullying (NSPCC, 2018)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61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E78C8E2-66CF-41E3-855B-BC731B4E97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4400" i="1">
                <a:solidFill>
                  <a:srgbClr val="FF0000"/>
                </a:solidFill>
                <a:ea typeface="ＭＳ Ｐゴシック" pitchFamily="34" charset="-128"/>
              </a:rPr>
              <a:t/>
            </a:r>
            <a:br>
              <a:rPr lang="en-GB" altLang="en-US" sz="4400" i="1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altLang="en-US" sz="4400" err="1">
                <a:solidFill>
                  <a:schemeClr val="tx1"/>
                </a:solidFill>
                <a:effectLst/>
                <a:ea typeface="ＭＳ Ｐゴシック" pitchFamily="34" charset="-128"/>
              </a:rPr>
              <a:t>Bwlio</a:t>
            </a:r>
            <a:r>
              <a:rPr lang="en-GB" altLang="en-US" sz="4400" i="1">
                <a:solidFill>
                  <a:srgbClr val="FF0000"/>
                </a:solidFill>
                <a:ea typeface="ＭＳ Ｐゴシック" pitchFamily="34" charset="-128"/>
              </a:rPr>
              <a:t/>
            </a:r>
            <a:br>
              <a:rPr lang="en-GB" altLang="en-US" sz="4400" i="1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altLang="en-US" sz="4400" i="1">
                <a:solidFill>
                  <a:schemeClr val="tx1"/>
                </a:solidFill>
                <a:ea typeface="ＭＳ Ｐゴシック" pitchFamily="34" charset="-128"/>
              </a:rPr>
              <a:t>Bullying</a:t>
            </a:r>
            <a:br>
              <a:rPr lang="en-GB" altLang="en-US" sz="4400" i="1">
                <a:solidFill>
                  <a:schemeClr val="tx1"/>
                </a:solidFill>
                <a:ea typeface="ＭＳ Ｐゴシック" pitchFamily="34" charset="-128"/>
              </a:rPr>
            </a:br>
            <a:r>
              <a:rPr lang="en-GB" sz="4900" i="1">
                <a:effectLst/>
                <a:ea typeface="+mj-ea"/>
                <a:cs typeface="+mj-cs"/>
              </a:rPr>
              <a:t>                                   </a:t>
            </a:r>
          </a:p>
        </p:txBody>
      </p:sp>
      <p:sp>
        <p:nvSpPr>
          <p:cNvPr id="15366" name="Content Placeholder 3">
            <a:extLst>
              <a:ext uri="{FF2B5EF4-FFF2-40B4-BE49-F238E27FC236}">
                <a16:creationId xmlns:a16="http://schemas.microsoft.com/office/drawing/2014/main" id="{EC730308-A698-49D5-9464-CB60427998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216439"/>
          </a:xfr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indent="-255270"/>
            <a:r>
              <a:rPr lang="en-GB" altLang="en-US" sz="32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parau</a:t>
            </a:r>
            <a:r>
              <a:rPr lang="en-GB" altLang="en-US" sz="3200" dirty="0">
                <a:ea typeface="ＭＳ Ｐゴシック" panose="020B0600070205080204" pitchFamily="34" charset="-128"/>
              </a:rPr>
              <a:t>,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sz="3200" dirty="0">
                <a:ea typeface="ＭＳ Ｐゴシック" panose="020B0600070205080204" pitchFamily="34" charset="-128"/>
              </a:rPr>
              <a:t>:</a:t>
            </a:r>
            <a:endParaRPr lang="en-US" dirty="0"/>
          </a:p>
          <a:p>
            <a:pPr marL="620395" lvl="1"/>
            <a:r>
              <a:rPr lang="en-GB" altLang="en-US" sz="2800" dirty="0">
                <a:ea typeface="ＭＳ Ｐゴシック" panose="020B0600070205080204" pitchFamily="34" charset="-128"/>
              </a:rPr>
              <a:t>Beth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?</a:t>
            </a:r>
            <a:endParaRPr lang="en-GB" altLang="en-US" sz="2800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sz="2800" dirty="0">
                <a:ea typeface="ＭＳ Ｐゴシック" panose="020B0600070205080204" pitchFamily="34" charset="-128"/>
              </a:rPr>
              <a:t>Pa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weithgareddau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fedr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ymddygiad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? </a:t>
            </a:r>
            <a:endParaRPr lang="en-GB" altLang="en-US" sz="2800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5367" name="Content Placeholder 1">
            <a:extLst>
              <a:ext uri="{FF2B5EF4-FFF2-40B4-BE49-F238E27FC236}">
                <a16:creationId xmlns:a16="http://schemas.microsoft.com/office/drawing/2014/main" id="{21675DA5-8A52-4C54-A89C-0C5C9D4B6E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557" y="4594875"/>
            <a:ext cx="2619375" cy="1743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</p:pic>
      <p:sp>
        <p:nvSpPr>
          <p:cNvPr id="15365" name="Content Placeholder 3">
            <a:extLst>
              <a:ext uri="{FF2B5EF4-FFF2-40B4-BE49-F238E27FC236}">
                <a16:creationId xmlns:a16="http://schemas.microsoft.com/office/drawing/2014/main" id="{B6289051-3F46-4BB6-9E23-FB33A030BB8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314065" y="1839191"/>
            <a:ext cx="5389562" cy="2192482"/>
          </a:xfr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US" altLang="en-US" sz="3200" i="1" dirty="0">
                <a:ea typeface="ＭＳ Ｐゴシック" panose="020B0600070205080204" pitchFamily="34" charset="-128"/>
              </a:rPr>
              <a:t>In pairs, discuss:</a:t>
            </a:r>
          </a:p>
          <a:p>
            <a:pPr lvl="1"/>
            <a:r>
              <a:rPr lang="en-US" altLang="en-US" sz="2800" i="1" dirty="0">
                <a:ea typeface="ＭＳ Ｐゴシック" panose="020B0600070205080204" pitchFamily="34" charset="-128"/>
              </a:rPr>
              <a:t>What is bullying? </a:t>
            </a:r>
          </a:p>
          <a:p>
            <a:pPr lvl="1"/>
            <a:r>
              <a:rPr lang="en-US" altLang="en-US" sz="2800" i="1" dirty="0">
                <a:ea typeface="ＭＳ Ｐゴシック" panose="020B0600070205080204" pitchFamily="34" charset="-128"/>
              </a:rPr>
              <a:t>What form might bullying take?</a:t>
            </a:r>
          </a:p>
        </p:txBody>
      </p:sp>
    </p:spTree>
    <p:extLst>
      <p:ext uri="{BB962C8B-B14F-4D97-AF65-F5344CB8AC3E}">
        <p14:creationId xmlns:p14="http://schemas.microsoft.com/office/powerpoint/2010/main" val="3593721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wlio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Defining </a:t>
            </a:r>
            <a:r>
              <a:rPr lang="en-GB" i="1" dirty="0">
                <a:solidFill>
                  <a:schemeClr val="accent6"/>
                </a:solidFill>
              </a:rPr>
              <a:t>B</a:t>
            </a:r>
            <a:r>
              <a:rPr lang="en-GB" i="1" dirty="0" smtClean="0">
                <a:solidFill>
                  <a:schemeClr val="accent6"/>
                </a:solidFill>
              </a:rPr>
              <a:t>ullying?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16386" name="Content Placeholder 4">
            <a:extLst>
              <a:ext uri="{FF2B5EF4-FFF2-40B4-BE49-F238E27FC236}">
                <a16:creationId xmlns:a16="http://schemas.microsoft.com/office/drawing/2014/main" id="{C3BDFC67-E8BA-43F8-85ED-CD4CD8B74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/>
            <a:r>
              <a:rPr lang="en-GB" altLang="en-US" sz="2400" dirty="0">
                <a:ea typeface="ＭＳ Ｐゴシック" panose="020B0600070205080204" pitchFamily="34" charset="-128"/>
              </a:rPr>
              <a:t>Mae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Llywodraeth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Cymru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(2011)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amlinellu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fel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ymddygiad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>
                <a:ea typeface="ＭＳ Ｐゴシック" panose="020B0600070205080204" pitchFamily="34" charset="-128"/>
              </a:rPr>
              <a:t>:</a:t>
            </a:r>
            <a:endParaRPr lang="en-US" sz="3200" dirty="0"/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fwriadol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niweidiol</a:t>
            </a:r>
            <a:r>
              <a:rPr lang="en-GB" altLang="en-US" dirty="0">
                <a:ea typeface="ＭＳ Ｐゴシック" panose="020B0600070205080204" pitchFamily="34" charset="-128"/>
              </a:rPr>
              <a:t> (</a:t>
            </a:r>
            <a:r>
              <a:rPr lang="en-GB" altLang="en-US" dirty="0" err="1">
                <a:ea typeface="ＭＳ Ｐゴシック" panose="020B0600070205080204" pitchFamily="34" charset="-128"/>
              </a:rPr>
              <a:t>gan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gynnwys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ymddygiad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ymosodol</a:t>
            </a:r>
            <a:r>
              <a:rPr lang="en-GB" altLang="en-US" dirty="0">
                <a:ea typeface="ＭＳ Ｐゴシック" panose="020B0600070205080204" pitchFamily="34" charset="-128"/>
              </a:rPr>
              <a:t>) 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digwydd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aml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dros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gyfnod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gan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gydnabod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y gall un </a:t>
            </a:r>
            <a:r>
              <a:rPr lang="en-GB" altLang="en-US" dirty="0" err="1">
                <a:ea typeface="ＭＳ Ｐゴシック" panose="020B0600070205080204" pitchFamily="34" charset="-128"/>
              </a:rPr>
              <a:t>digwyddiad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unig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achosi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trawma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i’r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dysgwr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a’i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adael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poeni</a:t>
            </a:r>
            <a:r>
              <a:rPr lang="en-GB" altLang="en-US" dirty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>
                <a:ea typeface="ＭＳ Ｐゴシック" panose="020B0600070205080204" pitchFamily="34" charset="-128"/>
              </a:rPr>
              <a:t>bydd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digwydd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eto</a:t>
            </a:r>
            <a:r>
              <a:rPr lang="en-GB" altLang="en-US" dirty="0">
                <a:ea typeface="ＭＳ Ｐゴシック" panose="020B0600070205080204" pitchFamily="34" charset="-128"/>
              </a:rPr>
              <a:t> 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anodd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ddioddefwyr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amddiffyn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hunain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erbyn</a:t>
            </a:r>
            <a:endParaRPr lang="en-GB" altLang="en-US" dirty="0" err="1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7" name="Content Placeholder 5">
            <a:extLst>
              <a:ext uri="{FF2B5EF4-FFF2-40B4-BE49-F238E27FC236}">
                <a16:creationId xmlns:a16="http://schemas.microsoft.com/office/drawing/2014/main" id="{F1455A32-B24E-454D-A85A-CE17B243E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>
              <a:spcBef>
                <a:spcPct val="0"/>
              </a:spcBef>
            </a:pPr>
            <a:r>
              <a:rPr lang="en-GB" altLang="en-US" sz="2400" i="1" dirty="0">
                <a:ea typeface="ＭＳ Ｐゴシック" panose="020B0600070205080204" pitchFamily="34" charset="-128"/>
                <a:cs typeface="Arial"/>
              </a:rPr>
              <a:t>Welsh Government (2011) outline bullying as behaviour which is: </a:t>
            </a:r>
          </a:p>
          <a:p>
            <a:pPr marL="620395" lvl="1"/>
            <a:r>
              <a:rPr lang="en-GB" altLang="en-US" i="1" dirty="0">
                <a:ea typeface="ＭＳ Ｐゴシック" panose="020B0600070205080204" pitchFamily="34" charset="-128"/>
                <a:cs typeface="Arial"/>
              </a:rPr>
              <a:t>deliberately hurtful (including aggression) </a:t>
            </a:r>
          </a:p>
          <a:p>
            <a:pPr marL="620395" lvl="1"/>
            <a:r>
              <a:rPr lang="en-GB" altLang="en-US" i="1" dirty="0">
                <a:ea typeface="ＭＳ Ｐゴシック" panose="020B0600070205080204" pitchFamily="34" charset="-128"/>
                <a:cs typeface="Arial"/>
              </a:rPr>
              <a:t>repeated often over a period of time, while recognising that even a one-off incident can leave a learner traumatised and nervous of future recurrence</a:t>
            </a:r>
          </a:p>
          <a:p>
            <a:pPr marL="620395" lvl="1"/>
            <a:r>
              <a:rPr lang="en-GB" altLang="en-US" i="1" dirty="0">
                <a:ea typeface="ＭＳ Ｐゴシック" panose="020B0600070205080204" pitchFamily="34" charset="-128"/>
                <a:cs typeface="Arial"/>
              </a:rPr>
              <a:t>difficult for victims to defend themselves against.</a:t>
            </a:r>
          </a:p>
        </p:txBody>
      </p:sp>
    </p:spTree>
    <p:extLst>
      <p:ext uri="{BB962C8B-B14F-4D97-AF65-F5344CB8AC3E}">
        <p14:creationId xmlns:p14="http://schemas.microsoft.com/office/powerpoint/2010/main" val="10339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C890362B-699F-4EBC-81B7-39917DD407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4400" dirty="0" err="1" smtClean="0">
                <a:ea typeface="ＭＳ Ｐゴシック" pitchFamily="34" charset="-128"/>
              </a:rPr>
              <a:t>Bwlio</a:t>
            </a:r>
            <a:r>
              <a:rPr lang="en-GB" altLang="en-US" sz="4400" dirty="0" smtClean="0">
                <a:ea typeface="ＭＳ Ｐゴシック" pitchFamily="34" charset="-128"/>
              </a:rPr>
              <a:t> </a:t>
            </a:r>
            <a:r>
              <a:rPr lang="en-GB" altLang="en-US" dirty="0">
                <a:ea typeface="ＭＳ Ｐゴシック" pitchFamily="34" charset="-128"/>
              </a:rPr>
              <a:t/>
            </a:r>
            <a:br>
              <a:rPr lang="en-GB" altLang="en-US" dirty="0">
                <a:ea typeface="ＭＳ Ｐゴシック" pitchFamily="34" charset="-128"/>
              </a:rPr>
            </a:br>
            <a:r>
              <a:rPr lang="en-GB" altLang="en-US" sz="4400" i="1" dirty="0" smtClean="0">
                <a:ea typeface="ＭＳ Ｐゴシック" pitchFamily="34" charset="-128"/>
              </a:rPr>
              <a:t> </a:t>
            </a:r>
            <a:r>
              <a:rPr lang="en-GB" altLang="en-US" sz="4400" i="1" dirty="0">
                <a:solidFill>
                  <a:schemeClr val="accent6"/>
                </a:solidFill>
                <a:ea typeface="ＭＳ Ｐゴシック" pitchFamily="34" charset="-128"/>
              </a:rPr>
              <a:t>Bullying</a:t>
            </a:r>
            <a:r>
              <a:rPr lang="en-GB" sz="4900" i="1" dirty="0">
                <a:solidFill>
                  <a:schemeClr val="accent6"/>
                </a:solidFill>
                <a:effectLst/>
                <a:ea typeface="+mj-ea"/>
                <a:cs typeface="+mj-cs"/>
              </a:rPr>
              <a:t>      </a:t>
            </a:r>
            <a:r>
              <a:rPr lang="en-GB" sz="4900" i="1" dirty="0">
                <a:effectLst/>
                <a:ea typeface="+mj-ea"/>
                <a:cs typeface="+mj-cs"/>
              </a:rPr>
              <a:t>                             </a:t>
            </a:r>
          </a:p>
        </p:txBody>
      </p:sp>
      <p:sp>
        <p:nvSpPr>
          <p:cNvPr id="17414" name="Content Placeholder 3">
            <a:extLst>
              <a:ext uri="{FF2B5EF4-FFF2-40B4-BE49-F238E27FC236}">
                <a16:creationId xmlns:a16="http://schemas.microsoft.com/office/drawing/2014/main" id="{CC7C39FF-1BC3-41B1-8B33-8589CE3E31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1555" y="1669761"/>
            <a:ext cx="5181600" cy="4351338"/>
          </a:xfr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indent="-255270"/>
            <a:r>
              <a:rPr lang="en-GB" altLang="en-US" dirty="0"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cynnwys</a:t>
            </a:r>
            <a:endParaRPr lang="en-US" dirty="0"/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galw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enwau</a:t>
            </a:r>
            <a:r>
              <a:rPr lang="en-GB" altLang="en-US" dirty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>
                <a:ea typeface="ＭＳ Ｐゴシック" panose="020B0600070205080204" pitchFamily="34" charset="-128"/>
              </a:rPr>
              <a:t>phoeni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cas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bygwth</a:t>
            </a:r>
            <a:r>
              <a:rPr lang="en-GB" altLang="en-US" dirty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>
                <a:ea typeface="ＭＳ Ｐゴシック" panose="020B0600070205080204" pitchFamily="34" charset="-128"/>
              </a:rPr>
              <a:t>chribddeiliaeth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trais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corfforol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niweidio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eiddo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gadael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allan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weithgareddau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aml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bwrpas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seibr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atal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medru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bod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sialens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enf</a:t>
            </a:r>
            <a:r>
              <a:rPr lang="en-GB" altLang="en-US" dirty="0" err="1" smtClean="0">
                <a:solidFill>
                  <a:srgbClr val="FF0000"/>
                </a:solidFill>
                <a:ea typeface="ＭＳ Ｐゴシック" panose="020B0600070205080204" pitchFamily="34" charset="-128"/>
                <a:cs typeface="Arial"/>
              </a:rPr>
              <a:t>awr</a:t>
            </a:r>
            <a:r>
              <a:rPr lang="en-GB" altLang="en-US" dirty="0" smtClean="0">
                <a:solidFill>
                  <a:srgbClr val="FF0000"/>
                </a:solidFill>
                <a:ea typeface="ＭＳ Ｐゴシック" panose="020B0600070205080204" pitchFamily="34" charset="-128"/>
                <a:cs typeface="Arial"/>
              </a:rPr>
              <a:t> – </a:t>
            </a:r>
            <a:r>
              <a:rPr lang="en-GB" altLang="en-US" dirty="0" err="1" smtClean="0">
                <a:solidFill>
                  <a:srgbClr val="FF0000"/>
                </a:solidFill>
                <a:ea typeface="ＭＳ Ｐゴシック" panose="020B0600070205080204" pitchFamily="34" charset="-128"/>
                <a:cs typeface="Arial"/>
              </a:rPr>
              <a:t>gweithgaredd</a:t>
            </a:r>
            <a:endParaRPr lang="en-GB" altLang="en-US" dirty="0">
              <a:solidFill>
                <a:srgbClr val="FF0000"/>
              </a:solidFill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7415" name="Content Placeholder 1">
            <a:extLst>
              <a:ext uri="{FF2B5EF4-FFF2-40B4-BE49-F238E27FC236}">
                <a16:creationId xmlns:a16="http://schemas.microsoft.com/office/drawing/2014/main" id="{D8D45CAC-A0C8-45EB-87EF-A03EE733B9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437" y="2929731"/>
            <a:ext cx="2143125" cy="214312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</p:pic>
      <p:sp>
        <p:nvSpPr>
          <p:cNvPr id="11267" name="Content Placeholder 3">
            <a:extLst>
              <a:ext uri="{FF2B5EF4-FFF2-40B4-BE49-F238E27FC236}">
                <a16:creationId xmlns:a16="http://schemas.microsoft.com/office/drawing/2014/main" id="{D1008AE7-1B0E-4D49-8DA9-5E384DB6ADD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189374" y="1662834"/>
            <a:ext cx="5389562" cy="433272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i="1" dirty="0"/>
              <a:t>Bullying </a:t>
            </a:r>
            <a:r>
              <a:rPr lang="en-US" i="1" dirty="0" err="1"/>
              <a:t>behaviour</a:t>
            </a:r>
            <a:r>
              <a:rPr lang="en-US" i="1" dirty="0"/>
              <a:t> includes</a:t>
            </a:r>
          </a:p>
          <a:p>
            <a:pPr lvl="1">
              <a:defRPr/>
            </a:pPr>
            <a:r>
              <a:rPr lang="en-US" i="1" dirty="0"/>
              <a:t>name calling and nasty teasing</a:t>
            </a:r>
          </a:p>
          <a:p>
            <a:pPr lvl="1">
              <a:defRPr/>
            </a:pPr>
            <a:r>
              <a:rPr lang="en-US" i="1" dirty="0"/>
              <a:t>threats and extortion</a:t>
            </a:r>
          </a:p>
          <a:p>
            <a:pPr lvl="1">
              <a:defRPr/>
            </a:pPr>
            <a:r>
              <a:rPr lang="en-US" i="1" dirty="0"/>
              <a:t>physical violence</a:t>
            </a:r>
          </a:p>
          <a:p>
            <a:pPr lvl="1">
              <a:defRPr/>
            </a:pPr>
            <a:r>
              <a:rPr lang="en-US" i="1" dirty="0"/>
              <a:t>damage to belongings</a:t>
            </a:r>
          </a:p>
          <a:p>
            <a:pPr lvl="1">
              <a:defRPr/>
            </a:pPr>
            <a:r>
              <a:rPr lang="en-US" i="1" dirty="0"/>
              <a:t>leaving pupils out of social activities deliberately and frequently</a:t>
            </a:r>
          </a:p>
          <a:p>
            <a:pPr lvl="1">
              <a:defRPr/>
            </a:pPr>
            <a:r>
              <a:rPr lang="en-GB" i="1" dirty="0"/>
              <a:t>cyber bullying</a:t>
            </a:r>
          </a:p>
          <a:p>
            <a:pPr marL="109537" indent="0" algn="ctr">
              <a:buFont typeface="Wingdings 3" panose="05040102010807070707" pitchFamily="18" charset="2"/>
              <a:buNone/>
              <a:defRPr/>
            </a:pPr>
            <a:r>
              <a:rPr lang="en-GB" i="1" dirty="0">
                <a:solidFill>
                  <a:srgbClr val="FF0000"/>
                </a:solidFill>
              </a:rPr>
              <a:t>Preventing it can represent a huge </a:t>
            </a:r>
            <a:r>
              <a:rPr lang="en-GB" i="1" dirty="0" smtClean="0">
                <a:solidFill>
                  <a:srgbClr val="FF0000"/>
                </a:solidFill>
              </a:rPr>
              <a:t>challenge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smtClean="0">
                <a:solidFill>
                  <a:srgbClr val="FF0000"/>
                </a:solidFill>
              </a:rPr>
              <a:t>– </a:t>
            </a:r>
            <a:r>
              <a:rPr lang="en-GB" i="1" dirty="0" smtClean="0">
                <a:solidFill>
                  <a:srgbClr val="FF0000"/>
                </a:solidFill>
                <a:hlinkClick r:id="rId4"/>
              </a:rPr>
              <a:t>what would you do?</a:t>
            </a:r>
            <a:endParaRPr lang="en-US" i="1" dirty="0">
              <a:solidFill>
                <a:srgbClr val="FF0000"/>
              </a:solidFill>
            </a:endParaRPr>
          </a:p>
          <a:p>
            <a:pPr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9628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Diffiniadau</a:t>
            </a:r>
            <a:r>
              <a:rPr lang="en-GB" dirty="0" smtClean="0"/>
              <a:t> </a:t>
            </a:r>
            <a:r>
              <a:rPr lang="en-GB" dirty="0" err="1" smtClean="0"/>
              <a:t>Beirniadol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Building Critical Definitions </a:t>
            </a:r>
            <a:endParaRPr lang="en-GB" i="1" dirty="0">
              <a:solidFill>
                <a:schemeClr val="accent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1" y="1754332"/>
            <a:ext cx="5077259" cy="4348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loud 4"/>
          <p:cNvSpPr/>
          <p:nvPr/>
        </p:nvSpPr>
        <p:spPr>
          <a:xfrm>
            <a:off x="9183979" y="1265382"/>
            <a:ext cx="2784764" cy="2023918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Formulating Success Criteria </a:t>
            </a:r>
            <a:endParaRPr lang="en-GB" sz="2400" dirty="0"/>
          </a:p>
        </p:txBody>
      </p:sp>
      <p:sp>
        <p:nvSpPr>
          <p:cNvPr id="7" name="Cloud 6"/>
          <p:cNvSpPr/>
          <p:nvPr/>
        </p:nvSpPr>
        <p:spPr>
          <a:xfrm>
            <a:off x="118918" y="1379682"/>
            <a:ext cx="2784764" cy="2023918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/>
              <a:t>Dewis</a:t>
            </a:r>
            <a:r>
              <a:rPr lang="en-GB" sz="2400" dirty="0" smtClean="0"/>
              <a:t> </a:t>
            </a:r>
            <a:r>
              <a:rPr lang="en-GB" sz="2400" dirty="0" err="1" smtClean="0"/>
              <a:t>Meini</a:t>
            </a:r>
            <a:r>
              <a:rPr lang="en-GB" sz="2400" dirty="0" smtClean="0"/>
              <a:t> </a:t>
            </a:r>
            <a:r>
              <a:rPr lang="en-GB" sz="2400" dirty="0" err="1" smtClean="0"/>
              <a:t>Prawf</a:t>
            </a:r>
            <a:r>
              <a:rPr lang="en-GB" sz="2400" dirty="0" smtClean="0"/>
              <a:t> </a:t>
            </a:r>
            <a:r>
              <a:rPr lang="en-GB" sz="2400" dirty="0" err="1" smtClean="0"/>
              <a:t>Llwyddiant</a:t>
            </a:r>
            <a:r>
              <a:rPr lang="en-GB" sz="2400" dirty="0" smtClean="0"/>
              <a:t>  </a:t>
            </a:r>
            <a:endParaRPr lang="en-GB" sz="2400" dirty="0"/>
          </a:p>
        </p:txBody>
      </p:sp>
      <p:sp>
        <p:nvSpPr>
          <p:cNvPr id="3" name="Rounded Rectangular Callout 2"/>
          <p:cNvSpPr/>
          <p:nvPr/>
        </p:nvSpPr>
        <p:spPr>
          <a:xfrm>
            <a:off x="152402" y="3605357"/>
            <a:ext cx="1892300" cy="1346200"/>
          </a:xfrm>
          <a:prstGeom prst="wedgeRoundRect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dadansoddiad</a:t>
            </a:r>
            <a:r>
              <a:rPr lang="en-GB" dirty="0" smtClean="0"/>
              <a:t> </a:t>
            </a:r>
            <a:r>
              <a:rPr lang="en-GB" dirty="0" err="1" smtClean="0"/>
              <a:t>beirniadol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8" name="Rounded Rectangular Callout 7"/>
          <p:cNvSpPr/>
          <p:nvPr/>
        </p:nvSpPr>
        <p:spPr>
          <a:xfrm>
            <a:off x="1312142" y="5153314"/>
            <a:ext cx="1892300" cy="1346200"/>
          </a:xfrm>
          <a:prstGeom prst="wedgeRoundRectCallout">
            <a:avLst>
              <a:gd name="adj1" fmla="val 10039"/>
              <a:gd name="adj2" fmla="val 61557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Cefnogwch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9" name="Rounded Rectangular Callout 8"/>
          <p:cNvSpPr/>
          <p:nvPr/>
        </p:nvSpPr>
        <p:spPr>
          <a:xfrm>
            <a:off x="8883219" y="3516457"/>
            <a:ext cx="1892300" cy="1346200"/>
          </a:xfrm>
          <a:prstGeom prst="wedgeRoundRect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Develop your synthesis/critical analysis here… </a:t>
            </a:r>
            <a:endParaRPr lang="en-GB" dirty="0"/>
          </a:p>
        </p:txBody>
      </p:sp>
      <p:sp>
        <p:nvSpPr>
          <p:cNvPr id="10" name="Rounded Rectangular Callout 9"/>
          <p:cNvSpPr/>
          <p:nvPr/>
        </p:nvSpPr>
        <p:spPr>
          <a:xfrm>
            <a:off x="9829369" y="5115069"/>
            <a:ext cx="1892300" cy="1346200"/>
          </a:xfrm>
          <a:prstGeom prst="wedgeRoundRect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Support your answer with wider reference to literature…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50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Diffiniadau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6"/>
                </a:solidFill>
              </a:rPr>
              <a:t>Building Critical Definitions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Awgryma</a:t>
            </a:r>
            <a:r>
              <a:rPr lang="en-GB" dirty="0" smtClean="0"/>
              <a:t> X y </a:t>
            </a:r>
            <a:r>
              <a:rPr lang="en-GB" dirty="0" err="1" smtClean="0"/>
              <a:t>syniad</a:t>
            </a:r>
            <a:r>
              <a:rPr lang="en-GB" dirty="0" smtClean="0"/>
              <a:t>… </a:t>
            </a:r>
          </a:p>
          <a:p>
            <a:r>
              <a:rPr lang="en-GB" dirty="0" smtClean="0"/>
              <a:t>Un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> o </a:t>
            </a:r>
            <a:r>
              <a:rPr lang="en-GB" dirty="0" err="1" smtClean="0"/>
              <a:t>fwlio</a:t>
            </a:r>
            <a:r>
              <a:rPr lang="en-GB" dirty="0" smtClean="0"/>
              <a:t> a </a:t>
            </a:r>
            <a:r>
              <a:rPr lang="en-GB" dirty="0" err="1" smtClean="0"/>
              <a:t>nodwyd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awduron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debyg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Mae X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ddadl</a:t>
            </a:r>
            <a:r>
              <a:rPr lang="en-GB" dirty="0" smtClean="0"/>
              <a:t> cam </a:t>
            </a:r>
            <a:r>
              <a:rPr lang="en-GB" dirty="0" err="1" smtClean="0"/>
              <a:t>ymhellach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Fodd</a:t>
            </a:r>
            <a:r>
              <a:rPr lang="en-GB" dirty="0" smtClean="0"/>
              <a:t> </a:t>
            </a:r>
            <a:r>
              <a:rPr lang="en-GB" dirty="0" err="1" smtClean="0"/>
              <a:t>bynnag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The author suggests that…</a:t>
            </a:r>
          </a:p>
          <a:p>
            <a:r>
              <a:rPr lang="en-GB" dirty="0" smtClean="0"/>
              <a:t>X puts forward the idea that…</a:t>
            </a:r>
          </a:p>
          <a:p>
            <a:r>
              <a:rPr lang="en-GB" dirty="0" smtClean="0"/>
              <a:t>A key element of bullying identified by several authors is… </a:t>
            </a:r>
          </a:p>
          <a:p>
            <a:r>
              <a:rPr lang="en-GB" dirty="0" smtClean="0"/>
              <a:t>Similarly… </a:t>
            </a:r>
          </a:p>
          <a:p>
            <a:r>
              <a:rPr lang="en-GB" dirty="0" smtClean="0"/>
              <a:t>X goes one step further than Y, by arguing that… </a:t>
            </a:r>
          </a:p>
          <a:p>
            <a:r>
              <a:rPr lang="en-GB" dirty="0" smtClean="0"/>
              <a:t>Additionally… </a:t>
            </a:r>
          </a:p>
          <a:p>
            <a:r>
              <a:rPr lang="en-GB" dirty="0" smtClean="0"/>
              <a:t>In contrast to X, Y argues… </a:t>
            </a:r>
          </a:p>
          <a:p>
            <a:r>
              <a:rPr lang="en-GB" dirty="0" smtClean="0"/>
              <a:t>However…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33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1898073" y="1288473"/>
            <a:ext cx="8229600" cy="428105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“Bullying behaviour is continual physical, psychological, social, verbal or emotional methods of intimidation by an individual or a group. Bullying is any action, such as hitting or name-calling that makes you feel angry, hurt or upset.”  </a:t>
            </a:r>
          </a:p>
          <a:p>
            <a:pPr algn="r"/>
            <a:r>
              <a:rPr lang="en-GB" sz="2800" dirty="0" smtClean="0"/>
              <a:t>Lines, 2008, p.19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637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B7FF2-1857-4711-B77C-D7124BD93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6"/>
                </a:solidFill>
              </a:rPr>
              <a:t>Impact of Bullying </a:t>
            </a:r>
          </a:p>
        </p:txBody>
      </p:sp>
      <p:sp>
        <p:nvSpPr>
          <p:cNvPr id="18437" name="Content Placeholder 4">
            <a:extLst>
              <a:ext uri="{FF2B5EF4-FFF2-40B4-BE49-F238E27FC236}">
                <a16:creationId xmlns:a16="http://schemas.microsoft.com/office/drawing/2014/main" id="{475FE942-DC48-412D-948E-43CD721DCA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indent="-255270"/>
            <a:r>
              <a:rPr lang="en-GB" altLang="en-US" dirty="0" err="1">
                <a:ea typeface="ＭＳ Ｐゴシック" panose="020B0600070205080204" pitchFamily="34" charset="-128"/>
              </a:rPr>
              <a:t>Gwyliwch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astudiaethau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achos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yma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wedi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paratoi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dirty="0">
                <a:ea typeface="ＭＳ Ｐゴシック" panose="020B0600070205080204" pitchFamily="34" charset="-128"/>
              </a:rPr>
              <a:t> plant: </a:t>
            </a:r>
            <a:endParaRPr lang="en-US" dirty="0"/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Astudiaeth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Achos</a:t>
            </a:r>
            <a:r>
              <a:rPr lang="en-GB" altLang="en-US" dirty="0">
                <a:ea typeface="ＭＳ Ｐゴシック" panose="020B0600070205080204" pitchFamily="34" charset="-128"/>
              </a:rPr>
              <a:t> 1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Astudiaeth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Achos</a:t>
            </a:r>
            <a:r>
              <a:rPr lang="en-GB" altLang="en-US" dirty="0">
                <a:ea typeface="ＭＳ Ｐゴシック" panose="020B0600070205080204" pitchFamily="34" charset="-128"/>
              </a:rPr>
              <a:t> 2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GB" altLang="en-US" dirty="0">
                <a:ea typeface="ＭＳ Ｐゴシック" panose="020B0600070205080204" pitchFamily="34" charset="-128"/>
              </a:rPr>
              <a:t>Mew </a:t>
            </a:r>
            <a:r>
              <a:rPr lang="en-GB" altLang="en-US" dirty="0" err="1">
                <a:ea typeface="ＭＳ Ｐゴシック" panose="020B0600070205080204" pitchFamily="34" charset="-128"/>
              </a:rPr>
              <a:t>pârau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neu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grwpiau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bach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dirty="0">
                <a:ea typeface="ＭＳ Ｐゴシック" panose="020B0600070205080204" pitchFamily="34" charset="-128"/>
              </a:rPr>
              <a:t>: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effaith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blentyn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fwlio</a:t>
            </a:r>
            <a:r>
              <a:rPr lang="en-GB" altLang="en-US" dirty="0">
                <a:ea typeface="ＭＳ Ｐゴシック" panose="020B0600070205080204" pitchFamily="34" charset="-128"/>
              </a:rPr>
              <a:t>? 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effaith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>
                <a:ea typeface="ＭＳ Ｐゴシック" panose="020B0600070205080204" pitchFamily="34" charset="-128"/>
              </a:rPr>
              <a:t>bwli</a:t>
            </a:r>
            <a:r>
              <a:rPr lang="en-GB" altLang="en-US" dirty="0">
                <a:ea typeface="ＭＳ Ｐゴシック" panose="020B0600070205080204" pitchFamily="34" charset="-128"/>
              </a:rPr>
              <a:t>? 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endParaRPr lang="en-GB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09CF6B-FA2E-41FD-9C6D-AF7680D6D4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defRPr/>
            </a:pPr>
            <a:r>
              <a:rPr lang="en-GB" i="1" dirty="0"/>
              <a:t>Watch the following case studies designed for children:</a:t>
            </a:r>
          </a:p>
          <a:p>
            <a:pPr lvl="1">
              <a:defRPr/>
            </a:pPr>
            <a:r>
              <a:rPr lang="en-GB" i="1" dirty="0">
                <a:hlinkClick r:id="rId2"/>
              </a:rPr>
              <a:t>Case Study 1</a:t>
            </a:r>
            <a:endParaRPr lang="en-GB" i="1" dirty="0"/>
          </a:p>
          <a:p>
            <a:pPr lvl="1">
              <a:defRPr/>
            </a:pPr>
            <a:r>
              <a:rPr lang="en-GB" i="1" dirty="0">
                <a:hlinkClick r:id="rId3"/>
              </a:rPr>
              <a:t>Case Study 2 </a:t>
            </a:r>
            <a:endParaRPr lang="en-GB" i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  <a:p>
            <a:pPr>
              <a:defRPr/>
            </a:pPr>
            <a:r>
              <a:rPr lang="en-GB" i="1" dirty="0"/>
              <a:t>In pairs or small groups, discuss:</a:t>
            </a:r>
          </a:p>
          <a:p>
            <a:pPr lvl="1">
              <a:defRPr/>
            </a:pPr>
            <a:r>
              <a:rPr lang="en-GB" i="1" dirty="0"/>
              <a:t>What is the impact of bullying on the bullied?</a:t>
            </a:r>
          </a:p>
          <a:p>
            <a:pPr lvl="1">
              <a:defRPr/>
            </a:pPr>
            <a:r>
              <a:rPr lang="en-GB" i="1" dirty="0"/>
              <a:t>What is the impact of bullying on the bully? </a:t>
            </a:r>
          </a:p>
        </p:txBody>
      </p:sp>
    </p:spTree>
    <p:extLst>
      <p:ext uri="{BB962C8B-B14F-4D97-AF65-F5344CB8AC3E}">
        <p14:creationId xmlns:p14="http://schemas.microsoft.com/office/powerpoint/2010/main" val="199210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Effeithiau</a:t>
            </a:r>
            <a:r>
              <a:rPr lang="en-GB" dirty="0" smtClean="0"/>
              <a:t> McGrath 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McGrath’s Effects of </a:t>
            </a:r>
            <a:r>
              <a:rPr lang="en-GB" i="1" dirty="0">
                <a:solidFill>
                  <a:schemeClr val="accent6"/>
                </a:solidFill>
              </a:rPr>
              <a:t>B</a:t>
            </a:r>
            <a:r>
              <a:rPr lang="en-GB" i="1" dirty="0" smtClean="0">
                <a:solidFill>
                  <a:schemeClr val="accent6"/>
                </a:solidFill>
              </a:rPr>
              <a:t>eing Bullied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8655" y="1825625"/>
            <a:ext cx="5701145" cy="478299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Salwch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salwch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i</a:t>
            </a:r>
            <a:r>
              <a:rPr lang="en-GB" dirty="0" smtClean="0"/>
              <a:t> </a:t>
            </a:r>
            <a:r>
              <a:rPr lang="en-GB" dirty="0" err="1" smtClean="0"/>
              <a:t>straen</a:t>
            </a:r>
            <a:endParaRPr lang="en-GB" dirty="0"/>
          </a:p>
          <a:p>
            <a:r>
              <a:rPr lang="en-GB" dirty="0" err="1"/>
              <a:t>Anafiadau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</a:p>
          <a:p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hunanladdiad</a:t>
            </a:r>
            <a:endParaRPr lang="en-GB" dirty="0"/>
          </a:p>
          <a:p>
            <a:r>
              <a:rPr lang="en-GB" dirty="0" err="1"/>
              <a:t>Teimladau</a:t>
            </a:r>
            <a:r>
              <a:rPr lang="en-GB" dirty="0"/>
              <a:t> o </a:t>
            </a:r>
            <a:r>
              <a:rPr lang="en-GB" dirty="0" err="1"/>
              <a:t>unigrwydd</a:t>
            </a:r>
            <a:r>
              <a:rPr lang="en-GB" dirty="0"/>
              <a:t>, </a:t>
            </a:r>
            <a:r>
              <a:rPr lang="en-GB" dirty="0" err="1"/>
              <a:t>eithrio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aralliad</a:t>
            </a:r>
            <a:endParaRPr lang="en-GB" dirty="0"/>
          </a:p>
          <a:p>
            <a:r>
              <a:rPr lang="en-GB" dirty="0" err="1"/>
              <a:t>Trafferth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perthnasau</a:t>
            </a:r>
            <a:r>
              <a:rPr lang="en-GB" dirty="0"/>
              <a:t> </a:t>
            </a:r>
            <a:r>
              <a:rPr lang="en-GB" dirty="0" err="1"/>
              <a:t>dwfn</a:t>
            </a:r>
            <a:r>
              <a:rPr lang="en-GB" dirty="0"/>
              <a:t> </a:t>
            </a:r>
          </a:p>
          <a:p>
            <a:r>
              <a:rPr lang="en-GB" dirty="0" err="1"/>
              <a:t>Teimladau</a:t>
            </a:r>
            <a:r>
              <a:rPr lang="en-GB" dirty="0"/>
              <a:t> o </a:t>
            </a:r>
            <a:r>
              <a:rPr lang="en-GB" dirty="0" err="1"/>
              <a:t>ofn</a:t>
            </a:r>
            <a:r>
              <a:rPr lang="en-GB" dirty="0"/>
              <a:t> a </a:t>
            </a:r>
            <a:r>
              <a:rPr lang="en-GB" dirty="0" err="1"/>
              <a:t>phryder</a:t>
            </a:r>
            <a:endParaRPr lang="en-GB" dirty="0"/>
          </a:p>
          <a:p>
            <a:r>
              <a:rPr lang="en-GB" dirty="0" err="1"/>
              <a:t>Iselder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25624"/>
            <a:ext cx="5742709" cy="478299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Increased illnesses, particularly stress-related illnesses </a:t>
            </a:r>
            <a:endParaRPr lang="en-GB" i="1" dirty="0" smtClean="0"/>
          </a:p>
          <a:p>
            <a:r>
              <a:rPr lang="en-GB" i="1" dirty="0" smtClean="0"/>
              <a:t>Physical </a:t>
            </a:r>
            <a:r>
              <a:rPr lang="en-GB" i="1" dirty="0"/>
              <a:t>injuries resulting from being bullied </a:t>
            </a:r>
            <a:r>
              <a:rPr lang="en-GB" i="1" dirty="0" smtClean="0"/>
              <a:t> </a:t>
            </a:r>
          </a:p>
          <a:p>
            <a:r>
              <a:rPr lang="en-GB" i="1" dirty="0" smtClean="0"/>
              <a:t>Attempted </a:t>
            </a:r>
            <a:r>
              <a:rPr lang="en-GB" i="1" dirty="0"/>
              <a:t>and completed suicide </a:t>
            </a:r>
          </a:p>
          <a:p>
            <a:r>
              <a:rPr lang="en-GB" i="1" dirty="0" smtClean="0"/>
              <a:t>Feelings </a:t>
            </a:r>
            <a:r>
              <a:rPr lang="en-GB" i="1" dirty="0"/>
              <a:t>of isolation, exclusion, and alienation </a:t>
            </a:r>
            <a:endParaRPr lang="en-GB" i="1" dirty="0" smtClean="0"/>
          </a:p>
          <a:p>
            <a:r>
              <a:rPr lang="en-GB" i="1" dirty="0" smtClean="0"/>
              <a:t>Difficulty </a:t>
            </a:r>
            <a:r>
              <a:rPr lang="en-GB" i="1" dirty="0"/>
              <a:t>forming deep relationships </a:t>
            </a:r>
            <a:endParaRPr lang="en-GB" i="1" dirty="0" smtClean="0"/>
          </a:p>
          <a:p>
            <a:r>
              <a:rPr lang="en-GB" i="1" dirty="0" smtClean="0"/>
              <a:t>Increased </a:t>
            </a:r>
            <a:r>
              <a:rPr lang="en-GB" i="1" dirty="0"/>
              <a:t>fear and anxiety </a:t>
            </a:r>
            <a:endParaRPr lang="en-GB" i="1" dirty="0" smtClean="0"/>
          </a:p>
          <a:p>
            <a:r>
              <a:rPr lang="en-GB" i="1" dirty="0" smtClean="0"/>
              <a:t>Depression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88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Effeithiau</a:t>
            </a:r>
            <a:r>
              <a:rPr lang="en-GB" dirty="0"/>
              <a:t> McGrath </a:t>
            </a:r>
            <a:br>
              <a:rPr lang="en-GB" dirty="0"/>
            </a:br>
            <a:r>
              <a:rPr lang="en-GB" i="1" dirty="0">
                <a:solidFill>
                  <a:schemeClr val="accent6"/>
                </a:solidFill>
              </a:rPr>
              <a:t>McGrath’s Effects of Being Bullied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Teimladau</a:t>
            </a:r>
            <a:r>
              <a:rPr lang="en-GB" dirty="0"/>
              <a:t> o </a:t>
            </a:r>
            <a:r>
              <a:rPr lang="en-GB" dirty="0" err="1"/>
              <a:t>anallu</a:t>
            </a:r>
            <a:r>
              <a:rPr lang="en-GB" dirty="0"/>
              <a:t> a </a:t>
            </a:r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wer</a:t>
            </a:r>
            <a:endParaRPr lang="en-GB" dirty="0"/>
          </a:p>
          <a:p>
            <a:r>
              <a:rPr lang="en-GB" dirty="0" err="1"/>
              <a:t>Absenoldeb</a:t>
            </a:r>
            <a:r>
              <a:rPr lang="en-GB" dirty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osgoi’r</a:t>
            </a:r>
            <a:r>
              <a:rPr lang="en-GB" dirty="0" smtClean="0"/>
              <a:t> </a:t>
            </a:r>
            <a:r>
              <a:rPr lang="en-GB" dirty="0" err="1"/>
              <a:t>bwli</a:t>
            </a:r>
            <a:endParaRPr lang="en-GB" dirty="0"/>
          </a:p>
          <a:p>
            <a:r>
              <a:rPr lang="en-GB" dirty="0" err="1"/>
              <a:t>Absenoldeb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bwysau</a:t>
            </a:r>
            <a:r>
              <a:rPr lang="en-GB" dirty="0"/>
              <a:t> a </a:t>
            </a:r>
            <a:r>
              <a:rPr lang="en-GB" dirty="0" err="1"/>
              <a:t>straen</a:t>
            </a:r>
            <a:endParaRPr lang="en-GB" dirty="0"/>
          </a:p>
          <a:p>
            <a:r>
              <a:rPr lang="en-GB" dirty="0" err="1"/>
              <a:t>Cyrhaeddiad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ddiffyg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/>
              <a:t>Feelings of incompetence and powerlessness </a:t>
            </a:r>
          </a:p>
          <a:p>
            <a:r>
              <a:rPr lang="en-GB" i="1" dirty="0"/>
              <a:t>Truancy to avoid the bully </a:t>
            </a:r>
          </a:p>
          <a:p>
            <a:r>
              <a:rPr lang="en-GB" i="1" dirty="0"/>
              <a:t>Increased absence from school due to stress-related illnesses </a:t>
            </a:r>
          </a:p>
          <a:p>
            <a:r>
              <a:rPr lang="en-GB" i="1" dirty="0"/>
              <a:t>Lower academic achievement and class participation </a:t>
            </a:r>
          </a:p>
          <a:p>
            <a:r>
              <a:rPr lang="en-GB" i="1" dirty="0"/>
              <a:t>Difficulty concentrating on </a:t>
            </a:r>
            <a:r>
              <a:rPr lang="en-GB" i="1" dirty="0" smtClean="0"/>
              <a:t>schoolwork</a:t>
            </a:r>
          </a:p>
          <a:p>
            <a:pPr marL="0" indent="0" algn="r">
              <a:buNone/>
            </a:pPr>
            <a:r>
              <a:rPr lang="en-GB" sz="2400" dirty="0" smtClean="0"/>
              <a:t>(McGrath, 2007 cited in </a:t>
            </a:r>
            <a:r>
              <a:rPr lang="en-GB" sz="2400" dirty="0" err="1" smtClean="0"/>
              <a:t>Kohut</a:t>
            </a:r>
            <a:r>
              <a:rPr lang="en-GB" sz="2400" dirty="0" smtClean="0"/>
              <a:t>, 2007)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30945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Who bullies?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6612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b="1" i="1" dirty="0" smtClean="0"/>
              <a:t>Gall</a:t>
            </a:r>
            <a:r>
              <a:rPr lang="en-GB" dirty="0" smtClean="0"/>
              <a:t> </a:t>
            </a:r>
            <a:r>
              <a:rPr lang="en-GB" dirty="0" err="1" smtClean="0"/>
              <a:t>bwlis</a:t>
            </a:r>
            <a:r>
              <a:rPr lang="en-GB" dirty="0" smtClean="0"/>
              <a:t>… </a:t>
            </a:r>
          </a:p>
          <a:p>
            <a:pPr lvl="1"/>
            <a:r>
              <a:rPr lang="en-GB" dirty="0" err="1" smtClean="0"/>
              <a:t>Ddioddef</a:t>
            </a:r>
            <a:r>
              <a:rPr lang="en-GB" dirty="0" smtClean="0"/>
              <a:t> o </a:t>
            </a:r>
            <a:r>
              <a:rPr lang="en-GB" dirty="0" err="1" smtClean="0"/>
              <a:t>ymlyniad</a:t>
            </a:r>
            <a:r>
              <a:rPr lang="en-GB" dirty="0" smtClean="0"/>
              <a:t> </a:t>
            </a:r>
            <a:r>
              <a:rPr lang="en-GB" dirty="0" err="1" smtClean="0"/>
              <a:t>ansicr</a:t>
            </a:r>
            <a:endParaRPr lang="en-GB" dirty="0" smtClean="0"/>
          </a:p>
          <a:p>
            <a:pPr lvl="1"/>
            <a:r>
              <a:rPr lang="en-GB" dirty="0"/>
              <a:t>G</a:t>
            </a:r>
            <a:r>
              <a:rPr lang="en-GB" dirty="0" smtClean="0"/>
              <a:t>ael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hunan-barch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endParaRPr lang="en-GB" dirty="0" smtClean="0"/>
          </a:p>
          <a:p>
            <a:pPr lvl="1"/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amhoblogaidd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chwilio</a:t>
            </a:r>
            <a:r>
              <a:rPr lang="en-GB" dirty="0" smtClean="0"/>
              <a:t> am </a:t>
            </a:r>
            <a:r>
              <a:rPr lang="en-GB" dirty="0" err="1" smtClean="0"/>
              <a:t>boblogrwydd</a:t>
            </a:r>
            <a:r>
              <a:rPr lang="en-GB" dirty="0" smtClean="0"/>
              <a:t> </a:t>
            </a:r>
          </a:p>
          <a:p>
            <a:pPr lvl="1"/>
            <a:r>
              <a:rPr lang="en-GB" dirty="0" err="1" smtClean="0"/>
              <a:t>Fod</a:t>
            </a:r>
            <a:r>
              <a:rPr lang="en-GB" dirty="0" smtClean="0"/>
              <a:t> a </a:t>
            </a:r>
            <a:r>
              <a:rPr lang="en-GB" dirty="0" err="1" smtClean="0"/>
              <a:t>ddiffyg</a:t>
            </a:r>
            <a:r>
              <a:rPr lang="en-GB" dirty="0" smtClean="0"/>
              <a:t> </a:t>
            </a:r>
            <a:r>
              <a:rPr lang="en-GB" dirty="0" err="1" smtClean="0"/>
              <a:t>synnwyr</a:t>
            </a:r>
            <a:r>
              <a:rPr lang="en-GB" dirty="0" smtClean="0"/>
              <a:t> </a:t>
            </a:r>
            <a:r>
              <a:rPr lang="en-GB" dirty="0" err="1" smtClean="0"/>
              <a:t>o’u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pPr lvl="1"/>
            <a:r>
              <a:rPr lang="en-GB" dirty="0" err="1" smtClean="0"/>
              <a:t>Teimlo</a:t>
            </a:r>
            <a:r>
              <a:rPr lang="en-GB" dirty="0" smtClean="0"/>
              <a:t>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 smtClean="0"/>
              <a:t>bygwth</a:t>
            </a:r>
            <a:r>
              <a:rPr lang="en-GB" dirty="0" smtClean="0"/>
              <a:t> pan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 smtClean="0"/>
              <a:t>herio</a:t>
            </a:r>
            <a:endParaRPr lang="en-GB" dirty="0" smtClean="0"/>
          </a:p>
          <a:p>
            <a:pPr lvl="1"/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a </a:t>
            </a:r>
            <a:r>
              <a:rPr lang="en-GB" dirty="0" err="1" smtClean="0"/>
              <a:t>chael</a:t>
            </a:r>
            <a:r>
              <a:rPr lang="en-GB" dirty="0" smtClean="0"/>
              <a:t> </a:t>
            </a:r>
            <a:r>
              <a:rPr lang="en-GB" dirty="0" err="1" smtClean="0"/>
              <a:t>pwer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y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wan</a:t>
            </a:r>
          </a:p>
          <a:p>
            <a:pPr lvl="1"/>
            <a:r>
              <a:rPr lang="en-GB" dirty="0" err="1" smtClean="0"/>
              <a:t>Credu</a:t>
            </a:r>
            <a:r>
              <a:rPr lang="en-GB" dirty="0" smtClean="0"/>
              <a:t> bod </a:t>
            </a:r>
            <a:r>
              <a:rPr lang="en-GB" dirty="0" err="1" smtClean="0"/>
              <a:t>nerth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> </a:t>
            </a:r>
          </a:p>
          <a:p>
            <a:pPr lvl="1"/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profi</a:t>
            </a:r>
            <a:r>
              <a:rPr lang="en-GB" dirty="0" smtClean="0"/>
              <a:t> </a:t>
            </a:r>
            <a:r>
              <a:rPr lang="en-GB" dirty="0" err="1" smtClean="0"/>
              <a:t>modeli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 smtClean="0"/>
              <a:t>ymosodol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8799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 smtClean="0"/>
              <a:t>Bullies </a:t>
            </a:r>
            <a:r>
              <a:rPr lang="en-GB" b="1" i="1" dirty="0" smtClean="0"/>
              <a:t>may</a:t>
            </a:r>
            <a:r>
              <a:rPr lang="en-GB" i="1" dirty="0" smtClean="0"/>
              <a:t>… </a:t>
            </a:r>
          </a:p>
          <a:p>
            <a:pPr lvl="1"/>
            <a:r>
              <a:rPr lang="en-GB" i="1" dirty="0" smtClean="0"/>
              <a:t>Have insecure attachment</a:t>
            </a:r>
          </a:p>
          <a:p>
            <a:pPr lvl="1"/>
            <a:r>
              <a:rPr lang="en-GB" i="1" dirty="0" smtClean="0"/>
              <a:t>Have poor social skills and/or low self-esteem</a:t>
            </a:r>
          </a:p>
          <a:p>
            <a:pPr lvl="1"/>
            <a:r>
              <a:rPr lang="en-GB" i="1" dirty="0"/>
              <a:t>B</a:t>
            </a:r>
            <a:r>
              <a:rPr lang="en-GB" i="1" dirty="0" smtClean="0"/>
              <a:t>e unpopular or be seeking popularity</a:t>
            </a:r>
          </a:p>
          <a:p>
            <a:pPr lvl="1"/>
            <a:r>
              <a:rPr lang="en-GB" i="1" dirty="0" smtClean="0"/>
              <a:t>Lack a strong sense of self</a:t>
            </a:r>
          </a:p>
          <a:p>
            <a:pPr lvl="1"/>
            <a:r>
              <a:rPr lang="en-GB" i="1" dirty="0" smtClean="0"/>
              <a:t>Feel threatened when challenged</a:t>
            </a:r>
          </a:p>
          <a:p>
            <a:pPr lvl="1"/>
            <a:r>
              <a:rPr lang="en-GB" i="1" dirty="0" smtClean="0"/>
              <a:t>Need to exercise power and control over those perceived to be weaker </a:t>
            </a:r>
          </a:p>
          <a:p>
            <a:pPr lvl="1"/>
            <a:r>
              <a:rPr lang="en-GB" i="1" dirty="0" smtClean="0"/>
              <a:t>Believe ‘Might is right’ </a:t>
            </a:r>
          </a:p>
          <a:p>
            <a:pPr lvl="1"/>
            <a:r>
              <a:rPr lang="en-GB" i="1" dirty="0" smtClean="0"/>
              <a:t>Have experienced aggressive adult modelling </a:t>
            </a:r>
          </a:p>
          <a:p>
            <a:pPr lvl="1" algn="r"/>
            <a:r>
              <a:rPr lang="en-GB" dirty="0" smtClean="0"/>
              <a:t>Lines, 2008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554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Taclo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Tackling Bullying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taclo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Pam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lle</a:t>
            </a:r>
            <a:endParaRPr lang="en-GB" dirty="0"/>
          </a:p>
          <a:p>
            <a:pPr lvl="1"/>
            <a:r>
              <a:rPr lang="en-GB" dirty="0"/>
              <a:t>Bod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arbrofi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bersonol</a:t>
            </a:r>
            <a:endParaRPr lang="en-GB" dirty="0"/>
          </a:p>
          <a:p>
            <a:pPr lvl="1"/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a </a:t>
            </a:r>
            <a:r>
              <a:rPr lang="en-GB" dirty="0" err="1"/>
              <a:t>grwpiau</a:t>
            </a:r>
            <a:r>
              <a:rPr lang="en-GB" dirty="0"/>
              <a:t> o </a:t>
            </a:r>
            <a:r>
              <a:rPr lang="en-GB" dirty="0" err="1"/>
              <a:t>ffrindiau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 smtClean="0"/>
              <a:t>Before bullying can be tackled, educators need to understand some key elements:</a:t>
            </a:r>
          </a:p>
          <a:p>
            <a:pPr lvl="1"/>
            <a:r>
              <a:rPr lang="en-GB" i="1" dirty="0"/>
              <a:t>H</a:t>
            </a:r>
            <a:r>
              <a:rPr lang="en-GB" i="1" dirty="0" smtClean="0"/>
              <a:t>ow and why bullying takes place</a:t>
            </a:r>
          </a:p>
          <a:p>
            <a:pPr lvl="1"/>
            <a:r>
              <a:rPr lang="en-GB" i="1" dirty="0" smtClean="0"/>
              <a:t>That children are learning and experimenting with personal identity and sense of self</a:t>
            </a:r>
          </a:p>
          <a:p>
            <a:pPr lvl="1"/>
            <a:r>
              <a:rPr lang="en-GB" i="1" dirty="0" smtClean="0"/>
              <a:t>The importance of peer-groups and the need for belonging </a:t>
            </a:r>
          </a:p>
          <a:p>
            <a:pPr marL="457200" lvl="1" indent="0" algn="r">
              <a:buNone/>
            </a:pPr>
            <a:r>
              <a:rPr lang="en-GB" sz="2000" dirty="0" smtClean="0"/>
              <a:t>(Rivers, Duncan and </a:t>
            </a:r>
            <a:r>
              <a:rPr lang="en-GB" sz="2000" dirty="0" err="1" smtClean="0"/>
              <a:t>Besag</a:t>
            </a:r>
            <a:r>
              <a:rPr lang="en-GB" sz="2000" dirty="0" smtClean="0"/>
              <a:t>, 2007)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66180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Syniadau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Some ideas…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82455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 smtClean="0"/>
              <a:t>Awgryma</a:t>
            </a:r>
            <a:r>
              <a:rPr lang="en-GB" dirty="0" smtClean="0"/>
              <a:t> </a:t>
            </a:r>
            <a:r>
              <a:rPr lang="en-GB" dirty="0"/>
              <a:t>Rivers, Duncan a </a:t>
            </a:r>
            <a:r>
              <a:rPr lang="en-GB" dirty="0" err="1"/>
              <a:t>Besag</a:t>
            </a:r>
            <a:r>
              <a:rPr lang="en-GB" dirty="0"/>
              <a:t> (2007)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daclo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Adnabod</a:t>
            </a:r>
            <a:r>
              <a:rPr lang="en-GB" dirty="0"/>
              <a:t> y </a:t>
            </a:r>
            <a:r>
              <a:rPr lang="en-GB" dirty="0" err="1"/>
              <a:t>deinameg</a:t>
            </a:r>
            <a:r>
              <a:rPr lang="en-GB" dirty="0"/>
              <a:t> o </a:t>
            </a:r>
            <a:r>
              <a:rPr lang="en-GB" dirty="0" err="1"/>
              <a:t>bŵer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endParaRPr lang="en-GB" dirty="0"/>
          </a:p>
          <a:p>
            <a:pPr lvl="1"/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cyfleodd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amrywiaeth</a:t>
            </a:r>
            <a:endParaRPr lang="en-GB" dirty="0"/>
          </a:p>
          <a:p>
            <a:pPr lvl="1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ymdopi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Negyddu</a:t>
            </a:r>
            <a:r>
              <a:rPr lang="en-GB" dirty="0"/>
              <a:t> </a:t>
            </a:r>
            <a:r>
              <a:rPr lang="en-GB" dirty="0" err="1"/>
              <a:t>pŵer</a:t>
            </a:r>
            <a:r>
              <a:rPr lang="en-GB" dirty="0"/>
              <a:t> y </a:t>
            </a:r>
            <a:r>
              <a:rPr lang="en-GB" dirty="0" err="1"/>
              <a:t>bwli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25624"/>
            <a:ext cx="5631873" cy="48799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/>
              <a:t>Rivers, Duncan and </a:t>
            </a:r>
            <a:r>
              <a:rPr lang="en-GB" i="1" dirty="0" err="1" smtClean="0"/>
              <a:t>Besag</a:t>
            </a:r>
            <a:r>
              <a:rPr lang="en-GB" i="1" dirty="0" smtClean="0"/>
              <a:t> (2007) suggest a wide range of activities to tackle bullying in school:</a:t>
            </a:r>
          </a:p>
          <a:p>
            <a:pPr lvl="1"/>
            <a:r>
              <a:rPr lang="en-GB" sz="2800" i="1" dirty="0" smtClean="0"/>
              <a:t>Identify power dynamics in the class</a:t>
            </a:r>
          </a:p>
          <a:p>
            <a:pPr lvl="1"/>
            <a:r>
              <a:rPr lang="en-GB" sz="2800" i="1" dirty="0" smtClean="0"/>
              <a:t>Use curriculum opportunities to teach and explore about diversity</a:t>
            </a:r>
          </a:p>
          <a:p>
            <a:pPr lvl="1"/>
            <a:r>
              <a:rPr lang="en-GB" sz="2800" i="1" dirty="0" smtClean="0"/>
              <a:t>Actively teach children who are bullied a range of strategies to cope with bullying </a:t>
            </a:r>
          </a:p>
          <a:p>
            <a:pPr lvl="1"/>
            <a:r>
              <a:rPr lang="en-GB" sz="2800" i="1" dirty="0" smtClean="0"/>
              <a:t>Negate the power of the bully</a:t>
            </a:r>
          </a:p>
        </p:txBody>
      </p:sp>
    </p:spTree>
    <p:extLst>
      <p:ext uri="{BB962C8B-B14F-4D97-AF65-F5344CB8AC3E}">
        <p14:creationId xmlns:p14="http://schemas.microsoft.com/office/powerpoint/2010/main" val="36392998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073" y="744970"/>
            <a:ext cx="5181600" cy="288492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ac </a:t>
            </a:r>
            <a:r>
              <a:rPr lang="en-GB" dirty="0" err="1" smtClean="0"/>
              <a:t>emosiynol</a:t>
            </a:r>
            <a:r>
              <a:rPr lang="en-GB" dirty="0" smtClean="0"/>
              <a:t> a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cyfeillgarwch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cylch</a:t>
            </a:r>
            <a:endParaRPr lang="en-GB" dirty="0" smtClean="0"/>
          </a:p>
          <a:p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Cyfryngdod</a:t>
            </a:r>
            <a:r>
              <a:rPr lang="en-GB" dirty="0" smtClean="0"/>
              <a:t> a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adferol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80018" y="772679"/>
            <a:ext cx="5181600" cy="285721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lvl="1"/>
            <a:r>
              <a:rPr lang="en-GB" sz="2800" dirty="0"/>
              <a:t>Teach social and emotional skills and develop friendship skills e.g. circle time</a:t>
            </a:r>
          </a:p>
          <a:p>
            <a:pPr lvl="1"/>
            <a:r>
              <a:rPr lang="en-GB" sz="2800" dirty="0"/>
              <a:t>Multiagency approaches</a:t>
            </a:r>
          </a:p>
          <a:p>
            <a:pPr lvl="1"/>
            <a:r>
              <a:rPr lang="en-GB" sz="2800" dirty="0"/>
              <a:t>Mediation or restorative approaches 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57201" y="4031673"/>
            <a:ext cx="11194472" cy="223058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 smtClean="0"/>
              <a:t>Am </a:t>
            </a:r>
            <a:r>
              <a:rPr lang="en-GB" sz="2400" i="1" dirty="0" err="1" smtClean="0"/>
              <a:t>fwy</a:t>
            </a:r>
            <a:r>
              <a:rPr lang="en-GB" sz="2400" i="1" dirty="0" smtClean="0"/>
              <a:t> o </a:t>
            </a:r>
            <a:r>
              <a:rPr lang="en-GB" sz="2400" i="1" dirty="0" err="1" smtClean="0"/>
              <a:t>wybodaeth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darllennwch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pennod</a:t>
            </a:r>
            <a:r>
              <a:rPr lang="en-GB" sz="2400" i="1" dirty="0" smtClean="0"/>
              <a:t> 7:</a:t>
            </a:r>
          </a:p>
          <a:p>
            <a:pPr algn="ctr"/>
            <a:r>
              <a:rPr lang="en-GB" sz="2400" dirty="0" smtClean="0"/>
              <a:t>For a range of detailed approaches and activities read Chapter 7: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000" dirty="0" smtClean="0"/>
              <a:t> ‘Challenging Bullying Behaviour in Schools: Current Approaches’ in Rivers, I., Duncan, N. &amp; </a:t>
            </a:r>
            <a:r>
              <a:rPr lang="en-GB" sz="2000" dirty="0" err="1" smtClean="0"/>
              <a:t>Besag</a:t>
            </a:r>
            <a:r>
              <a:rPr lang="en-GB" sz="2000" dirty="0" smtClean="0"/>
              <a:t>, V. (2007) </a:t>
            </a:r>
            <a:r>
              <a:rPr lang="en-GB" sz="2000" i="1" dirty="0" smtClean="0"/>
              <a:t>Bullying: A handbook for parents and educators, </a:t>
            </a:r>
            <a:r>
              <a:rPr lang="en-GB" sz="2000" dirty="0" smtClean="0"/>
              <a:t>Westport: </a:t>
            </a:r>
            <a:r>
              <a:rPr lang="en-GB" sz="2000" dirty="0" err="1" smtClean="0"/>
              <a:t>Praeger</a:t>
            </a:r>
            <a:r>
              <a:rPr lang="en-GB" sz="2000" dirty="0" smtClean="0"/>
              <a:t>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989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E527E73-2270-4FF5-9CBD-4E453DBB43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3600" b="0" dirty="0" err="1">
                <a:solidFill>
                  <a:schemeClr val="tx1"/>
                </a:solidFill>
                <a:effectLst/>
                <a:ea typeface="ＭＳ Ｐゴシック" pitchFamily="34" charset="-128"/>
              </a:rPr>
              <a:t>Canllawiau</a:t>
            </a: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 </a:t>
            </a:r>
            <a:r>
              <a:rPr lang="en-GB" altLang="en-US" sz="3600" b="0" dirty="0" err="1">
                <a:solidFill>
                  <a:schemeClr val="tx1"/>
                </a:solidFill>
                <a:effectLst/>
                <a:ea typeface="ＭＳ Ｐゴシック" pitchFamily="34" charset="-128"/>
              </a:rPr>
              <a:t>diweddar</a:t>
            </a: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 </a:t>
            </a:r>
            <a:r>
              <a:rPr lang="en-GB" altLang="en-US" sz="3600" b="0" dirty="0" err="1">
                <a:solidFill>
                  <a:schemeClr val="tx1"/>
                </a:solidFill>
                <a:effectLst/>
                <a:ea typeface="ＭＳ Ｐゴシック" pitchFamily="34" charset="-128"/>
              </a:rPr>
              <a:t>ar</a:t>
            </a: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 </a:t>
            </a:r>
            <a:r>
              <a:rPr lang="en-GB" altLang="en-US" sz="3600" b="0" dirty="0" err="1">
                <a:solidFill>
                  <a:schemeClr val="tx1"/>
                </a:solidFill>
                <a:effectLst/>
                <a:ea typeface="ＭＳ Ｐゴシック" pitchFamily="34" charset="-128"/>
              </a:rPr>
              <a:t>fwlio</a:t>
            </a: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/>
            </a:r>
            <a:b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</a:b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Recent guidance </a:t>
            </a:r>
            <a:r>
              <a:rPr lang="en-GB" altLang="en-US" sz="3600" b="0" dirty="0" smtClean="0">
                <a:solidFill>
                  <a:schemeClr val="tx1"/>
                </a:solidFill>
                <a:effectLst/>
                <a:ea typeface="ＭＳ Ｐゴシック" pitchFamily="34" charset="-128"/>
              </a:rPr>
              <a:t> on </a:t>
            </a:r>
            <a:r>
              <a:rPr lang="en-GB" altLang="en-US" sz="3600" b="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bullying</a:t>
            </a:r>
            <a:endParaRPr lang="en-GB" sz="36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20486" name="Content Placeholder 3">
            <a:extLst>
              <a:ext uri="{FF2B5EF4-FFF2-40B4-BE49-F238E27FC236}">
                <a16:creationId xmlns:a16="http://schemas.microsoft.com/office/drawing/2014/main" id="{BAAA442E-E5AA-4A2C-906F-9BA138C3B7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/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Mae </a:t>
            </a:r>
            <a:r>
              <a:rPr lang="en-GB" altLang="en-US" dirty="0" err="1" smtClean="0">
                <a:ea typeface="ＭＳ Ｐゴシック" panose="020B0600070205080204" pitchFamily="34" charset="-128"/>
                <a:cs typeface="Arial"/>
              </a:rPr>
              <a:t>adroddiad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smtClean="0">
                <a:ea typeface="ＭＳ Ｐゴシック" panose="020B0600070205080204" pitchFamily="34" charset="-128"/>
                <a:cs typeface="Arial"/>
              </a:rPr>
              <a:t>Estyn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  '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Gweithredu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Fwlio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'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gosod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allan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rôlau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ysgolion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teuluoedd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asiantaethau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:</a:t>
            </a:r>
            <a:endParaRPr lang="en-US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Arweiniad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Llywodraeth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Cymru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atal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  <a:hlinkClick r:id="rId3"/>
              </a:rPr>
              <a:t>- '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  <a:hlinkClick r:id="rId3"/>
              </a:rPr>
              <a:t>Parchu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  <a:hlinkClick r:id="rId3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/>
                <a:hlinkClick r:id="rId3"/>
              </a:rPr>
              <a:t>Eraill</a:t>
            </a:r>
            <a:r>
              <a:rPr lang="en-GB" altLang="en-US" dirty="0">
                <a:ea typeface="ＭＳ Ｐゴシック" panose="020B0600070205080204" pitchFamily="34" charset="-128"/>
                <a:cs typeface="Arial"/>
                <a:hlinkClick r:id="rId3"/>
              </a:rPr>
              <a:t>’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sz="2800" dirty="0" err="1">
                <a:ea typeface="ＭＳ Ｐゴシック" panose="020B0600070205080204" pitchFamily="34" charset="-128"/>
                <a:cs typeface="Arial"/>
                <a:hlinkClick r:id="rId4"/>
              </a:rPr>
              <a:t>Arweiniad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  <a:hlinkClick r:id="rId4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  <a:hlinkClick r:id="rId4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  <a:hlinkClick r:id="rId4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  <a:hlinkClick r:id="rId4"/>
              </a:rPr>
              <a:t>seibr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  <a:hlinkClick r:id="rId4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  <a:hlinkClick r:id="rId4"/>
              </a:rPr>
              <a:t>fwlio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rhywiol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homoffobig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 AAA,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hil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crefydd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  <a:cs typeface="Arial"/>
              </a:rPr>
              <a:t>diwylliant</a:t>
            </a:r>
            <a:r>
              <a:rPr lang="en-GB" altLang="en-US" sz="2800" dirty="0">
                <a:ea typeface="ＭＳ Ｐゴシック" panose="020B0600070205080204" pitchFamily="34" charset="-128"/>
                <a:cs typeface="Arial"/>
              </a:rPr>
              <a:t> 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indent="-255270">
              <a:spcBef>
                <a:spcPct val="0"/>
              </a:spcBef>
            </a:pPr>
            <a:r>
              <a:rPr lang="en-GB" altLang="en-US" i="1" dirty="0">
                <a:ea typeface="ＭＳ Ｐゴシック" panose="020B0600070205080204" pitchFamily="34" charset="-128"/>
              </a:rPr>
              <a:t>Estyn report Action on Bullying June 2014 that sets out roles of schools, </a:t>
            </a:r>
            <a:r>
              <a:rPr lang="en-GB" altLang="en-US" i="1" dirty="0" smtClean="0">
                <a:ea typeface="ＭＳ Ｐゴシック" panose="020B0600070205080204" pitchFamily="34" charset="-128"/>
              </a:rPr>
              <a:t>families </a:t>
            </a:r>
            <a:r>
              <a:rPr lang="en-GB" altLang="en-US" i="1" dirty="0">
                <a:ea typeface="ＭＳ Ｐゴシック" panose="020B0600070205080204" pitchFamily="34" charset="-128"/>
              </a:rPr>
              <a:t>and agencies:</a:t>
            </a:r>
            <a:endParaRPr lang="en-US" dirty="0"/>
          </a:p>
          <a:p>
            <a:pPr indent="-255270">
              <a:spcBef>
                <a:spcPct val="0"/>
              </a:spcBef>
            </a:pPr>
            <a:r>
              <a:rPr lang="en-GB" altLang="en-US" i="1" dirty="0">
                <a:ea typeface="ＭＳ Ｐゴシック" panose="020B0600070205080204" pitchFamily="34" charset="-128"/>
              </a:rPr>
              <a:t>Welsh Government Anti-Bullying Guidance ‘Respecting Others’ </a:t>
            </a:r>
            <a:endParaRPr lang="en-GB" altLang="en-US" i="1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sz="2800" i="1" dirty="0">
                <a:ea typeface="ＭＳ Ｐゴシック" panose="020B0600070205080204" pitchFamily="34" charset="-128"/>
                <a:hlinkClick r:id="rId5"/>
              </a:rPr>
              <a:t>Guidance on cyber bullying, </a:t>
            </a:r>
            <a:r>
              <a:rPr lang="en-GB" altLang="en-US" sz="2800" i="1" dirty="0">
                <a:ea typeface="ＭＳ Ｐゴシック" panose="020B0600070205080204" pitchFamily="34" charset="-128"/>
              </a:rPr>
              <a:t>sexual and homophobic bullying and </a:t>
            </a:r>
            <a:r>
              <a:rPr lang="en-GB" altLang="en-US" sz="2800" i="1" dirty="0">
                <a:ea typeface="ＭＳ Ｐゴシック" panose="020B0600070205080204" pitchFamily="34" charset="-128"/>
                <a:hlinkClick r:id="rId6"/>
              </a:rPr>
              <a:t>bullying around SEN</a:t>
            </a:r>
            <a:r>
              <a:rPr lang="en-GB" altLang="en-US" sz="2800" i="1" dirty="0">
                <a:ea typeface="ＭＳ Ｐゴシック" panose="020B0600070205080204" pitchFamily="34" charset="-128"/>
              </a:rPr>
              <a:t>, race, religion and culture</a:t>
            </a:r>
            <a:endParaRPr lang="en-GB" altLang="en-US" sz="2800" i="1" dirty="0">
              <a:ea typeface="ＭＳ Ｐゴシック" panose="020B0600070205080204" pitchFamily="34" charset="-128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50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21D1-EAA6-4622-9FF1-DFCC3F967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err="1"/>
              <a:t>Taclo</a:t>
            </a:r>
            <a:r>
              <a:rPr lang="en-GB"/>
              <a:t> </a:t>
            </a:r>
            <a:r>
              <a:rPr lang="en-GB" err="1"/>
              <a:t>Bwlio</a:t>
            </a:r>
            <a:r>
              <a:rPr lang="en-GB"/>
              <a:t> </a:t>
            </a:r>
            <a:br>
              <a:rPr lang="en-GB"/>
            </a:br>
            <a:r>
              <a:rPr lang="en-GB"/>
              <a:t>Tackling Bullying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1272B8-3724-4452-8AD7-24F2E6AA13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>
              <a:defRPr/>
            </a:pP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endParaRPr lang="en-GB" dirty="0">
              <a:cs typeface="Arial"/>
            </a:endParaRPr>
          </a:p>
          <a:p>
            <a:pPr indent="-255270">
              <a:defRPr/>
            </a:pP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gwnsela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>
              <a:cs typeface="Arial"/>
            </a:endParaRPr>
          </a:p>
          <a:p>
            <a:pPr indent="-255270">
              <a:defRPr/>
            </a:pP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Bersonol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(</a:t>
            </a:r>
            <a:r>
              <a:rPr lang="en-GB" dirty="0" err="1"/>
              <a:t>ABCh</a:t>
            </a:r>
            <a:r>
              <a:rPr lang="en-GB" dirty="0"/>
              <a:t>)</a:t>
            </a:r>
            <a:endParaRPr lang="en-GB" dirty="0">
              <a:cs typeface="Arial"/>
            </a:endParaRPr>
          </a:p>
          <a:p>
            <a:pPr marL="109220" indent="0" algn="r">
              <a:buFont typeface="Wingdings 3" panose="05040102010807070707" pitchFamily="18" charset="2"/>
              <a:buNone/>
              <a:defRPr/>
            </a:pPr>
            <a:r>
              <a:rPr lang="en-GB" sz="1800" dirty="0" err="1"/>
              <a:t>Llywodraeth</a:t>
            </a:r>
            <a:r>
              <a:rPr lang="en-GB" sz="1800" dirty="0"/>
              <a:t> </a:t>
            </a:r>
            <a:r>
              <a:rPr lang="en-GB" sz="1800" dirty="0" err="1"/>
              <a:t>Cymru</a:t>
            </a:r>
            <a:r>
              <a:rPr lang="en-GB" sz="1800" dirty="0"/>
              <a:t>, 2011</a:t>
            </a:r>
            <a:endParaRPr lang="en-GB" sz="1800" dirty="0">
              <a:cs typeface="Arial"/>
            </a:endParaRPr>
          </a:p>
          <a:p>
            <a:pPr indent="-255270">
              <a:defRPr/>
            </a:pPr>
            <a:endParaRPr lang="en-GB" dirty="0"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8FCEA8-A09A-4481-9C23-49D2D721A7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Whole school approach</a:t>
            </a:r>
          </a:p>
          <a:p>
            <a:pPr>
              <a:defRPr/>
            </a:pPr>
            <a:r>
              <a:rPr lang="en-GB" dirty="0"/>
              <a:t>Access to school counselling </a:t>
            </a:r>
          </a:p>
          <a:p>
            <a:pPr>
              <a:defRPr/>
            </a:pPr>
            <a:r>
              <a:rPr lang="en-GB" dirty="0"/>
              <a:t>PSE </a:t>
            </a:r>
            <a:r>
              <a:rPr lang="en-GB" dirty="0" smtClean="0"/>
              <a:t>curriculum </a:t>
            </a:r>
            <a:endParaRPr lang="en-GB" dirty="0"/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2000" dirty="0"/>
              <a:t>Welsh Government, 2011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9879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/>
              <a:t>S</a:t>
            </a:r>
            <a:r>
              <a:rPr lang="en-GB" dirty="0" err="1" smtClean="0"/>
              <a:t>eiberfwlio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What is Cyberbullying?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“Gall </a:t>
            </a:r>
            <a:r>
              <a:rPr lang="en-GB" dirty="0" err="1"/>
              <a:t>seiberfwlio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ddiffinio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ati’n</a:t>
            </a:r>
            <a:r>
              <a:rPr lang="en-GB" dirty="0"/>
              <a:t> </a:t>
            </a:r>
            <a:r>
              <a:rPr lang="en-GB" dirty="0" err="1"/>
              <a:t>fwriadol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(</a:t>
            </a:r>
            <a:r>
              <a:rPr lang="en-GB" dirty="0" err="1"/>
              <a:t>TGCh</a:t>
            </a:r>
            <a:r>
              <a:rPr lang="en-GB" dirty="0"/>
              <a:t>),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ffonau</a:t>
            </a:r>
            <a:r>
              <a:rPr lang="en-GB" dirty="0"/>
              <a:t> </a:t>
            </a:r>
            <a:r>
              <a:rPr lang="en-GB" dirty="0" err="1"/>
              <a:t>symudol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rhyngrwyd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rhwydweithio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blogiau</a:t>
            </a:r>
            <a:r>
              <a:rPr lang="en-GB" dirty="0"/>
              <a:t>, e-</a:t>
            </a:r>
            <a:r>
              <a:rPr lang="en-GB" dirty="0" err="1"/>
              <a:t>bost</a:t>
            </a:r>
            <a:r>
              <a:rPr lang="en-GB" dirty="0"/>
              <a:t>, </a:t>
            </a:r>
            <a:r>
              <a:rPr lang="en-GB" dirty="0" err="1"/>
              <a:t>fideo</a:t>
            </a:r>
            <a:r>
              <a:rPr lang="en-GB" dirty="0"/>
              <a:t> a </a:t>
            </a:r>
            <a:r>
              <a:rPr lang="en-GB" dirty="0" err="1"/>
              <a:t>gwibnegeseua</a:t>
            </a:r>
            <a:r>
              <a:rPr lang="en-GB" dirty="0"/>
              <a:t>),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gofid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rywun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 smtClean="0"/>
              <a:t>.”</a:t>
            </a:r>
          </a:p>
          <a:p>
            <a:pPr marL="0" indent="0" algn="r">
              <a:buNone/>
            </a:pP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2011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“</a:t>
            </a:r>
            <a:r>
              <a:rPr lang="en-GB" i="1" dirty="0" smtClean="0"/>
              <a:t>Cyberbullying </a:t>
            </a:r>
            <a:r>
              <a:rPr lang="en-GB" i="1" dirty="0"/>
              <a:t>can be defined as the use of information and communication technology (ICT), particularly mobile phones and the internet (including social networking sites, blogs, e-mail, video and instant messaging), to deliberately upset someone else</a:t>
            </a:r>
            <a:r>
              <a:rPr lang="en-GB" i="1" dirty="0" smtClean="0"/>
              <a:t>.”</a:t>
            </a:r>
          </a:p>
          <a:p>
            <a:pPr algn="r"/>
            <a:r>
              <a:rPr lang="en-GB" dirty="0" smtClean="0"/>
              <a:t>Welsh Government, 2011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3088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Seiberfwlio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Effects of Cyberbullying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7997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seiberfwlio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debyg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fwlio</a:t>
            </a:r>
            <a:r>
              <a:rPr lang="en-GB" dirty="0" smtClean="0"/>
              <a:t> ‘</a:t>
            </a:r>
            <a:r>
              <a:rPr lang="en-GB" dirty="0" err="1" smtClean="0"/>
              <a:t>traddodiadol</a:t>
            </a:r>
            <a:r>
              <a:rPr lang="en-GB" dirty="0" smtClean="0"/>
              <a:t>’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:</a:t>
            </a:r>
          </a:p>
          <a:p>
            <a:pPr lvl="1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anhysbys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chynulleidfa</a:t>
            </a:r>
            <a:r>
              <a:rPr lang="en-GB" dirty="0" smtClean="0"/>
              <a:t> </a:t>
            </a:r>
            <a:r>
              <a:rPr lang="en-GB" dirty="0" err="1" smtClean="0"/>
              <a:t>ehangach</a:t>
            </a:r>
            <a:endParaRPr lang="en-GB" dirty="0" smtClean="0"/>
          </a:p>
          <a:p>
            <a:pPr lvl="1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unrhywbryd</a:t>
            </a:r>
            <a:r>
              <a:rPr lang="en-GB" dirty="0" smtClean="0"/>
              <a:t>, </a:t>
            </a:r>
            <a:r>
              <a:rPr lang="en-GB" dirty="0" err="1" smtClean="0"/>
              <a:t>unrhyw</a:t>
            </a:r>
            <a:r>
              <a:rPr lang="en-GB" dirty="0" smtClean="0"/>
              <a:t> le</a:t>
            </a:r>
          </a:p>
          <a:p>
            <a:pPr lvl="1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ffurf</a:t>
            </a:r>
            <a:r>
              <a:rPr lang="en-GB" dirty="0" smtClean="0"/>
              <a:t>: </a:t>
            </a:r>
            <a:r>
              <a:rPr lang="en-GB" dirty="0" err="1" smtClean="0"/>
              <a:t>fflamio</a:t>
            </a:r>
            <a:r>
              <a:rPr lang="en-GB" dirty="0" smtClean="0"/>
              <a:t>, </a:t>
            </a:r>
            <a:r>
              <a:rPr lang="en-GB" dirty="0" err="1" smtClean="0"/>
              <a:t>aflonyddwch</a:t>
            </a:r>
            <a:r>
              <a:rPr lang="en-GB" dirty="0" smtClean="0"/>
              <a:t>, </a:t>
            </a:r>
            <a:r>
              <a:rPr lang="en-GB" dirty="0" err="1" smtClean="0"/>
              <a:t>personoli</a:t>
            </a:r>
            <a:r>
              <a:rPr lang="en-GB" dirty="0" smtClean="0"/>
              <a:t>,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, </a:t>
            </a:r>
            <a:r>
              <a:rPr lang="en-GB" dirty="0" err="1" smtClean="0"/>
              <a:t>twyllo</a:t>
            </a:r>
            <a:r>
              <a:rPr lang="en-GB" dirty="0" smtClean="0"/>
              <a:t>, </a:t>
            </a:r>
            <a:r>
              <a:rPr lang="en-GB" dirty="0" err="1" smtClean="0"/>
              <a:t>eithrio</a:t>
            </a:r>
            <a:r>
              <a:rPr lang="en-GB" dirty="0" smtClean="0"/>
              <a:t>, </a:t>
            </a:r>
            <a:r>
              <a:rPr lang="en-GB" dirty="0" err="1" smtClean="0">
                <a:solidFill>
                  <a:schemeClr val="tx1"/>
                </a:solidFill>
              </a:rPr>
              <a:t>seibr-dilyn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8799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/>
              <a:t>Cyberbullying is likely to have many of the same effects as ‘traditional’ bullying but can also:</a:t>
            </a:r>
          </a:p>
          <a:p>
            <a:pPr lvl="1"/>
            <a:r>
              <a:rPr lang="en-GB" i="1" dirty="0" smtClean="0"/>
              <a:t>Have an added element of anonymity </a:t>
            </a:r>
          </a:p>
          <a:p>
            <a:pPr lvl="1"/>
            <a:r>
              <a:rPr lang="en-GB" i="1" dirty="0" smtClean="0"/>
              <a:t>Have a wider audience</a:t>
            </a:r>
          </a:p>
          <a:p>
            <a:pPr lvl="1"/>
            <a:r>
              <a:rPr lang="en-GB" i="1" dirty="0" smtClean="0"/>
              <a:t>Take place anywhere, anytime</a:t>
            </a:r>
          </a:p>
          <a:p>
            <a:pPr lvl="1"/>
            <a:r>
              <a:rPr lang="en-GB" i="1" dirty="0"/>
              <a:t>T</a:t>
            </a:r>
            <a:r>
              <a:rPr lang="en-GB" i="1" dirty="0" smtClean="0"/>
              <a:t>ake different forms: Flaming, harassment, denigration, impersonation, outing, tricking, exclusion or cyberstalking.  </a:t>
            </a:r>
          </a:p>
          <a:p>
            <a:pPr marL="457200" lvl="1" indent="0" algn="r">
              <a:buNone/>
            </a:pPr>
            <a:r>
              <a:rPr lang="en-GB" dirty="0" smtClean="0"/>
              <a:t>Rogers, 2010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398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Awgrymiadau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Some Suggestions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7500" y="1835149"/>
            <a:ext cx="5486400" cy="485659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Creu</a:t>
            </a:r>
            <a:r>
              <a:rPr lang="en-GB" dirty="0"/>
              <a:t> ‘protocol’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lein</a:t>
            </a:r>
            <a:r>
              <a:rPr lang="en-GB" dirty="0"/>
              <a:t> a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g</a:t>
            </a:r>
            <a:r>
              <a:rPr lang="en-GB" dirty="0" err="1" smtClean="0"/>
              <a:t>ymryd</a:t>
            </a:r>
            <a:r>
              <a:rPr lang="en-GB" dirty="0" smtClean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rheolau</a:t>
            </a:r>
            <a:endParaRPr lang="en-GB" dirty="0"/>
          </a:p>
          <a:p>
            <a:r>
              <a:rPr lang="en-GB" dirty="0" err="1"/>
              <a:t>Siarad</a:t>
            </a:r>
            <a:r>
              <a:rPr lang="en-GB" dirty="0"/>
              <a:t> am </a:t>
            </a:r>
            <a:r>
              <a:rPr lang="en-GB" dirty="0" err="1"/>
              <a:t>seiberfwlio’n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.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e?Beth</a:t>
            </a:r>
            <a:r>
              <a:rPr lang="en-GB" dirty="0"/>
              <a:t> </a:t>
            </a:r>
            <a:r>
              <a:rPr lang="en-GB" dirty="0" err="1"/>
              <a:t>allwn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cyfleodd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. </a:t>
            </a:r>
          </a:p>
          <a:p>
            <a:pPr algn="r"/>
            <a:r>
              <a:rPr lang="en-GB" dirty="0"/>
              <a:t>Rogers, 2010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daclo</a:t>
            </a:r>
            <a:r>
              <a:rPr lang="en-GB" dirty="0"/>
              <a:t> </a:t>
            </a:r>
            <a:r>
              <a:rPr lang="en-GB" dirty="0" err="1"/>
              <a:t>bwlio</a:t>
            </a:r>
            <a:endParaRPr lang="en-GB" dirty="0"/>
          </a:p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ymysg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 staff</a:t>
            </a:r>
          </a:p>
          <a:p>
            <a:r>
              <a:rPr lang="en-GB" dirty="0" err="1"/>
              <a:t>Nodi</a:t>
            </a:r>
            <a:r>
              <a:rPr lang="en-GB" dirty="0"/>
              <a:t> ac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seiberfwlio</a:t>
            </a:r>
            <a:endParaRPr lang="en-GB" dirty="0"/>
          </a:p>
          <a:p>
            <a:pPr algn="r"/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2011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715000" cy="486612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200" i="1" dirty="0" smtClean="0"/>
              <a:t>Create online ‘protocols’ and involve pupils in the creation of rules and the sharing of them e.g. screensavers</a:t>
            </a:r>
          </a:p>
          <a:p>
            <a:r>
              <a:rPr lang="en-GB" sz="2200" i="1" dirty="0" smtClean="0"/>
              <a:t>Talk about it often – what does it look like? What can be done? Use curriculum opportunities. </a:t>
            </a:r>
          </a:p>
          <a:p>
            <a:pPr algn="r"/>
            <a:r>
              <a:rPr lang="en-GB" sz="2200" i="1" dirty="0" smtClean="0"/>
              <a:t>Rogers, 2010 </a:t>
            </a:r>
          </a:p>
          <a:p>
            <a:r>
              <a:rPr lang="en-GB" sz="2200" i="1" dirty="0" smtClean="0"/>
              <a:t>Develop whole school approaches to tackling cyberbullying</a:t>
            </a:r>
          </a:p>
          <a:p>
            <a:r>
              <a:rPr lang="en-GB" sz="2200" i="1" dirty="0" smtClean="0"/>
              <a:t>Promote understanding amongst pupils </a:t>
            </a:r>
            <a:r>
              <a:rPr lang="en-GB" sz="2200" b="1" i="1" dirty="0" smtClean="0"/>
              <a:t>and staff</a:t>
            </a:r>
            <a:endParaRPr lang="en-GB" sz="2200" i="1" dirty="0"/>
          </a:p>
          <a:p>
            <a:r>
              <a:rPr lang="en-GB" sz="2200" i="1" dirty="0" smtClean="0"/>
              <a:t>Record and investigate cyberbullying </a:t>
            </a:r>
          </a:p>
          <a:p>
            <a:pPr algn="r"/>
            <a:r>
              <a:rPr lang="en-GB" sz="2200" dirty="0" smtClean="0"/>
              <a:t>Welsh Government, 2011 </a:t>
            </a:r>
          </a:p>
        </p:txBody>
      </p:sp>
    </p:spTree>
    <p:extLst>
      <p:ext uri="{BB962C8B-B14F-4D97-AF65-F5344CB8AC3E}">
        <p14:creationId xmlns:p14="http://schemas.microsoft.com/office/powerpoint/2010/main" val="30806127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700" y="609600"/>
            <a:ext cx="5626100" cy="599901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y-GB" dirty="0"/>
              <a:t>Dysgwch ynglŷn â e-ddiogelwch </a:t>
            </a:r>
            <a:r>
              <a:rPr lang="cy-GB" dirty="0" smtClean="0"/>
              <a:t>drwy’r </a:t>
            </a:r>
            <a:r>
              <a:rPr lang="cy-GB" dirty="0"/>
              <a:t>cwricwlwm, gwasanaethau a siaradwyr gwadd. </a:t>
            </a:r>
          </a:p>
          <a:p>
            <a:endParaRPr lang="cy-GB" dirty="0"/>
          </a:p>
          <a:p>
            <a:r>
              <a:rPr lang="cy-GB" dirty="0"/>
              <a:t>Sicrhewch bolisi gwrth-fwlio manwl sy’n delio ar wahân a seiberfwlio.</a:t>
            </a:r>
          </a:p>
          <a:p>
            <a:endParaRPr lang="cy-GB" dirty="0"/>
          </a:p>
          <a:p>
            <a:r>
              <a:rPr lang="cy-GB" dirty="0"/>
              <a:t>Gweithredwch ar bob achos o fwlio a chefnogi’r dioddefwr ynghyd a gweithio gyda’r bwli.</a:t>
            </a:r>
          </a:p>
          <a:p>
            <a:endParaRPr lang="cy-GB" dirty="0"/>
          </a:p>
          <a:p>
            <a:r>
              <a:rPr lang="cy-GB" dirty="0"/>
              <a:t>Defnyddiwch cefnogaeth aml-asiantaeth i ddelio ag seiberfwlio. </a:t>
            </a:r>
          </a:p>
          <a:p>
            <a:pPr algn="r"/>
            <a:endParaRPr lang="cy-GB" dirty="0"/>
          </a:p>
          <a:p>
            <a:pPr algn="r"/>
            <a:r>
              <a:rPr lang="en-GB" dirty="0" smtClean="0"/>
              <a:t>Estyn, 2014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609600"/>
            <a:ext cx="5549900" cy="5999018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Be proactive in educating pupils about e-safety through information and communication technology (ICT) and personal and social education lessons, assemblies and talks from outside speakers. 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Have a detailed anti-bullying policy which deals separately with cyberbullying</a:t>
            </a:r>
            <a:r>
              <a:rPr lang="en-GB" i="1" dirty="0" smtClean="0"/>
              <a:t>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Act on all reported incidents of bullying by supporting the victim and working with the perpetrator. 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  <a:p>
            <a:r>
              <a:rPr lang="en-GB" i="1" dirty="0" smtClean="0"/>
              <a:t>Use multi-agency approaches (e.g. </a:t>
            </a:r>
            <a:r>
              <a:rPr lang="en-GB" i="1" dirty="0" err="1" smtClean="0"/>
              <a:t>liasing</a:t>
            </a:r>
            <a:r>
              <a:rPr lang="en-GB" i="1" dirty="0" smtClean="0"/>
              <a:t> with the police) to deal with cyberbullying. </a:t>
            </a:r>
          </a:p>
          <a:p>
            <a:pPr algn="r"/>
            <a:r>
              <a:rPr lang="en-GB" dirty="0" smtClean="0"/>
              <a:t>Estyn, 2014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682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Taclo</a:t>
            </a:r>
            <a:r>
              <a:rPr lang="en-GB" dirty="0" smtClean="0"/>
              <a:t> </a:t>
            </a:r>
            <a:r>
              <a:rPr lang="en-GB" dirty="0" err="1" smtClean="0"/>
              <a:t>Seiberfwlio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Tackling Cyberbullying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seiberfwlio</a:t>
            </a:r>
            <a:r>
              <a:rPr lang="en-GB" dirty="0"/>
              <a:t>. </a:t>
            </a:r>
            <a:r>
              <a:rPr lang="en-GB" dirty="0" err="1"/>
              <a:t>Trafodwch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am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seiberfwlio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o </a:t>
            </a:r>
            <a:r>
              <a:rPr lang="en-GB" dirty="0" err="1"/>
              <a:t>fwlio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heriau</a:t>
            </a:r>
            <a:r>
              <a:rPr lang="en-GB" dirty="0"/>
              <a:t> gall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wynebu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/>
              <a:t>In small groups, consider your example of cyberbullying. </a:t>
            </a:r>
          </a:p>
          <a:p>
            <a:pPr lvl="1"/>
            <a:r>
              <a:rPr lang="en-GB" i="1" dirty="0" smtClean="0"/>
              <a:t>What does the school need to do to deal with this situation? </a:t>
            </a:r>
            <a:endParaRPr lang="en-GB" i="1" dirty="0"/>
          </a:p>
          <a:p>
            <a:pPr lvl="1"/>
            <a:r>
              <a:rPr lang="en-GB" i="1" dirty="0" smtClean="0"/>
              <a:t>What strategies could a school adopt? </a:t>
            </a:r>
          </a:p>
          <a:p>
            <a:pPr lvl="1"/>
            <a:r>
              <a:rPr lang="en-GB" i="1" dirty="0" smtClean="0"/>
              <a:t>What would be different about the way cyberbullying is dealt with compared to other forms of bullying?</a:t>
            </a:r>
          </a:p>
          <a:p>
            <a:pPr lvl="1"/>
            <a:r>
              <a:rPr lang="en-GB" i="1" dirty="0" smtClean="0"/>
              <a:t>What challenges might a school encounter? </a:t>
            </a:r>
          </a:p>
        </p:txBody>
      </p:sp>
    </p:spTree>
    <p:extLst>
      <p:ext uri="{BB962C8B-B14F-4D97-AF65-F5344CB8AC3E}">
        <p14:creationId xmlns:p14="http://schemas.microsoft.com/office/powerpoint/2010/main" val="333860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Further Reading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Estyn (2014) ‘Action on Bullying’ [Online] Available at </a:t>
            </a:r>
            <a:r>
              <a:rPr lang="en-GB" altLang="en-US" dirty="0">
                <a:hlinkClick r:id="rId2"/>
              </a:rPr>
              <a:t>http://www.estyn.gov.wales/sites/default/files/documents/Action%20on%20bullying%20-%20June%202014.pdf</a:t>
            </a:r>
            <a:r>
              <a:rPr lang="en-GB" altLang="en-US" dirty="0"/>
              <a:t> [Accessed 29.02.16]</a:t>
            </a:r>
          </a:p>
          <a:p>
            <a:endParaRPr lang="en-GB" dirty="0" smtClean="0"/>
          </a:p>
          <a:p>
            <a:r>
              <a:rPr lang="en-GB" dirty="0" smtClean="0"/>
              <a:t>Welsh Government (2011) ‘Respecting Others </a:t>
            </a:r>
            <a:r>
              <a:rPr lang="en-GB" smtClean="0"/>
              <a:t>– Anti-bullying </a:t>
            </a:r>
            <a:r>
              <a:rPr lang="en-GB" dirty="0" smtClean="0"/>
              <a:t>Guidance’ [Online].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beta.gov.wales/sites/default/files/publications/2018-03/respecting-others-anti-bullying-overview.pdf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Welsh Government (2011) ‘Respecting Others – Cyberbullying’ [Online</a:t>
            </a:r>
            <a:r>
              <a:rPr lang="en-GB" dirty="0"/>
              <a:t>]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beta.gov.wales/sites/default/files/publications/2018-05/respecting-others-cyberbullying.pdf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62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Llyfyryddiaeth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6"/>
                </a:solidFill>
              </a:rPr>
              <a:t>Bibliography </a:t>
            </a: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917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sz="6400" dirty="0"/>
              <a:t>Children’s </a:t>
            </a:r>
            <a:r>
              <a:rPr lang="en-GB" sz="6400" dirty="0" smtClean="0"/>
              <a:t>Commissioner </a:t>
            </a:r>
            <a:r>
              <a:rPr lang="en-GB" sz="6400" dirty="0"/>
              <a:t>for Wales (2016) </a:t>
            </a:r>
            <a:r>
              <a:rPr lang="en-GB" sz="6400" dirty="0" smtClean="0"/>
              <a:t>‘What </a:t>
            </a:r>
            <a:r>
              <a:rPr lang="en-GB" sz="6400" dirty="0"/>
              <a:t>next? The </a:t>
            </a:r>
            <a:r>
              <a:rPr lang="en-GB" sz="6400" dirty="0" smtClean="0"/>
              <a:t>findings’ </a:t>
            </a:r>
            <a:r>
              <a:rPr lang="en-GB" sz="6400" dirty="0"/>
              <a:t>[Online] Available at: </a:t>
            </a:r>
            <a:r>
              <a:rPr lang="en-GB" sz="6400" dirty="0">
                <a:hlinkClick r:id="rId3"/>
              </a:rPr>
              <a:t>https://www.childcomwales.org.uk/wp-content/uploads/2016/04/Overview-English-FINAL.compressed.pdf</a:t>
            </a:r>
            <a:r>
              <a:rPr lang="en-GB" sz="6400" dirty="0"/>
              <a:t> (Accessed 04/09/18). </a:t>
            </a:r>
            <a:endParaRPr lang="en-GB" sz="6400" dirty="0" smtClean="0">
              <a:hlinkClick r:id="rId2"/>
            </a:endParaRPr>
          </a:p>
          <a:p>
            <a:r>
              <a:rPr lang="en-GB" altLang="en-US" sz="6000" dirty="0" smtClean="0"/>
              <a:t>Estyn </a:t>
            </a:r>
            <a:r>
              <a:rPr lang="en-GB" altLang="en-US" sz="6000" dirty="0"/>
              <a:t>(2014) ‘Action on Bullying’ [Online] Available at </a:t>
            </a:r>
            <a:r>
              <a:rPr lang="en-GB" altLang="en-US" sz="6000" dirty="0">
                <a:hlinkClick r:id="rId4"/>
              </a:rPr>
              <a:t>http://www.estyn.gov.wales/sites/default/files/documents/Action%20on%20bullying%20-%20June%202014.pdf</a:t>
            </a:r>
            <a:r>
              <a:rPr lang="en-GB" altLang="en-US" sz="6000" dirty="0"/>
              <a:t> [Accessed 29.02.16</a:t>
            </a:r>
            <a:r>
              <a:rPr lang="en-GB" altLang="en-US" sz="6000" dirty="0" smtClean="0"/>
              <a:t>]</a:t>
            </a:r>
          </a:p>
          <a:p>
            <a:r>
              <a:rPr lang="en-GB" altLang="en-US" sz="6000" dirty="0" err="1"/>
              <a:t>Kanyal</a:t>
            </a:r>
            <a:r>
              <a:rPr lang="en-GB" altLang="en-US" sz="6000" dirty="0"/>
              <a:t>, M. (ed.) (2014) </a:t>
            </a:r>
            <a:r>
              <a:rPr lang="en-GB" altLang="en-US" sz="6000" i="1" dirty="0"/>
              <a:t>Children’s Rights 0-8 , </a:t>
            </a:r>
            <a:r>
              <a:rPr lang="en-GB" altLang="en-US" sz="6000" dirty="0" smtClean="0"/>
              <a:t>London: Routledge.*</a:t>
            </a:r>
            <a:endParaRPr lang="en-GB" altLang="en-US" sz="6000" dirty="0"/>
          </a:p>
          <a:p>
            <a:r>
              <a:rPr lang="en-GB" sz="6000" dirty="0" err="1" smtClean="0"/>
              <a:t>Kohut</a:t>
            </a:r>
            <a:r>
              <a:rPr lang="en-GB" sz="6000" dirty="0"/>
              <a:t>, M. (2007) </a:t>
            </a:r>
            <a:r>
              <a:rPr lang="en-GB" sz="6000" i="1" dirty="0"/>
              <a:t>The Complete Guide to Understanding, Controlling and Stopping Bullies and Bullying, </a:t>
            </a:r>
            <a:r>
              <a:rPr lang="en-GB" sz="6000" dirty="0"/>
              <a:t>Ocala: Atlantic Publishing Group.*</a:t>
            </a:r>
          </a:p>
          <a:p>
            <a:r>
              <a:rPr lang="en-GB" sz="6000" dirty="0" smtClean="0"/>
              <a:t>Lines, D. (2008) </a:t>
            </a:r>
            <a:r>
              <a:rPr lang="en-GB" sz="6000" i="1" dirty="0" smtClean="0"/>
              <a:t>The Bullies: understanding bullies and bullying, </a:t>
            </a:r>
            <a:r>
              <a:rPr lang="en-GB" sz="6000" dirty="0" smtClean="0"/>
              <a:t>London: Jessica Kingsley Publishers.*</a:t>
            </a:r>
          </a:p>
          <a:p>
            <a:endParaRPr lang="en-GB" sz="6000" dirty="0" smtClean="0"/>
          </a:p>
        </p:txBody>
      </p:sp>
    </p:spTree>
    <p:extLst>
      <p:ext uri="{BB962C8B-B14F-4D97-AF65-F5344CB8AC3E}">
        <p14:creationId xmlns:p14="http://schemas.microsoft.com/office/powerpoint/2010/main" val="121569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09600"/>
            <a:ext cx="10515600" cy="6007099"/>
          </a:xfrm>
        </p:spPr>
        <p:txBody>
          <a:bodyPr>
            <a:normAutofit fontScale="70000" lnSpcReduction="20000"/>
          </a:bodyPr>
          <a:lstStyle/>
          <a:p>
            <a:r>
              <a:rPr lang="en-GB" sz="3200" dirty="0"/>
              <a:t>NSPCC (2018) ‘Bullying and Cyberbullying’ [Online]. Available at: </a:t>
            </a:r>
            <a:r>
              <a:rPr lang="en-GB" sz="3200" dirty="0">
                <a:hlinkClick r:id="rId2"/>
              </a:rPr>
              <a:t>https://www.nspcc.org.uk/preventing-abuse/child-abuse-and-neglect/bullying-and-cyberbullying/bullying-cyberbullying-statistics/</a:t>
            </a:r>
            <a:r>
              <a:rPr lang="en-GB" sz="3200" dirty="0"/>
              <a:t> (Accessed 04/09/18). </a:t>
            </a:r>
          </a:p>
          <a:p>
            <a:r>
              <a:rPr lang="en-GB" sz="3200" dirty="0"/>
              <a:t>Rivers, I., Duncan, N. &amp; </a:t>
            </a:r>
            <a:r>
              <a:rPr lang="en-GB" sz="3200" dirty="0" err="1"/>
              <a:t>Besag</a:t>
            </a:r>
            <a:r>
              <a:rPr lang="en-GB" sz="3200" dirty="0"/>
              <a:t>, V. (2007) </a:t>
            </a:r>
            <a:r>
              <a:rPr lang="en-GB" sz="3200" i="1" dirty="0"/>
              <a:t>Bullying: A handbook for parents and educators, </a:t>
            </a:r>
            <a:r>
              <a:rPr lang="en-GB" sz="3200" dirty="0"/>
              <a:t>Westport: Praeger.*</a:t>
            </a:r>
          </a:p>
          <a:p>
            <a:r>
              <a:rPr lang="en-GB" sz="3200" dirty="0"/>
              <a:t>Rogers, V. (2010) </a:t>
            </a:r>
            <a:r>
              <a:rPr lang="en-GB" sz="3200" i="1" dirty="0"/>
              <a:t>Cyberbullying, </a:t>
            </a:r>
            <a:r>
              <a:rPr lang="en-GB" sz="3200" dirty="0"/>
              <a:t>London: Jessica Kingsley Publishers.* </a:t>
            </a:r>
          </a:p>
          <a:p>
            <a:r>
              <a:rPr lang="en-GB" altLang="en-US" sz="3200" dirty="0">
                <a:ea typeface="ＭＳ Ｐゴシック" panose="020B0600070205080204" pitchFamily="34" charset="-128"/>
              </a:rPr>
              <a:t>Roberts, L. (2013) ‘Addressing Cyber-Bullying’. </a:t>
            </a:r>
            <a:r>
              <a:rPr lang="en-GB" altLang="en-US" sz="3200" i="1" dirty="0">
                <a:ea typeface="ＭＳ Ｐゴシック" panose="020B0600070205080204" pitchFamily="34" charset="-128"/>
              </a:rPr>
              <a:t>Child Protection in the Digital World :Safeguarding Young People Online</a:t>
            </a:r>
            <a:r>
              <a:rPr lang="en-GB" altLang="en-US" sz="3200" dirty="0">
                <a:ea typeface="ＭＳ Ｐゴシック" panose="020B0600070205080204" pitchFamily="34" charset="-128"/>
              </a:rPr>
              <a:t>, London, 9 October, 2013. Public Policy Exchange.</a:t>
            </a:r>
          </a:p>
          <a:p>
            <a:r>
              <a:rPr lang="en-GB" sz="3200" dirty="0"/>
              <a:t>Welsh Government (2011) ‘Respecting Others – </a:t>
            </a:r>
            <a:r>
              <a:rPr lang="en-GB" sz="3200" dirty="0" err="1"/>
              <a:t>Antibullying</a:t>
            </a:r>
            <a:r>
              <a:rPr lang="en-GB" sz="3200" dirty="0"/>
              <a:t> Guidance’ [Online]. Available at: </a:t>
            </a:r>
            <a:r>
              <a:rPr lang="en-GB" sz="3200" dirty="0">
                <a:hlinkClick r:id="rId3"/>
              </a:rPr>
              <a:t>https://beta.gov.wales/sites/default/files/publications/2018-03/respecting-others-anti-bullying-overview.pdf</a:t>
            </a:r>
            <a:r>
              <a:rPr lang="en-GB" sz="3200" dirty="0"/>
              <a:t> </a:t>
            </a:r>
          </a:p>
          <a:p>
            <a:r>
              <a:rPr lang="en-GB" sz="3200" dirty="0"/>
              <a:t>Welsh Government (2011) ‘Respecting Others – Cyberbullying’ [Online] Available at: </a:t>
            </a:r>
            <a:r>
              <a:rPr lang="en-GB" sz="3200" dirty="0">
                <a:hlinkClick r:id="rId4"/>
              </a:rPr>
              <a:t>https://beta.gov.wales/sites/default/files/publications/2018-05/respecting-others-cyberbullying.pdf</a:t>
            </a:r>
            <a:r>
              <a:rPr lang="en-GB" sz="3200" dirty="0"/>
              <a:t> </a:t>
            </a:r>
          </a:p>
          <a:p>
            <a:r>
              <a:rPr lang="en-GB" sz="3200" dirty="0"/>
              <a:t>YMCA (2018) ‘In Your Face: Executive Summary’ [Online] Available at: </a:t>
            </a:r>
            <a:r>
              <a:rPr lang="en-GB" sz="3200" dirty="0">
                <a:hlinkClick r:id="rId5"/>
              </a:rPr>
              <a:t>https://www.ymca.org.uk/wp-content/uploads/2018/02/In-Your-Face-Executive-Summary.pdf</a:t>
            </a:r>
            <a:r>
              <a:rPr lang="en-GB" sz="3200" dirty="0"/>
              <a:t> (Accessed 04/09/18). </a:t>
            </a:r>
          </a:p>
          <a:p>
            <a:pPr marL="0" indent="0">
              <a:buNone/>
            </a:pPr>
            <a:endParaRPr lang="en-GB" sz="3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sz="3200" b="1" dirty="0" smtClean="0">
                <a:solidFill>
                  <a:srgbClr val="7030A0"/>
                </a:solidFill>
              </a:rPr>
              <a:t>*</a:t>
            </a:r>
            <a:r>
              <a:rPr lang="en-GB" sz="3200" b="1" dirty="0">
                <a:solidFill>
                  <a:srgbClr val="7030A0"/>
                </a:solidFill>
              </a:rPr>
              <a:t>These books are available as e-books via the LRC</a:t>
            </a:r>
            <a:r>
              <a:rPr lang="en-GB" sz="3200" dirty="0"/>
              <a:t>.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340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1907</TotalTime>
  <Words>2822</Words>
  <Application>Microsoft Office PowerPoint</Application>
  <PresentationFormat>Widescreen</PresentationFormat>
  <Paragraphs>323</Paragraphs>
  <Slides>32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ＭＳ Ｐゴシック</vt:lpstr>
      <vt:lpstr>ＭＳ Ｐゴシック</vt:lpstr>
      <vt:lpstr>Arial</vt:lpstr>
      <vt:lpstr>Calibri</vt:lpstr>
      <vt:lpstr>Calibri Light</vt:lpstr>
      <vt:lpstr>Wingdings 3</vt:lpstr>
      <vt:lpstr>Office Theme</vt:lpstr>
      <vt:lpstr>ECES4005/C</vt:lpstr>
      <vt:lpstr>Learning Outcomes Deilliannau Dysgu </vt:lpstr>
      <vt:lpstr>Learning Outcomes Deilliannau Dysgu </vt:lpstr>
      <vt:lpstr>Learning Outcomes Deilliannau Dysgu </vt:lpstr>
      <vt:lpstr>Learning Outcomes Deilliannau Dysgu </vt:lpstr>
      <vt:lpstr>Asesiad Assessment </vt:lpstr>
      <vt:lpstr>Hawliau Plant – Materion Plant Children’s Rights – Children’s Issues </vt:lpstr>
      <vt:lpstr>Trafodaeth Discussion </vt:lpstr>
      <vt:lpstr>Bwlio a Seibr-Fwlio Bullying and Cyberbullying </vt:lpstr>
      <vt:lpstr> Bwlio Bullying                                    </vt:lpstr>
      <vt:lpstr>Diffinio Bwlio? Defining Bullying?</vt:lpstr>
      <vt:lpstr>Bwlio   Bullying                                   </vt:lpstr>
      <vt:lpstr>Adeiladu Diffiniadau Beirniadol  Building Critical Definitions </vt:lpstr>
      <vt:lpstr>Adeiladu Diffiniadau Beirniadol  Building Critical Definitions </vt:lpstr>
      <vt:lpstr>PowerPoint Presentation</vt:lpstr>
      <vt:lpstr>Effaith Bwlio  Impact of Bullying </vt:lpstr>
      <vt:lpstr>Effeithiau McGrath  McGrath’s Effects of Being Bullied </vt:lpstr>
      <vt:lpstr>Effeithiau McGrath  McGrath’s Effects of Being Bullied </vt:lpstr>
      <vt:lpstr>Pwy sy’n bwlio? Who bullies? </vt:lpstr>
      <vt:lpstr>Taclo Bwlio Tackling Bullying </vt:lpstr>
      <vt:lpstr>Syniadau… Some ideas… </vt:lpstr>
      <vt:lpstr>PowerPoint Presentation</vt:lpstr>
      <vt:lpstr>Canllawiau diweddar ar fwlio Recent guidance  on bullying</vt:lpstr>
      <vt:lpstr>Taclo Bwlio  Tackling Bullying </vt:lpstr>
      <vt:lpstr>Beth yw Seiberfwlio? What is Cyberbullying?</vt:lpstr>
      <vt:lpstr>Effeithiau Seiberfwlio Effects of Cyberbullying</vt:lpstr>
      <vt:lpstr>Awgrymiadau Some Suggestions</vt:lpstr>
      <vt:lpstr>PowerPoint Presentation</vt:lpstr>
      <vt:lpstr>Taclo Seiberfwlio Tackling Cyberbullying </vt:lpstr>
      <vt:lpstr>Darllen Pellach Further Reading</vt:lpstr>
      <vt:lpstr>Llyfyryddiaeth Bibliography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SJEU4006/C</dc:title>
  <dc:creator>Sarah Stewart</dc:creator>
  <cp:lastModifiedBy>Darrel Williams</cp:lastModifiedBy>
  <cp:revision>41</cp:revision>
  <dcterms:created xsi:type="dcterms:W3CDTF">2018-08-29T14:34:47Z</dcterms:created>
  <dcterms:modified xsi:type="dcterms:W3CDTF">2020-02-27T09:13:38Z</dcterms:modified>
</cp:coreProperties>
</file>