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6" r:id="rId2"/>
    <p:sldId id="287" r:id="rId3"/>
    <p:sldId id="288" r:id="rId4"/>
    <p:sldId id="291" r:id="rId5"/>
    <p:sldId id="290" r:id="rId6"/>
    <p:sldId id="292" r:id="rId7"/>
    <p:sldId id="300" r:id="rId8"/>
    <p:sldId id="296" r:id="rId9"/>
    <p:sldId id="289" r:id="rId10"/>
    <p:sldId id="267" r:id="rId11"/>
    <p:sldId id="301" r:id="rId12"/>
    <p:sldId id="312" r:id="rId13"/>
    <p:sldId id="302" r:id="rId14"/>
    <p:sldId id="268" r:id="rId15"/>
    <p:sldId id="271" r:id="rId16"/>
    <p:sldId id="270" r:id="rId17"/>
    <p:sldId id="272" r:id="rId18"/>
    <p:sldId id="273" r:id="rId19"/>
    <p:sldId id="297" r:id="rId20"/>
    <p:sldId id="298" r:id="rId21"/>
    <p:sldId id="277" r:id="rId22"/>
    <p:sldId id="303" r:id="rId23"/>
    <p:sldId id="274" r:id="rId24"/>
    <p:sldId id="275" r:id="rId25"/>
    <p:sldId id="276" r:id="rId26"/>
    <p:sldId id="304" r:id="rId27"/>
    <p:sldId id="305" r:id="rId28"/>
    <p:sldId id="306" r:id="rId29"/>
    <p:sldId id="279" r:id="rId30"/>
    <p:sldId id="284" r:id="rId31"/>
    <p:sldId id="285" r:id="rId32"/>
    <p:sldId id="281" r:id="rId33"/>
    <p:sldId id="282" r:id="rId34"/>
    <p:sldId id="283" r:id="rId35"/>
    <p:sldId id="280" r:id="rId36"/>
    <p:sldId id="286" r:id="rId37"/>
    <p:sldId id="308" r:id="rId38"/>
    <p:sldId id="313" r:id="rId39"/>
    <p:sldId id="309" r:id="rId40"/>
    <p:sldId id="310" r:id="rId41"/>
    <p:sldId id="311" r:id="rId42"/>
    <p:sldId id="299" r:id="rId43"/>
    <p:sldId id="278"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CC"/>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A08783-1E64-4018-AF15-082012B3206E}" v="1" dt="2025-03-13T15:55:37.1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2AA08783-1E64-4018-AF15-082012B3206E}"/>
    <pc:docChg chg="custSel addSld delSld modSld sldOrd">
      <pc:chgData name="Jonathan Pugh" userId="0c243754-e5db-4f8a-b480-e8b3756bbae8" providerId="ADAL" clId="{2AA08783-1E64-4018-AF15-082012B3206E}" dt="2025-03-13T16:14:20.025" v="645" actId="20577"/>
      <pc:docMkLst>
        <pc:docMk/>
      </pc:docMkLst>
      <pc:sldChg chg="del">
        <pc:chgData name="Jonathan Pugh" userId="0c243754-e5db-4f8a-b480-e8b3756bbae8" providerId="ADAL" clId="{2AA08783-1E64-4018-AF15-082012B3206E}" dt="2025-03-13T15:56:44.148" v="82" actId="47"/>
        <pc:sldMkLst>
          <pc:docMk/>
          <pc:sldMk cId="197597767" sldId="260"/>
        </pc:sldMkLst>
      </pc:sldChg>
      <pc:sldChg chg="modSp mod">
        <pc:chgData name="Jonathan Pugh" userId="0c243754-e5db-4f8a-b480-e8b3756bbae8" providerId="ADAL" clId="{2AA08783-1E64-4018-AF15-082012B3206E}" dt="2025-03-13T16:14:20.025" v="645" actId="20577"/>
        <pc:sldMkLst>
          <pc:docMk/>
          <pc:sldMk cId="1468547872" sldId="278"/>
        </pc:sldMkLst>
        <pc:spChg chg="mod">
          <ac:chgData name="Jonathan Pugh" userId="0c243754-e5db-4f8a-b480-e8b3756bbae8" providerId="ADAL" clId="{2AA08783-1E64-4018-AF15-082012B3206E}" dt="2025-03-13T16:14:20.025" v="645" actId="20577"/>
          <ac:spMkLst>
            <pc:docMk/>
            <pc:sldMk cId="1468547872" sldId="278"/>
            <ac:spMk id="3" creationId="{96206CAB-3313-0FDA-1F7E-3C19CFFF941C}"/>
          </ac:spMkLst>
        </pc:spChg>
      </pc:sldChg>
      <pc:sldChg chg="ord">
        <pc:chgData name="Jonathan Pugh" userId="0c243754-e5db-4f8a-b480-e8b3756bbae8" providerId="ADAL" clId="{2AA08783-1E64-4018-AF15-082012B3206E}" dt="2025-03-13T15:55:20.161" v="42"/>
        <pc:sldMkLst>
          <pc:docMk/>
          <pc:sldMk cId="1531275821" sldId="284"/>
        </pc:sldMkLst>
      </pc:sldChg>
      <pc:sldChg chg="del">
        <pc:chgData name="Jonathan Pugh" userId="0c243754-e5db-4f8a-b480-e8b3756bbae8" providerId="ADAL" clId="{2AA08783-1E64-4018-AF15-082012B3206E}" dt="2025-03-13T15:53:18.597" v="0" actId="47"/>
        <pc:sldMkLst>
          <pc:docMk/>
          <pc:sldMk cId="3610395245" sldId="293"/>
        </pc:sldMkLst>
      </pc:sldChg>
      <pc:sldChg chg="del">
        <pc:chgData name="Jonathan Pugh" userId="0c243754-e5db-4f8a-b480-e8b3756bbae8" providerId="ADAL" clId="{2AA08783-1E64-4018-AF15-082012B3206E}" dt="2025-03-13T15:53:21.647" v="1" actId="47"/>
        <pc:sldMkLst>
          <pc:docMk/>
          <pc:sldMk cId="994064764" sldId="295"/>
        </pc:sldMkLst>
      </pc:sldChg>
      <pc:sldChg chg="modSp mod">
        <pc:chgData name="Jonathan Pugh" userId="0c243754-e5db-4f8a-b480-e8b3756bbae8" providerId="ADAL" clId="{2AA08783-1E64-4018-AF15-082012B3206E}" dt="2025-03-13T16:03:12.110" v="627" actId="20577"/>
        <pc:sldMkLst>
          <pc:docMk/>
          <pc:sldMk cId="794792658" sldId="299"/>
        </pc:sldMkLst>
        <pc:spChg chg="mod">
          <ac:chgData name="Jonathan Pugh" userId="0c243754-e5db-4f8a-b480-e8b3756bbae8" providerId="ADAL" clId="{2AA08783-1E64-4018-AF15-082012B3206E}" dt="2025-03-13T16:02:18.672" v="524" actId="20577"/>
          <ac:spMkLst>
            <pc:docMk/>
            <pc:sldMk cId="794792658" sldId="299"/>
            <ac:spMk id="2" creationId="{408D01CF-8E37-1FE9-95FF-240E79CC76D4}"/>
          </ac:spMkLst>
        </pc:spChg>
        <pc:spChg chg="mod">
          <ac:chgData name="Jonathan Pugh" userId="0c243754-e5db-4f8a-b480-e8b3756bbae8" providerId="ADAL" clId="{2AA08783-1E64-4018-AF15-082012B3206E}" dt="2025-03-13T16:03:12.110" v="627" actId="20577"/>
          <ac:spMkLst>
            <pc:docMk/>
            <pc:sldMk cId="794792658" sldId="299"/>
            <ac:spMk id="3" creationId="{FED85587-2BF2-65DE-F0AA-A4E77F4226A2}"/>
          </ac:spMkLst>
        </pc:spChg>
      </pc:sldChg>
      <pc:sldChg chg="modSp mod">
        <pc:chgData name="Jonathan Pugh" userId="0c243754-e5db-4f8a-b480-e8b3756bbae8" providerId="ADAL" clId="{2AA08783-1E64-4018-AF15-082012B3206E}" dt="2025-03-13T15:54:20.906" v="38" actId="313"/>
        <pc:sldMkLst>
          <pc:docMk/>
          <pc:sldMk cId="849442439" sldId="301"/>
        </pc:sldMkLst>
        <pc:spChg chg="mod">
          <ac:chgData name="Jonathan Pugh" userId="0c243754-e5db-4f8a-b480-e8b3756bbae8" providerId="ADAL" clId="{2AA08783-1E64-4018-AF15-082012B3206E}" dt="2025-03-13T15:54:20.906" v="38" actId="313"/>
          <ac:spMkLst>
            <pc:docMk/>
            <pc:sldMk cId="849442439" sldId="301"/>
            <ac:spMk id="3" creationId="{28138CB6-FB09-CFCB-00A3-0C90BB092C19}"/>
          </ac:spMkLst>
        </pc:spChg>
      </pc:sldChg>
      <pc:sldChg chg="del">
        <pc:chgData name="Jonathan Pugh" userId="0c243754-e5db-4f8a-b480-e8b3756bbae8" providerId="ADAL" clId="{2AA08783-1E64-4018-AF15-082012B3206E}" dt="2025-03-13T15:55:03.252" v="40" actId="47"/>
        <pc:sldMkLst>
          <pc:docMk/>
          <pc:sldMk cId="2841705265" sldId="307"/>
        </pc:sldMkLst>
      </pc:sldChg>
      <pc:sldChg chg="modSp mod">
        <pc:chgData name="Jonathan Pugh" userId="0c243754-e5db-4f8a-b480-e8b3756bbae8" providerId="ADAL" clId="{2AA08783-1E64-4018-AF15-082012B3206E}" dt="2025-03-13T15:56:21.478" v="69" actId="255"/>
        <pc:sldMkLst>
          <pc:docMk/>
          <pc:sldMk cId="2068519266" sldId="308"/>
        </pc:sldMkLst>
        <pc:spChg chg="mod">
          <ac:chgData name="Jonathan Pugh" userId="0c243754-e5db-4f8a-b480-e8b3756bbae8" providerId="ADAL" clId="{2AA08783-1E64-4018-AF15-082012B3206E}" dt="2025-03-13T15:56:21.478" v="69" actId="255"/>
          <ac:spMkLst>
            <pc:docMk/>
            <pc:sldMk cId="2068519266" sldId="308"/>
            <ac:spMk id="3" creationId="{BF19B44D-99A2-8420-B282-818FCDB9C592}"/>
          </ac:spMkLst>
        </pc:spChg>
      </pc:sldChg>
      <pc:sldChg chg="modSp new mod">
        <pc:chgData name="Jonathan Pugh" userId="0c243754-e5db-4f8a-b480-e8b3756bbae8" providerId="ADAL" clId="{2AA08783-1E64-4018-AF15-082012B3206E}" dt="2025-03-13T15:54:28.473" v="39"/>
        <pc:sldMkLst>
          <pc:docMk/>
          <pc:sldMk cId="2796885635" sldId="312"/>
        </pc:sldMkLst>
        <pc:spChg chg="mod">
          <ac:chgData name="Jonathan Pugh" userId="0c243754-e5db-4f8a-b480-e8b3756bbae8" providerId="ADAL" clId="{2AA08783-1E64-4018-AF15-082012B3206E}" dt="2025-03-13T15:54:28.473" v="39"/>
          <ac:spMkLst>
            <pc:docMk/>
            <pc:sldMk cId="2796885635" sldId="312"/>
            <ac:spMk id="2" creationId="{FFECC382-E78C-3AD8-093C-7FE3DAD0EBA2}"/>
          </ac:spMkLst>
        </pc:spChg>
        <pc:spChg chg="mod">
          <ac:chgData name="Jonathan Pugh" userId="0c243754-e5db-4f8a-b480-e8b3756bbae8" providerId="ADAL" clId="{2AA08783-1E64-4018-AF15-082012B3206E}" dt="2025-03-13T15:53:57.679" v="14" actId="20577"/>
          <ac:spMkLst>
            <pc:docMk/>
            <pc:sldMk cId="2796885635" sldId="312"/>
            <ac:spMk id="3" creationId="{0A1628D9-FFB8-6266-19B5-C248ED94E961}"/>
          </ac:spMkLst>
        </pc:spChg>
      </pc:sldChg>
      <pc:sldChg chg="modSp add mod">
        <pc:chgData name="Jonathan Pugh" userId="0c243754-e5db-4f8a-b480-e8b3756bbae8" providerId="ADAL" clId="{2AA08783-1E64-4018-AF15-082012B3206E}" dt="2025-03-13T15:56:33.244" v="81" actId="20577"/>
        <pc:sldMkLst>
          <pc:docMk/>
          <pc:sldMk cId="3069858571" sldId="313"/>
        </pc:sldMkLst>
        <pc:spChg chg="mod">
          <ac:chgData name="Jonathan Pugh" userId="0c243754-e5db-4f8a-b480-e8b3756bbae8" providerId="ADAL" clId="{2AA08783-1E64-4018-AF15-082012B3206E}" dt="2025-03-13T15:56:33.244" v="81" actId="20577"/>
          <ac:spMkLst>
            <pc:docMk/>
            <pc:sldMk cId="3069858571" sldId="313"/>
            <ac:spMk id="3" creationId="{409DA97A-A196-122A-AC92-FC8A7CCC56F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7742E3-D9BA-4E83-B3E8-E3306BD9080F}" type="datetimeFigureOut">
              <a:rPr lang="en-GB" smtClean="0"/>
              <a:t>13/03/2025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F6642C-E532-4AA4-BAF6-9F8E2C0EEB7D}" type="slidenum">
              <a:rPr lang="en-GB" smtClean="0"/>
              <a:t>‹#›</a:t>
            </a:fld>
            <a:endParaRPr lang="en-GB"/>
          </a:p>
        </p:txBody>
      </p:sp>
    </p:spTree>
    <p:extLst>
      <p:ext uri="{BB962C8B-B14F-4D97-AF65-F5344CB8AC3E}">
        <p14:creationId xmlns:p14="http://schemas.microsoft.com/office/powerpoint/2010/main" val="2686985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atlasti.com/guides/qualitative-research-guide-part-2/qualitative-data-analysis"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reflection.ed.ac.uk/reflectors-toolkit/reflecting-on-experience/the-integrated-reflective-cycle"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reflection.ed.ac.uk/reflectors-toolkit/reflecting-on-experience/the-integrated-reflective-cycle"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reflection.ed.ac.uk/reflectors-toolkit/reflecting-on-experience/the-integrated-reflective-cycle"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guides.library.ualberta.ca/indigenous-research/indigenous-knowledges"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guides.library.ualberta.ca/indigenous-research/indigenous-knowledges"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guides.library.ualberta.ca/indigenous-research/indigenous-knowledges"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guides.library.ualberta.ca/indigenous-research/indigenous-knowledges"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guides.library.ualberta.ca/indigenous-research/indigenous-knowledges"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I didn’t propose this, there would be 12 responses to each question. </a:t>
            </a:r>
          </a:p>
        </p:txBody>
      </p:sp>
      <p:sp>
        <p:nvSpPr>
          <p:cNvPr id="4" name="Slide Number Placeholder 3"/>
          <p:cNvSpPr>
            <a:spLocks noGrp="1"/>
          </p:cNvSpPr>
          <p:nvPr>
            <p:ph type="sldNum" sz="quarter" idx="5"/>
          </p:nvPr>
        </p:nvSpPr>
        <p:spPr/>
        <p:txBody>
          <a:bodyPr/>
          <a:lstStyle/>
          <a:p>
            <a:fld id="{65F6642C-E532-4AA4-BAF6-9F8E2C0EEB7D}" type="slidenum">
              <a:rPr lang="en-GB" smtClean="0"/>
              <a:t>4</a:t>
            </a:fld>
            <a:endParaRPr lang="en-GB"/>
          </a:p>
        </p:txBody>
      </p:sp>
    </p:spTree>
    <p:extLst>
      <p:ext uri="{BB962C8B-B14F-4D97-AF65-F5344CB8AC3E}">
        <p14:creationId xmlns:p14="http://schemas.microsoft.com/office/powerpoint/2010/main" val="3590660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F6642C-E532-4AA4-BAF6-9F8E2C0EEB7D}" type="slidenum">
              <a:rPr lang="en-GB" smtClean="0"/>
              <a:t>11</a:t>
            </a:fld>
            <a:endParaRPr lang="en-GB"/>
          </a:p>
        </p:txBody>
      </p:sp>
    </p:spTree>
    <p:extLst>
      <p:ext uri="{BB962C8B-B14F-4D97-AF65-F5344CB8AC3E}">
        <p14:creationId xmlns:p14="http://schemas.microsoft.com/office/powerpoint/2010/main" val="2000660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Purposes of reporting could be funding related/ </a:t>
            </a:r>
          </a:p>
        </p:txBody>
      </p:sp>
      <p:sp>
        <p:nvSpPr>
          <p:cNvPr id="4" name="Slide Number Placeholder 3"/>
          <p:cNvSpPr>
            <a:spLocks noGrp="1"/>
          </p:cNvSpPr>
          <p:nvPr>
            <p:ph type="sldNum" sz="quarter" idx="5"/>
          </p:nvPr>
        </p:nvSpPr>
        <p:spPr/>
        <p:txBody>
          <a:bodyPr/>
          <a:lstStyle/>
          <a:p>
            <a:fld id="{65F6642C-E532-4AA4-BAF6-9F8E2C0EEB7D}" type="slidenum">
              <a:rPr lang="en-GB" smtClean="0"/>
              <a:t>14</a:t>
            </a:fld>
            <a:endParaRPr lang="en-GB"/>
          </a:p>
        </p:txBody>
      </p:sp>
    </p:spTree>
    <p:extLst>
      <p:ext uri="{BB962C8B-B14F-4D97-AF65-F5344CB8AC3E}">
        <p14:creationId xmlns:p14="http://schemas.microsoft.com/office/powerpoint/2010/main" val="281364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Qualitative Data Analysis | Guide, Methods &amp; Examples - </a:t>
            </a:r>
            <a:r>
              <a:rPr lang="en-GB" dirty="0" err="1">
                <a:hlinkClick r:id="rId3"/>
              </a:rPr>
              <a:t>ATLAS.ti</a:t>
            </a:r>
            <a:endParaRPr lang="en-GB" dirty="0"/>
          </a:p>
        </p:txBody>
      </p:sp>
      <p:sp>
        <p:nvSpPr>
          <p:cNvPr id="4" name="Slide Number Placeholder 3"/>
          <p:cNvSpPr>
            <a:spLocks noGrp="1"/>
          </p:cNvSpPr>
          <p:nvPr>
            <p:ph type="sldNum" sz="quarter" idx="5"/>
          </p:nvPr>
        </p:nvSpPr>
        <p:spPr/>
        <p:txBody>
          <a:bodyPr/>
          <a:lstStyle/>
          <a:p>
            <a:fld id="{65F6642C-E532-4AA4-BAF6-9F8E2C0EEB7D}" type="slidenum">
              <a:rPr lang="en-GB" smtClean="0"/>
              <a:t>23</a:t>
            </a:fld>
            <a:endParaRPr lang="en-GB"/>
          </a:p>
        </p:txBody>
      </p:sp>
    </p:spTree>
    <p:extLst>
      <p:ext uri="{BB962C8B-B14F-4D97-AF65-F5344CB8AC3E}">
        <p14:creationId xmlns:p14="http://schemas.microsoft.com/office/powerpoint/2010/main" val="2966206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Integrated Reflective Cycle | Reflection Toolkit</a:t>
            </a:r>
            <a:endParaRPr lang="en-GB" dirty="0"/>
          </a:p>
        </p:txBody>
      </p:sp>
      <p:sp>
        <p:nvSpPr>
          <p:cNvPr id="4" name="Slide Number Placeholder 3"/>
          <p:cNvSpPr>
            <a:spLocks noGrp="1"/>
          </p:cNvSpPr>
          <p:nvPr>
            <p:ph type="sldNum" sz="quarter" idx="5"/>
          </p:nvPr>
        </p:nvSpPr>
        <p:spPr/>
        <p:txBody>
          <a:bodyPr/>
          <a:lstStyle/>
          <a:p>
            <a:fld id="{1BEEC2E2-2B90-47D7-BC05-7DF115EF049F}" type="slidenum">
              <a:rPr lang="en-GB" smtClean="0"/>
              <a:t>26</a:t>
            </a:fld>
            <a:endParaRPr lang="en-GB"/>
          </a:p>
        </p:txBody>
      </p:sp>
    </p:spTree>
    <p:extLst>
      <p:ext uri="{BB962C8B-B14F-4D97-AF65-F5344CB8AC3E}">
        <p14:creationId xmlns:p14="http://schemas.microsoft.com/office/powerpoint/2010/main" val="363574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0B2B13-C114-D360-9305-DE973C7BEC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CDD13C-7204-95CD-616F-6EFEE8CC58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97DFAF-EABA-714A-D0A7-06D74734B348}"/>
              </a:ext>
            </a:extLst>
          </p:cNvPr>
          <p:cNvSpPr>
            <a:spLocks noGrp="1"/>
          </p:cNvSpPr>
          <p:nvPr>
            <p:ph type="body" idx="1"/>
          </p:nvPr>
        </p:nvSpPr>
        <p:spPr/>
        <p:txBody>
          <a:bodyPr/>
          <a:lstStyle/>
          <a:p>
            <a:r>
              <a:rPr lang="en-GB" dirty="0">
                <a:hlinkClick r:id="rId3"/>
              </a:rPr>
              <a:t>The Integrated Reflective Cycle | Reflection Toolkit</a:t>
            </a:r>
            <a:endParaRPr lang="en-GB" dirty="0"/>
          </a:p>
        </p:txBody>
      </p:sp>
      <p:sp>
        <p:nvSpPr>
          <p:cNvPr id="4" name="Slide Number Placeholder 3">
            <a:extLst>
              <a:ext uri="{FF2B5EF4-FFF2-40B4-BE49-F238E27FC236}">
                <a16:creationId xmlns:a16="http://schemas.microsoft.com/office/drawing/2014/main" id="{D15B1C84-4D0A-A91C-BA11-E46598A74AEC}"/>
              </a:ext>
            </a:extLst>
          </p:cNvPr>
          <p:cNvSpPr>
            <a:spLocks noGrp="1"/>
          </p:cNvSpPr>
          <p:nvPr>
            <p:ph type="sldNum" sz="quarter" idx="5"/>
          </p:nvPr>
        </p:nvSpPr>
        <p:spPr/>
        <p:txBody>
          <a:bodyPr/>
          <a:lstStyle/>
          <a:p>
            <a:fld id="{1BEEC2E2-2B90-47D7-BC05-7DF115EF049F}" type="slidenum">
              <a:rPr lang="en-GB" smtClean="0"/>
              <a:t>27</a:t>
            </a:fld>
            <a:endParaRPr lang="en-GB"/>
          </a:p>
        </p:txBody>
      </p:sp>
    </p:spTree>
    <p:extLst>
      <p:ext uri="{BB962C8B-B14F-4D97-AF65-F5344CB8AC3E}">
        <p14:creationId xmlns:p14="http://schemas.microsoft.com/office/powerpoint/2010/main" val="2600426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 from the website</a:t>
            </a:r>
          </a:p>
          <a:p>
            <a:r>
              <a:rPr lang="en-GB" dirty="0">
                <a:hlinkClick r:id="rId3"/>
              </a:rPr>
              <a:t>The Integrated Reflective Cycle | Reflection Toolkit</a:t>
            </a:r>
            <a:endParaRPr lang="en-GB" dirty="0"/>
          </a:p>
        </p:txBody>
      </p:sp>
      <p:sp>
        <p:nvSpPr>
          <p:cNvPr id="4" name="Slide Number Placeholder 3"/>
          <p:cNvSpPr>
            <a:spLocks noGrp="1"/>
          </p:cNvSpPr>
          <p:nvPr>
            <p:ph type="sldNum" sz="quarter" idx="5"/>
          </p:nvPr>
        </p:nvSpPr>
        <p:spPr/>
        <p:txBody>
          <a:bodyPr/>
          <a:lstStyle/>
          <a:p>
            <a:fld id="{1BEEC2E2-2B90-47D7-BC05-7DF115EF049F}" type="slidenum">
              <a:rPr lang="en-GB" smtClean="0"/>
              <a:t>28</a:t>
            </a:fld>
            <a:endParaRPr lang="en-GB"/>
          </a:p>
        </p:txBody>
      </p:sp>
    </p:spTree>
    <p:extLst>
      <p:ext uri="{BB962C8B-B14F-4D97-AF65-F5344CB8AC3E}">
        <p14:creationId xmlns:p14="http://schemas.microsoft.com/office/powerpoint/2010/main" val="1187483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Ryder, C. </a:t>
            </a:r>
            <a:r>
              <a:rPr lang="en-GB" i="1" dirty="0"/>
              <a:t>et al.</a:t>
            </a:r>
            <a:r>
              <a:rPr lang="en-GB" dirty="0"/>
              <a:t> (2020) ‘Indigenous research methodology - weaving a research interface’, </a:t>
            </a:r>
            <a:r>
              <a:rPr lang="en-GB" i="1" dirty="0"/>
              <a:t>International journal of social research methodology</a:t>
            </a:r>
            <a:r>
              <a:rPr lang="en-GB" dirty="0"/>
              <a:t>, 23(3), pp. 255–267. Available at: https://doi.org/10.1080/13645579.2019.1669923.</a:t>
            </a:r>
          </a:p>
          <a:p>
            <a:endParaRPr lang="en-GB" dirty="0"/>
          </a:p>
        </p:txBody>
      </p:sp>
      <p:sp>
        <p:nvSpPr>
          <p:cNvPr id="4" name="Slide Number Placeholder 3"/>
          <p:cNvSpPr>
            <a:spLocks noGrp="1"/>
          </p:cNvSpPr>
          <p:nvPr>
            <p:ph type="sldNum" sz="quarter" idx="5"/>
          </p:nvPr>
        </p:nvSpPr>
        <p:spPr/>
        <p:txBody>
          <a:bodyPr/>
          <a:lstStyle/>
          <a:p>
            <a:fld id="{65F6642C-E532-4AA4-BAF6-9F8E2C0EEB7D}" type="slidenum">
              <a:rPr lang="en-GB" smtClean="0"/>
              <a:t>30</a:t>
            </a:fld>
            <a:endParaRPr lang="en-GB"/>
          </a:p>
        </p:txBody>
      </p:sp>
    </p:spTree>
    <p:extLst>
      <p:ext uri="{BB962C8B-B14F-4D97-AF65-F5344CB8AC3E}">
        <p14:creationId xmlns:p14="http://schemas.microsoft.com/office/powerpoint/2010/main" val="1595529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Ryder, C. </a:t>
            </a:r>
            <a:r>
              <a:rPr lang="en-GB" i="1" dirty="0"/>
              <a:t>et al.</a:t>
            </a:r>
            <a:r>
              <a:rPr lang="en-GB" dirty="0"/>
              <a:t> (2020) ‘Indigenous research methodology - weaving a research interface’, </a:t>
            </a:r>
            <a:r>
              <a:rPr lang="en-GB" i="1" dirty="0"/>
              <a:t>International journal of social research methodology</a:t>
            </a:r>
            <a:r>
              <a:rPr lang="en-GB" dirty="0"/>
              <a:t>, 23(3), pp. 255–267. Available at: https://doi.org/10.1080/13645579.2019.1669923.</a:t>
            </a:r>
          </a:p>
          <a:p>
            <a:endParaRPr lang="en-GB" dirty="0"/>
          </a:p>
          <a:p>
            <a:endParaRPr lang="en-GB" dirty="0"/>
          </a:p>
        </p:txBody>
      </p:sp>
      <p:sp>
        <p:nvSpPr>
          <p:cNvPr id="4" name="Slide Number Placeholder 3"/>
          <p:cNvSpPr>
            <a:spLocks noGrp="1"/>
          </p:cNvSpPr>
          <p:nvPr>
            <p:ph type="sldNum" sz="quarter" idx="5"/>
          </p:nvPr>
        </p:nvSpPr>
        <p:spPr/>
        <p:txBody>
          <a:bodyPr/>
          <a:lstStyle/>
          <a:p>
            <a:fld id="{65F6642C-E532-4AA4-BAF6-9F8E2C0EEB7D}" type="slidenum">
              <a:rPr lang="en-GB" smtClean="0"/>
              <a:t>31</a:t>
            </a:fld>
            <a:endParaRPr lang="en-GB"/>
          </a:p>
        </p:txBody>
      </p:sp>
    </p:spTree>
    <p:extLst>
      <p:ext uri="{BB962C8B-B14F-4D97-AF65-F5344CB8AC3E}">
        <p14:creationId xmlns:p14="http://schemas.microsoft.com/office/powerpoint/2010/main" val="15101714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Indigenous Knowledges - Indigenous Research - Subject Guides at University of Alberta Libraries</a:t>
            </a:r>
            <a:endParaRPr lang="en-GB" dirty="0"/>
          </a:p>
          <a:p>
            <a:endParaRPr lang="en-GB" dirty="0"/>
          </a:p>
        </p:txBody>
      </p:sp>
      <p:sp>
        <p:nvSpPr>
          <p:cNvPr id="4" name="Slide Number Placeholder 3"/>
          <p:cNvSpPr>
            <a:spLocks noGrp="1"/>
          </p:cNvSpPr>
          <p:nvPr>
            <p:ph type="sldNum" sz="quarter" idx="5"/>
          </p:nvPr>
        </p:nvSpPr>
        <p:spPr/>
        <p:txBody>
          <a:bodyPr/>
          <a:lstStyle/>
          <a:p>
            <a:fld id="{65F6642C-E532-4AA4-BAF6-9F8E2C0EEB7D}" type="slidenum">
              <a:rPr lang="en-GB" smtClean="0"/>
              <a:t>32</a:t>
            </a:fld>
            <a:endParaRPr lang="en-GB"/>
          </a:p>
        </p:txBody>
      </p:sp>
    </p:spTree>
    <p:extLst>
      <p:ext uri="{BB962C8B-B14F-4D97-AF65-F5344CB8AC3E}">
        <p14:creationId xmlns:p14="http://schemas.microsoft.com/office/powerpoint/2010/main" val="3635772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Indigenous Knowledges - Indigenous Research - Subject Guides at University of Alberta Libraries</a:t>
            </a:r>
            <a:endParaRPr lang="en-GB" dirty="0"/>
          </a:p>
        </p:txBody>
      </p:sp>
      <p:sp>
        <p:nvSpPr>
          <p:cNvPr id="4" name="Slide Number Placeholder 3"/>
          <p:cNvSpPr>
            <a:spLocks noGrp="1"/>
          </p:cNvSpPr>
          <p:nvPr>
            <p:ph type="sldNum" sz="quarter" idx="5"/>
          </p:nvPr>
        </p:nvSpPr>
        <p:spPr/>
        <p:txBody>
          <a:bodyPr/>
          <a:lstStyle/>
          <a:p>
            <a:fld id="{65F6642C-E532-4AA4-BAF6-9F8E2C0EEB7D}" type="slidenum">
              <a:rPr lang="en-GB" smtClean="0"/>
              <a:t>33</a:t>
            </a:fld>
            <a:endParaRPr lang="en-GB"/>
          </a:p>
        </p:txBody>
      </p:sp>
    </p:spTree>
    <p:extLst>
      <p:ext uri="{BB962C8B-B14F-4D97-AF65-F5344CB8AC3E}">
        <p14:creationId xmlns:p14="http://schemas.microsoft.com/office/powerpoint/2010/main" val="10811375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Indigenous Knowledges - Indigenous Research - Subject Guides at University of Alberta Libraries</a:t>
            </a:r>
            <a:endParaRPr lang="en-GB" dirty="0"/>
          </a:p>
        </p:txBody>
      </p:sp>
      <p:sp>
        <p:nvSpPr>
          <p:cNvPr id="4" name="Slide Number Placeholder 3"/>
          <p:cNvSpPr>
            <a:spLocks noGrp="1"/>
          </p:cNvSpPr>
          <p:nvPr>
            <p:ph type="sldNum" sz="quarter" idx="5"/>
          </p:nvPr>
        </p:nvSpPr>
        <p:spPr/>
        <p:txBody>
          <a:bodyPr/>
          <a:lstStyle/>
          <a:p>
            <a:fld id="{65F6642C-E532-4AA4-BAF6-9F8E2C0EEB7D}" type="slidenum">
              <a:rPr lang="en-GB" smtClean="0"/>
              <a:t>34</a:t>
            </a:fld>
            <a:endParaRPr lang="en-GB"/>
          </a:p>
        </p:txBody>
      </p:sp>
    </p:spTree>
    <p:extLst>
      <p:ext uri="{BB962C8B-B14F-4D97-AF65-F5344CB8AC3E}">
        <p14:creationId xmlns:p14="http://schemas.microsoft.com/office/powerpoint/2010/main" val="41973205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Indigenous Knowledges - Indigenous Research - Subject Guides at University of Alberta Libraries</a:t>
            </a:r>
            <a:endParaRPr lang="en-GB" dirty="0"/>
          </a:p>
        </p:txBody>
      </p:sp>
      <p:sp>
        <p:nvSpPr>
          <p:cNvPr id="4" name="Slide Number Placeholder 3"/>
          <p:cNvSpPr>
            <a:spLocks noGrp="1"/>
          </p:cNvSpPr>
          <p:nvPr>
            <p:ph type="sldNum" sz="quarter" idx="5"/>
          </p:nvPr>
        </p:nvSpPr>
        <p:spPr/>
        <p:txBody>
          <a:bodyPr/>
          <a:lstStyle/>
          <a:p>
            <a:fld id="{65F6642C-E532-4AA4-BAF6-9F8E2C0EEB7D}" type="slidenum">
              <a:rPr lang="en-GB" smtClean="0"/>
              <a:t>35</a:t>
            </a:fld>
            <a:endParaRPr lang="en-GB"/>
          </a:p>
        </p:txBody>
      </p:sp>
    </p:spTree>
    <p:extLst>
      <p:ext uri="{BB962C8B-B14F-4D97-AF65-F5344CB8AC3E}">
        <p14:creationId xmlns:p14="http://schemas.microsoft.com/office/powerpoint/2010/main" val="17260652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Ryder, C. </a:t>
            </a:r>
            <a:r>
              <a:rPr lang="en-GB" i="1" dirty="0"/>
              <a:t>et al.</a:t>
            </a:r>
            <a:r>
              <a:rPr lang="en-GB" dirty="0"/>
              <a:t> (2020) ‘Indigenous research methodology - weaving a research interface’, </a:t>
            </a:r>
            <a:r>
              <a:rPr lang="en-GB" i="1" dirty="0"/>
              <a:t>International journal of social research methodology</a:t>
            </a:r>
            <a:r>
              <a:rPr lang="en-GB" dirty="0"/>
              <a:t>, 23(3), pp. 255–267. Available at: https://doi.org/10.1080/13645579.2019.1669923.</a:t>
            </a:r>
          </a:p>
        </p:txBody>
      </p:sp>
      <p:sp>
        <p:nvSpPr>
          <p:cNvPr id="4" name="Slide Number Placeholder 3"/>
          <p:cNvSpPr>
            <a:spLocks noGrp="1"/>
          </p:cNvSpPr>
          <p:nvPr>
            <p:ph type="sldNum" sz="quarter" idx="5"/>
          </p:nvPr>
        </p:nvSpPr>
        <p:spPr/>
        <p:txBody>
          <a:bodyPr/>
          <a:lstStyle/>
          <a:p>
            <a:fld id="{65F6642C-E532-4AA4-BAF6-9F8E2C0EEB7D}" type="slidenum">
              <a:rPr lang="en-GB" smtClean="0"/>
              <a:t>36</a:t>
            </a:fld>
            <a:endParaRPr lang="en-GB"/>
          </a:p>
        </p:txBody>
      </p:sp>
    </p:spTree>
    <p:extLst>
      <p:ext uri="{BB962C8B-B14F-4D97-AF65-F5344CB8AC3E}">
        <p14:creationId xmlns:p14="http://schemas.microsoft.com/office/powerpoint/2010/main" val="38458882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F6642C-E532-4AA4-BAF6-9F8E2C0EEB7D}" type="slidenum">
              <a:rPr lang="en-GB" smtClean="0"/>
              <a:t>37</a:t>
            </a:fld>
            <a:endParaRPr lang="en-GB"/>
          </a:p>
        </p:txBody>
      </p:sp>
    </p:spTree>
    <p:extLst>
      <p:ext uri="{BB962C8B-B14F-4D97-AF65-F5344CB8AC3E}">
        <p14:creationId xmlns:p14="http://schemas.microsoft.com/office/powerpoint/2010/main" val="6119127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BB33FB-9BF8-A7E4-D0FF-615B360531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F30492-FEAF-6725-807B-C4C5F4A252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A5E923-4383-F024-CC4E-A89B39BF120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160078B-0E21-8A9F-A22D-F680C1CD3C6F}"/>
              </a:ext>
            </a:extLst>
          </p:cNvPr>
          <p:cNvSpPr>
            <a:spLocks noGrp="1"/>
          </p:cNvSpPr>
          <p:nvPr>
            <p:ph type="sldNum" sz="quarter" idx="5"/>
          </p:nvPr>
        </p:nvSpPr>
        <p:spPr/>
        <p:txBody>
          <a:bodyPr/>
          <a:lstStyle/>
          <a:p>
            <a:fld id="{65F6642C-E532-4AA4-BAF6-9F8E2C0EEB7D}" type="slidenum">
              <a:rPr lang="en-GB" smtClean="0"/>
              <a:t>38</a:t>
            </a:fld>
            <a:endParaRPr lang="en-GB"/>
          </a:p>
        </p:txBody>
      </p:sp>
    </p:spTree>
    <p:extLst>
      <p:ext uri="{BB962C8B-B14F-4D97-AF65-F5344CB8AC3E}">
        <p14:creationId xmlns:p14="http://schemas.microsoft.com/office/powerpoint/2010/main" val="38051610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81E26B-26F4-E570-A704-26B0321882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3E3196-7649-03B2-23B9-9A1C8E04C3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54AFBB-C961-DF78-9906-085EEF6BEDE3}"/>
              </a:ext>
            </a:extLst>
          </p:cNvPr>
          <p:cNvSpPr>
            <a:spLocks noGrp="1"/>
          </p:cNvSpPr>
          <p:nvPr>
            <p:ph type="body" idx="1"/>
          </p:nvPr>
        </p:nvSpPr>
        <p:spPr/>
        <p:txBody>
          <a:bodyPr/>
          <a:lstStyle/>
          <a:p>
            <a:r>
              <a:rPr lang="en-GB" dirty="0">
                <a:hlinkClick r:id="rId3"/>
              </a:rPr>
              <a:t>Indigenous Knowledges - Indigenous Research - Subject Guides at University of Alberta Libraries</a:t>
            </a:r>
            <a:endParaRPr lang="en-GB" dirty="0"/>
          </a:p>
        </p:txBody>
      </p:sp>
      <p:sp>
        <p:nvSpPr>
          <p:cNvPr id="4" name="Slide Number Placeholder 3">
            <a:extLst>
              <a:ext uri="{FF2B5EF4-FFF2-40B4-BE49-F238E27FC236}">
                <a16:creationId xmlns:a16="http://schemas.microsoft.com/office/drawing/2014/main" id="{33CF86C4-643D-F290-E33E-D4AEFF8B2CF9}"/>
              </a:ext>
            </a:extLst>
          </p:cNvPr>
          <p:cNvSpPr>
            <a:spLocks noGrp="1"/>
          </p:cNvSpPr>
          <p:nvPr>
            <p:ph type="sldNum" sz="quarter" idx="5"/>
          </p:nvPr>
        </p:nvSpPr>
        <p:spPr/>
        <p:txBody>
          <a:bodyPr/>
          <a:lstStyle/>
          <a:p>
            <a:fld id="{65F6642C-E532-4AA4-BAF6-9F8E2C0EEB7D}" type="slidenum">
              <a:rPr lang="en-GB" smtClean="0"/>
              <a:t>41</a:t>
            </a:fld>
            <a:endParaRPr lang="en-GB"/>
          </a:p>
        </p:txBody>
      </p:sp>
    </p:spTree>
    <p:extLst>
      <p:ext uri="{BB962C8B-B14F-4D97-AF65-F5344CB8AC3E}">
        <p14:creationId xmlns:p14="http://schemas.microsoft.com/office/powerpoint/2010/main" val="23356298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F6642C-E532-4AA4-BAF6-9F8E2C0EEB7D}" type="slidenum">
              <a:rPr lang="en-GB" smtClean="0"/>
              <a:t>43</a:t>
            </a:fld>
            <a:endParaRPr lang="en-GB"/>
          </a:p>
        </p:txBody>
      </p:sp>
    </p:spTree>
    <p:extLst>
      <p:ext uri="{BB962C8B-B14F-4D97-AF65-F5344CB8AC3E}">
        <p14:creationId xmlns:p14="http://schemas.microsoft.com/office/powerpoint/2010/main" val="331746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644DC-9EC9-7FDC-7F3A-0B6624E208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CFEC7E6-8DBF-F334-B99D-2BCC8F87CF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F19232-4887-545A-EB89-0F1E7E79F082}"/>
              </a:ext>
            </a:extLst>
          </p:cNvPr>
          <p:cNvSpPr>
            <a:spLocks noGrp="1"/>
          </p:cNvSpPr>
          <p:nvPr>
            <p:ph type="dt" sz="half" idx="10"/>
          </p:nvPr>
        </p:nvSpPr>
        <p:spPr/>
        <p:txBody>
          <a:bodyPr/>
          <a:lstStyle/>
          <a:p>
            <a:fld id="{6AF3644D-B440-42A8-8EE3-C93B6095B1CE}" type="datetimeFigureOut">
              <a:rPr lang="en-GB" smtClean="0"/>
              <a:t>13/03/2025</a:t>
            </a:fld>
            <a:endParaRPr lang="en-GB"/>
          </a:p>
        </p:txBody>
      </p:sp>
      <p:sp>
        <p:nvSpPr>
          <p:cNvPr id="5" name="Footer Placeholder 4">
            <a:extLst>
              <a:ext uri="{FF2B5EF4-FFF2-40B4-BE49-F238E27FC236}">
                <a16:creationId xmlns:a16="http://schemas.microsoft.com/office/drawing/2014/main" id="{2B05C047-60CE-36A0-92B2-130C52617D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B97B52-BC5C-B1FA-D501-99B12BEE43BC}"/>
              </a:ext>
            </a:extLst>
          </p:cNvPr>
          <p:cNvSpPr>
            <a:spLocks noGrp="1"/>
          </p:cNvSpPr>
          <p:nvPr>
            <p:ph type="sldNum" sz="quarter" idx="12"/>
          </p:nvPr>
        </p:nvSpPr>
        <p:spPr/>
        <p:txBody>
          <a:bodyPr/>
          <a:lstStyle/>
          <a:p>
            <a:fld id="{3BC94FE6-5217-40E9-9516-F939E94188FB}" type="slidenum">
              <a:rPr lang="en-GB" smtClean="0"/>
              <a:t>‹#›</a:t>
            </a:fld>
            <a:endParaRPr lang="en-GB"/>
          </a:p>
        </p:txBody>
      </p:sp>
    </p:spTree>
    <p:extLst>
      <p:ext uri="{BB962C8B-B14F-4D97-AF65-F5344CB8AC3E}">
        <p14:creationId xmlns:p14="http://schemas.microsoft.com/office/powerpoint/2010/main" val="2436041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54F0A-D71B-BA4E-BD02-A24BEF9AC2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C54604-00C9-0471-FEB1-4512011E71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B34933-458E-CED5-24CF-1C46D1F1F505}"/>
              </a:ext>
            </a:extLst>
          </p:cNvPr>
          <p:cNvSpPr>
            <a:spLocks noGrp="1"/>
          </p:cNvSpPr>
          <p:nvPr>
            <p:ph type="dt" sz="half" idx="10"/>
          </p:nvPr>
        </p:nvSpPr>
        <p:spPr/>
        <p:txBody>
          <a:bodyPr/>
          <a:lstStyle/>
          <a:p>
            <a:fld id="{6AF3644D-B440-42A8-8EE3-C93B6095B1CE}" type="datetimeFigureOut">
              <a:rPr lang="en-GB" smtClean="0"/>
              <a:t>13/03/2025</a:t>
            </a:fld>
            <a:endParaRPr lang="en-GB"/>
          </a:p>
        </p:txBody>
      </p:sp>
      <p:sp>
        <p:nvSpPr>
          <p:cNvPr id="5" name="Footer Placeholder 4">
            <a:extLst>
              <a:ext uri="{FF2B5EF4-FFF2-40B4-BE49-F238E27FC236}">
                <a16:creationId xmlns:a16="http://schemas.microsoft.com/office/drawing/2014/main" id="{C5D2D12F-FE45-3AFE-C0CA-4EC38F7971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6C0036-560A-21CC-AE81-869B8266CF30}"/>
              </a:ext>
            </a:extLst>
          </p:cNvPr>
          <p:cNvSpPr>
            <a:spLocks noGrp="1"/>
          </p:cNvSpPr>
          <p:nvPr>
            <p:ph type="sldNum" sz="quarter" idx="12"/>
          </p:nvPr>
        </p:nvSpPr>
        <p:spPr/>
        <p:txBody>
          <a:bodyPr/>
          <a:lstStyle/>
          <a:p>
            <a:fld id="{3BC94FE6-5217-40E9-9516-F939E94188FB}" type="slidenum">
              <a:rPr lang="en-GB" smtClean="0"/>
              <a:t>‹#›</a:t>
            </a:fld>
            <a:endParaRPr lang="en-GB"/>
          </a:p>
        </p:txBody>
      </p:sp>
    </p:spTree>
    <p:extLst>
      <p:ext uri="{BB962C8B-B14F-4D97-AF65-F5344CB8AC3E}">
        <p14:creationId xmlns:p14="http://schemas.microsoft.com/office/powerpoint/2010/main" val="3682761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00906-7162-A05F-3616-131527A5C9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E7FEA0D-2B5F-7D13-6B72-B686FD2E62A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8453F4-24EC-1B85-90C0-69C3268C55F1}"/>
              </a:ext>
            </a:extLst>
          </p:cNvPr>
          <p:cNvSpPr>
            <a:spLocks noGrp="1"/>
          </p:cNvSpPr>
          <p:nvPr>
            <p:ph type="dt" sz="half" idx="10"/>
          </p:nvPr>
        </p:nvSpPr>
        <p:spPr/>
        <p:txBody>
          <a:bodyPr/>
          <a:lstStyle/>
          <a:p>
            <a:fld id="{6AF3644D-B440-42A8-8EE3-C93B6095B1CE}" type="datetimeFigureOut">
              <a:rPr lang="en-GB" smtClean="0"/>
              <a:t>13/03/2025</a:t>
            </a:fld>
            <a:endParaRPr lang="en-GB"/>
          </a:p>
        </p:txBody>
      </p:sp>
      <p:sp>
        <p:nvSpPr>
          <p:cNvPr id="5" name="Footer Placeholder 4">
            <a:extLst>
              <a:ext uri="{FF2B5EF4-FFF2-40B4-BE49-F238E27FC236}">
                <a16:creationId xmlns:a16="http://schemas.microsoft.com/office/drawing/2014/main" id="{24B1AA79-DC26-8EE8-3DB6-FB01518780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349C2B-9693-BD13-4ABD-50116D703749}"/>
              </a:ext>
            </a:extLst>
          </p:cNvPr>
          <p:cNvSpPr>
            <a:spLocks noGrp="1"/>
          </p:cNvSpPr>
          <p:nvPr>
            <p:ph type="sldNum" sz="quarter" idx="12"/>
          </p:nvPr>
        </p:nvSpPr>
        <p:spPr/>
        <p:txBody>
          <a:bodyPr/>
          <a:lstStyle/>
          <a:p>
            <a:fld id="{3BC94FE6-5217-40E9-9516-F939E94188FB}" type="slidenum">
              <a:rPr lang="en-GB" smtClean="0"/>
              <a:t>‹#›</a:t>
            </a:fld>
            <a:endParaRPr lang="en-GB"/>
          </a:p>
        </p:txBody>
      </p:sp>
    </p:spTree>
    <p:extLst>
      <p:ext uri="{BB962C8B-B14F-4D97-AF65-F5344CB8AC3E}">
        <p14:creationId xmlns:p14="http://schemas.microsoft.com/office/powerpoint/2010/main" val="318036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64EBC-4B62-0722-A1A0-89B6E90BA2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D0F497-D565-583E-5AFA-91884EEB3A1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06745E-AA6D-47C0-C393-A229B41D195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A0C4E4-78B0-33B9-3646-D0D9670F701B}"/>
              </a:ext>
            </a:extLst>
          </p:cNvPr>
          <p:cNvSpPr>
            <a:spLocks noGrp="1"/>
          </p:cNvSpPr>
          <p:nvPr>
            <p:ph type="dt" sz="half" idx="10"/>
          </p:nvPr>
        </p:nvSpPr>
        <p:spPr/>
        <p:txBody>
          <a:bodyPr/>
          <a:lstStyle/>
          <a:p>
            <a:fld id="{6AF3644D-B440-42A8-8EE3-C93B6095B1CE}" type="datetimeFigureOut">
              <a:rPr lang="en-GB" smtClean="0"/>
              <a:t>13/03/2025</a:t>
            </a:fld>
            <a:endParaRPr lang="en-GB"/>
          </a:p>
        </p:txBody>
      </p:sp>
      <p:sp>
        <p:nvSpPr>
          <p:cNvPr id="6" name="Footer Placeholder 5">
            <a:extLst>
              <a:ext uri="{FF2B5EF4-FFF2-40B4-BE49-F238E27FC236}">
                <a16:creationId xmlns:a16="http://schemas.microsoft.com/office/drawing/2014/main" id="{5DA98EBF-1C23-7699-165A-08233CAD81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63A1A7-91FC-895C-8A5C-868A6A6699DA}"/>
              </a:ext>
            </a:extLst>
          </p:cNvPr>
          <p:cNvSpPr>
            <a:spLocks noGrp="1"/>
          </p:cNvSpPr>
          <p:nvPr>
            <p:ph type="sldNum" sz="quarter" idx="12"/>
          </p:nvPr>
        </p:nvSpPr>
        <p:spPr/>
        <p:txBody>
          <a:bodyPr/>
          <a:lstStyle/>
          <a:p>
            <a:fld id="{3BC94FE6-5217-40E9-9516-F939E94188FB}" type="slidenum">
              <a:rPr lang="en-GB" smtClean="0"/>
              <a:t>‹#›</a:t>
            </a:fld>
            <a:endParaRPr lang="en-GB"/>
          </a:p>
        </p:txBody>
      </p:sp>
    </p:spTree>
    <p:extLst>
      <p:ext uri="{BB962C8B-B14F-4D97-AF65-F5344CB8AC3E}">
        <p14:creationId xmlns:p14="http://schemas.microsoft.com/office/powerpoint/2010/main" val="2901358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BC61B-8ACC-B26E-C77B-660DD6DBAA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6E1F74-1D4F-2F6B-A639-3E57F70885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81B5BA-AC4A-C555-14F7-0646129080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1773F3-498D-5861-2814-7B7F635F37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A18B33-3B72-4BB9-D302-02D986B74F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B42CD6-7E6D-6ACC-4280-7A0BF9EB3A0C}"/>
              </a:ext>
            </a:extLst>
          </p:cNvPr>
          <p:cNvSpPr>
            <a:spLocks noGrp="1"/>
          </p:cNvSpPr>
          <p:nvPr>
            <p:ph type="dt" sz="half" idx="10"/>
          </p:nvPr>
        </p:nvSpPr>
        <p:spPr/>
        <p:txBody>
          <a:bodyPr/>
          <a:lstStyle/>
          <a:p>
            <a:fld id="{6AF3644D-B440-42A8-8EE3-C93B6095B1CE}" type="datetimeFigureOut">
              <a:rPr lang="en-GB" smtClean="0"/>
              <a:t>13/03/2025</a:t>
            </a:fld>
            <a:endParaRPr lang="en-GB"/>
          </a:p>
        </p:txBody>
      </p:sp>
      <p:sp>
        <p:nvSpPr>
          <p:cNvPr id="8" name="Footer Placeholder 7">
            <a:extLst>
              <a:ext uri="{FF2B5EF4-FFF2-40B4-BE49-F238E27FC236}">
                <a16:creationId xmlns:a16="http://schemas.microsoft.com/office/drawing/2014/main" id="{A516B381-4ADD-E747-BFC9-D0FD988368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333105F-97AA-383A-3174-82C17B3032CA}"/>
              </a:ext>
            </a:extLst>
          </p:cNvPr>
          <p:cNvSpPr>
            <a:spLocks noGrp="1"/>
          </p:cNvSpPr>
          <p:nvPr>
            <p:ph type="sldNum" sz="quarter" idx="12"/>
          </p:nvPr>
        </p:nvSpPr>
        <p:spPr/>
        <p:txBody>
          <a:bodyPr/>
          <a:lstStyle/>
          <a:p>
            <a:fld id="{3BC94FE6-5217-40E9-9516-F939E94188FB}" type="slidenum">
              <a:rPr lang="en-GB" smtClean="0"/>
              <a:t>‹#›</a:t>
            </a:fld>
            <a:endParaRPr lang="en-GB"/>
          </a:p>
        </p:txBody>
      </p:sp>
    </p:spTree>
    <p:extLst>
      <p:ext uri="{BB962C8B-B14F-4D97-AF65-F5344CB8AC3E}">
        <p14:creationId xmlns:p14="http://schemas.microsoft.com/office/powerpoint/2010/main" val="3440102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3B02D-AED0-D22F-61D6-A0B787463AC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D3B8BA-23B9-E924-F99A-F3CF5DF46FD0}"/>
              </a:ext>
            </a:extLst>
          </p:cNvPr>
          <p:cNvSpPr>
            <a:spLocks noGrp="1"/>
          </p:cNvSpPr>
          <p:nvPr>
            <p:ph type="dt" sz="half" idx="10"/>
          </p:nvPr>
        </p:nvSpPr>
        <p:spPr/>
        <p:txBody>
          <a:bodyPr/>
          <a:lstStyle/>
          <a:p>
            <a:fld id="{6AF3644D-B440-42A8-8EE3-C93B6095B1CE}" type="datetimeFigureOut">
              <a:rPr lang="en-GB" smtClean="0"/>
              <a:t>13/03/2025</a:t>
            </a:fld>
            <a:endParaRPr lang="en-GB"/>
          </a:p>
        </p:txBody>
      </p:sp>
      <p:sp>
        <p:nvSpPr>
          <p:cNvPr id="4" name="Footer Placeholder 3">
            <a:extLst>
              <a:ext uri="{FF2B5EF4-FFF2-40B4-BE49-F238E27FC236}">
                <a16:creationId xmlns:a16="http://schemas.microsoft.com/office/drawing/2014/main" id="{209AE3AC-D8D3-7965-1847-C98D131503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3E8AFC-377A-F3CE-2792-EE3EB14867EE}"/>
              </a:ext>
            </a:extLst>
          </p:cNvPr>
          <p:cNvSpPr>
            <a:spLocks noGrp="1"/>
          </p:cNvSpPr>
          <p:nvPr>
            <p:ph type="sldNum" sz="quarter" idx="12"/>
          </p:nvPr>
        </p:nvSpPr>
        <p:spPr/>
        <p:txBody>
          <a:bodyPr/>
          <a:lstStyle/>
          <a:p>
            <a:fld id="{3BC94FE6-5217-40E9-9516-F939E94188FB}" type="slidenum">
              <a:rPr lang="en-GB" smtClean="0"/>
              <a:t>‹#›</a:t>
            </a:fld>
            <a:endParaRPr lang="en-GB"/>
          </a:p>
        </p:txBody>
      </p:sp>
    </p:spTree>
    <p:extLst>
      <p:ext uri="{BB962C8B-B14F-4D97-AF65-F5344CB8AC3E}">
        <p14:creationId xmlns:p14="http://schemas.microsoft.com/office/powerpoint/2010/main" val="2168556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D7002C-E0DC-B007-7698-09D95970E076}"/>
              </a:ext>
            </a:extLst>
          </p:cNvPr>
          <p:cNvSpPr>
            <a:spLocks noGrp="1"/>
          </p:cNvSpPr>
          <p:nvPr>
            <p:ph type="dt" sz="half" idx="10"/>
          </p:nvPr>
        </p:nvSpPr>
        <p:spPr/>
        <p:txBody>
          <a:bodyPr/>
          <a:lstStyle/>
          <a:p>
            <a:fld id="{6AF3644D-B440-42A8-8EE3-C93B6095B1CE}" type="datetimeFigureOut">
              <a:rPr lang="en-GB" smtClean="0"/>
              <a:t>13/03/2025</a:t>
            </a:fld>
            <a:endParaRPr lang="en-GB"/>
          </a:p>
        </p:txBody>
      </p:sp>
      <p:sp>
        <p:nvSpPr>
          <p:cNvPr id="3" name="Footer Placeholder 2">
            <a:extLst>
              <a:ext uri="{FF2B5EF4-FFF2-40B4-BE49-F238E27FC236}">
                <a16:creationId xmlns:a16="http://schemas.microsoft.com/office/drawing/2014/main" id="{3C7037D1-B0EE-1314-406D-D83EF22C56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82EE8-214C-462D-7A8C-0AFDF060BC64}"/>
              </a:ext>
            </a:extLst>
          </p:cNvPr>
          <p:cNvSpPr>
            <a:spLocks noGrp="1"/>
          </p:cNvSpPr>
          <p:nvPr>
            <p:ph type="sldNum" sz="quarter" idx="12"/>
          </p:nvPr>
        </p:nvSpPr>
        <p:spPr/>
        <p:txBody>
          <a:bodyPr/>
          <a:lstStyle/>
          <a:p>
            <a:fld id="{3BC94FE6-5217-40E9-9516-F939E94188FB}" type="slidenum">
              <a:rPr lang="en-GB" smtClean="0"/>
              <a:t>‹#›</a:t>
            </a:fld>
            <a:endParaRPr lang="en-GB"/>
          </a:p>
        </p:txBody>
      </p:sp>
    </p:spTree>
    <p:extLst>
      <p:ext uri="{BB962C8B-B14F-4D97-AF65-F5344CB8AC3E}">
        <p14:creationId xmlns:p14="http://schemas.microsoft.com/office/powerpoint/2010/main" val="3769228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8885E-8749-E837-C5C6-9C0407875A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740641-13CA-FFF8-443D-B6C3870380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0A5EEE-1483-31DA-F89F-2A5D4DD65E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FD912C-A159-5B34-5279-71C98BAC0498}"/>
              </a:ext>
            </a:extLst>
          </p:cNvPr>
          <p:cNvSpPr>
            <a:spLocks noGrp="1"/>
          </p:cNvSpPr>
          <p:nvPr>
            <p:ph type="dt" sz="half" idx="10"/>
          </p:nvPr>
        </p:nvSpPr>
        <p:spPr/>
        <p:txBody>
          <a:bodyPr/>
          <a:lstStyle/>
          <a:p>
            <a:fld id="{6AF3644D-B440-42A8-8EE3-C93B6095B1CE}" type="datetimeFigureOut">
              <a:rPr lang="en-GB" smtClean="0"/>
              <a:t>13/03/2025</a:t>
            </a:fld>
            <a:endParaRPr lang="en-GB"/>
          </a:p>
        </p:txBody>
      </p:sp>
      <p:sp>
        <p:nvSpPr>
          <p:cNvPr id="6" name="Footer Placeholder 5">
            <a:extLst>
              <a:ext uri="{FF2B5EF4-FFF2-40B4-BE49-F238E27FC236}">
                <a16:creationId xmlns:a16="http://schemas.microsoft.com/office/drawing/2014/main" id="{F1D2D8A7-93DC-B219-0C67-FD456CFA04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BF2E8B-A5E2-9383-C157-19D8FF1F5D2C}"/>
              </a:ext>
            </a:extLst>
          </p:cNvPr>
          <p:cNvSpPr>
            <a:spLocks noGrp="1"/>
          </p:cNvSpPr>
          <p:nvPr>
            <p:ph type="sldNum" sz="quarter" idx="12"/>
          </p:nvPr>
        </p:nvSpPr>
        <p:spPr/>
        <p:txBody>
          <a:bodyPr/>
          <a:lstStyle/>
          <a:p>
            <a:fld id="{3BC94FE6-5217-40E9-9516-F939E94188FB}" type="slidenum">
              <a:rPr lang="en-GB" smtClean="0"/>
              <a:t>‹#›</a:t>
            </a:fld>
            <a:endParaRPr lang="en-GB"/>
          </a:p>
        </p:txBody>
      </p:sp>
    </p:spTree>
    <p:extLst>
      <p:ext uri="{BB962C8B-B14F-4D97-AF65-F5344CB8AC3E}">
        <p14:creationId xmlns:p14="http://schemas.microsoft.com/office/powerpoint/2010/main" val="10030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BE90-57BD-BEC7-B786-2A963684F0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ADE01B-9389-2792-BDE4-936C833B57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9DD72F-CEAB-21C4-F649-8D22F77BB3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CC6660-58FD-46DB-5A4E-6FCE4FD650F2}"/>
              </a:ext>
            </a:extLst>
          </p:cNvPr>
          <p:cNvSpPr>
            <a:spLocks noGrp="1"/>
          </p:cNvSpPr>
          <p:nvPr>
            <p:ph type="dt" sz="half" idx="10"/>
          </p:nvPr>
        </p:nvSpPr>
        <p:spPr/>
        <p:txBody>
          <a:bodyPr/>
          <a:lstStyle/>
          <a:p>
            <a:fld id="{6AF3644D-B440-42A8-8EE3-C93B6095B1CE}" type="datetimeFigureOut">
              <a:rPr lang="en-GB" smtClean="0"/>
              <a:t>13/03/2025</a:t>
            </a:fld>
            <a:endParaRPr lang="en-GB"/>
          </a:p>
        </p:txBody>
      </p:sp>
      <p:sp>
        <p:nvSpPr>
          <p:cNvPr id="6" name="Footer Placeholder 5">
            <a:extLst>
              <a:ext uri="{FF2B5EF4-FFF2-40B4-BE49-F238E27FC236}">
                <a16:creationId xmlns:a16="http://schemas.microsoft.com/office/drawing/2014/main" id="{A2EE658C-C4ED-2CBE-C5FF-5D861BAACE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6877EC-4262-DFD2-964D-B0C1148EF4A6}"/>
              </a:ext>
            </a:extLst>
          </p:cNvPr>
          <p:cNvSpPr>
            <a:spLocks noGrp="1"/>
          </p:cNvSpPr>
          <p:nvPr>
            <p:ph type="sldNum" sz="quarter" idx="12"/>
          </p:nvPr>
        </p:nvSpPr>
        <p:spPr/>
        <p:txBody>
          <a:bodyPr/>
          <a:lstStyle/>
          <a:p>
            <a:fld id="{3BC94FE6-5217-40E9-9516-F939E94188FB}" type="slidenum">
              <a:rPr lang="en-GB" smtClean="0"/>
              <a:t>‹#›</a:t>
            </a:fld>
            <a:endParaRPr lang="en-GB"/>
          </a:p>
        </p:txBody>
      </p:sp>
    </p:spTree>
    <p:extLst>
      <p:ext uri="{BB962C8B-B14F-4D97-AF65-F5344CB8AC3E}">
        <p14:creationId xmlns:p14="http://schemas.microsoft.com/office/powerpoint/2010/main" val="1798816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8612B-BCB0-053B-DADC-8AFAFB88E0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566513-BBD3-54CA-E191-9A13FE7B3D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2C5F87-A4DC-0CC3-85AB-F3F0175B0D63}"/>
              </a:ext>
            </a:extLst>
          </p:cNvPr>
          <p:cNvSpPr>
            <a:spLocks noGrp="1"/>
          </p:cNvSpPr>
          <p:nvPr>
            <p:ph type="dt" sz="half" idx="10"/>
          </p:nvPr>
        </p:nvSpPr>
        <p:spPr/>
        <p:txBody>
          <a:bodyPr/>
          <a:lstStyle/>
          <a:p>
            <a:fld id="{6AF3644D-B440-42A8-8EE3-C93B6095B1CE}" type="datetimeFigureOut">
              <a:rPr lang="en-GB" smtClean="0"/>
              <a:t>13/03/2025</a:t>
            </a:fld>
            <a:endParaRPr lang="en-GB"/>
          </a:p>
        </p:txBody>
      </p:sp>
      <p:sp>
        <p:nvSpPr>
          <p:cNvPr id="5" name="Footer Placeholder 4">
            <a:extLst>
              <a:ext uri="{FF2B5EF4-FFF2-40B4-BE49-F238E27FC236}">
                <a16:creationId xmlns:a16="http://schemas.microsoft.com/office/drawing/2014/main" id="{F0C7BFEB-1731-7AFF-2CD7-B4A12AF5C3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0F67E6-79AF-3771-324A-0A74CD132EE1}"/>
              </a:ext>
            </a:extLst>
          </p:cNvPr>
          <p:cNvSpPr>
            <a:spLocks noGrp="1"/>
          </p:cNvSpPr>
          <p:nvPr>
            <p:ph type="sldNum" sz="quarter" idx="12"/>
          </p:nvPr>
        </p:nvSpPr>
        <p:spPr/>
        <p:txBody>
          <a:bodyPr/>
          <a:lstStyle/>
          <a:p>
            <a:fld id="{3BC94FE6-5217-40E9-9516-F939E94188FB}" type="slidenum">
              <a:rPr lang="en-GB" smtClean="0"/>
              <a:t>‹#›</a:t>
            </a:fld>
            <a:endParaRPr lang="en-GB"/>
          </a:p>
        </p:txBody>
      </p:sp>
    </p:spTree>
    <p:extLst>
      <p:ext uri="{BB962C8B-B14F-4D97-AF65-F5344CB8AC3E}">
        <p14:creationId xmlns:p14="http://schemas.microsoft.com/office/powerpoint/2010/main" val="485007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6CDC7C-858E-50B3-2968-9762BEABCA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A95B33-EB1B-F008-AA92-7FED01D891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2D9DF0-1871-5BE2-E4F5-82427C36E80C}"/>
              </a:ext>
            </a:extLst>
          </p:cNvPr>
          <p:cNvSpPr>
            <a:spLocks noGrp="1"/>
          </p:cNvSpPr>
          <p:nvPr>
            <p:ph type="dt" sz="half" idx="10"/>
          </p:nvPr>
        </p:nvSpPr>
        <p:spPr/>
        <p:txBody>
          <a:bodyPr/>
          <a:lstStyle/>
          <a:p>
            <a:fld id="{6AF3644D-B440-42A8-8EE3-C93B6095B1CE}" type="datetimeFigureOut">
              <a:rPr lang="en-GB" smtClean="0"/>
              <a:t>13/03/2025</a:t>
            </a:fld>
            <a:endParaRPr lang="en-GB"/>
          </a:p>
        </p:txBody>
      </p:sp>
      <p:sp>
        <p:nvSpPr>
          <p:cNvPr id="5" name="Footer Placeholder 4">
            <a:extLst>
              <a:ext uri="{FF2B5EF4-FFF2-40B4-BE49-F238E27FC236}">
                <a16:creationId xmlns:a16="http://schemas.microsoft.com/office/drawing/2014/main" id="{57C3AD74-DA1C-35CF-F900-FAB22D0A21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60709F-394B-C6FA-B324-D252795107C2}"/>
              </a:ext>
            </a:extLst>
          </p:cNvPr>
          <p:cNvSpPr>
            <a:spLocks noGrp="1"/>
          </p:cNvSpPr>
          <p:nvPr>
            <p:ph type="sldNum" sz="quarter" idx="12"/>
          </p:nvPr>
        </p:nvSpPr>
        <p:spPr/>
        <p:txBody>
          <a:bodyPr/>
          <a:lstStyle/>
          <a:p>
            <a:fld id="{3BC94FE6-5217-40E9-9516-F939E94188FB}" type="slidenum">
              <a:rPr lang="en-GB" smtClean="0"/>
              <a:t>‹#›</a:t>
            </a:fld>
            <a:endParaRPr lang="en-GB"/>
          </a:p>
        </p:txBody>
      </p:sp>
    </p:spTree>
    <p:extLst>
      <p:ext uri="{BB962C8B-B14F-4D97-AF65-F5344CB8AC3E}">
        <p14:creationId xmlns:p14="http://schemas.microsoft.com/office/powerpoint/2010/main" val="353968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99CC">
            <a:alpha val="47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F7BB4E-DF98-95C2-F713-363C66835E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B59942-0B1F-D7D7-C6BC-F9E0D416C5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A1956A-E83D-1FCA-EDA8-71F489211D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AF3644D-B440-42A8-8EE3-C93B6095B1CE}" type="datetimeFigureOut">
              <a:rPr lang="en-GB" smtClean="0"/>
              <a:t>13/03/2025</a:t>
            </a:fld>
            <a:endParaRPr lang="en-GB"/>
          </a:p>
        </p:txBody>
      </p:sp>
      <p:sp>
        <p:nvSpPr>
          <p:cNvPr id="5" name="Footer Placeholder 4">
            <a:extLst>
              <a:ext uri="{FF2B5EF4-FFF2-40B4-BE49-F238E27FC236}">
                <a16:creationId xmlns:a16="http://schemas.microsoft.com/office/drawing/2014/main" id="{A7069EA3-981E-FE5E-DEA5-46B0BB4011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C1953FC-A38F-33A6-0974-DF281155D8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C94FE6-5217-40E9-9516-F939E94188FB}" type="slidenum">
              <a:rPr lang="en-GB" smtClean="0"/>
              <a:t>‹#›</a:t>
            </a:fld>
            <a:endParaRPr lang="en-GB"/>
          </a:p>
        </p:txBody>
      </p:sp>
    </p:spTree>
    <p:extLst>
      <p:ext uri="{BB962C8B-B14F-4D97-AF65-F5344CB8AC3E}">
        <p14:creationId xmlns:p14="http://schemas.microsoft.com/office/powerpoint/2010/main" val="25564349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atlasti.com/guides/qualitative-research-guide-part-2" TargetMode="External"/><Relationship Id="rId7" Type="http://schemas.openxmlformats.org/officeDocument/2006/relationships/hyperlink" Target="http://www.jstor.org/stable/10.3366/j.ctt1g0b2vz"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internationalwomensday.com/" TargetMode="External"/><Relationship Id="rId5" Type="http://schemas.openxmlformats.org/officeDocument/2006/relationships/hyperlink" Target="https://doi.org/10.1080/13645579.2019.1669923" TargetMode="External"/><Relationship Id="rId4" Type="http://schemas.openxmlformats.org/officeDocument/2006/relationships/hyperlink" Target="https://guides.library.ualberta.ca/indigenous-research/indigenous-research-metho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67A29-4BCF-1045-31F0-9031DD4E4336}"/>
              </a:ext>
            </a:extLst>
          </p:cNvPr>
          <p:cNvSpPr>
            <a:spLocks noGrp="1"/>
          </p:cNvSpPr>
          <p:nvPr>
            <p:ph type="ctrTitle"/>
          </p:nvPr>
        </p:nvSpPr>
        <p:spPr/>
        <p:txBody>
          <a:bodyPr/>
          <a:lstStyle/>
          <a:p>
            <a:r>
              <a:rPr lang="en-GB" dirty="0"/>
              <a:t>Applied Theatre Research</a:t>
            </a:r>
          </a:p>
        </p:txBody>
      </p:sp>
      <p:sp>
        <p:nvSpPr>
          <p:cNvPr id="3" name="Subtitle 2">
            <a:extLst>
              <a:ext uri="{FF2B5EF4-FFF2-40B4-BE49-F238E27FC236}">
                <a16:creationId xmlns:a16="http://schemas.microsoft.com/office/drawing/2014/main" id="{F71A334B-DBD9-BAF2-A9F0-6C92EC71558B}"/>
              </a:ext>
            </a:extLst>
          </p:cNvPr>
          <p:cNvSpPr>
            <a:spLocks noGrp="1"/>
          </p:cNvSpPr>
          <p:nvPr>
            <p:ph type="subTitle" idx="1"/>
          </p:nvPr>
        </p:nvSpPr>
        <p:spPr/>
        <p:txBody>
          <a:bodyPr/>
          <a:lstStyle/>
          <a:p>
            <a:r>
              <a:rPr lang="en-GB" dirty="0"/>
              <a:t>ADPA7010</a:t>
            </a:r>
          </a:p>
          <a:p>
            <a:endParaRPr lang="en-GB" dirty="0"/>
          </a:p>
          <a:p>
            <a:r>
              <a:rPr lang="en-GB" dirty="0"/>
              <a:t>10</a:t>
            </a:r>
            <a:r>
              <a:rPr lang="en-GB" baseline="30000" dirty="0"/>
              <a:t>th</a:t>
            </a:r>
            <a:r>
              <a:rPr lang="en-GB" dirty="0"/>
              <a:t> of March 2025</a:t>
            </a:r>
          </a:p>
        </p:txBody>
      </p:sp>
    </p:spTree>
    <p:extLst>
      <p:ext uri="{BB962C8B-B14F-4D97-AF65-F5344CB8AC3E}">
        <p14:creationId xmlns:p14="http://schemas.microsoft.com/office/powerpoint/2010/main" val="4856358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011A0-86B9-0324-A4E9-9B907822466D}"/>
              </a:ext>
            </a:extLst>
          </p:cNvPr>
          <p:cNvSpPr>
            <a:spLocks noGrp="1"/>
          </p:cNvSpPr>
          <p:nvPr>
            <p:ph type="title"/>
          </p:nvPr>
        </p:nvSpPr>
        <p:spPr/>
        <p:txBody>
          <a:bodyPr/>
          <a:lstStyle/>
          <a:p>
            <a:r>
              <a:rPr lang="en-GB" dirty="0"/>
              <a:t>Practical task 1/3</a:t>
            </a:r>
          </a:p>
        </p:txBody>
      </p:sp>
      <p:sp>
        <p:nvSpPr>
          <p:cNvPr id="3" name="Content Placeholder 2">
            <a:extLst>
              <a:ext uri="{FF2B5EF4-FFF2-40B4-BE49-F238E27FC236}">
                <a16:creationId xmlns:a16="http://schemas.microsoft.com/office/drawing/2014/main" id="{D0D1DB40-CE86-2C74-E5FA-93742F75B8B7}"/>
              </a:ext>
            </a:extLst>
          </p:cNvPr>
          <p:cNvSpPr>
            <a:spLocks noGrp="1"/>
          </p:cNvSpPr>
          <p:nvPr>
            <p:ph idx="1"/>
          </p:nvPr>
        </p:nvSpPr>
        <p:spPr/>
        <p:txBody>
          <a:bodyPr>
            <a:normAutofit lnSpcReduction="10000"/>
          </a:bodyPr>
          <a:lstStyle/>
          <a:p>
            <a:r>
              <a:rPr lang="en-GB" dirty="0"/>
              <a:t>Please write 3 questions that you will ask members of the group.</a:t>
            </a:r>
          </a:p>
          <a:p>
            <a:endParaRPr lang="en-GB" dirty="0"/>
          </a:p>
          <a:p>
            <a:r>
              <a:rPr lang="en-GB" dirty="0"/>
              <a:t>The answer to one question should be a mime</a:t>
            </a:r>
          </a:p>
          <a:p>
            <a:r>
              <a:rPr lang="en-GB" dirty="0"/>
              <a:t>The answer to one question should be a rhyme</a:t>
            </a:r>
          </a:p>
          <a:p>
            <a:r>
              <a:rPr lang="en-GB" dirty="0"/>
              <a:t>The answer to one question should refer to a time</a:t>
            </a:r>
          </a:p>
          <a:p>
            <a:endParaRPr lang="en-GB" dirty="0"/>
          </a:p>
          <a:p>
            <a:r>
              <a:rPr lang="en-GB" dirty="0"/>
              <a:t>Your questions to each other can be open, unstructured, and should allow for individual response that are authentic, experience-led, and easily accessible (i.e. do not require reading and research).</a:t>
            </a:r>
          </a:p>
        </p:txBody>
      </p:sp>
    </p:spTree>
    <p:extLst>
      <p:ext uri="{BB962C8B-B14F-4D97-AF65-F5344CB8AC3E}">
        <p14:creationId xmlns:p14="http://schemas.microsoft.com/office/powerpoint/2010/main" val="1331221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E6365-E45B-434E-C883-A421E3D7B305}"/>
              </a:ext>
            </a:extLst>
          </p:cNvPr>
          <p:cNvSpPr>
            <a:spLocks noGrp="1"/>
          </p:cNvSpPr>
          <p:nvPr>
            <p:ph type="title"/>
          </p:nvPr>
        </p:nvSpPr>
        <p:spPr/>
        <p:txBody>
          <a:bodyPr/>
          <a:lstStyle/>
          <a:p>
            <a:r>
              <a:rPr lang="en-GB" dirty="0"/>
              <a:t>Practical task 2/3</a:t>
            </a:r>
          </a:p>
        </p:txBody>
      </p:sp>
      <p:sp>
        <p:nvSpPr>
          <p:cNvPr id="3" name="Content Placeholder 2">
            <a:extLst>
              <a:ext uri="{FF2B5EF4-FFF2-40B4-BE49-F238E27FC236}">
                <a16:creationId xmlns:a16="http://schemas.microsoft.com/office/drawing/2014/main" id="{9236213A-63C7-4900-759F-4DD11A8029D7}"/>
              </a:ext>
            </a:extLst>
          </p:cNvPr>
          <p:cNvSpPr>
            <a:spLocks noGrp="1"/>
          </p:cNvSpPr>
          <p:nvPr>
            <p:ph idx="1"/>
          </p:nvPr>
        </p:nvSpPr>
        <p:spPr/>
        <p:txBody>
          <a:bodyPr>
            <a:normAutofit lnSpcReduction="10000"/>
          </a:bodyPr>
          <a:lstStyle/>
          <a:p>
            <a:r>
              <a:rPr lang="en-GB" dirty="0"/>
              <a:t>As I missed International Women’s Day in our sessions, I would like you to consider that your questions require answers that celebrate you as women and your experiences in life.</a:t>
            </a:r>
          </a:p>
          <a:p>
            <a:r>
              <a:rPr lang="en-GB" dirty="0"/>
              <a:t>You might also include questions that bring forth answers about women who have influenced your lives. </a:t>
            </a:r>
          </a:p>
          <a:p>
            <a:r>
              <a:rPr lang="en-GB" dirty="0"/>
              <a:t>These questions may elicit responses that describe positive or negative situations, so please share what you want, but don’t feel any pressure to share personal stories that might cause you distress and discomfort. </a:t>
            </a:r>
          </a:p>
          <a:p>
            <a:r>
              <a:rPr lang="en-GB" dirty="0"/>
              <a:t>We will be considering the outcomes of this practice as data in a research task later. </a:t>
            </a:r>
          </a:p>
          <a:p>
            <a:endParaRPr lang="en-GB" dirty="0"/>
          </a:p>
        </p:txBody>
      </p:sp>
    </p:spTree>
    <p:extLst>
      <p:ext uri="{BB962C8B-B14F-4D97-AF65-F5344CB8AC3E}">
        <p14:creationId xmlns:p14="http://schemas.microsoft.com/office/powerpoint/2010/main" val="1021656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6919E-7A34-4CA4-2AEC-2EFD22785F00}"/>
              </a:ext>
            </a:extLst>
          </p:cNvPr>
          <p:cNvSpPr>
            <a:spLocks noGrp="1"/>
          </p:cNvSpPr>
          <p:nvPr>
            <p:ph type="title"/>
          </p:nvPr>
        </p:nvSpPr>
        <p:spPr/>
        <p:txBody>
          <a:bodyPr/>
          <a:lstStyle/>
          <a:p>
            <a:r>
              <a:rPr lang="en-GB" dirty="0"/>
              <a:t>Practical task 3/3</a:t>
            </a:r>
          </a:p>
        </p:txBody>
      </p:sp>
      <p:sp>
        <p:nvSpPr>
          <p:cNvPr id="3" name="Content Placeholder 2">
            <a:extLst>
              <a:ext uri="{FF2B5EF4-FFF2-40B4-BE49-F238E27FC236}">
                <a16:creationId xmlns:a16="http://schemas.microsoft.com/office/drawing/2014/main" id="{A1B7DEEC-B3B8-AEDD-A7E1-F2032F273629}"/>
              </a:ext>
            </a:extLst>
          </p:cNvPr>
          <p:cNvSpPr>
            <a:spLocks noGrp="1"/>
          </p:cNvSpPr>
          <p:nvPr>
            <p:ph idx="1"/>
          </p:nvPr>
        </p:nvSpPr>
        <p:spPr/>
        <p:txBody>
          <a:bodyPr>
            <a:normAutofit lnSpcReduction="10000"/>
          </a:bodyPr>
          <a:lstStyle/>
          <a:p>
            <a:r>
              <a:rPr lang="en-GB" sz="2000" dirty="0"/>
              <a:t>…We will be considering the outcomes of this practice as data in a research task later… </a:t>
            </a:r>
          </a:p>
          <a:p>
            <a:endParaRPr lang="en-GB" sz="2000" dirty="0"/>
          </a:p>
          <a:p>
            <a:r>
              <a:rPr lang="en-GB" dirty="0"/>
              <a:t>Is everybody willing to allow me to take some process photos?</a:t>
            </a:r>
          </a:p>
          <a:p>
            <a:r>
              <a:rPr lang="en-GB" dirty="0"/>
              <a:t>All data and output evidence will be deleted/disposed of/ destroyed safely at the end of the session. </a:t>
            </a:r>
          </a:p>
          <a:p>
            <a:endParaRPr lang="en-GB" dirty="0"/>
          </a:p>
          <a:p>
            <a:r>
              <a:rPr lang="en-GB" dirty="0"/>
              <a:t>The next slide shows how I would like to structure the questions to the answers.</a:t>
            </a:r>
          </a:p>
          <a:p>
            <a:r>
              <a:rPr lang="en-GB" dirty="0"/>
              <a:t>This is for the purpose of the class task rather than being good applied theatre practice!</a:t>
            </a:r>
          </a:p>
          <a:p>
            <a:endParaRPr lang="en-GB" dirty="0"/>
          </a:p>
        </p:txBody>
      </p:sp>
    </p:spTree>
    <p:extLst>
      <p:ext uri="{BB962C8B-B14F-4D97-AF65-F5344CB8AC3E}">
        <p14:creationId xmlns:p14="http://schemas.microsoft.com/office/powerpoint/2010/main" val="191743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6BC8DD5A-2177-6753-E2F9-C07A00190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70E3A-32A3-616C-E2E3-8919D1841E16}"/>
              </a:ext>
            </a:extLst>
          </p:cNvPr>
          <p:cNvSpPr>
            <a:spLocks noGrp="1"/>
          </p:cNvSpPr>
          <p:nvPr>
            <p:ph type="title"/>
          </p:nvPr>
        </p:nvSpPr>
        <p:spPr>
          <a:xfrm>
            <a:off x="1142901" y="274104"/>
            <a:ext cx="9906199" cy="1157242"/>
          </a:xfrm>
        </p:spPr>
        <p:txBody>
          <a:bodyPr>
            <a:normAutofit/>
          </a:bodyPr>
          <a:lstStyle/>
          <a:p>
            <a:pPr algn="ctr"/>
            <a:r>
              <a:rPr lang="en-GB" sz="4000" dirty="0"/>
              <a:t>Practical task</a:t>
            </a:r>
          </a:p>
        </p:txBody>
      </p:sp>
      <p:graphicFrame>
        <p:nvGraphicFramePr>
          <p:cNvPr id="4" name="Content Placeholder 3">
            <a:extLst>
              <a:ext uri="{FF2B5EF4-FFF2-40B4-BE49-F238E27FC236}">
                <a16:creationId xmlns:a16="http://schemas.microsoft.com/office/drawing/2014/main" id="{D3106FD5-A9AA-27FC-9B18-8F7309037936}"/>
              </a:ext>
            </a:extLst>
          </p:cNvPr>
          <p:cNvGraphicFramePr>
            <a:graphicFrameLocks noGrp="1"/>
          </p:cNvGraphicFramePr>
          <p:nvPr>
            <p:ph idx="1"/>
            <p:extLst>
              <p:ext uri="{D42A27DB-BD31-4B8C-83A1-F6EECF244321}">
                <p14:modId xmlns:p14="http://schemas.microsoft.com/office/powerpoint/2010/main" val="3801390394"/>
              </p:ext>
            </p:extLst>
          </p:nvPr>
        </p:nvGraphicFramePr>
        <p:xfrm>
          <a:off x="1554049" y="2435959"/>
          <a:ext cx="9083905" cy="3248190"/>
        </p:xfrm>
        <a:graphic>
          <a:graphicData uri="http://schemas.openxmlformats.org/drawingml/2006/table">
            <a:tbl>
              <a:tblPr firstRow="1" firstCol="1" bandRow="1"/>
              <a:tblGrid>
                <a:gridCol w="1793668">
                  <a:extLst>
                    <a:ext uri="{9D8B030D-6E8A-4147-A177-3AD203B41FA5}">
                      <a16:colId xmlns:a16="http://schemas.microsoft.com/office/drawing/2014/main" val="18491392"/>
                    </a:ext>
                  </a:extLst>
                </a:gridCol>
                <a:gridCol w="2387393">
                  <a:extLst>
                    <a:ext uri="{9D8B030D-6E8A-4147-A177-3AD203B41FA5}">
                      <a16:colId xmlns:a16="http://schemas.microsoft.com/office/drawing/2014/main" val="3715563888"/>
                    </a:ext>
                  </a:extLst>
                </a:gridCol>
                <a:gridCol w="2647390">
                  <a:extLst>
                    <a:ext uri="{9D8B030D-6E8A-4147-A177-3AD203B41FA5}">
                      <a16:colId xmlns:a16="http://schemas.microsoft.com/office/drawing/2014/main" val="1277588344"/>
                    </a:ext>
                  </a:extLst>
                </a:gridCol>
                <a:gridCol w="2255454">
                  <a:extLst>
                    <a:ext uri="{9D8B030D-6E8A-4147-A177-3AD203B41FA5}">
                      <a16:colId xmlns:a16="http://schemas.microsoft.com/office/drawing/2014/main" val="1720760770"/>
                    </a:ext>
                  </a:extLst>
                </a:gridCol>
              </a:tblGrid>
              <a:tr h="649638">
                <a:tc>
                  <a:txBody>
                    <a:bodyPr/>
                    <a:lstStyle/>
                    <a:p>
                      <a:pPr algn="l" fontAlgn="t">
                        <a:lnSpc>
                          <a:spcPct val="115000"/>
                        </a:lnSpc>
                        <a:spcAft>
                          <a:spcPts val="800"/>
                        </a:spcAft>
                        <a:buNone/>
                      </a:pPr>
                      <a:r>
                        <a:rPr lang="en-GB" sz="3300" b="0" i="0" u="none" strike="noStrike" kern="100">
                          <a:effectLst/>
                          <a:latin typeface="Aptos" panose="020B0004020202020204" pitchFamily="34" charset="0"/>
                          <a:ea typeface="DengXian" panose="02010600030101010101" pitchFamily="2" charset="-122"/>
                          <a:cs typeface="Times New Roman" panose="02020603050405020304" pitchFamily="18" charset="0"/>
                        </a:rPr>
                        <a:t> </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3300" b="1" i="0" u="none" strike="noStrike" kern="100">
                          <a:effectLst/>
                          <a:latin typeface="Aptos" panose="020B0004020202020204" pitchFamily="34" charset="0"/>
                          <a:ea typeface="DengXian" panose="02010600030101010101" pitchFamily="2" charset="-122"/>
                          <a:cs typeface="Times New Roman" panose="02020603050405020304" pitchFamily="18" charset="0"/>
                        </a:rPr>
                        <a:t>Q1: Mime</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3300" b="1" i="0" u="none" strike="noStrike" kern="100">
                          <a:effectLst/>
                          <a:latin typeface="Aptos" panose="020B0004020202020204" pitchFamily="34" charset="0"/>
                          <a:ea typeface="DengXian" panose="02010600030101010101" pitchFamily="2" charset="-122"/>
                          <a:cs typeface="Times New Roman" panose="02020603050405020304" pitchFamily="18" charset="0"/>
                        </a:rPr>
                        <a:t>Q2: Rhyme</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3300" b="1" i="0" u="none" strike="noStrike" kern="100">
                          <a:effectLst/>
                          <a:latin typeface="Aptos" panose="020B0004020202020204" pitchFamily="34" charset="0"/>
                          <a:ea typeface="DengXian" panose="02010600030101010101" pitchFamily="2" charset="-122"/>
                          <a:cs typeface="Times New Roman" panose="02020603050405020304" pitchFamily="18" charset="0"/>
                        </a:rPr>
                        <a:t>Q3: Time</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80566379"/>
                  </a:ext>
                </a:extLst>
              </a:tr>
              <a:tr h="649638">
                <a:tc>
                  <a:txBody>
                    <a:bodyPr/>
                    <a:lstStyle/>
                    <a:p>
                      <a:pPr algn="l" fontAlgn="t">
                        <a:lnSpc>
                          <a:spcPct val="115000"/>
                        </a:lnSpc>
                        <a:spcAft>
                          <a:spcPts val="800"/>
                        </a:spcAft>
                        <a:buNone/>
                      </a:pPr>
                      <a:r>
                        <a:rPr lang="en-GB" sz="3300" b="1" i="0" u="none" strike="noStrike" kern="100">
                          <a:effectLst/>
                          <a:latin typeface="Aptos" panose="020B0004020202020204" pitchFamily="34" charset="0"/>
                          <a:ea typeface="DengXian" panose="02010600030101010101" pitchFamily="2" charset="-122"/>
                          <a:cs typeface="Times New Roman" panose="02020603050405020304" pitchFamily="18" charset="0"/>
                        </a:rPr>
                        <a:t>Kiara </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3300" b="0" i="0" u="none" strike="noStrike" kern="100">
                          <a:effectLst/>
                          <a:latin typeface="Aptos" panose="020B0004020202020204" pitchFamily="34" charset="0"/>
                          <a:ea typeface="DengXian" panose="02010600030101010101" pitchFamily="2" charset="-122"/>
                          <a:cs typeface="Times New Roman" panose="02020603050405020304" pitchFamily="18" charset="0"/>
                        </a:rPr>
                        <a:t>Aimee</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3300" b="0" i="0" u="none" strike="noStrike" kern="100">
                          <a:effectLst/>
                          <a:latin typeface="Aptos" panose="020B0004020202020204" pitchFamily="34" charset="0"/>
                          <a:ea typeface="DengXian" panose="02010600030101010101" pitchFamily="2" charset="-122"/>
                          <a:cs typeface="Times New Roman" panose="02020603050405020304" pitchFamily="18" charset="0"/>
                        </a:rPr>
                        <a:t>Elicia</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3300" b="0" i="0" u="none" strike="noStrike" kern="100">
                          <a:effectLst/>
                          <a:latin typeface="Aptos" panose="020B0004020202020204" pitchFamily="34" charset="0"/>
                          <a:ea typeface="DengXian" panose="02010600030101010101" pitchFamily="2" charset="-122"/>
                          <a:cs typeface="Times New Roman" panose="02020603050405020304" pitchFamily="18" charset="0"/>
                        </a:rPr>
                        <a:t>Ella</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78276512"/>
                  </a:ext>
                </a:extLst>
              </a:tr>
              <a:tr h="649638">
                <a:tc>
                  <a:txBody>
                    <a:bodyPr/>
                    <a:lstStyle/>
                    <a:p>
                      <a:pPr algn="l" fontAlgn="t">
                        <a:lnSpc>
                          <a:spcPct val="115000"/>
                        </a:lnSpc>
                        <a:spcAft>
                          <a:spcPts val="800"/>
                        </a:spcAft>
                        <a:buNone/>
                      </a:pPr>
                      <a:r>
                        <a:rPr lang="en-GB" sz="3300" b="1" i="0" u="none" strike="noStrike" kern="100">
                          <a:effectLst/>
                          <a:latin typeface="Aptos" panose="020B0004020202020204" pitchFamily="34" charset="0"/>
                          <a:ea typeface="DengXian" panose="02010600030101010101" pitchFamily="2" charset="-122"/>
                          <a:cs typeface="Times New Roman" panose="02020603050405020304" pitchFamily="18" charset="0"/>
                        </a:rPr>
                        <a:t>Aimee</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3300" b="0" i="0" u="none" strike="noStrike" kern="100">
                          <a:effectLst/>
                          <a:latin typeface="Aptos" panose="020B0004020202020204" pitchFamily="34" charset="0"/>
                          <a:ea typeface="DengXian" panose="02010600030101010101" pitchFamily="2" charset="-122"/>
                          <a:cs typeface="Times New Roman" panose="02020603050405020304" pitchFamily="18" charset="0"/>
                        </a:rPr>
                        <a:t>Elicia</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3300" b="0" i="0" u="none" strike="noStrike" kern="100">
                          <a:effectLst/>
                          <a:latin typeface="Aptos" panose="020B0004020202020204" pitchFamily="34" charset="0"/>
                          <a:ea typeface="DengXian" panose="02010600030101010101" pitchFamily="2" charset="-122"/>
                          <a:cs typeface="Times New Roman" panose="02020603050405020304" pitchFamily="18" charset="0"/>
                        </a:rPr>
                        <a:t>Ella</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3300" b="0" i="0" u="none" strike="noStrike" kern="100">
                          <a:effectLst/>
                          <a:latin typeface="Aptos" panose="020B0004020202020204" pitchFamily="34" charset="0"/>
                          <a:ea typeface="DengXian" panose="02010600030101010101" pitchFamily="2" charset="-122"/>
                          <a:cs typeface="Times New Roman" panose="02020603050405020304" pitchFamily="18" charset="0"/>
                        </a:rPr>
                        <a:t>Kiara</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32241844"/>
                  </a:ext>
                </a:extLst>
              </a:tr>
              <a:tr h="649638">
                <a:tc>
                  <a:txBody>
                    <a:bodyPr/>
                    <a:lstStyle/>
                    <a:p>
                      <a:pPr algn="l" fontAlgn="t">
                        <a:lnSpc>
                          <a:spcPct val="115000"/>
                        </a:lnSpc>
                        <a:spcAft>
                          <a:spcPts val="800"/>
                        </a:spcAft>
                        <a:buNone/>
                      </a:pPr>
                      <a:r>
                        <a:rPr lang="en-GB" sz="3300" b="1" i="0" u="none" strike="noStrike" kern="100">
                          <a:effectLst/>
                          <a:latin typeface="Aptos" panose="020B0004020202020204" pitchFamily="34" charset="0"/>
                          <a:ea typeface="DengXian" panose="02010600030101010101" pitchFamily="2" charset="-122"/>
                          <a:cs typeface="Times New Roman" panose="02020603050405020304" pitchFamily="18" charset="0"/>
                        </a:rPr>
                        <a:t>Elicia</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3300" b="0" i="0" u="none" strike="noStrike" kern="100">
                          <a:effectLst/>
                          <a:latin typeface="Aptos" panose="020B0004020202020204" pitchFamily="34" charset="0"/>
                          <a:ea typeface="DengXian" panose="02010600030101010101" pitchFamily="2" charset="-122"/>
                          <a:cs typeface="Times New Roman" panose="02020603050405020304" pitchFamily="18" charset="0"/>
                        </a:rPr>
                        <a:t>Ella</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3300" b="0" i="0" u="none" strike="noStrike" kern="100">
                          <a:effectLst/>
                          <a:latin typeface="Aptos" panose="020B0004020202020204" pitchFamily="34" charset="0"/>
                          <a:ea typeface="DengXian" panose="02010600030101010101" pitchFamily="2" charset="-122"/>
                          <a:cs typeface="Times New Roman" panose="02020603050405020304" pitchFamily="18" charset="0"/>
                        </a:rPr>
                        <a:t>Kiara</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3300" b="0" i="0" u="none" strike="noStrike" kern="100">
                          <a:effectLst/>
                          <a:latin typeface="Aptos" panose="020B0004020202020204" pitchFamily="34" charset="0"/>
                          <a:ea typeface="DengXian" panose="02010600030101010101" pitchFamily="2" charset="-122"/>
                          <a:cs typeface="Times New Roman" panose="02020603050405020304" pitchFamily="18" charset="0"/>
                        </a:rPr>
                        <a:t>Aimee</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53750894"/>
                  </a:ext>
                </a:extLst>
              </a:tr>
              <a:tr h="649638">
                <a:tc>
                  <a:txBody>
                    <a:bodyPr/>
                    <a:lstStyle/>
                    <a:p>
                      <a:pPr algn="l" fontAlgn="t">
                        <a:lnSpc>
                          <a:spcPct val="115000"/>
                        </a:lnSpc>
                        <a:spcAft>
                          <a:spcPts val="800"/>
                        </a:spcAft>
                        <a:buNone/>
                      </a:pPr>
                      <a:r>
                        <a:rPr lang="en-GB" sz="3300" b="1" i="0" u="none" strike="noStrike" kern="100">
                          <a:effectLst/>
                          <a:latin typeface="Aptos" panose="020B0004020202020204" pitchFamily="34" charset="0"/>
                          <a:ea typeface="DengXian" panose="02010600030101010101" pitchFamily="2" charset="-122"/>
                          <a:cs typeface="Times New Roman" panose="02020603050405020304" pitchFamily="18" charset="0"/>
                        </a:rPr>
                        <a:t>Ella</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3300" b="0" i="0" u="none" strike="noStrike" kern="100">
                          <a:effectLst/>
                          <a:latin typeface="Aptos" panose="020B0004020202020204" pitchFamily="34" charset="0"/>
                          <a:ea typeface="DengXian" panose="02010600030101010101" pitchFamily="2" charset="-122"/>
                          <a:cs typeface="Times New Roman" panose="02020603050405020304" pitchFamily="18" charset="0"/>
                        </a:rPr>
                        <a:t>Kiara</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3300" b="0" i="0" u="none" strike="noStrike" kern="100">
                          <a:effectLst/>
                          <a:latin typeface="Aptos" panose="020B0004020202020204" pitchFamily="34" charset="0"/>
                          <a:ea typeface="DengXian" panose="02010600030101010101" pitchFamily="2" charset="-122"/>
                          <a:cs typeface="Times New Roman" panose="02020603050405020304" pitchFamily="18" charset="0"/>
                        </a:rPr>
                        <a:t>Aimee</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3300" b="0" i="0" u="none" strike="noStrike" kern="100">
                          <a:effectLst/>
                          <a:latin typeface="Aptos" panose="020B0004020202020204" pitchFamily="34" charset="0"/>
                          <a:ea typeface="DengXian" panose="02010600030101010101" pitchFamily="2" charset="-122"/>
                          <a:cs typeface="Times New Roman" panose="02020603050405020304" pitchFamily="18" charset="0"/>
                        </a:rPr>
                        <a:t>Elicia</a:t>
                      </a:r>
                      <a:endParaRPr lang="en-GB" sz="5000" b="0" i="0" u="none" strike="noStrike">
                        <a:effectLst/>
                        <a:latin typeface="Arial" panose="020B0604020202020204" pitchFamily="34" charset="0"/>
                      </a:endParaRPr>
                    </a:p>
                  </a:txBody>
                  <a:tcPr marL="191349" marR="191349" marT="2657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34675006"/>
                  </a:ext>
                </a:extLst>
              </a:tr>
            </a:tbl>
          </a:graphicData>
        </a:graphic>
      </p:graphicFrame>
    </p:spTree>
    <p:extLst>
      <p:ext uri="{BB962C8B-B14F-4D97-AF65-F5344CB8AC3E}">
        <p14:creationId xmlns:p14="http://schemas.microsoft.com/office/powerpoint/2010/main" val="643621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21D37-8423-7600-32EA-75ECF6A8CD24}"/>
              </a:ext>
            </a:extLst>
          </p:cNvPr>
          <p:cNvSpPr>
            <a:spLocks noGrp="1"/>
          </p:cNvSpPr>
          <p:nvPr>
            <p:ph type="title"/>
          </p:nvPr>
        </p:nvSpPr>
        <p:spPr/>
        <p:txBody>
          <a:bodyPr/>
          <a:lstStyle/>
          <a:p>
            <a:r>
              <a:rPr lang="en-GB" dirty="0"/>
              <a:t>Practice Timetable</a:t>
            </a:r>
          </a:p>
        </p:txBody>
      </p:sp>
      <p:sp>
        <p:nvSpPr>
          <p:cNvPr id="3" name="Content Placeholder 2">
            <a:extLst>
              <a:ext uri="{FF2B5EF4-FFF2-40B4-BE49-F238E27FC236}">
                <a16:creationId xmlns:a16="http://schemas.microsoft.com/office/drawing/2014/main" id="{5DE6FFA0-BCD7-497D-EFC7-234A0A9FE22F}"/>
              </a:ext>
            </a:extLst>
          </p:cNvPr>
          <p:cNvSpPr>
            <a:spLocks noGrp="1"/>
          </p:cNvSpPr>
          <p:nvPr>
            <p:ph idx="1"/>
          </p:nvPr>
        </p:nvSpPr>
        <p:spPr/>
        <p:txBody>
          <a:bodyPr/>
          <a:lstStyle/>
          <a:p>
            <a:r>
              <a:rPr lang="en-GB" dirty="0"/>
              <a:t>15 minutes to construct questions.</a:t>
            </a:r>
          </a:p>
          <a:p>
            <a:r>
              <a:rPr lang="en-GB" dirty="0"/>
              <a:t>Share questions and 15 minutes to prepare responses.</a:t>
            </a:r>
          </a:p>
          <a:p>
            <a:r>
              <a:rPr lang="en-GB" dirty="0"/>
              <a:t>30 minutes to share responses in N001</a:t>
            </a:r>
          </a:p>
          <a:p>
            <a:endParaRPr lang="en-GB" dirty="0"/>
          </a:p>
          <a:p>
            <a:r>
              <a:rPr lang="en-GB" dirty="0"/>
              <a:t>Questionnaire – MS Forms – the link will be in your Outlook email at 11am.</a:t>
            </a:r>
          </a:p>
          <a:p>
            <a:r>
              <a:rPr lang="en-GB" dirty="0"/>
              <a:t>Break for coffee</a:t>
            </a:r>
          </a:p>
        </p:txBody>
      </p:sp>
    </p:spTree>
    <p:extLst>
      <p:ext uri="{BB962C8B-B14F-4D97-AF65-F5344CB8AC3E}">
        <p14:creationId xmlns:p14="http://schemas.microsoft.com/office/powerpoint/2010/main" val="3590673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19B05-E5DE-53D6-A350-D37B6630CD57}"/>
              </a:ext>
            </a:extLst>
          </p:cNvPr>
          <p:cNvSpPr>
            <a:spLocks noGrp="1"/>
          </p:cNvSpPr>
          <p:nvPr>
            <p:ph type="title"/>
          </p:nvPr>
        </p:nvSpPr>
        <p:spPr/>
        <p:txBody>
          <a:bodyPr/>
          <a:lstStyle/>
          <a:p>
            <a:r>
              <a:rPr lang="en-GB" dirty="0"/>
              <a:t>On our way out</a:t>
            </a:r>
          </a:p>
        </p:txBody>
      </p:sp>
      <p:sp>
        <p:nvSpPr>
          <p:cNvPr id="3" name="Content Placeholder 2">
            <a:extLst>
              <a:ext uri="{FF2B5EF4-FFF2-40B4-BE49-F238E27FC236}">
                <a16:creationId xmlns:a16="http://schemas.microsoft.com/office/drawing/2014/main" id="{D1555C50-2E89-5205-8C6D-336D4DE3F361}"/>
              </a:ext>
            </a:extLst>
          </p:cNvPr>
          <p:cNvSpPr>
            <a:spLocks noGrp="1"/>
          </p:cNvSpPr>
          <p:nvPr>
            <p:ph idx="1"/>
          </p:nvPr>
        </p:nvSpPr>
        <p:spPr/>
        <p:txBody>
          <a:bodyPr/>
          <a:lstStyle/>
          <a:p>
            <a:r>
              <a:rPr lang="en-GB" dirty="0"/>
              <a:t>Please select /collect something on the way to N001 – an object from nature that can represent any aspect of your intention / questions / planning – an object that just ‘catches your eye’. </a:t>
            </a:r>
          </a:p>
          <a:p>
            <a:endParaRPr lang="en-GB" dirty="0"/>
          </a:p>
          <a:p>
            <a:r>
              <a:rPr lang="en-GB" dirty="0"/>
              <a:t>Bring this with you and set it in a place in room.</a:t>
            </a:r>
          </a:p>
          <a:p>
            <a:endParaRPr lang="en-GB" dirty="0"/>
          </a:p>
          <a:p>
            <a:r>
              <a:rPr lang="en-GB" dirty="0"/>
              <a:t>Please bring this with you when we return to T&amp;L.</a:t>
            </a:r>
          </a:p>
          <a:p>
            <a:endParaRPr lang="en-GB" dirty="0"/>
          </a:p>
        </p:txBody>
      </p:sp>
    </p:spTree>
    <p:extLst>
      <p:ext uri="{BB962C8B-B14F-4D97-AF65-F5344CB8AC3E}">
        <p14:creationId xmlns:p14="http://schemas.microsoft.com/office/powerpoint/2010/main" val="859590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299A4-EADA-EC9B-758D-1B18731DCD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90355F-4FB9-7E48-D654-7B66B4F211FE}"/>
              </a:ext>
            </a:extLst>
          </p:cNvPr>
          <p:cNvSpPr>
            <a:spLocks noGrp="1"/>
          </p:cNvSpPr>
          <p:nvPr>
            <p:ph type="title"/>
          </p:nvPr>
        </p:nvSpPr>
        <p:spPr/>
        <p:txBody>
          <a:bodyPr/>
          <a:lstStyle/>
          <a:p>
            <a:r>
              <a:rPr lang="en-GB" dirty="0"/>
              <a:t>More Practice</a:t>
            </a:r>
          </a:p>
        </p:txBody>
      </p:sp>
      <p:sp>
        <p:nvSpPr>
          <p:cNvPr id="3" name="Content Placeholder 2">
            <a:extLst>
              <a:ext uri="{FF2B5EF4-FFF2-40B4-BE49-F238E27FC236}">
                <a16:creationId xmlns:a16="http://schemas.microsoft.com/office/drawing/2014/main" id="{F7E7E1A2-B46C-D253-E9F8-91987D2A1521}"/>
              </a:ext>
            </a:extLst>
          </p:cNvPr>
          <p:cNvSpPr>
            <a:spLocks noGrp="1"/>
          </p:cNvSpPr>
          <p:nvPr>
            <p:ph idx="1"/>
          </p:nvPr>
        </p:nvSpPr>
        <p:spPr/>
        <p:txBody>
          <a:bodyPr/>
          <a:lstStyle/>
          <a:p>
            <a:r>
              <a:rPr lang="en-GB" dirty="0"/>
              <a:t>Set out the objects and practice output on the tables.</a:t>
            </a:r>
          </a:p>
          <a:p>
            <a:endParaRPr lang="en-GB" dirty="0"/>
          </a:p>
          <a:p>
            <a:r>
              <a:rPr lang="en-GB" dirty="0"/>
              <a:t>How will you group the objects?</a:t>
            </a:r>
          </a:p>
          <a:p>
            <a:endParaRPr lang="en-GB" dirty="0"/>
          </a:p>
          <a:p>
            <a:r>
              <a:rPr lang="en-GB" dirty="0"/>
              <a:t>Does the grouping allow for new connections to form or to show a common theme?</a:t>
            </a:r>
          </a:p>
          <a:p>
            <a:endParaRPr lang="en-GB" dirty="0"/>
          </a:p>
          <a:p>
            <a:endParaRPr lang="en-GB" dirty="0"/>
          </a:p>
        </p:txBody>
      </p:sp>
    </p:spTree>
    <p:extLst>
      <p:ext uri="{BB962C8B-B14F-4D97-AF65-F5344CB8AC3E}">
        <p14:creationId xmlns:p14="http://schemas.microsoft.com/office/powerpoint/2010/main" val="11345536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483A6-6219-64A6-5B11-2FFB3E1C7F10}"/>
              </a:ext>
            </a:extLst>
          </p:cNvPr>
          <p:cNvSpPr>
            <a:spLocks noGrp="1"/>
          </p:cNvSpPr>
          <p:nvPr>
            <p:ph type="title"/>
          </p:nvPr>
        </p:nvSpPr>
        <p:spPr/>
        <p:txBody>
          <a:bodyPr/>
          <a:lstStyle/>
          <a:p>
            <a:r>
              <a:rPr lang="en-GB" dirty="0"/>
              <a:t>Practical Task: Data Collection</a:t>
            </a:r>
          </a:p>
        </p:txBody>
      </p:sp>
      <p:sp>
        <p:nvSpPr>
          <p:cNvPr id="3" name="Content Placeholder 2">
            <a:extLst>
              <a:ext uri="{FF2B5EF4-FFF2-40B4-BE49-F238E27FC236}">
                <a16:creationId xmlns:a16="http://schemas.microsoft.com/office/drawing/2014/main" id="{8363D563-5A9F-3C2D-D069-A45AA32C3D5F}"/>
              </a:ext>
            </a:extLst>
          </p:cNvPr>
          <p:cNvSpPr>
            <a:spLocks noGrp="1"/>
          </p:cNvSpPr>
          <p:nvPr>
            <p:ph idx="1"/>
          </p:nvPr>
        </p:nvSpPr>
        <p:spPr/>
        <p:txBody>
          <a:bodyPr>
            <a:normAutofit fontScale="92500" lnSpcReduction="20000"/>
          </a:bodyPr>
          <a:lstStyle/>
          <a:p>
            <a:r>
              <a:rPr lang="en-GB" dirty="0"/>
              <a:t>We will now conduct a short seminar using the questions that you have responded to on MS Forms.</a:t>
            </a:r>
          </a:p>
          <a:p>
            <a:endParaRPr lang="en-GB" dirty="0"/>
          </a:p>
          <a:p>
            <a:r>
              <a:rPr lang="en-GB" dirty="0"/>
              <a:t>For practice purposes, I would like to record the discussion on/as a Teams call.</a:t>
            </a:r>
          </a:p>
          <a:p>
            <a:endParaRPr lang="en-GB" dirty="0"/>
          </a:p>
          <a:p>
            <a:r>
              <a:rPr lang="en-GB" dirty="0"/>
              <a:t>How did you make the questions that you chose to ask unique to you?</a:t>
            </a:r>
          </a:p>
          <a:p>
            <a:r>
              <a:rPr lang="en-GB" dirty="0"/>
              <a:t>Did you know the answers to the questions that you were asking?</a:t>
            </a:r>
          </a:p>
          <a:p>
            <a:r>
              <a:rPr lang="en-GB" dirty="0"/>
              <a:t>How did it feel to share stories about being yourself?</a:t>
            </a:r>
          </a:p>
          <a:p>
            <a:r>
              <a:rPr lang="en-GB" dirty="0"/>
              <a:t>You needed to create questions with specific forms of output, did this influence your inquiry process?</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953205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222F-2975-2F5A-3901-1C581C9CBC33}"/>
              </a:ext>
            </a:extLst>
          </p:cNvPr>
          <p:cNvSpPr>
            <a:spLocks noGrp="1"/>
          </p:cNvSpPr>
          <p:nvPr>
            <p:ph type="title"/>
          </p:nvPr>
        </p:nvSpPr>
        <p:spPr/>
        <p:txBody>
          <a:bodyPr/>
          <a:lstStyle/>
          <a:p>
            <a:r>
              <a:rPr lang="en-GB" dirty="0"/>
              <a:t>Reporting on Research Findings</a:t>
            </a:r>
          </a:p>
        </p:txBody>
      </p:sp>
      <p:sp>
        <p:nvSpPr>
          <p:cNvPr id="3" name="Content Placeholder 2">
            <a:extLst>
              <a:ext uri="{FF2B5EF4-FFF2-40B4-BE49-F238E27FC236}">
                <a16:creationId xmlns:a16="http://schemas.microsoft.com/office/drawing/2014/main" id="{F2B1449D-DC93-40E2-20D6-7668A5216E73}"/>
              </a:ext>
            </a:extLst>
          </p:cNvPr>
          <p:cNvSpPr>
            <a:spLocks noGrp="1"/>
          </p:cNvSpPr>
          <p:nvPr>
            <p:ph idx="1"/>
          </p:nvPr>
        </p:nvSpPr>
        <p:spPr/>
        <p:txBody>
          <a:bodyPr>
            <a:normAutofit fontScale="92500" lnSpcReduction="10000"/>
          </a:bodyPr>
          <a:lstStyle/>
          <a:p>
            <a:r>
              <a:rPr lang="en-GB" dirty="0"/>
              <a:t>We know that qualitative data can be…’messy’…</a:t>
            </a:r>
          </a:p>
          <a:p>
            <a:endParaRPr lang="en-GB" dirty="0"/>
          </a:p>
          <a:p>
            <a:r>
              <a:rPr lang="en-GB" dirty="0"/>
              <a:t>As Hughes, Kidd and McNamara consider in their paper / chapter ‘The Usefulness of Mess: Artistry, Improvisation and Decomposition in the Practice of Research in Applied Theatre’(Kershaw &amp; Nicholson, 2011)</a:t>
            </a:r>
          </a:p>
          <a:p>
            <a:r>
              <a:rPr lang="en-GB" dirty="0"/>
              <a:t>‘…applied theatre researchers are challenged by direct engagements with practice. We argue that these challenges provide a site from which to conceptualise a research method that privileges notions of practice. This way of working challenges notions of method and methodology as epistemologically secure, finite, discrete sets of procedures fit for the purpose of discovering certain, measurable findings about the impact of applied theatre practice.’ (Hughes et al, 2011;187-8)</a:t>
            </a:r>
          </a:p>
        </p:txBody>
      </p:sp>
    </p:spTree>
    <p:extLst>
      <p:ext uri="{BB962C8B-B14F-4D97-AF65-F5344CB8AC3E}">
        <p14:creationId xmlns:p14="http://schemas.microsoft.com/office/powerpoint/2010/main" val="4024740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C59FA-A77E-F67A-45FB-33B779DCFE48}"/>
              </a:ext>
            </a:extLst>
          </p:cNvPr>
          <p:cNvSpPr>
            <a:spLocks noGrp="1"/>
          </p:cNvSpPr>
          <p:nvPr>
            <p:ph type="title"/>
          </p:nvPr>
        </p:nvSpPr>
        <p:spPr/>
        <p:txBody>
          <a:bodyPr/>
          <a:lstStyle/>
          <a:p>
            <a:r>
              <a:rPr lang="en-GB" dirty="0"/>
              <a:t>Reporting on Research Findings</a:t>
            </a:r>
          </a:p>
        </p:txBody>
      </p:sp>
      <p:sp>
        <p:nvSpPr>
          <p:cNvPr id="3" name="Content Placeholder 2">
            <a:extLst>
              <a:ext uri="{FF2B5EF4-FFF2-40B4-BE49-F238E27FC236}">
                <a16:creationId xmlns:a16="http://schemas.microsoft.com/office/drawing/2014/main" id="{28138CB6-FB09-CFCB-00A3-0C90BB092C19}"/>
              </a:ext>
            </a:extLst>
          </p:cNvPr>
          <p:cNvSpPr>
            <a:spLocks noGrp="1"/>
          </p:cNvSpPr>
          <p:nvPr>
            <p:ph idx="1"/>
          </p:nvPr>
        </p:nvSpPr>
        <p:spPr/>
        <p:txBody>
          <a:bodyPr>
            <a:normAutofit/>
          </a:bodyPr>
          <a:lstStyle/>
          <a:p>
            <a:r>
              <a:rPr lang="en-GB" i="0" dirty="0">
                <a:effectLst/>
              </a:rPr>
              <a:t>‘The methodological approach that has emerged as common and fruitful (…) can be described as a series of creative crossovers and confluences between discursive research methods and creative practices. </a:t>
            </a:r>
          </a:p>
          <a:p>
            <a:r>
              <a:rPr lang="en-GB" i="0" dirty="0">
                <a:effectLst/>
              </a:rPr>
              <a:t>These are best conceived as ongoing, layered and sometimes unpredictable journeys for participants, artists and audiences rather than a permanent fixing or framing of the multiplicities of practice…’(</a:t>
            </a:r>
            <a:r>
              <a:rPr lang="en-GB" i="0" dirty="0" err="1">
                <a:effectLst/>
              </a:rPr>
              <a:t>cont</a:t>
            </a:r>
            <a:r>
              <a:rPr lang="en-GB" i="0" dirty="0">
                <a:effectLst/>
              </a:rPr>
              <a:t> next slide)</a:t>
            </a:r>
            <a:r>
              <a:rPr lang="en-GB" dirty="0"/>
              <a:t> (Hughes et al, 2011;207)</a:t>
            </a:r>
            <a:r>
              <a:rPr lang="en-GB" i="0" dirty="0">
                <a:effectLst/>
              </a:rPr>
              <a:t> </a:t>
            </a:r>
            <a:endParaRPr lang="en-GB" dirty="0"/>
          </a:p>
          <a:p>
            <a:endParaRPr lang="en-GB" i="0" dirty="0">
              <a:effectLst/>
            </a:endParaRPr>
          </a:p>
        </p:txBody>
      </p:sp>
    </p:spTree>
    <p:extLst>
      <p:ext uri="{BB962C8B-B14F-4D97-AF65-F5344CB8AC3E}">
        <p14:creationId xmlns:p14="http://schemas.microsoft.com/office/powerpoint/2010/main" val="849442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CC382-E78C-3AD8-093C-7FE3DAD0EBA2}"/>
              </a:ext>
            </a:extLst>
          </p:cNvPr>
          <p:cNvSpPr>
            <a:spLocks noGrp="1"/>
          </p:cNvSpPr>
          <p:nvPr>
            <p:ph type="title"/>
          </p:nvPr>
        </p:nvSpPr>
        <p:spPr/>
        <p:txBody>
          <a:bodyPr/>
          <a:lstStyle/>
          <a:p>
            <a:r>
              <a:rPr lang="en-GB" dirty="0"/>
              <a:t>Reporting on Research Findings</a:t>
            </a:r>
          </a:p>
        </p:txBody>
      </p:sp>
      <p:sp>
        <p:nvSpPr>
          <p:cNvPr id="3" name="Content Placeholder 2">
            <a:extLst>
              <a:ext uri="{FF2B5EF4-FFF2-40B4-BE49-F238E27FC236}">
                <a16:creationId xmlns:a16="http://schemas.microsoft.com/office/drawing/2014/main" id="{0A1628D9-FFB8-6266-19B5-C248ED94E961}"/>
              </a:ext>
            </a:extLst>
          </p:cNvPr>
          <p:cNvSpPr>
            <a:spLocks noGrp="1"/>
          </p:cNvSpPr>
          <p:nvPr>
            <p:ph idx="1"/>
          </p:nvPr>
        </p:nvSpPr>
        <p:spPr/>
        <p:txBody>
          <a:bodyPr/>
          <a:lstStyle/>
          <a:p>
            <a:r>
              <a:rPr lang="en-GB" dirty="0"/>
              <a:t>‘(</a:t>
            </a:r>
            <a:r>
              <a:rPr lang="en-GB" dirty="0" err="1"/>
              <a:t>cont</a:t>
            </a:r>
            <a:r>
              <a:rPr lang="en-GB" dirty="0"/>
              <a:t>) </a:t>
            </a:r>
            <a:r>
              <a:rPr lang="en-GB" i="0" dirty="0">
                <a:effectLst/>
              </a:rPr>
              <a:t>The processes of knowledge production implicit in distinct research methods are all mediations of practice, useful at times but inherently limited. </a:t>
            </a:r>
          </a:p>
          <a:p>
            <a:r>
              <a:rPr lang="en-GB" i="0" dirty="0">
                <a:effectLst/>
              </a:rPr>
              <a:t>Our argument can be summarised as follows: there is practice as research' and 'research into practice'; and there are also the interweaving practises of research, theory and practice. Stories of practice worked up in applied theatre research - including narratives offered by participants and theorised overviews offered by researchers - always only indicate a temporarily abstracted fragment of the practice.’ </a:t>
            </a:r>
            <a:r>
              <a:rPr lang="en-GB" dirty="0"/>
              <a:t>(Hughes et al, 2011;207)</a:t>
            </a:r>
            <a:r>
              <a:rPr lang="en-GB" i="0" dirty="0">
                <a:effectLst/>
              </a:rPr>
              <a:t> </a:t>
            </a:r>
            <a:endParaRPr lang="en-GB" dirty="0"/>
          </a:p>
          <a:p>
            <a:endParaRPr lang="en-GB" dirty="0"/>
          </a:p>
        </p:txBody>
      </p:sp>
    </p:spTree>
    <p:extLst>
      <p:ext uri="{BB962C8B-B14F-4D97-AF65-F5344CB8AC3E}">
        <p14:creationId xmlns:p14="http://schemas.microsoft.com/office/powerpoint/2010/main" val="2796885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87547-477D-27A3-A089-10F287CFD847}"/>
              </a:ext>
            </a:extLst>
          </p:cNvPr>
          <p:cNvSpPr>
            <a:spLocks noGrp="1"/>
          </p:cNvSpPr>
          <p:nvPr>
            <p:ph type="title"/>
          </p:nvPr>
        </p:nvSpPr>
        <p:spPr/>
        <p:txBody>
          <a:bodyPr/>
          <a:lstStyle/>
          <a:p>
            <a:r>
              <a:rPr lang="en-GB" dirty="0"/>
              <a:t>Reporting on Research Findings</a:t>
            </a:r>
          </a:p>
        </p:txBody>
      </p:sp>
      <p:sp>
        <p:nvSpPr>
          <p:cNvPr id="3" name="Content Placeholder 2">
            <a:extLst>
              <a:ext uri="{FF2B5EF4-FFF2-40B4-BE49-F238E27FC236}">
                <a16:creationId xmlns:a16="http://schemas.microsoft.com/office/drawing/2014/main" id="{7BB19AA7-86DA-854A-FB22-701AEEE35D28}"/>
              </a:ext>
            </a:extLst>
          </p:cNvPr>
          <p:cNvSpPr>
            <a:spLocks noGrp="1"/>
          </p:cNvSpPr>
          <p:nvPr>
            <p:ph idx="1"/>
          </p:nvPr>
        </p:nvSpPr>
        <p:spPr/>
        <p:txBody>
          <a:bodyPr/>
          <a:lstStyle/>
          <a:p>
            <a:r>
              <a:rPr lang="en-GB" i="0" dirty="0">
                <a:effectLst/>
              </a:rPr>
              <a:t>‘Applied theatre research is a kind of practice that produces discourses and narratives that may (or may not) open up new perspectives and questions of relevance to the people and contexts it works with and in. </a:t>
            </a:r>
          </a:p>
          <a:p>
            <a:r>
              <a:rPr lang="en-GB" i="0" dirty="0">
                <a:effectLst/>
              </a:rPr>
              <a:t>In our making of something - a performance or research report - we hold the practice still for a moment so that we can look at its parts. But we make a mistake if we assume that those parts added together come to the sum of the whole.’ </a:t>
            </a:r>
            <a:r>
              <a:rPr lang="en-GB" dirty="0"/>
              <a:t>(Hughes et al, 2011;207)</a:t>
            </a:r>
            <a:r>
              <a:rPr lang="en-GB" i="0" dirty="0">
                <a:effectLst/>
              </a:rPr>
              <a:t> </a:t>
            </a:r>
            <a:endParaRPr lang="en-GB" dirty="0"/>
          </a:p>
        </p:txBody>
      </p:sp>
    </p:spTree>
    <p:extLst>
      <p:ext uri="{BB962C8B-B14F-4D97-AF65-F5344CB8AC3E}">
        <p14:creationId xmlns:p14="http://schemas.microsoft.com/office/powerpoint/2010/main" val="3143548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6AA1C-0D31-D23D-144E-258D63700A6F}"/>
              </a:ext>
            </a:extLst>
          </p:cNvPr>
          <p:cNvSpPr>
            <a:spLocks noGrp="1"/>
          </p:cNvSpPr>
          <p:nvPr>
            <p:ph type="title"/>
          </p:nvPr>
        </p:nvSpPr>
        <p:spPr/>
        <p:txBody>
          <a:bodyPr/>
          <a:lstStyle/>
          <a:p>
            <a:r>
              <a:rPr lang="en-GB" dirty="0"/>
              <a:t>Qualitative Data </a:t>
            </a:r>
          </a:p>
        </p:txBody>
      </p:sp>
      <p:sp>
        <p:nvSpPr>
          <p:cNvPr id="3" name="Content Placeholder 2">
            <a:extLst>
              <a:ext uri="{FF2B5EF4-FFF2-40B4-BE49-F238E27FC236}">
                <a16:creationId xmlns:a16="http://schemas.microsoft.com/office/drawing/2014/main" id="{16A63BB9-2A67-20F3-8DEA-9C29C91ED5A1}"/>
              </a:ext>
            </a:extLst>
          </p:cNvPr>
          <p:cNvSpPr>
            <a:spLocks noGrp="1"/>
          </p:cNvSpPr>
          <p:nvPr>
            <p:ph idx="1"/>
          </p:nvPr>
        </p:nvSpPr>
        <p:spPr/>
        <p:txBody>
          <a:bodyPr>
            <a:normAutofit lnSpcReduction="10000"/>
          </a:bodyPr>
          <a:lstStyle/>
          <a:p>
            <a:r>
              <a:rPr lang="en-GB" dirty="0"/>
              <a:t>Qualitative data can be unstructured and need some (re)organisation or restructuring before providing an appropriate data set for analysis. </a:t>
            </a:r>
          </a:p>
          <a:p>
            <a:endParaRPr lang="en-GB" dirty="0"/>
          </a:p>
          <a:p>
            <a:r>
              <a:rPr lang="en-GB" dirty="0"/>
              <a:t>The purpose of your data analysis may be to provide a clearer overview of your findings for reporting purposes – but what are the purposes of reporting?</a:t>
            </a:r>
          </a:p>
          <a:p>
            <a:endParaRPr lang="en-GB" dirty="0"/>
          </a:p>
          <a:p>
            <a:r>
              <a:rPr lang="en-GB" dirty="0"/>
              <a:t>You may want to analyse your qualitative data so that you can show clear and actionable results from your project.</a:t>
            </a:r>
          </a:p>
          <a:p>
            <a:endParaRPr lang="en-GB" dirty="0"/>
          </a:p>
        </p:txBody>
      </p:sp>
    </p:spTree>
    <p:extLst>
      <p:ext uri="{BB962C8B-B14F-4D97-AF65-F5344CB8AC3E}">
        <p14:creationId xmlns:p14="http://schemas.microsoft.com/office/powerpoint/2010/main" val="41942635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A9B2C-7DC3-4B7C-7306-AA73AE210A47}"/>
              </a:ext>
            </a:extLst>
          </p:cNvPr>
          <p:cNvSpPr>
            <a:spLocks noGrp="1"/>
          </p:cNvSpPr>
          <p:nvPr>
            <p:ph type="title"/>
          </p:nvPr>
        </p:nvSpPr>
        <p:spPr/>
        <p:txBody>
          <a:bodyPr/>
          <a:lstStyle/>
          <a:p>
            <a:r>
              <a:rPr lang="en-GB" dirty="0"/>
              <a:t>Qualitative Data </a:t>
            </a:r>
          </a:p>
        </p:txBody>
      </p:sp>
      <p:sp>
        <p:nvSpPr>
          <p:cNvPr id="3" name="Content Placeholder 2">
            <a:extLst>
              <a:ext uri="{FF2B5EF4-FFF2-40B4-BE49-F238E27FC236}">
                <a16:creationId xmlns:a16="http://schemas.microsoft.com/office/drawing/2014/main" id="{9C8D8C09-18CB-CA2C-FB5D-C9FEAF0C5A32}"/>
              </a:ext>
            </a:extLst>
          </p:cNvPr>
          <p:cNvSpPr>
            <a:spLocks noGrp="1"/>
          </p:cNvSpPr>
          <p:nvPr>
            <p:ph idx="1"/>
          </p:nvPr>
        </p:nvSpPr>
        <p:spPr/>
        <p:txBody>
          <a:bodyPr/>
          <a:lstStyle/>
          <a:p>
            <a:r>
              <a:rPr lang="en-GB" dirty="0"/>
              <a:t>Bear in mind that the feedback or questionnaire data that you might generate and collect from a project is considered ‘raw’ data.</a:t>
            </a:r>
          </a:p>
          <a:p>
            <a:endParaRPr lang="en-GB" dirty="0"/>
          </a:p>
          <a:p>
            <a:r>
              <a:rPr lang="en-GB" dirty="0"/>
              <a:t>This means that it needs some level of organisation before it can be turned into research findings for analysis. </a:t>
            </a:r>
          </a:p>
        </p:txBody>
      </p:sp>
    </p:spTree>
    <p:extLst>
      <p:ext uri="{BB962C8B-B14F-4D97-AF65-F5344CB8AC3E}">
        <p14:creationId xmlns:p14="http://schemas.microsoft.com/office/powerpoint/2010/main" val="879335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36453-5A5A-48AD-CC30-DA4A436A4FF3}"/>
              </a:ext>
            </a:extLst>
          </p:cNvPr>
          <p:cNvSpPr>
            <a:spLocks noGrp="1"/>
          </p:cNvSpPr>
          <p:nvPr>
            <p:ph type="title"/>
          </p:nvPr>
        </p:nvSpPr>
        <p:spPr/>
        <p:txBody>
          <a:bodyPr/>
          <a:lstStyle/>
          <a:p>
            <a:r>
              <a:rPr lang="en-GB" dirty="0"/>
              <a:t>Qualitative Data </a:t>
            </a:r>
          </a:p>
        </p:txBody>
      </p:sp>
      <p:sp>
        <p:nvSpPr>
          <p:cNvPr id="3" name="Content Placeholder 2">
            <a:extLst>
              <a:ext uri="{FF2B5EF4-FFF2-40B4-BE49-F238E27FC236}">
                <a16:creationId xmlns:a16="http://schemas.microsoft.com/office/drawing/2014/main" id="{94A352E8-C8B5-01D6-11C3-881337276088}"/>
              </a:ext>
            </a:extLst>
          </p:cNvPr>
          <p:cNvSpPr>
            <a:spLocks noGrp="1"/>
          </p:cNvSpPr>
          <p:nvPr>
            <p:ph idx="1"/>
          </p:nvPr>
        </p:nvSpPr>
        <p:spPr/>
        <p:txBody>
          <a:bodyPr/>
          <a:lstStyle/>
          <a:p>
            <a:r>
              <a:rPr lang="en-GB" dirty="0"/>
              <a:t>Your preparation for an analysis process will need to establish a way to access your findings clearly, allowing you to refer to or reference examples of participant response (if appropriate).</a:t>
            </a:r>
          </a:p>
          <a:p>
            <a:endParaRPr lang="en-GB" dirty="0"/>
          </a:p>
          <a:p>
            <a:r>
              <a:rPr lang="en-GB" dirty="0"/>
              <a:t>You may/will need to identify common themes in your participant responses such as:</a:t>
            </a:r>
          </a:p>
          <a:p>
            <a:r>
              <a:rPr lang="en-GB" dirty="0"/>
              <a:t>Style or content of response;</a:t>
            </a:r>
          </a:p>
          <a:p>
            <a:r>
              <a:rPr lang="en-GB" dirty="0"/>
              <a:t>Use of specific words;</a:t>
            </a:r>
          </a:p>
          <a:p>
            <a:r>
              <a:rPr lang="en-GB" dirty="0"/>
              <a:t>Themes and/or concepts that connect responses</a:t>
            </a:r>
          </a:p>
          <a:p>
            <a:endParaRPr lang="en-GB" dirty="0"/>
          </a:p>
        </p:txBody>
      </p:sp>
    </p:spTree>
    <p:extLst>
      <p:ext uri="{BB962C8B-B14F-4D97-AF65-F5344CB8AC3E}">
        <p14:creationId xmlns:p14="http://schemas.microsoft.com/office/powerpoint/2010/main" val="14906618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B1BC7-0D14-B56B-FF44-00004C17E792}"/>
              </a:ext>
            </a:extLst>
          </p:cNvPr>
          <p:cNvSpPr>
            <a:spLocks noGrp="1"/>
          </p:cNvSpPr>
          <p:nvPr>
            <p:ph type="title"/>
          </p:nvPr>
        </p:nvSpPr>
        <p:spPr/>
        <p:txBody>
          <a:bodyPr/>
          <a:lstStyle/>
          <a:p>
            <a:r>
              <a:rPr lang="en-GB" dirty="0"/>
              <a:t>Qualitative Data </a:t>
            </a:r>
          </a:p>
        </p:txBody>
      </p:sp>
      <p:sp>
        <p:nvSpPr>
          <p:cNvPr id="3" name="Content Placeholder 2">
            <a:extLst>
              <a:ext uri="{FF2B5EF4-FFF2-40B4-BE49-F238E27FC236}">
                <a16:creationId xmlns:a16="http://schemas.microsoft.com/office/drawing/2014/main" id="{CEDFF830-FF0E-D8C4-A692-08147AB5D2D6}"/>
              </a:ext>
            </a:extLst>
          </p:cNvPr>
          <p:cNvSpPr>
            <a:spLocks noGrp="1"/>
          </p:cNvSpPr>
          <p:nvPr>
            <p:ph idx="1"/>
          </p:nvPr>
        </p:nvSpPr>
        <p:spPr/>
        <p:txBody>
          <a:bodyPr>
            <a:normAutofit fontScale="92500" lnSpcReduction="10000"/>
          </a:bodyPr>
          <a:lstStyle/>
          <a:p>
            <a:r>
              <a:rPr lang="en-GB" dirty="0"/>
              <a:t>Summarising and paraphrasing longer texts – that you have possibly gained from interview transcripts following an audio recording helps to ‘reduce’ the amount of data.</a:t>
            </a:r>
          </a:p>
          <a:p>
            <a:endParaRPr lang="en-GB" dirty="0"/>
          </a:p>
          <a:p>
            <a:r>
              <a:rPr lang="en-GB" dirty="0"/>
              <a:t>Data Reduction methods also include categorizing into themes and topics, or identifying patterns that emerge through closer study of the results of your practice. </a:t>
            </a:r>
          </a:p>
          <a:p>
            <a:endParaRPr lang="en-GB" dirty="0"/>
          </a:p>
          <a:p>
            <a:r>
              <a:rPr lang="en-GB" dirty="0"/>
              <a:t>Despite not having to deal with data management for this module, it is important to consider what you might/ can / or could do with valuable participant responses. </a:t>
            </a:r>
          </a:p>
        </p:txBody>
      </p:sp>
    </p:spTree>
    <p:extLst>
      <p:ext uri="{BB962C8B-B14F-4D97-AF65-F5344CB8AC3E}">
        <p14:creationId xmlns:p14="http://schemas.microsoft.com/office/powerpoint/2010/main" val="23121527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15404-D5D0-45C7-D703-F62ABE12D002}"/>
              </a:ext>
            </a:extLst>
          </p:cNvPr>
          <p:cNvSpPr>
            <a:spLocks noGrp="1"/>
          </p:cNvSpPr>
          <p:nvPr>
            <p:ph type="title"/>
          </p:nvPr>
        </p:nvSpPr>
        <p:spPr/>
        <p:txBody>
          <a:bodyPr/>
          <a:lstStyle/>
          <a:p>
            <a:r>
              <a:rPr lang="en-GB" dirty="0"/>
              <a:t>Qualitative Data </a:t>
            </a:r>
          </a:p>
        </p:txBody>
      </p:sp>
      <p:sp>
        <p:nvSpPr>
          <p:cNvPr id="3" name="Content Placeholder 2">
            <a:extLst>
              <a:ext uri="{FF2B5EF4-FFF2-40B4-BE49-F238E27FC236}">
                <a16:creationId xmlns:a16="http://schemas.microsoft.com/office/drawing/2014/main" id="{AB50D3E0-A807-3F32-F585-5F20BF629E77}"/>
              </a:ext>
            </a:extLst>
          </p:cNvPr>
          <p:cNvSpPr>
            <a:spLocks noGrp="1"/>
          </p:cNvSpPr>
          <p:nvPr>
            <p:ph idx="1"/>
          </p:nvPr>
        </p:nvSpPr>
        <p:spPr/>
        <p:txBody>
          <a:bodyPr/>
          <a:lstStyle/>
          <a:p>
            <a:r>
              <a:rPr lang="en-GB" dirty="0"/>
              <a:t>Your data reduction can help to concentrate the responses and allows for key representative points to be extracted. </a:t>
            </a:r>
          </a:p>
          <a:p>
            <a:endParaRPr lang="en-GB" dirty="0"/>
          </a:p>
          <a:p>
            <a:r>
              <a:rPr lang="en-GB" b="0" i="0" dirty="0">
                <a:solidFill>
                  <a:srgbClr val="111827"/>
                </a:solidFill>
                <a:effectLst/>
              </a:rPr>
              <a:t>It is of course important to exercise caution when undertaking any data reduction to ensure you are not oversimplifying or misrepresenting the collected participant response data. It is important to maintain the richness and depth of your qualitative data at this point so as not to lose the voices of the lived experience of your participant group. </a:t>
            </a:r>
            <a:endParaRPr lang="en-GB" dirty="0"/>
          </a:p>
        </p:txBody>
      </p:sp>
    </p:spTree>
    <p:extLst>
      <p:ext uri="{BB962C8B-B14F-4D97-AF65-F5344CB8AC3E}">
        <p14:creationId xmlns:p14="http://schemas.microsoft.com/office/powerpoint/2010/main" val="34896161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66109-03DC-6EBC-8F9D-7BA413A780F0}"/>
              </a:ext>
            </a:extLst>
          </p:cNvPr>
          <p:cNvSpPr>
            <a:spLocks noGrp="1"/>
          </p:cNvSpPr>
          <p:nvPr>
            <p:ph type="title"/>
          </p:nvPr>
        </p:nvSpPr>
        <p:spPr/>
        <p:txBody>
          <a:bodyPr/>
          <a:lstStyle/>
          <a:p>
            <a:r>
              <a:rPr lang="en-GB" dirty="0"/>
              <a:t>Practice Data</a:t>
            </a:r>
          </a:p>
        </p:txBody>
      </p:sp>
      <p:sp>
        <p:nvSpPr>
          <p:cNvPr id="3" name="Content Placeholder 2">
            <a:extLst>
              <a:ext uri="{FF2B5EF4-FFF2-40B4-BE49-F238E27FC236}">
                <a16:creationId xmlns:a16="http://schemas.microsoft.com/office/drawing/2014/main" id="{655AA5C8-FC89-C184-3DB0-1F537F824B7E}"/>
              </a:ext>
            </a:extLst>
          </p:cNvPr>
          <p:cNvSpPr>
            <a:spLocks noGrp="1"/>
          </p:cNvSpPr>
          <p:nvPr>
            <p:ph idx="1"/>
          </p:nvPr>
        </p:nvSpPr>
        <p:spPr/>
        <p:txBody>
          <a:bodyPr>
            <a:normAutofit lnSpcReduction="10000"/>
          </a:bodyPr>
          <a:lstStyle/>
          <a:p>
            <a:r>
              <a:rPr lang="en-GB" dirty="0"/>
              <a:t>What did our practical work produce today?</a:t>
            </a:r>
          </a:p>
          <a:p>
            <a:endParaRPr lang="en-GB" dirty="0"/>
          </a:p>
          <a:p>
            <a:r>
              <a:rPr lang="en-GB" dirty="0"/>
              <a:t>Photos</a:t>
            </a:r>
          </a:p>
          <a:p>
            <a:r>
              <a:rPr lang="en-GB" dirty="0"/>
              <a:t>Drawings</a:t>
            </a:r>
          </a:p>
          <a:p>
            <a:r>
              <a:rPr lang="en-GB" dirty="0"/>
              <a:t>Poems</a:t>
            </a:r>
          </a:p>
          <a:p>
            <a:r>
              <a:rPr lang="en-GB" dirty="0"/>
              <a:t>Object selection / representation</a:t>
            </a:r>
          </a:p>
          <a:p>
            <a:r>
              <a:rPr lang="en-GB" dirty="0"/>
              <a:t>Audio recordings</a:t>
            </a:r>
          </a:p>
          <a:p>
            <a:r>
              <a:rPr lang="en-GB" dirty="0"/>
              <a:t>Recording transcript</a:t>
            </a:r>
          </a:p>
          <a:p>
            <a:r>
              <a:rPr lang="en-GB" dirty="0"/>
              <a:t>Participant questionnaires</a:t>
            </a:r>
          </a:p>
        </p:txBody>
      </p:sp>
    </p:spTree>
    <p:extLst>
      <p:ext uri="{BB962C8B-B14F-4D97-AF65-F5344CB8AC3E}">
        <p14:creationId xmlns:p14="http://schemas.microsoft.com/office/powerpoint/2010/main" val="10584668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1DDA2-25CF-D792-0050-4E5FFF784DD8}"/>
              </a:ext>
            </a:extLst>
          </p:cNvPr>
          <p:cNvSpPr>
            <a:spLocks noGrp="1"/>
          </p:cNvSpPr>
          <p:nvPr>
            <p:ph type="title"/>
          </p:nvPr>
        </p:nvSpPr>
        <p:spPr/>
        <p:txBody>
          <a:bodyPr/>
          <a:lstStyle/>
          <a:p>
            <a:r>
              <a:rPr lang="en-GB" dirty="0"/>
              <a:t>Practice Data</a:t>
            </a:r>
          </a:p>
        </p:txBody>
      </p:sp>
      <p:sp>
        <p:nvSpPr>
          <p:cNvPr id="3" name="Content Placeholder 2">
            <a:extLst>
              <a:ext uri="{FF2B5EF4-FFF2-40B4-BE49-F238E27FC236}">
                <a16:creationId xmlns:a16="http://schemas.microsoft.com/office/drawing/2014/main" id="{6078BCF1-62FE-4675-4CA5-119F6E05BA8F}"/>
              </a:ext>
            </a:extLst>
          </p:cNvPr>
          <p:cNvSpPr>
            <a:spLocks noGrp="1"/>
          </p:cNvSpPr>
          <p:nvPr>
            <p:ph idx="1"/>
          </p:nvPr>
        </p:nvSpPr>
        <p:spPr/>
        <p:txBody>
          <a:bodyPr/>
          <a:lstStyle/>
          <a:p>
            <a:r>
              <a:rPr lang="en-GB" dirty="0"/>
              <a:t>What data reduction methods can we use to begin to lessen the task of finding meaning in the practice outputs?</a:t>
            </a:r>
          </a:p>
          <a:p>
            <a:endParaRPr lang="en-GB" dirty="0"/>
          </a:p>
          <a:p>
            <a:r>
              <a:rPr lang="en-GB" dirty="0"/>
              <a:t>Slides 16/17/18 have basic &amp; sensible suggestions.</a:t>
            </a:r>
          </a:p>
        </p:txBody>
      </p:sp>
    </p:spTree>
    <p:extLst>
      <p:ext uri="{BB962C8B-B14F-4D97-AF65-F5344CB8AC3E}">
        <p14:creationId xmlns:p14="http://schemas.microsoft.com/office/powerpoint/2010/main" val="20814886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97B647-0F04-6FB6-A794-914393AF84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331C5F-E6B9-0045-BC52-17A9E53E38A5}"/>
              </a:ext>
            </a:extLst>
          </p:cNvPr>
          <p:cNvSpPr>
            <a:spLocks noGrp="1"/>
          </p:cNvSpPr>
          <p:nvPr>
            <p:ph type="title"/>
          </p:nvPr>
        </p:nvSpPr>
        <p:spPr/>
        <p:txBody>
          <a:bodyPr/>
          <a:lstStyle/>
          <a:p>
            <a:r>
              <a:rPr lang="en-GB" dirty="0"/>
              <a:t>Qualitative Data </a:t>
            </a:r>
          </a:p>
        </p:txBody>
      </p:sp>
      <p:sp>
        <p:nvSpPr>
          <p:cNvPr id="3" name="Content Placeholder 2">
            <a:extLst>
              <a:ext uri="{FF2B5EF4-FFF2-40B4-BE49-F238E27FC236}">
                <a16:creationId xmlns:a16="http://schemas.microsoft.com/office/drawing/2014/main" id="{EDE5CA5C-9EE1-43EA-97AD-BB4142F8D7ED}"/>
              </a:ext>
            </a:extLst>
          </p:cNvPr>
          <p:cNvSpPr>
            <a:spLocks noGrp="1"/>
          </p:cNvSpPr>
          <p:nvPr>
            <p:ph idx="1"/>
          </p:nvPr>
        </p:nvSpPr>
        <p:spPr/>
        <p:txBody>
          <a:bodyPr>
            <a:normAutofit fontScale="92500" lnSpcReduction="10000"/>
          </a:bodyPr>
          <a:lstStyle/>
          <a:p>
            <a:r>
              <a:rPr lang="en-GB" dirty="0"/>
              <a:t>With a reduced – or curated - data set, you can </a:t>
            </a:r>
            <a:r>
              <a:rPr lang="en-GB" b="1" dirty="0"/>
              <a:t>code</a:t>
            </a:r>
            <a:r>
              <a:rPr lang="en-GB" dirty="0"/>
              <a:t> your data with labels that can represent more concisely the content, and connect themes, words, concepts, experiences, meanings etc for ease of analysis. </a:t>
            </a:r>
          </a:p>
          <a:p>
            <a:endParaRPr lang="en-GB" dirty="0"/>
          </a:p>
          <a:p>
            <a:r>
              <a:rPr lang="en-GB" dirty="0"/>
              <a:t>There are various methods of coding qualitative data and it is a good idea to consider which method you might want to use during the research design phase (rather than at the end of the process).</a:t>
            </a:r>
          </a:p>
          <a:p>
            <a:endParaRPr lang="en-GB" dirty="0"/>
          </a:p>
          <a:p>
            <a:r>
              <a:rPr lang="en-GB" dirty="0"/>
              <a:t>The video in this week’s section on Moodle helps to explain in brief terms what coding style you might wish to use.</a:t>
            </a:r>
          </a:p>
          <a:p>
            <a:endParaRPr lang="en-GB" dirty="0"/>
          </a:p>
          <a:p>
            <a:endParaRPr lang="en-GB" dirty="0"/>
          </a:p>
        </p:txBody>
      </p:sp>
    </p:spTree>
    <p:extLst>
      <p:ext uri="{BB962C8B-B14F-4D97-AF65-F5344CB8AC3E}">
        <p14:creationId xmlns:p14="http://schemas.microsoft.com/office/powerpoint/2010/main" val="32094383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88AF2-F3B4-1D97-ED43-A04EAC053924}"/>
              </a:ext>
            </a:extLst>
          </p:cNvPr>
          <p:cNvSpPr>
            <a:spLocks noGrp="1"/>
          </p:cNvSpPr>
          <p:nvPr>
            <p:ph type="title"/>
          </p:nvPr>
        </p:nvSpPr>
        <p:spPr/>
        <p:txBody>
          <a:bodyPr/>
          <a:lstStyle/>
          <a:p>
            <a:r>
              <a:rPr lang="en-GB" dirty="0"/>
              <a:t>Qualitative Data: Let’s try it out</a:t>
            </a:r>
          </a:p>
        </p:txBody>
      </p:sp>
      <p:sp>
        <p:nvSpPr>
          <p:cNvPr id="3" name="Content Placeholder 2">
            <a:extLst>
              <a:ext uri="{FF2B5EF4-FFF2-40B4-BE49-F238E27FC236}">
                <a16:creationId xmlns:a16="http://schemas.microsoft.com/office/drawing/2014/main" id="{D6523AC1-FEC1-8AB7-63B4-36E1F85D0BBC}"/>
              </a:ext>
            </a:extLst>
          </p:cNvPr>
          <p:cNvSpPr>
            <a:spLocks noGrp="1"/>
          </p:cNvSpPr>
          <p:nvPr>
            <p:ph idx="1"/>
          </p:nvPr>
        </p:nvSpPr>
        <p:spPr/>
        <p:txBody>
          <a:bodyPr/>
          <a:lstStyle/>
          <a:p>
            <a:r>
              <a:rPr lang="en-GB" dirty="0"/>
              <a:t>Make some notes when watching the video so that we can try out some coding and reduction with our own data set.</a:t>
            </a:r>
          </a:p>
        </p:txBody>
      </p:sp>
    </p:spTree>
    <p:extLst>
      <p:ext uri="{BB962C8B-B14F-4D97-AF65-F5344CB8AC3E}">
        <p14:creationId xmlns:p14="http://schemas.microsoft.com/office/powerpoint/2010/main" val="10731538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FEF27-3FB8-D067-E6CB-8B9A983C242E}"/>
              </a:ext>
            </a:extLst>
          </p:cNvPr>
          <p:cNvSpPr>
            <a:spLocks noGrp="1"/>
          </p:cNvSpPr>
          <p:nvPr>
            <p:ph type="title"/>
          </p:nvPr>
        </p:nvSpPr>
        <p:spPr/>
        <p:txBody>
          <a:bodyPr/>
          <a:lstStyle/>
          <a:p>
            <a:r>
              <a:rPr lang="en-GB" dirty="0"/>
              <a:t>Qualitative Data </a:t>
            </a:r>
          </a:p>
        </p:txBody>
      </p:sp>
      <p:sp>
        <p:nvSpPr>
          <p:cNvPr id="3" name="Content Placeholder 2">
            <a:extLst>
              <a:ext uri="{FF2B5EF4-FFF2-40B4-BE49-F238E27FC236}">
                <a16:creationId xmlns:a16="http://schemas.microsoft.com/office/drawing/2014/main" id="{9721D3D7-7EDB-5448-45A8-B0EB394804B3}"/>
              </a:ext>
            </a:extLst>
          </p:cNvPr>
          <p:cNvSpPr>
            <a:spLocks noGrp="1"/>
          </p:cNvSpPr>
          <p:nvPr>
            <p:ph idx="1"/>
          </p:nvPr>
        </p:nvSpPr>
        <p:spPr/>
        <p:txBody>
          <a:bodyPr/>
          <a:lstStyle/>
          <a:p>
            <a:r>
              <a:rPr lang="en-GB" b="0" i="0" dirty="0">
                <a:solidFill>
                  <a:srgbClr val="111827"/>
                </a:solidFill>
                <a:effectLst/>
              </a:rPr>
              <a:t>Appreciating that qualitative data analysis can take a wide variety of forms, working to analyse the content and form of outputs can focus </a:t>
            </a:r>
            <a:r>
              <a:rPr lang="en-GB" dirty="0">
                <a:solidFill>
                  <a:srgbClr val="111827"/>
                </a:solidFill>
              </a:rPr>
              <a:t>the researchers’ attention </a:t>
            </a:r>
            <a:r>
              <a:rPr lang="en-GB" b="0" i="0" dirty="0">
                <a:solidFill>
                  <a:srgbClr val="111827"/>
                </a:solidFill>
                <a:effectLst/>
              </a:rPr>
              <a:t>on use of participant language, signs, experiences, and meaning.</a:t>
            </a:r>
          </a:p>
          <a:p>
            <a:endParaRPr lang="en-GB" dirty="0"/>
          </a:p>
        </p:txBody>
      </p:sp>
    </p:spTree>
    <p:extLst>
      <p:ext uri="{BB962C8B-B14F-4D97-AF65-F5344CB8AC3E}">
        <p14:creationId xmlns:p14="http://schemas.microsoft.com/office/powerpoint/2010/main" val="1092063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D2D17-14C7-CB36-D96D-B19C012CC4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8C7648-A3CB-3FBB-2A82-22D37951B8B4}"/>
              </a:ext>
            </a:extLst>
          </p:cNvPr>
          <p:cNvSpPr>
            <a:spLocks noGrp="1"/>
          </p:cNvSpPr>
          <p:nvPr>
            <p:ph type="title"/>
          </p:nvPr>
        </p:nvSpPr>
        <p:spPr/>
        <p:txBody>
          <a:bodyPr/>
          <a:lstStyle/>
          <a:p>
            <a:r>
              <a:rPr lang="en-GB" dirty="0"/>
              <a:t>Qualitative Data </a:t>
            </a:r>
          </a:p>
        </p:txBody>
      </p:sp>
      <p:sp>
        <p:nvSpPr>
          <p:cNvPr id="3" name="Content Placeholder 2">
            <a:extLst>
              <a:ext uri="{FF2B5EF4-FFF2-40B4-BE49-F238E27FC236}">
                <a16:creationId xmlns:a16="http://schemas.microsoft.com/office/drawing/2014/main" id="{12FCA62C-A595-EDF1-C0B9-2A703E6D20D2}"/>
              </a:ext>
            </a:extLst>
          </p:cNvPr>
          <p:cNvSpPr>
            <a:spLocks noGrp="1"/>
          </p:cNvSpPr>
          <p:nvPr>
            <p:ph idx="1"/>
          </p:nvPr>
        </p:nvSpPr>
        <p:spPr/>
        <p:txBody>
          <a:bodyPr/>
          <a:lstStyle/>
          <a:p>
            <a:r>
              <a:rPr lang="en-GB" dirty="0"/>
              <a:t>Appreciating how difficult it is to analyse your own output, what is our collected, reduced and curates date showing us in this moment?</a:t>
            </a:r>
          </a:p>
          <a:p>
            <a:endParaRPr lang="en-GB" dirty="0"/>
          </a:p>
          <a:p>
            <a:r>
              <a:rPr lang="en-GB" dirty="0"/>
              <a:t>And ‘how’ are we identifying this?</a:t>
            </a:r>
          </a:p>
          <a:p>
            <a:pPr marL="0" indent="0">
              <a:buNone/>
            </a:pPr>
            <a:r>
              <a:rPr lang="en-GB" dirty="0"/>
              <a:t> </a:t>
            </a:r>
          </a:p>
        </p:txBody>
      </p:sp>
    </p:spTree>
    <p:extLst>
      <p:ext uri="{BB962C8B-B14F-4D97-AF65-F5344CB8AC3E}">
        <p14:creationId xmlns:p14="http://schemas.microsoft.com/office/powerpoint/2010/main" val="2766433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0AC532-5FA6-F0DE-7A2C-C1113901E7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0C9AF5-4727-47AC-F2BD-8595411CE4A5}"/>
              </a:ext>
            </a:extLst>
          </p:cNvPr>
          <p:cNvSpPr>
            <a:spLocks noGrp="1"/>
          </p:cNvSpPr>
          <p:nvPr>
            <p:ph type="title"/>
          </p:nvPr>
        </p:nvSpPr>
        <p:spPr/>
        <p:txBody>
          <a:bodyPr/>
          <a:lstStyle/>
          <a:p>
            <a:r>
              <a:rPr lang="en-GB" dirty="0"/>
              <a:t>Qualitative Data </a:t>
            </a:r>
          </a:p>
        </p:txBody>
      </p:sp>
      <p:sp>
        <p:nvSpPr>
          <p:cNvPr id="3" name="Content Placeholder 2">
            <a:extLst>
              <a:ext uri="{FF2B5EF4-FFF2-40B4-BE49-F238E27FC236}">
                <a16:creationId xmlns:a16="http://schemas.microsoft.com/office/drawing/2014/main" id="{07D2E963-C4A2-2079-973B-83126A40D592}"/>
              </a:ext>
            </a:extLst>
          </p:cNvPr>
          <p:cNvSpPr>
            <a:spLocks noGrp="1"/>
          </p:cNvSpPr>
          <p:nvPr>
            <p:ph idx="1"/>
          </p:nvPr>
        </p:nvSpPr>
        <p:spPr/>
        <p:txBody>
          <a:bodyPr/>
          <a:lstStyle/>
          <a:p>
            <a:r>
              <a:rPr lang="en-GB" dirty="0"/>
              <a:t>Reflection.</a:t>
            </a:r>
          </a:p>
          <a:p>
            <a:endParaRPr lang="en-GB" dirty="0"/>
          </a:p>
          <a:p>
            <a:r>
              <a:rPr lang="en-GB" dirty="0"/>
              <a:t>The following slide run through </a:t>
            </a:r>
            <a:r>
              <a:rPr lang="en-GB" dirty="0" err="1"/>
              <a:t>Bassot’s</a:t>
            </a:r>
            <a:r>
              <a:rPr lang="en-GB" dirty="0"/>
              <a:t> (2013) ‘Integrated Reflective Cycle’.</a:t>
            </a:r>
          </a:p>
          <a:p>
            <a:r>
              <a:rPr lang="en-GB" dirty="0"/>
              <a:t>Let’s use it to discuss the practical processes that we have run through today.</a:t>
            </a:r>
          </a:p>
        </p:txBody>
      </p:sp>
    </p:spTree>
    <p:extLst>
      <p:ext uri="{BB962C8B-B14F-4D97-AF65-F5344CB8AC3E}">
        <p14:creationId xmlns:p14="http://schemas.microsoft.com/office/powerpoint/2010/main" val="13795386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2C7FBA-4AEC-3894-729F-64B7A17434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DEA4B0-A94B-9614-8B32-5C5C9FFA4F8A}"/>
              </a:ext>
            </a:extLst>
          </p:cNvPr>
          <p:cNvSpPr>
            <a:spLocks noGrp="1"/>
          </p:cNvSpPr>
          <p:nvPr>
            <p:ph type="title"/>
          </p:nvPr>
        </p:nvSpPr>
        <p:spPr/>
        <p:txBody>
          <a:bodyPr/>
          <a:lstStyle/>
          <a:p>
            <a:r>
              <a:rPr lang="en-GB" dirty="0"/>
              <a:t>Experiential Learning Cycles</a:t>
            </a:r>
          </a:p>
        </p:txBody>
      </p:sp>
      <p:sp>
        <p:nvSpPr>
          <p:cNvPr id="3" name="Content Placeholder 2">
            <a:extLst>
              <a:ext uri="{FF2B5EF4-FFF2-40B4-BE49-F238E27FC236}">
                <a16:creationId xmlns:a16="http://schemas.microsoft.com/office/drawing/2014/main" id="{F25B65CE-DEF1-B659-1E73-D9CB68DBBE27}"/>
              </a:ext>
            </a:extLst>
          </p:cNvPr>
          <p:cNvSpPr>
            <a:spLocks noGrp="1"/>
          </p:cNvSpPr>
          <p:nvPr>
            <p:ph idx="1"/>
          </p:nvPr>
        </p:nvSpPr>
        <p:spPr>
          <a:xfrm>
            <a:off x="838199" y="1825625"/>
            <a:ext cx="5767615" cy="4351338"/>
          </a:xfrm>
        </p:spPr>
        <p:txBody>
          <a:bodyPr>
            <a:normAutofit/>
          </a:bodyPr>
          <a:lstStyle/>
          <a:p>
            <a:r>
              <a:rPr lang="en-GB" dirty="0"/>
              <a:t>Integrated reflective cycle</a:t>
            </a:r>
          </a:p>
          <a:p>
            <a:endParaRPr lang="en-GB" dirty="0"/>
          </a:p>
          <a:p>
            <a:pPr algn="l">
              <a:buFont typeface="Arial" panose="020B0604020202020204" pitchFamily="34" charset="0"/>
              <a:buChar char="•"/>
            </a:pPr>
            <a:r>
              <a:rPr lang="en-GB" b="1" i="0" dirty="0">
                <a:solidFill>
                  <a:srgbClr val="3A3A3A"/>
                </a:solidFill>
                <a:effectLst/>
                <a:latin typeface="Source Sans Pro" panose="020B0503030403020204" pitchFamily="34" charset="0"/>
              </a:rPr>
              <a:t>The Experience:</a:t>
            </a:r>
            <a:r>
              <a:rPr lang="en-GB" b="0" i="0" dirty="0">
                <a:solidFill>
                  <a:srgbClr val="3A3A3A"/>
                </a:solidFill>
                <a:effectLst/>
                <a:latin typeface="Source Sans Pro" panose="020B0503030403020204" pitchFamily="34" charset="0"/>
              </a:rPr>
              <a:t> Describe the experience</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Reflection on Action:</a:t>
            </a:r>
            <a:r>
              <a:rPr lang="en-GB" b="0" i="0" dirty="0">
                <a:solidFill>
                  <a:srgbClr val="3A3A3A"/>
                </a:solidFill>
                <a:effectLst/>
                <a:latin typeface="Source Sans Pro" panose="020B0503030403020204" pitchFamily="34" charset="0"/>
              </a:rPr>
              <a:t> Look at the experience and identify what went well and what could be improved. It is here you explore your thoughts, feelings, and assumptions and ask yourself why.</a:t>
            </a:r>
          </a:p>
        </p:txBody>
      </p:sp>
      <p:pic>
        <p:nvPicPr>
          <p:cNvPr id="4" name="Picture 3">
            <a:extLst>
              <a:ext uri="{FF2B5EF4-FFF2-40B4-BE49-F238E27FC236}">
                <a16:creationId xmlns:a16="http://schemas.microsoft.com/office/drawing/2014/main" id="{9299E0A5-E032-155C-32A4-D2E1063165F3}"/>
              </a:ext>
            </a:extLst>
          </p:cNvPr>
          <p:cNvPicPr>
            <a:picLocks noChangeAspect="1"/>
          </p:cNvPicPr>
          <p:nvPr/>
        </p:nvPicPr>
        <p:blipFill>
          <a:blip r:embed="rId3"/>
          <a:stretch>
            <a:fillRect/>
          </a:stretch>
        </p:blipFill>
        <p:spPr>
          <a:xfrm>
            <a:off x="6605814" y="1650774"/>
            <a:ext cx="5125357" cy="5125357"/>
          </a:xfrm>
          <a:prstGeom prst="rect">
            <a:avLst/>
          </a:prstGeom>
        </p:spPr>
      </p:pic>
    </p:spTree>
    <p:extLst>
      <p:ext uri="{BB962C8B-B14F-4D97-AF65-F5344CB8AC3E}">
        <p14:creationId xmlns:p14="http://schemas.microsoft.com/office/powerpoint/2010/main" val="38901830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CE2606-95CD-9A26-F8A2-6430E2F9ED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1B75EA-B260-00C1-E441-42B5A1EC22AD}"/>
              </a:ext>
            </a:extLst>
          </p:cNvPr>
          <p:cNvSpPr>
            <a:spLocks noGrp="1"/>
          </p:cNvSpPr>
          <p:nvPr>
            <p:ph type="title"/>
          </p:nvPr>
        </p:nvSpPr>
        <p:spPr/>
        <p:txBody>
          <a:bodyPr/>
          <a:lstStyle/>
          <a:p>
            <a:r>
              <a:rPr lang="en-GB" dirty="0"/>
              <a:t>Experiential Learning Cycles</a:t>
            </a:r>
          </a:p>
        </p:txBody>
      </p:sp>
      <p:sp>
        <p:nvSpPr>
          <p:cNvPr id="3" name="Content Placeholder 2">
            <a:extLst>
              <a:ext uri="{FF2B5EF4-FFF2-40B4-BE49-F238E27FC236}">
                <a16:creationId xmlns:a16="http://schemas.microsoft.com/office/drawing/2014/main" id="{C4F81F48-4733-31AB-A310-9DEC18F1097D}"/>
              </a:ext>
            </a:extLst>
          </p:cNvPr>
          <p:cNvSpPr>
            <a:spLocks noGrp="1"/>
          </p:cNvSpPr>
          <p:nvPr>
            <p:ph idx="1"/>
          </p:nvPr>
        </p:nvSpPr>
        <p:spPr>
          <a:xfrm>
            <a:off x="838199" y="1825625"/>
            <a:ext cx="5767615" cy="4351338"/>
          </a:xfrm>
        </p:spPr>
        <p:txBody>
          <a:bodyPr>
            <a:normAutofit/>
          </a:bodyPr>
          <a:lstStyle/>
          <a:p>
            <a:r>
              <a:rPr lang="en-GB" dirty="0"/>
              <a:t>Integrated reflective cycle</a:t>
            </a:r>
          </a:p>
          <a:p>
            <a:endParaRPr lang="en-GB" dirty="0"/>
          </a:p>
          <a:p>
            <a:pPr algn="l">
              <a:buFont typeface="Arial" panose="020B0604020202020204" pitchFamily="34" charset="0"/>
              <a:buChar char="•"/>
            </a:pPr>
            <a:r>
              <a:rPr lang="en-GB" b="1" i="0" dirty="0">
                <a:solidFill>
                  <a:srgbClr val="3A3A3A"/>
                </a:solidFill>
                <a:effectLst/>
                <a:latin typeface="Source Sans Pro" panose="020B0503030403020204" pitchFamily="34" charset="0"/>
              </a:rPr>
              <a:t>Theory:</a:t>
            </a:r>
            <a:r>
              <a:rPr lang="en-GB" b="0" i="0" dirty="0">
                <a:solidFill>
                  <a:srgbClr val="3A3A3A"/>
                </a:solidFill>
                <a:effectLst/>
                <a:latin typeface="Source Sans Pro" panose="020B0503030403020204" pitchFamily="34" charset="0"/>
              </a:rPr>
              <a:t> Think about the experience in larger context of professional literature and your own learning and personal experience.</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Preparation:</a:t>
            </a:r>
            <a:r>
              <a:rPr lang="en-GB" b="0" i="0" dirty="0">
                <a:solidFill>
                  <a:srgbClr val="3A3A3A"/>
                </a:solidFill>
                <a:effectLst/>
                <a:latin typeface="Source Sans Pro" panose="020B0503030403020204" pitchFamily="34" charset="0"/>
              </a:rPr>
              <a:t> Using your reflection to prepare yourself for future experiences.</a:t>
            </a:r>
          </a:p>
        </p:txBody>
      </p:sp>
      <p:pic>
        <p:nvPicPr>
          <p:cNvPr id="4" name="Picture 3">
            <a:extLst>
              <a:ext uri="{FF2B5EF4-FFF2-40B4-BE49-F238E27FC236}">
                <a16:creationId xmlns:a16="http://schemas.microsoft.com/office/drawing/2014/main" id="{6AF36B9D-6D2A-E671-FDC4-991CF84FB1F0}"/>
              </a:ext>
            </a:extLst>
          </p:cNvPr>
          <p:cNvPicPr>
            <a:picLocks noChangeAspect="1"/>
          </p:cNvPicPr>
          <p:nvPr/>
        </p:nvPicPr>
        <p:blipFill>
          <a:blip r:embed="rId3"/>
          <a:stretch>
            <a:fillRect/>
          </a:stretch>
        </p:blipFill>
        <p:spPr>
          <a:xfrm>
            <a:off x="6605814" y="1650774"/>
            <a:ext cx="5125357" cy="5125357"/>
          </a:xfrm>
          <a:prstGeom prst="rect">
            <a:avLst/>
          </a:prstGeom>
        </p:spPr>
      </p:pic>
    </p:spTree>
    <p:extLst>
      <p:ext uri="{BB962C8B-B14F-4D97-AF65-F5344CB8AC3E}">
        <p14:creationId xmlns:p14="http://schemas.microsoft.com/office/powerpoint/2010/main" val="42473855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AAA75-13FC-3937-24DD-DF7DC139B13C}"/>
              </a:ext>
            </a:extLst>
          </p:cNvPr>
          <p:cNvSpPr>
            <a:spLocks noGrp="1"/>
          </p:cNvSpPr>
          <p:nvPr>
            <p:ph type="title"/>
          </p:nvPr>
        </p:nvSpPr>
        <p:spPr/>
        <p:txBody>
          <a:bodyPr/>
          <a:lstStyle/>
          <a:p>
            <a:r>
              <a:rPr lang="en-GB" dirty="0"/>
              <a:t>Integrated reflective cycle </a:t>
            </a:r>
            <a:r>
              <a:rPr lang="en-GB" b="0" i="0" dirty="0">
                <a:solidFill>
                  <a:srgbClr val="3A3A3A"/>
                </a:solidFill>
                <a:effectLst/>
                <a:latin typeface="Source Sans Pro" panose="020B0503030403020204" pitchFamily="34" charset="0"/>
              </a:rPr>
              <a:t>(</a:t>
            </a:r>
            <a:r>
              <a:rPr lang="en-GB" b="0" i="0" dirty="0" err="1">
                <a:solidFill>
                  <a:srgbClr val="3A3A3A"/>
                </a:solidFill>
                <a:effectLst/>
                <a:latin typeface="Source Sans Pro" panose="020B0503030403020204" pitchFamily="34" charset="0"/>
              </a:rPr>
              <a:t>Bassot</a:t>
            </a:r>
            <a:r>
              <a:rPr lang="en-GB" b="0" i="0" dirty="0">
                <a:solidFill>
                  <a:srgbClr val="3A3A3A"/>
                </a:solidFill>
                <a:effectLst/>
                <a:latin typeface="Source Sans Pro" panose="020B0503030403020204" pitchFamily="34" charset="0"/>
              </a:rPr>
              <a:t>, 2013)</a:t>
            </a:r>
            <a:endParaRPr lang="en-GB" dirty="0"/>
          </a:p>
        </p:txBody>
      </p:sp>
      <p:sp>
        <p:nvSpPr>
          <p:cNvPr id="3" name="Content Placeholder 2">
            <a:extLst>
              <a:ext uri="{FF2B5EF4-FFF2-40B4-BE49-F238E27FC236}">
                <a16:creationId xmlns:a16="http://schemas.microsoft.com/office/drawing/2014/main" id="{602E38DB-B807-BEBE-DD58-4738780014DE}"/>
              </a:ext>
            </a:extLst>
          </p:cNvPr>
          <p:cNvSpPr>
            <a:spLocks noGrp="1"/>
          </p:cNvSpPr>
          <p:nvPr>
            <p:ph idx="1"/>
          </p:nvPr>
        </p:nvSpPr>
        <p:spPr/>
        <p:txBody>
          <a:bodyPr/>
          <a:lstStyle/>
          <a:p>
            <a:r>
              <a:rPr lang="en-GB" b="0" i="0" dirty="0">
                <a:solidFill>
                  <a:srgbClr val="3A3A3A"/>
                </a:solidFill>
                <a:effectLst/>
                <a:latin typeface="Source Sans Pro" panose="020B0503030403020204" pitchFamily="34" charset="0"/>
              </a:rPr>
              <a:t>The model will allow you to explore feelings, assumptions and your own professional practice.</a:t>
            </a:r>
          </a:p>
          <a:p>
            <a:endParaRPr lang="en-GB" dirty="0">
              <a:solidFill>
                <a:srgbClr val="3A3A3A"/>
              </a:solidFill>
              <a:latin typeface="Source Sans Pro" panose="020B0503030403020204" pitchFamily="34" charset="0"/>
            </a:endParaRPr>
          </a:p>
          <a:p>
            <a:r>
              <a:rPr lang="en-GB" b="0" i="0" dirty="0">
                <a:solidFill>
                  <a:srgbClr val="3A3A3A"/>
                </a:solidFill>
                <a:effectLst/>
                <a:latin typeface="Source Sans Pro" panose="020B0503030403020204" pitchFamily="34" charset="0"/>
              </a:rPr>
              <a:t>The Integrated Reflective Cycle draws on other models and takes you through four steps to consider: the experience, your actions, relevant theory, and preparation for the future.</a:t>
            </a:r>
            <a:endParaRPr lang="en-GB" dirty="0"/>
          </a:p>
        </p:txBody>
      </p:sp>
    </p:spTree>
    <p:extLst>
      <p:ext uri="{BB962C8B-B14F-4D97-AF65-F5344CB8AC3E}">
        <p14:creationId xmlns:p14="http://schemas.microsoft.com/office/powerpoint/2010/main" val="25048938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F84F7-0F15-FE44-062E-A90F51BD2282}"/>
              </a:ext>
            </a:extLst>
          </p:cNvPr>
          <p:cNvSpPr>
            <a:spLocks noGrp="1"/>
          </p:cNvSpPr>
          <p:nvPr>
            <p:ph type="title"/>
          </p:nvPr>
        </p:nvSpPr>
        <p:spPr/>
        <p:txBody>
          <a:bodyPr/>
          <a:lstStyle/>
          <a:p>
            <a:r>
              <a:rPr lang="en-GB" dirty="0"/>
              <a:t>Indigenous Research </a:t>
            </a:r>
          </a:p>
        </p:txBody>
      </p:sp>
      <p:sp>
        <p:nvSpPr>
          <p:cNvPr id="3" name="Content Placeholder 2">
            <a:extLst>
              <a:ext uri="{FF2B5EF4-FFF2-40B4-BE49-F238E27FC236}">
                <a16:creationId xmlns:a16="http://schemas.microsoft.com/office/drawing/2014/main" id="{69A791E5-402D-D942-88CC-E23407081594}"/>
              </a:ext>
            </a:extLst>
          </p:cNvPr>
          <p:cNvSpPr>
            <a:spLocks noGrp="1"/>
          </p:cNvSpPr>
          <p:nvPr>
            <p:ph idx="1"/>
          </p:nvPr>
        </p:nvSpPr>
        <p:spPr/>
        <p:txBody>
          <a:bodyPr>
            <a:normAutofit/>
          </a:bodyPr>
          <a:lstStyle/>
          <a:p>
            <a:pPr algn="l"/>
            <a:r>
              <a:rPr lang="en-GB" b="0" i="0" dirty="0">
                <a:solidFill>
                  <a:srgbClr val="000000"/>
                </a:solidFill>
                <a:effectLst/>
              </a:rPr>
              <a:t>Indigenous Knowledges are Traditional Knowledges or knowledge that comes from a community…</a:t>
            </a:r>
          </a:p>
          <a:p>
            <a:pPr algn="l"/>
            <a:r>
              <a:rPr lang="en-GB" b="0" i="0" dirty="0">
                <a:solidFill>
                  <a:srgbClr val="000000"/>
                </a:solidFill>
                <a:effectLst/>
              </a:rPr>
              <a:t>Indigenous methodologies are increasingly being used in research. </a:t>
            </a:r>
            <a:endParaRPr lang="en-GB" b="0" i="0" dirty="0">
              <a:solidFill>
                <a:srgbClr val="2B292A"/>
              </a:solidFill>
              <a:effectLst/>
            </a:endParaRPr>
          </a:p>
          <a:p>
            <a:pPr algn="l"/>
            <a:endParaRPr lang="en-GB" b="0" i="0" dirty="0">
              <a:solidFill>
                <a:srgbClr val="2B292A"/>
              </a:solidFill>
              <a:effectLst/>
            </a:endParaRPr>
          </a:p>
          <a:p>
            <a:pPr algn="l"/>
            <a:r>
              <a:rPr lang="en-GB" b="0" i="0" dirty="0">
                <a:solidFill>
                  <a:srgbClr val="2B292A"/>
                </a:solidFill>
                <a:effectLst/>
              </a:rPr>
              <a:t>What is an Indigenous Research Methodology?</a:t>
            </a:r>
          </a:p>
          <a:p>
            <a:pPr algn="l"/>
            <a:r>
              <a:rPr lang="en-GB" i="0" dirty="0">
                <a:solidFill>
                  <a:srgbClr val="2B292A"/>
                </a:solidFill>
                <a:effectLst/>
              </a:rPr>
              <a:t>“Research by and for Indigenous Peoples, using techniques and methods drawn from the tradition and knowledges of those people” </a:t>
            </a:r>
            <a:r>
              <a:rPr lang="en-GB" b="0" i="0" dirty="0">
                <a:solidFill>
                  <a:srgbClr val="2B292A"/>
                </a:solidFill>
                <a:effectLst/>
              </a:rPr>
              <a:t>(Evans, Hole, Berg, Hutchinson &amp; </a:t>
            </a:r>
            <a:r>
              <a:rPr lang="en-GB" b="0" i="0" dirty="0" err="1">
                <a:solidFill>
                  <a:srgbClr val="2B292A"/>
                </a:solidFill>
                <a:effectLst/>
              </a:rPr>
              <a:t>Sookraj</a:t>
            </a:r>
            <a:r>
              <a:rPr lang="en-GB" b="0" i="0" dirty="0">
                <a:solidFill>
                  <a:srgbClr val="2B292A"/>
                </a:solidFill>
                <a:effectLst/>
              </a:rPr>
              <a:t> 2008)</a:t>
            </a:r>
          </a:p>
          <a:p>
            <a:endParaRPr lang="en-GB" dirty="0"/>
          </a:p>
        </p:txBody>
      </p:sp>
    </p:spTree>
    <p:extLst>
      <p:ext uri="{BB962C8B-B14F-4D97-AF65-F5344CB8AC3E}">
        <p14:creationId xmlns:p14="http://schemas.microsoft.com/office/powerpoint/2010/main" val="13651943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820D9-DA38-C200-FBB3-55795DC84612}"/>
              </a:ext>
            </a:extLst>
          </p:cNvPr>
          <p:cNvSpPr>
            <a:spLocks noGrp="1"/>
          </p:cNvSpPr>
          <p:nvPr>
            <p:ph type="title"/>
          </p:nvPr>
        </p:nvSpPr>
        <p:spPr/>
        <p:txBody>
          <a:bodyPr/>
          <a:lstStyle/>
          <a:p>
            <a:r>
              <a:rPr lang="en-GB" i="0" dirty="0">
                <a:solidFill>
                  <a:srgbClr val="000000"/>
                </a:solidFill>
                <a:effectLst/>
                <a:latin typeface="+mn-lt"/>
              </a:rPr>
              <a:t>Indigenous Knowledges</a:t>
            </a:r>
            <a:endParaRPr lang="en-GB" dirty="0"/>
          </a:p>
        </p:txBody>
      </p:sp>
      <p:sp>
        <p:nvSpPr>
          <p:cNvPr id="3" name="Content Placeholder 2">
            <a:extLst>
              <a:ext uri="{FF2B5EF4-FFF2-40B4-BE49-F238E27FC236}">
                <a16:creationId xmlns:a16="http://schemas.microsoft.com/office/drawing/2014/main" id="{F3307592-FD02-60FD-2179-1F3227E2C0DB}"/>
              </a:ext>
            </a:extLst>
          </p:cNvPr>
          <p:cNvSpPr>
            <a:spLocks noGrp="1"/>
          </p:cNvSpPr>
          <p:nvPr>
            <p:ph idx="1"/>
          </p:nvPr>
        </p:nvSpPr>
        <p:spPr/>
        <p:txBody>
          <a:bodyPr/>
          <a:lstStyle/>
          <a:p>
            <a:r>
              <a:rPr lang="en-GB" dirty="0"/>
              <a:t>‘Indigenous Knowledges, methodologies and research have always existed. Founded in the oldest continuing civilisations of the world, they are a central part in deﬁning an individual’s identity and connection within their community (Langton &amp; Rhea, 2005).’</a:t>
            </a:r>
          </a:p>
          <a:p>
            <a:r>
              <a:rPr lang="en-GB" dirty="0"/>
              <a:t>‘Fluid and dynamic in nature, this knowledge and these methodologies are ‘living knowledge’ passed on and through generations forever evolving and growing, never static (Louis, 2007; </a:t>
            </a:r>
            <a:r>
              <a:rPr lang="en-GB" dirty="0" err="1"/>
              <a:t>Whap</a:t>
            </a:r>
            <a:r>
              <a:rPr lang="en-GB" dirty="0"/>
              <a:t>, 2001).’ (Ryder et al, 2020;p255)</a:t>
            </a:r>
          </a:p>
        </p:txBody>
      </p:sp>
    </p:spTree>
    <p:extLst>
      <p:ext uri="{BB962C8B-B14F-4D97-AF65-F5344CB8AC3E}">
        <p14:creationId xmlns:p14="http://schemas.microsoft.com/office/powerpoint/2010/main" val="15312758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65494-4F95-FD02-6A05-BC5A3373FA62}"/>
              </a:ext>
            </a:extLst>
          </p:cNvPr>
          <p:cNvSpPr>
            <a:spLocks noGrp="1"/>
          </p:cNvSpPr>
          <p:nvPr>
            <p:ph type="title"/>
          </p:nvPr>
        </p:nvSpPr>
        <p:spPr/>
        <p:txBody>
          <a:bodyPr/>
          <a:lstStyle/>
          <a:p>
            <a:r>
              <a:rPr lang="en-GB" i="0" dirty="0">
                <a:solidFill>
                  <a:srgbClr val="000000"/>
                </a:solidFill>
                <a:effectLst/>
                <a:latin typeface="+mn-lt"/>
              </a:rPr>
              <a:t>Indigenous Knowledges</a:t>
            </a:r>
            <a:endParaRPr lang="en-GB" dirty="0"/>
          </a:p>
        </p:txBody>
      </p:sp>
      <p:sp>
        <p:nvSpPr>
          <p:cNvPr id="3" name="Content Placeholder 2">
            <a:extLst>
              <a:ext uri="{FF2B5EF4-FFF2-40B4-BE49-F238E27FC236}">
                <a16:creationId xmlns:a16="http://schemas.microsoft.com/office/drawing/2014/main" id="{3F31F65E-0B52-9990-D69A-A19D9306F7E1}"/>
              </a:ext>
            </a:extLst>
          </p:cNvPr>
          <p:cNvSpPr>
            <a:spLocks noGrp="1"/>
          </p:cNvSpPr>
          <p:nvPr>
            <p:ph idx="1"/>
          </p:nvPr>
        </p:nvSpPr>
        <p:spPr/>
        <p:txBody>
          <a:bodyPr/>
          <a:lstStyle/>
          <a:p>
            <a:r>
              <a:rPr lang="en-GB" dirty="0"/>
              <a:t>‘Considering the depth and continued development of Indigenous Knowledges and methodologies over millennia, it is only relatively recently that Indigenous scholars have been able to challenge institutional Western hegemony to reclaim a position in contemporary research spaces.’ (Ryder et al, 2020;p256)</a:t>
            </a:r>
          </a:p>
        </p:txBody>
      </p:sp>
    </p:spTree>
    <p:extLst>
      <p:ext uri="{BB962C8B-B14F-4D97-AF65-F5344CB8AC3E}">
        <p14:creationId xmlns:p14="http://schemas.microsoft.com/office/powerpoint/2010/main" val="33732626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F151B-2DFF-060E-597F-67A818E79294}"/>
              </a:ext>
            </a:extLst>
          </p:cNvPr>
          <p:cNvSpPr>
            <a:spLocks noGrp="1"/>
          </p:cNvSpPr>
          <p:nvPr>
            <p:ph type="title"/>
          </p:nvPr>
        </p:nvSpPr>
        <p:spPr/>
        <p:txBody>
          <a:bodyPr/>
          <a:lstStyle/>
          <a:p>
            <a:r>
              <a:rPr lang="en-GB" dirty="0"/>
              <a:t>Alberta</a:t>
            </a:r>
          </a:p>
        </p:txBody>
      </p:sp>
      <p:sp>
        <p:nvSpPr>
          <p:cNvPr id="3" name="Content Placeholder 2">
            <a:extLst>
              <a:ext uri="{FF2B5EF4-FFF2-40B4-BE49-F238E27FC236}">
                <a16:creationId xmlns:a16="http://schemas.microsoft.com/office/drawing/2014/main" id="{5DF3F315-DD90-A63C-3672-5CB46D3DEB99}"/>
              </a:ext>
            </a:extLst>
          </p:cNvPr>
          <p:cNvSpPr>
            <a:spLocks noGrp="1"/>
          </p:cNvSpPr>
          <p:nvPr>
            <p:ph idx="1"/>
          </p:nvPr>
        </p:nvSpPr>
        <p:spPr/>
        <p:txBody>
          <a:bodyPr/>
          <a:lstStyle/>
          <a:p>
            <a:r>
              <a:rPr lang="en-GB" b="0" i="0" dirty="0">
                <a:solidFill>
                  <a:srgbClr val="000000"/>
                </a:solidFill>
                <a:effectLst/>
              </a:rPr>
              <a:t>The following information is based upon work in Alberta University:</a:t>
            </a:r>
          </a:p>
          <a:p>
            <a:pPr marL="0" indent="0">
              <a:buNone/>
            </a:pPr>
            <a:r>
              <a:rPr lang="en-GB" b="0" i="0" dirty="0">
                <a:solidFill>
                  <a:srgbClr val="000000"/>
                </a:solidFill>
                <a:effectLst/>
              </a:rPr>
              <a:t> </a:t>
            </a:r>
          </a:p>
          <a:p>
            <a:r>
              <a:rPr lang="en-GB" b="0" i="0" dirty="0">
                <a:solidFill>
                  <a:srgbClr val="000000"/>
                </a:solidFill>
                <a:effectLst/>
              </a:rPr>
              <a:t>In many Indigenous communities, only specific members have the right access to certain Knowledges. Knowledge can be "owned" by families, elders, or the community as a whole. It is always best to be in contact with a community and its members about the dissemination of Knowledges that may be considered sacred, or sensitive. </a:t>
            </a:r>
            <a:endParaRPr lang="en-GB" dirty="0"/>
          </a:p>
        </p:txBody>
      </p:sp>
    </p:spTree>
    <p:extLst>
      <p:ext uri="{BB962C8B-B14F-4D97-AF65-F5344CB8AC3E}">
        <p14:creationId xmlns:p14="http://schemas.microsoft.com/office/powerpoint/2010/main" val="38204861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80439-63B0-95D6-ADA1-721AA504D65F}"/>
              </a:ext>
            </a:extLst>
          </p:cNvPr>
          <p:cNvSpPr>
            <a:spLocks noGrp="1"/>
          </p:cNvSpPr>
          <p:nvPr>
            <p:ph type="title"/>
          </p:nvPr>
        </p:nvSpPr>
        <p:spPr/>
        <p:txBody>
          <a:bodyPr/>
          <a:lstStyle/>
          <a:p>
            <a:r>
              <a:rPr lang="en-GB" i="0" dirty="0">
                <a:solidFill>
                  <a:srgbClr val="000000"/>
                </a:solidFill>
                <a:effectLst/>
                <a:latin typeface="+mn-lt"/>
              </a:rPr>
              <a:t>Indigenous Ways of Knowing </a:t>
            </a:r>
            <a:endParaRPr lang="en-GB" dirty="0">
              <a:latin typeface="+mn-lt"/>
            </a:endParaRPr>
          </a:p>
        </p:txBody>
      </p:sp>
      <p:sp>
        <p:nvSpPr>
          <p:cNvPr id="3" name="Content Placeholder 2">
            <a:extLst>
              <a:ext uri="{FF2B5EF4-FFF2-40B4-BE49-F238E27FC236}">
                <a16:creationId xmlns:a16="http://schemas.microsoft.com/office/drawing/2014/main" id="{FFEF1832-F71B-75D3-7715-8348FC327D53}"/>
              </a:ext>
            </a:extLst>
          </p:cNvPr>
          <p:cNvSpPr>
            <a:spLocks noGrp="1"/>
          </p:cNvSpPr>
          <p:nvPr>
            <p:ph idx="1"/>
          </p:nvPr>
        </p:nvSpPr>
        <p:spPr/>
        <p:txBody>
          <a:bodyPr>
            <a:normAutofit/>
          </a:bodyPr>
          <a:lstStyle/>
          <a:p>
            <a:pPr algn="l"/>
            <a:r>
              <a:rPr lang="en-GB" b="0" i="0" dirty="0">
                <a:solidFill>
                  <a:srgbClr val="000000"/>
                </a:solidFill>
                <a:effectLst/>
              </a:rPr>
              <a:t>Indigenous Ways of Knowing have at least 5 characteristics:</a:t>
            </a:r>
          </a:p>
          <a:p>
            <a:pPr marL="0" indent="0" algn="l">
              <a:buNone/>
            </a:pPr>
            <a:r>
              <a:rPr lang="en-GB" b="0" i="0" dirty="0">
                <a:solidFill>
                  <a:srgbClr val="000000"/>
                </a:solidFill>
                <a:effectLst/>
              </a:rPr>
              <a:t> </a:t>
            </a:r>
            <a:endParaRPr lang="en-GB" b="0" i="0" dirty="0">
              <a:solidFill>
                <a:srgbClr val="2B292A"/>
              </a:solidFill>
              <a:effectLst/>
            </a:endParaRPr>
          </a:p>
          <a:p>
            <a:r>
              <a:rPr lang="en-GB" b="0" i="0" dirty="0">
                <a:solidFill>
                  <a:srgbClr val="000000"/>
                </a:solidFill>
                <a:effectLst/>
              </a:rPr>
              <a:t>They are personal; </a:t>
            </a:r>
            <a:endParaRPr lang="en-GB" b="0" i="0" dirty="0">
              <a:solidFill>
                <a:srgbClr val="2B292A"/>
              </a:solidFill>
              <a:effectLst/>
            </a:endParaRPr>
          </a:p>
          <a:p>
            <a:pPr lvl="1"/>
            <a:r>
              <a:rPr lang="en-GB" b="0" i="0" dirty="0">
                <a:solidFill>
                  <a:srgbClr val="000000"/>
                </a:solidFill>
                <a:effectLst/>
              </a:rPr>
              <a:t>There are multiple perceptions. It's and intersection of different voices and different perceptions. </a:t>
            </a:r>
          </a:p>
          <a:p>
            <a:pPr lvl="1"/>
            <a:endParaRPr lang="en-GB" b="0" i="0" dirty="0">
              <a:solidFill>
                <a:srgbClr val="2B292A"/>
              </a:solidFill>
              <a:effectLst/>
            </a:endParaRPr>
          </a:p>
          <a:p>
            <a:r>
              <a:rPr lang="en-GB" b="0" i="0" dirty="0">
                <a:solidFill>
                  <a:srgbClr val="000000"/>
                </a:solidFill>
                <a:effectLst/>
              </a:rPr>
              <a:t>Indigenous Knowledges are orally transmitted;</a:t>
            </a:r>
            <a:endParaRPr lang="en-GB" b="0" i="0" dirty="0">
              <a:solidFill>
                <a:srgbClr val="2B292A"/>
              </a:solidFill>
              <a:effectLst/>
            </a:endParaRPr>
          </a:p>
          <a:p>
            <a:pPr lvl="1"/>
            <a:r>
              <a:rPr lang="en-GB" b="0" i="0" dirty="0">
                <a:solidFill>
                  <a:srgbClr val="000000"/>
                </a:solidFill>
                <a:effectLst/>
              </a:rPr>
              <a:t>Oral Traditions ensure the collective nature of Knowledge gathering. Telling stories creates complex narratives that are reflective of the context that they are told. This also connects us to the past through narrative. </a:t>
            </a:r>
            <a:endParaRPr lang="en-GB" b="0" i="0" dirty="0">
              <a:solidFill>
                <a:srgbClr val="2B292A"/>
              </a:solidFill>
              <a:effectLst/>
            </a:endParaRPr>
          </a:p>
          <a:p>
            <a:endParaRPr lang="en-GB" dirty="0"/>
          </a:p>
        </p:txBody>
      </p:sp>
    </p:spTree>
    <p:extLst>
      <p:ext uri="{BB962C8B-B14F-4D97-AF65-F5344CB8AC3E}">
        <p14:creationId xmlns:p14="http://schemas.microsoft.com/office/powerpoint/2010/main" val="10536584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A5612-2CA8-5106-FA17-6E2201CFFBBA}"/>
              </a:ext>
            </a:extLst>
          </p:cNvPr>
          <p:cNvSpPr>
            <a:spLocks noGrp="1"/>
          </p:cNvSpPr>
          <p:nvPr>
            <p:ph type="title"/>
          </p:nvPr>
        </p:nvSpPr>
        <p:spPr/>
        <p:txBody>
          <a:bodyPr/>
          <a:lstStyle/>
          <a:p>
            <a:r>
              <a:rPr lang="en-GB" i="0" dirty="0">
                <a:solidFill>
                  <a:srgbClr val="000000"/>
                </a:solidFill>
                <a:effectLst/>
                <a:latin typeface="+mn-lt"/>
              </a:rPr>
              <a:t>Indigenous Ways of Knowing </a:t>
            </a:r>
            <a:endParaRPr lang="en-GB" dirty="0"/>
          </a:p>
        </p:txBody>
      </p:sp>
      <p:sp>
        <p:nvSpPr>
          <p:cNvPr id="3" name="Content Placeholder 2">
            <a:extLst>
              <a:ext uri="{FF2B5EF4-FFF2-40B4-BE49-F238E27FC236}">
                <a16:creationId xmlns:a16="http://schemas.microsoft.com/office/drawing/2014/main" id="{F8DABBA0-58EB-FE6B-83D5-F404CB8A93D6}"/>
              </a:ext>
            </a:extLst>
          </p:cNvPr>
          <p:cNvSpPr>
            <a:spLocks noGrp="1"/>
          </p:cNvSpPr>
          <p:nvPr>
            <p:ph idx="1"/>
          </p:nvPr>
        </p:nvSpPr>
        <p:spPr/>
        <p:txBody>
          <a:bodyPr/>
          <a:lstStyle/>
          <a:p>
            <a:r>
              <a:rPr lang="en-GB" b="0" i="0" dirty="0">
                <a:solidFill>
                  <a:srgbClr val="000000"/>
                </a:solidFill>
                <a:effectLst/>
              </a:rPr>
              <a:t>Indigenous Ways of Knowing have at least 5 characteristics:</a:t>
            </a:r>
          </a:p>
          <a:p>
            <a:endParaRPr lang="en-GB" b="0" i="0" dirty="0">
              <a:solidFill>
                <a:srgbClr val="000000"/>
              </a:solidFill>
              <a:effectLst/>
            </a:endParaRPr>
          </a:p>
          <a:p>
            <a:r>
              <a:rPr lang="en-GB" b="0" i="0" dirty="0">
                <a:solidFill>
                  <a:srgbClr val="000000"/>
                </a:solidFill>
                <a:effectLst/>
              </a:rPr>
              <a:t>They are experiential; </a:t>
            </a:r>
            <a:endParaRPr lang="en-GB" b="0" i="0" dirty="0">
              <a:solidFill>
                <a:srgbClr val="2B292A"/>
              </a:solidFill>
              <a:effectLst/>
            </a:endParaRPr>
          </a:p>
          <a:p>
            <a:pPr lvl="1"/>
            <a:r>
              <a:rPr lang="en-GB" b="0" i="0" dirty="0">
                <a:solidFill>
                  <a:srgbClr val="000000"/>
                </a:solidFill>
                <a:effectLst/>
              </a:rPr>
              <a:t>You cannot know without experiencing, interacting, or being present. </a:t>
            </a:r>
          </a:p>
          <a:p>
            <a:pPr lvl="1"/>
            <a:endParaRPr lang="en-GB" b="0" i="0" dirty="0">
              <a:solidFill>
                <a:srgbClr val="2B292A"/>
              </a:solidFill>
              <a:effectLst/>
            </a:endParaRPr>
          </a:p>
          <a:p>
            <a:r>
              <a:rPr lang="en-GB" b="0" i="0" dirty="0">
                <a:solidFill>
                  <a:srgbClr val="000000"/>
                </a:solidFill>
                <a:effectLst/>
              </a:rPr>
              <a:t>They are holistic;</a:t>
            </a:r>
            <a:endParaRPr lang="en-GB" b="0" i="0" dirty="0">
              <a:solidFill>
                <a:srgbClr val="2B292A"/>
              </a:solidFill>
              <a:effectLst/>
            </a:endParaRPr>
          </a:p>
          <a:p>
            <a:r>
              <a:rPr lang="en-GB" b="0" i="0" dirty="0">
                <a:solidFill>
                  <a:srgbClr val="000000"/>
                </a:solidFill>
                <a:effectLst/>
              </a:rPr>
              <a:t>They are a narrative.</a:t>
            </a:r>
            <a:endParaRPr lang="en-GB" b="0" i="0" dirty="0">
              <a:solidFill>
                <a:srgbClr val="2B292A"/>
              </a:solidFill>
              <a:effectLst/>
            </a:endParaRPr>
          </a:p>
          <a:p>
            <a:endParaRPr lang="en-GB" dirty="0"/>
          </a:p>
        </p:txBody>
      </p:sp>
    </p:spTree>
    <p:extLst>
      <p:ext uri="{BB962C8B-B14F-4D97-AF65-F5344CB8AC3E}">
        <p14:creationId xmlns:p14="http://schemas.microsoft.com/office/powerpoint/2010/main" val="7936382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2E090-0E61-BA33-1601-E18D44612675}"/>
              </a:ext>
            </a:extLst>
          </p:cNvPr>
          <p:cNvSpPr>
            <a:spLocks noGrp="1"/>
          </p:cNvSpPr>
          <p:nvPr>
            <p:ph type="title"/>
          </p:nvPr>
        </p:nvSpPr>
        <p:spPr/>
        <p:txBody>
          <a:bodyPr/>
          <a:lstStyle/>
          <a:p>
            <a:r>
              <a:rPr lang="en-GB" i="0" dirty="0">
                <a:solidFill>
                  <a:srgbClr val="000000"/>
                </a:solidFill>
                <a:effectLst/>
                <a:latin typeface="+mn-lt"/>
              </a:rPr>
              <a:t>Indigenous Knowledges…</a:t>
            </a:r>
            <a:endParaRPr lang="en-GB" dirty="0">
              <a:latin typeface="+mn-lt"/>
            </a:endParaRPr>
          </a:p>
        </p:txBody>
      </p:sp>
      <p:sp>
        <p:nvSpPr>
          <p:cNvPr id="3" name="Content Placeholder 2">
            <a:extLst>
              <a:ext uri="{FF2B5EF4-FFF2-40B4-BE49-F238E27FC236}">
                <a16:creationId xmlns:a16="http://schemas.microsoft.com/office/drawing/2014/main" id="{A4569604-3E18-E4FA-2210-3BFC42425CAD}"/>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rPr>
              <a:t>Are transmitted from generation to generation</a:t>
            </a:r>
          </a:p>
          <a:p>
            <a:pPr algn="l">
              <a:buFont typeface="Arial" panose="020B0604020202020204" pitchFamily="34" charset="0"/>
              <a:buChar char="•"/>
            </a:pPr>
            <a:r>
              <a:rPr lang="en-GB" b="0" i="0" dirty="0">
                <a:solidFill>
                  <a:srgbClr val="000000"/>
                </a:solidFill>
                <a:effectLst/>
              </a:rPr>
              <a:t>Emerge from complete knowledge systems</a:t>
            </a:r>
          </a:p>
          <a:p>
            <a:pPr algn="l">
              <a:buFont typeface="Arial" panose="020B0604020202020204" pitchFamily="34" charset="0"/>
              <a:buChar char="•"/>
            </a:pPr>
            <a:r>
              <a:rPr lang="en-GB" b="0" i="0" dirty="0">
                <a:solidFill>
                  <a:srgbClr val="000000"/>
                </a:solidFill>
                <a:effectLst/>
              </a:rPr>
              <a:t>Are expressed in many formats. </a:t>
            </a:r>
            <a:r>
              <a:rPr lang="en-GB" b="0" i="0" dirty="0" err="1">
                <a:solidFill>
                  <a:srgbClr val="000000"/>
                </a:solidFill>
                <a:effectLst/>
              </a:rPr>
              <a:t>eg.</a:t>
            </a:r>
            <a:r>
              <a:rPr lang="en-GB" b="0" i="0" dirty="0">
                <a:solidFill>
                  <a:srgbClr val="000000"/>
                </a:solidFill>
                <a:effectLst/>
              </a:rPr>
              <a:t> oral, ceremony, artistic creations, artifacts, etc.</a:t>
            </a:r>
          </a:p>
          <a:p>
            <a:pPr algn="l">
              <a:buFont typeface="Arial" panose="020B0604020202020204" pitchFamily="34" charset="0"/>
              <a:buChar char="•"/>
            </a:pPr>
            <a:r>
              <a:rPr lang="en-GB" b="0" i="0" dirty="0">
                <a:solidFill>
                  <a:srgbClr val="000000"/>
                </a:solidFill>
                <a:effectLst/>
              </a:rPr>
              <a:t>Are not all in the past; there is continued growth, innovation and change in practices</a:t>
            </a:r>
          </a:p>
          <a:p>
            <a:pPr algn="l">
              <a:buFont typeface="Arial" panose="020B0604020202020204" pitchFamily="34" charset="0"/>
              <a:buChar char="•"/>
            </a:pPr>
            <a:r>
              <a:rPr lang="en-GB" b="0" i="0" dirty="0">
                <a:solidFill>
                  <a:srgbClr val="000000"/>
                </a:solidFill>
                <a:effectLst/>
              </a:rPr>
              <a:t>Include history, law, spirituality, agriculture, environment, science, medicine, animal  behaviour and migration patterns, art, music, dance, craft, construction, and more</a:t>
            </a:r>
          </a:p>
          <a:p>
            <a:endParaRPr lang="en-GB" dirty="0"/>
          </a:p>
        </p:txBody>
      </p:sp>
    </p:spTree>
    <p:extLst>
      <p:ext uri="{BB962C8B-B14F-4D97-AF65-F5344CB8AC3E}">
        <p14:creationId xmlns:p14="http://schemas.microsoft.com/office/powerpoint/2010/main" val="18915495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31113-77D0-CC13-07B7-3C72E3783917}"/>
              </a:ext>
            </a:extLst>
          </p:cNvPr>
          <p:cNvSpPr>
            <a:spLocks noGrp="1"/>
          </p:cNvSpPr>
          <p:nvPr>
            <p:ph type="title"/>
          </p:nvPr>
        </p:nvSpPr>
        <p:spPr/>
        <p:txBody>
          <a:bodyPr/>
          <a:lstStyle/>
          <a:p>
            <a:r>
              <a:rPr lang="en-GB" dirty="0"/>
              <a:t>‘Weaving a methodology’</a:t>
            </a:r>
          </a:p>
        </p:txBody>
      </p:sp>
      <p:sp>
        <p:nvSpPr>
          <p:cNvPr id="3" name="Content Placeholder 2">
            <a:extLst>
              <a:ext uri="{FF2B5EF4-FFF2-40B4-BE49-F238E27FC236}">
                <a16:creationId xmlns:a16="http://schemas.microsoft.com/office/drawing/2014/main" id="{23220B2A-9B49-37ED-889E-E4C621A05DEC}"/>
              </a:ext>
            </a:extLst>
          </p:cNvPr>
          <p:cNvSpPr>
            <a:spLocks noGrp="1"/>
          </p:cNvSpPr>
          <p:nvPr>
            <p:ph idx="1"/>
          </p:nvPr>
        </p:nvSpPr>
        <p:spPr/>
        <p:txBody>
          <a:bodyPr>
            <a:normAutofit lnSpcReduction="10000"/>
          </a:bodyPr>
          <a:lstStyle/>
          <a:p>
            <a:r>
              <a:rPr lang="en-GB" dirty="0"/>
              <a:t>Ryder et </a:t>
            </a:r>
            <a:r>
              <a:rPr lang="en-GB" dirty="0" err="1"/>
              <a:t>al’s</a:t>
            </a:r>
            <a:r>
              <a:rPr lang="en-GB" dirty="0"/>
              <a:t> paper ‘Weaving a Methodology – weaving a research interface’ describes Aboriginal practices of weaving (page 259) and ‘intersects’ or merges the process into a research methodology;</a:t>
            </a:r>
          </a:p>
          <a:p>
            <a:r>
              <a:rPr lang="en-GB" dirty="0"/>
              <a:t>‘There is a meaningful sharing aspect to the weaving process, weaving is often undertaken in larger family gatherings where knowledge and cultural teachings (i.e. language) are shared through yarning (Bell, 1998; Gale, </a:t>
            </a:r>
            <a:r>
              <a:rPr lang="en-GB" dirty="0" err="1"/>
              <a:t>McHughes</a:t>
            </a:r>
            <a:r>
              <a:rPr lang="en-GB" dirty="0"/>
              <a:t>, Williams, &amp; </a:t>
            </a:r>
            <a:r>
              <a:rPr lang="en-GB" dirty="0" err="1"/>
              <a:t>Koolmatrie</a:t>
            </a:r>
            <a:r>
              <a:rPr lang="en-GB" dirty="0"/>
              <a:t>, 2012). This same process holds true for weaving a methodology for ‘research at the interface’, it is a time for learning, knowledge sharing, personal reﬂection and consideration.’ (Ryder </a:t>
            </a:r>
            <a:r>
              <a:rPr lang="en-GB"/>
              <a:t>et al, 2020;p261</a:t>
            </a:r>
            <a:r>
              <a:rPr lang="en-GB" dirty="0"/>
              <a:t>)</a:t>
            </a:r>
          </a:p>
        </p:txBody>
      </p:sp>
    </p:spTree>
    <p:extLst>
      <p:ext uri="{BB962C8B-B14F-4D97-AF65-F5344CB8AC3E}">
        <p14:creationId xmlns:p14="http://schemas.microsoft.com/office/powerpoint/2010/main" val="30472522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61279-771A-BB33-1E8F-3E885CD22F75}"/>
              </a:ext>
            </a:extLst>
          </p:cNvPr>
          <p:cNvSpPr>
            <a:spLocks noGrp="1"/>
          </p:cNvSpPr>
          <p:nvPr>
            <p:ph type="title"/>
          </p:nvPr>
        </p:nvSpPr>
        <p:spPr/>
        <p:txBody>
          <a:bodyPr/>
          <a:lstStyle/>
          <a:p>
            <a:r>
              <a:rPr lang="en-GB" dirty="0"/>
              <a:t>Ngugi </a:t>
            </a:r>
            <a:r>
              <a:rPr lang="en-GB" dirty="0" err="1"/>
              <a:t>wa</a:t>
            </a:r>
            <a:r>
              <a:rPr lang="en-GB" dirty="0"/>
              <a:t> Thiong’o: A case study in </a:t>
            </a:r>
            <a:r>
              <a:rPr lang="en-GB" dirty="0" err="1"/>
              <a:t>Prentki</a:t>
            </a:r>
            <a:r>
              <a:rPr lang="en-GB" dirty="0"/>
              <a:t> &amp; Preston (2009)</a:t>
            </a:r>
          </a:p>
        </p:txBody>
      </p:sp>
      <p:sp>
        <p:nvSpPr>
          <p:cNvPr id="3" name="Content Placeholder 2">
            <a:extLst>
              <a:ext uri="{FF2B5EF4-FFF2-40B4-BE49-F238E27FC236}">
                <a16:creationId xmlns:a16="http://schemas.microsoft.com/office/drawing/2014/main" id="{BF19B44D-99A2-8420-B282-818FCDB9C592}"/>
              </a:ext>
            </a:extLst>
          </p:cNvPr>
          <p:cNvSpPr>
            <a:spLocks noGrp="1"/>
          </p:cNvSpPr>
          <p:nvPr>
            <p:ph idx="1"/>
          </p:nvPr>
        </p:nvSpPr>
        <p:spPr/>
        <p:txBody>
          <a:bodyPr>
            <a:normAutofit/>
          </a:bodyPr>
          <a:lstStyle/>
          <a:p>
            <a:r>
              <a:rPr lang="en-GB" b="0" i="0" dirty="0">
                <a:solidFill>
                  <a:srgbClr val="242424"/>
                </a:solidFill>
                <a:effectLst/>
              </a:rPr>
              <a:t>‘Drama has origins in human struggles with nature and with others. In pre-colonial Kenya, the peasants in the various nationalities cleared forests, planted crops, tended them to ripeness and harvest - out of the one seed buried in the ground came many seeds. Out of death life sprouted, and this through the mediation of the human hand and the tools it held. So there were rites to bless the magic power of tools. (</a:t>
            </a:r>
            <a:r>
              <a:rPr lang="en-GB" sz="2200" b="0" i="0" dirty="0" err="1">
                <a:solidFill>
                  <a:srgbClr val="242424"/>
                </a:solidFill>
                <a:effectLst/>
              </a:rPr>
              <a:t>Cont</a:t>
            </a:r>
            <a:r>
              <a:rPr lang="en-GB" sz="2200" b="0" i="0" dirty="0">
                <a:solidFill>
                  <a:srgbClr val="242424"/>
                </a:solidFill>
                <a:effectLst/>
              </a:rPr>
              <a:t> next slide</a:t>
            </a:r>
            <a:r>
              <a:rPr lang="en-GB" b="0" i="0" dirty="0">
                <a:solidFill>
                  <a:srgbClr val="242424"/>
                </a:solidFill>
                <a:effectLst/>
              </a:rPr>
              <a:t>) (2009;262)</a:t>
            </a:r>
          </a:p>
          <a:p>
            <a:pPr algn="l"/>
            <a:endParaRPr lang="en-GB" b="0" i="0" dirty="0">
              <a:solidFill>
                <a:srgbClr val="242424"/>
              </a:solidFill>
              <a:effectLst/>
            </a:endParaRPr>
          </a:p>
          <a:p>
            <a:endParaRPr lang="en-GB" dirty="0"/>
          </a:p>
          <a:p>
            <a:endParaRPr lang="en-GB" dirty="0"/>
          </a:p>
        </p:txBody>
      </p:sp>
    </p:spTree>
    <p:extLst>
      <p:ext uri="{BB962C8B-B14F-4D97-AF65-F5344CB8AC3E}">
        <p14:creationId xmlns:p14="http://schemas.microsoft.com/office/powerpoint/2010/main" val="20685192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5EFEC7-91E3-9BF0-1240-52CCCDF3DA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AEAA9F-17AD-A1D5-7634-436E9ED1C9E8}"/>
              </a:ext>
            </a:extLst>
          </p:cNvPr>
          <p:cNvSpPr>
            <a:spLocks noGrp="1"/>
          </p:cNvSpPr>
          <p:nvPr>
            <p:ph type="title"/>
          </p:nvPr>
        </p:nvSpPr>
        <p:spPr/>
        <p:txBody>
          <a:bodyPr/>
          <a:lstStyle/>
          <a:p>
            <a:r>
              <a:rPr lang="en-GB" dirty="0"/>
              <a:t>Ngugi </a:t>
            </a:r>
            <a:r>
              <a:rPr lang="en-GB" dirty="0" err="1"/>
              <a:t>wa</a:t>
            </a:r>
            <a:r>
              <a:rPr lang="en-GB" dirty="0"/>
              <a:t> Thiong’o: A case study in </a:t>
            </a:r>
            <a:r>
              <a:rPr lang="en-GB" dirty="0" err="1"/>
              <a:t>Prentki</a:t>
            </a:r>
            <a:r>
              <a:rPr lang="en-GB" dirty="0"/>
              <a:t> &amp; Preston (2009)</a:t>
            </a:r>
          </a:p>
        </p:txBody>
      </p:sp>
      <p:sp>
        <p:nvSpPr>
          <p:cNvPr id="3" name="Content Placeholder 2">
            <a:extLst>
              <a:ext uri="{FF2B5EF4-FFF2-40B4-BE49-F238E27FC236}">
                <a16:creationId xmlns:a16="http://schemas.microsoft.com/office/drawing/2014/main" id="{409DA97A-A196-122A-AC92-FC8A7CCC56F7}"/>
              </a:ext>
            </a:extLst>
          </p:cNvPr>
          <p:cNvSpPr>
            <a:spLocks noGrp="1"/>
          </p:cNvSpPr>
          <p:nvPr>
            <p:ph idx="1"/>
          </p:nvPr>
        </p:nvSpPr>
        <p:spPr/>
        <p:txBody>
          <a:bodyPr>
            <a:normAutofit/>
          </a:bodyPr>
          <a:lstStyle/>
          <a:p>
            <a:pPr algn="l"/>
            <a:r>
              <a:rPr lang="en-GB" b="0" i="0" dirty="0">
                <a:solidFill>
                  <a:srgbClr val="242424"/>
                </a:solidFill>
                <a:effectLst/>
              </a:rPr>
              <a:t>(</a:t>
            </a:r>
            <a:r>
              <a:rPr lang="en-GB" b="0" i="0" dirty="0" err="1">
                <a:solidFill>
                  <a:srgbClr val="242424"/>
                </a:solidFill>
                <a:effectLst/>
              </a:rPr>
              <a:t>Cont</a:t>
            </a:r>
            <a:r>
              <a:rPr lang="en-GB" b="0" i="0" dirty="0">
                <a:solidFill>
                  <a:srgbClr val="242424"/>
                </a:solidFill>
                <a:effectLst/>
              </a:rPr>
              <a:t>)…‘There were other mysteries: of cows and goats and other animals and birds mating - like human beings - and out came life that helped sustain human life. So </a:t>
            </a:r>
            <a:r>
              <a:rPr lang="en-GB" dirty="0">
                <a:solidFill>
                  <a:srgbClr val="242424"/>
                </a:solidFill>
              </a:rPr>
              <a:t>f</a:t>
            </a:r>
            <a:r>
              <a:rPr lang="en-GB" b="0" i="0" dirty="0">
                <a:solidFill>
                  <a:srgbClr val="242424"/>
                </a:solidFill>
                <a:effectLst/>
              </a:rPr>
              <a:t>ertility rites and ceremonies to celebrate life oozing from the earth, or from between the thighs of humans and animals. Human life itself was a mystery: birth, growing up and death, but through many stages. So there were rituals and ceremonies to celebrate and mark birth, circumcision or initiation into the different stages of growth and responsibility, marriages and the burial of the dead.’ (2009;262)</a:t>
            </a:r>
          </a:p>
          <a:p>
            <a:endParaRPr lang="en-GB" dirty="0"/>
          </a:p>
          <a:p>
            <a:endParaRPr lang="en-GB" dirty="0"/>
          </a:p>
        </p:txBody>
      </p:sp>
    </p:spTree>
    <p:extLst>
      <p:ext uri="{BB962C8B-B14F-4D97-AF65-F5344CB8AC3E}">
        <p14:creationId xmlns:p14="http://schemas.microsoft.com/office/powerpoint/2010/main" val="30698585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0F4F8-8CEE-FFD9-481E-DC9EC244374D}"/>
              </a:ext>
            </a:extLst>
          </p:cNvPr>
          <p:cNvSpPr>
            <a:spLocks noGrp="1"/>
          </p:cNvSpPr>
          <p:nvPr>
            <p:ph type="title"/>
          </p:nvPr>
        </p:nvSpPr>
        <p:spPr/>
        <p:txBody>
          <a:bodyPr/>
          <a:lstStyle/>
          <a:p>
            <a:r>
              <a:rPr lang="en-GB" dirty="0"/>
              <a:t>Ngugi </a:t>
            </a:r>
            <a:r>
              <a:rPr lang="en-GB" dirty="0" err="1"/>
              <a:t>wa</a:t>
            </a:r>
            <a:r>
              <a:rPr lang="en-GB" dirty="0"/>
              <a:t> Thiong’o: A case study in </a:t>
            </a:r>
            <a:r>
              <a:rPr lang="en-GB" dirty="0" err="1"/>
              <a:t>Prentki</a:t>
            </a:r>
            <a:r>
              <a:rPr lang="en-GB" dirty="0"/>
              <a:t> &amp; Preston (2009)</a:t>
            </a:r>
          </a:p>
        </p:txBody>
      </p:sp>
      <p:sp>
        <p:nvSpPr>
          <p:cNvPr id="3" name="Content Placeholder 2">
            <a:extLst>
              <a:ext uri="{FF2B5EF4-FFF2-40B4-BE49-F238E27FC236}">
                <a16:creationId xmlns:a16="http://schemas.microsoft.com/office/drawing/2014/main" id="{5AF9C3EC-51D7-B702-872D-E6C2C1180A7A}"/>
              </a:ext>
            </a:extLst>
          </p:cNvPr>
          <p:cNvSpPr>
            <a:spLocks noGrp="1"/>
          </p:cNvSpPr>
          <p:nvPr>
            <p:ph idx="1"/>
          </p:nvPr>
        </p:nvSpPr>
        <p:spPr/>
        <p:txBody>
          <a:bodyPr/>
          <a:lstStyle/>
          <a:p>
            <a:r>
              <a:rPr lang="en-GB" dirty="0"/>
              <a:t>This case study considers the significant difficulties of life in the South African village where the activity takes place.</a:t>
            </a:r>
          </a:p>
          <a:p>
            <a:r>
              <a:rPr lang="en-GB" dirty="0"/>
              <a:t>Systemic corruption, danger to life, institutional oppression were part of life.</a:t>
            </a:r>
          </a:p>
          <a:p>
            <a:r>
              <a:rPr lang="en-GB" dirty="0"/>
              <a:t>The use of drama to uncover the discourse important to the communities used practices that were familiar to the people – dance, song, ritual, feasting – to express their story.</a:t>
            </a:r>
          </a:p>
          <a:p>
            <a:r>
              <a:rPr lang="en-GB" dirty="0"/>
              <a:t>There were also specific idiosyncrasies about how ideas were expressed by the ‘characters’ in the work. </a:t>
            </a:r>
          </a:p>
        </p:txBody>
      </p:sp>
    </p:spTree>
    <p:extLst>
      <p:ext uri="{BB962C8B-B14F-4D97-AF65-F5344CB8AC3E}">
        <p14:creationId xmlns:p14="http://schemas.microsoft.com/office/powerpoint/2010/main" val="17715500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EB6AA-73F9-DAEC-9460-A37FD3B4067A}"/>
              </a:ext>
            </a:extLst>
          </p:cNvPr>
          <p:cNvSpPr>
            <a:spLocks noGrp="1"/>
          </p:cNvSpPr>
          <p:nvPr>
            <p:ph type="title"/>
          </p:nvPr>
        </p:nvSpPr>
        <p:spPr/>
        <p:txBody>
          <a:bodyPr/>
          <a:lstStyle/>
          <a:p>
            <a:r>
              <a:rPr lang="en-GB" dirty="0"/>
              <a:t>Ngugi </a:t>
            </a:r>
            <a:r>
              <a:rPr lang="en-GB" dirty="0" err="1"/>
              <a:t>wa</a:t>
            </a:r>
            <a:r>
              <a:rPr lang="en-GB" dirty="0"/>
              <a:t> Thiong’o: A case study in </a:t>
            </a:r>
            <a:r>
              <a:rPr lang="en-GB" dirty="0" err="1"/>
              <a:t>Prentki</a:t>
            </a:r>
            <a:r>
              <a:rPr lang="en-GB" dirty="0"/>
              <a:t> &amp; Preston (2009)</a:t>
            </a:r>
          </a:p>
        </p:txBody>
      </p:sp>
      <p:sp>
        <p:nvSpPr>
          <p:cNvPr id="3" name="Content Placeholder 2">
            <a:extLst>
              <a:ext uri="{FF2B5EF4-FFF2-40B4-BE49-F238E27FC236}">
                <a16:creationId xmlns:a16="http://schemas.microsoft.com/office/drawing/2014/main" id="{9563358C-9889-DC5A-FE02-8694DB0F2170}"/>
              </a:ext>
            </a:extLst>
          </p:cNvPr>
          <p:cNvSpPr>
            <a:spLocks noGrp="1"/>
          </p:cNvSpPr>
          <p:nvPr>
            <p:ph idx="1"/>
          </p:nvPr>
        </p:nvSpPr>
        <p:spPr/>
        <p:txBody>
          <a:bodyPr/>
          <a:lstStyle/>
          <a:p>
            <a:pPr algn="l"/>
            <a:r>
              <a:rPr lang="en-GB" b="0" i="0" dirty="0">
                <a:solidFill>
                  <a:srgbClr val="242424"/>
                </a:solidFill>
                <a:effectLst/>
                <a:latin typeface="Helvetica" panose="020B0604020202020204" pitchFamily="34" charset="0"/>
              </a:rPr>
              <a:t>‘They were also particular about language which, of course, is another element of form. They were concerned that the various characters, depending on age and occupation, be given the appropriate language. 'An old man cannot speak like that' they would say. 'If you want him to have dignity, he has to use this or that kind of proverb. </a:t>
            </a:r>
          </a:p>
          <a:p>
            <a:r>
              <a:rPr lang="en-GB" b="0" i="0" dirty="0">
                <a:solidFill>
                  <a:srgbClr val="242424"/>
                </a:solidFill>
                <a:effectLst/>
                <a:latin typeface="Helvetica" panose="020B0604020202020204" pitchFamily="34" charset="0"/>
              </a:rPr>
              <a:t>Levels of language and language-use and the nuances of words and phrases were discussed heatedly.’ </a:t>
            </a:r>
            <a:r>
              <a:rPr lang="en-GB" b="0" i="0" dirty="0">
                <a:solidFill>
                  <a:srgbClr val="242424"/>
                </a:solidFill>
                <a:effectLst/>
              </a:rPr>
              <a:t>(2009;265)</a:t>
            </a:r>
          </a:p>
          <a:p>
            <a:pPr algn="l"/>
            <a:endParaRPr lang="en-GB" b="0" i="0" dirty="0">
              <a:solidFill>
                <a:srgbClr val="242424"/>
              </a:solidFill>
              <a:effectLst/>
              <a:latin typeface="Helvetica" panose="020B0604020202020204" pitchFamily="34" charset="0"/>
            </a:endParaRPr>
          </a:p>
          <a:p>
            <a:endParaRPr lang="en-GB" dirty="0"/>
          </a:p>
        </p:txBody>
      </p:sp>
    </p:spTree>
    <p:extLst>
      <p:ext uri="{BB962C8B-B14F-4D97-AF65-F5344CB8AC3E}">
        <p14:creationId xmlns:p14="http://schemas.microsoft.com/office/powerpoint/2010/main" val="26162579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81C87-6DC5-E2FA-0A9C-CCE33EF9CE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D24C08-FCF9-9639-E4E1-BF5C05AE74DA}"/>
              </a:ext>
            </a:extLst>
          </p:cNvPr>
          <p:cNvSpPr>
            <a:spLocks noGrp="1"/>
          </p:cNvSpPr>
          <p:nvPr>
            <p:ph type="title"/>
          </p:nvPr>
        </p:nvSpPr>
        <p:spPr/>
        <p:txBody>
          <a:bodyPr/>
          <a:lstStyle/>
          <a:p>
            <a:r>
              <a:rPr lang="en-GB" i="0" dirty="0">
                <a:solidFill>
                  <a:srgbClr val="000000"/>
                </a:solidFill>
                <a:effectLst/>
                <a:latin typeface="+mn-lt"/>
              </a:rPr>
              <a:t>Indigenous Knowledges…</a:t>
            </a:r>
            <a:endParaRPr lang="en-GB" dirty="0">
              <a:latin typeface="+mn-lt"/>
            </a:endParaRPr>
          </a:p>
        </p:txBody>
      </p:sp>
      <p:sp>
        <p:nvSpPr>
          <p:cNvPr id="3" name="Content Placeholder 2">
            <a:extLst>
              <a:ext uri="{FF2B5EF4-FFF2-40B4-BE49-F238E27FC236}">
                <a16:creationId xmlns:a16="http://schemas.microsoft.com/office/drawing/2014/main" id="{7A76DED0-5D05-7CDF-5900-380EC07E53FC}"/>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rPr>
              <a:t>Are transmitted from generation to generation</a:t>
            </a:r>
          </a:p>
          <a:p>
            <a:pPr algn="l">
              <a:buFont typeface="Arial" panose="020B0604020202020204" pitchFamily="34" charset="0"/>
              <a:buChar char="•"/>
            </a:pPr>
            <a:r>
              <a:rPr lang="en-GB" b="0" i="0" dirty="0">
                <a:solidFill>
                  <a:srgbClr val="000000"/>
                </a:solidFill>
                <a:effectLst/>
              </a:rPr>
              <a:t>Emerge from complete knowledge systems</a:t>
            </a:r>
          </a:p>
          <a:p>
            <a:pPr algn="l">
              <a:buFont typeface="Arial" panose="020B0604020202020204" pitchFamily="34" charset="0"/>
              <a:buChar char="•"/>
            </a:pPr>
            <a:r>
              <a:rPr lang="en-GB" b="0" i="0" dirty="0">
                <a:solidFill>
                  <a:srgbClr val="000000"/>
                </a:solidFill>
                <a:effectLst/>
              </a:rPr>
              <a:t>Are expressed in many formats. </a:t>
            </a:r>
            <a:r>
              <a:rPr lang="en-GB" b="0" i="0" dirty="0" err="1">
                <a:solidFill>
                  <a:srgbClr val="000000"/>
                </a:solidFill>
                <a:effectLst/>
              </a:rPr>
              <a:t>eg.</a:t>
            </a:r>
            <a:r>
              <a:rPr lang="en-GB" b="0" i="0" dirty="0">
                <a:solidFill>
                  <a:srgbClr val="000000"/>
                </a:solidFill>
                <a:effectLst/>
              </a:rPr>
              <a:t> oral, ceremony, artistic creations, artifacts, etc.</a:t>
            </a:r>
          </a:p>
          <a:p>
            <a:pPr algn="l">
              <a:buFont typeface="Arial" panose="020B0604020202020204" pitchFamily="34" charset="0"/>
              <a:buChar char="•"/>
            </a:pPr>
            <a:r>
              <a:rPr lang="en-GB" b="0" i="0" dirty="0">
                <a:solidFill>
                  <a:srgbClr val="000000"/>
                </a:solidFill>
                <a:effectLst/>
              </a:rPr>
              <a:t>Are not all in the past; there is continued growth, innovation and change in practices</a:t>
            </a:r>
          </a:p>
          <a:p>
            <a:pPr algn="l">
              <a:buFont typeface="Arial" panose="020B0604020202020204" pitchFamily="34" charset="0"/>
              <a:buChar char="•"/>
            </a:pPr>
            <a:r>
              <a:rPr lang="en-GB" b="0" i="0" dirty="0">
                <a:solidFill>
                  <a:srgbClr val="000000"/>
                </a:solidFill>
                <a:effectLst/>
              </a:rPr>
              <a:t>Include history, law, spirituality, agriculture, environment, science, medicine, animal  behaviour and migration patterns, art, music, dance, craft, construction, and more</a:t>
            </a:r>
          </a:p>
          <a:p>
            <a:endParaRPr lang="en-GB" dirty="0"/>
          </a:p>
        </p:txBody>
      </p:sp>
    </p:spTree>
    <p:extLst>
      <p:ext uri="{BB962C8B-B14F-4D97-AF65-F5344CB8AC3E}">
        <p14:creationId xmlns:p14="http://schemas.microsoft.com/office/powerpoint/2010/main" val="373625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D01CF-8E37-1FE9-95FF-240E79CC76D4}"/>
              </a:ext>
            </a:extLst>
          </p:cNvPr>
          <p:cNvSpPr>
            <a:spLocks noGrp="1"/>
          </p:cNvSpPr>
          <p:nvPr>
            <p:ph type="title"/>
          </p:nvPr>
        </p:nvSpPr>
        <p:spPr/>
        <p:txBody>
          <a:bodyPr/>
          <a:lstStyle/>
          <a:p>
            <a:r>
              <a:rPr lang="en-GB" dirty="0"/>
              <a:t>More from Ryder et al paper</a:t>
            </a:r>
          </a:p>
        </p:txBody>
      </p:sp>
      <p:sp>
        <p:nvSpPr>
          <p:cNvPr id="3" name="Content Placeholder 2">
            <a:extLst>
              <a:ext uri="{FF2B5EF4-FFF2-40B4-BE49-F238E27FC236}">
                <a16:creationId xmlns:a16="http://schemas.microsoft.com/office/drawing/2014/main" id="{FED85587-2BF2-65DE-F0AA-A4E77F4226A2}"/>
              </a:ext>
            </a:extLst>
          </p:cNvPr>
          <p:cNvSpPr>
            <a:spLocks noGrp="1"/>
          </p:cNvSpPr>
          <p:nvPr>
            <p:ph idx="1"/>
          </p:nvPr>
        </p:nvSpPr>
        <p:spPr/>
        <p:txBody>
          <a:bodyPr>
            <a:normAutofit fontScale="92500" lnSpcReduction="10000"/>
          </a:bodyPr>
          <a:lstStyle/>
          <a:p>
            <a:r>
              <a:rPr lang="en-GB" dirty="0"/>
              <a:t>Reading the Ryder et al paper will provide you with a stronger impression of how you might align your skillset with participants if you were to be working with groups of peoples who were indigenous and identified as indigenous. </a:t>
            </a:r>
          </a:p>
          <a:p>
            <a:endParaRPr lang="en-GB" dirty="0"/>
          </a:p>
          <a:p>
            <a:r>
              <a:rPr lang="en-GB" dirty="0"/>
              <a:t>We discussed the examples of working within a Wales context to outline what barriers ‘non-group member’ may face in attempting indigenous research.</a:t>
            </a:r>
          </a:p>
          <a:p>
            <a:endParaRPr lang="en-GB" dirty="0"/>
          </a:p>
          <a:p>
            <a:r>
              <a:rPr lang="en-GB" dirty="0"/>
              <a:t>Revise slides 33/34/35 through this lens and consider what barriers you might face when working in indigenous contexts.</a:t>
            </a:r>
          </a:p>
          <a:p>
            <a:endParaRPr lang="en-GB" dirty="0"/>
          </a:p>
        </p:txBody>
      </p:sp>
    </p:spTree>
    <p:extLst>
      <p:ext uri="{BB962C8B-B14F-4D97-AF65-F5344CB8AC3E}">
        <p14:creationId xmlns:p14="http://schemas.microsoft.com/office/powerpoint/2010/main" val="7947926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35A3F-FCC9-95FA-C6BF-82F4C6AFBB84}"/>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96206CAB-3313-0FDA-1F7E-3C19CFFF941C}"/>
              </a:ext>
            </a:extLst>
          </p:cNvPr>
          <p:cNvSpPr>
            <a:spLocks noGrp="1"/>
          </p:cNvSpPr>
          <p:nvPr>
            <p:ph idx="1"/>
          </p:nvPr>
        </p:nvSpPr>
        <p:spPr>
          <a:xfrm>
            <a:off x="838200" y="1984651"/>
            <a:ext cx="10515600" cy="4351338"/>
          </a:xfrm>
        </p:spPr>
        <p:txBody>
          <a:bodyPr>
            <a:normAutofit fontScale="92500" lnSpcReduction="20000"/>
          </a:bodyPr>
          <a:lstStyle/>
          <a:p>
            <a:r>
              <a:rPr lang="en-GB" dirty="0">
                <a:hlinkClick r:id="rId3"/>
              </a:rPr>
              <a:t>Handling Qualitative Data | Coding, Organizing &amp; </a:t>
            </a:r>
            <a:r>
              <a:rPr lang="en-GB" dirty="0" err="1">
                <a:hlinkClick r:id="rId3"/>
              </a:rPr>
              <a:t>Analyzing</a:t>
            </a:r>
            <a:r>
              <a:rPr lang="en-GB" dirty="0">
                <a:hlinkClick r:id="rId3"/>
              </a:rPr>
              <a:t> - </a:t>
            </a:r>
            <a:r>
              <a:rPr lang="en-GB" dirty="0" err="1">
                <a:hlinkClick r:id="rId3"/>
              </a:rPr>
              <a:t>ATLAS.ti</a:t>
            </a:r>
            <a:endParaRPr lang="en-GB" dirty="0"/>
          </a:p>
          <a:p>
            <a:r>
              <a:rPr lang="en-GB" dirty="0">
                <a:hlinkClick r:id="rId4"/>
              </a:rPr>
              <a:t>Indigenous Research Methods - Indigenous Research - Subject Guides at University of Alberta Libraries</a:t>
            </a:r>
            <a:endParaRPr lang="en-GB" dirty="0"/>
          </a:p>
          <a:p>
            <a:r>
              <a:rPr lang="en-GB" dirty="0"/>
              <a:t>Ryder, C. </a:t>
            </a:r>
            <a:r>
              <a:rPr lang="en-GB" i="1" dirty="0"/>
              <a:t>et al.</a:t>
            </a:r>
            <a:r>
              <a:rPr lang="en-GB" dirty="0"/>
              <a:t> (2020) ‘Indigenous research methodology - weaving a research interface’, </a:t>
            </a:r>
            <a:r>
              <a:rPr lang="en-GB" i="1" dirty="0"/>
              <a:t>International journal of social research methodology</a:t>
            </a:r>
            <a:r>
              <a:rPr lang="en-GB" dirty="0"/>
              <a:t>, 23(3), pp. 255–267. Available at: </a:t>
            </a:r>
            <a:r>
              <a:rPr lang="en-GB" dirty="0">
                <a:hlinkClick r:id="rId5"/>
              </a:rPr>
              <a:t>https://doi.org/10.1080/13645579.2019.1669923</a:t>
            </a:r>
            <a:r>
              <a:rPr lang="en-GB" dirty="0"/>
              <a:t>. </a:t>
            </a:r>
          </a:p>
          <a:p>
            <a:r>
              <a:rPr lang="en-GB" dirty="0">
                <a:hlinkClick r:id="rId6"/>
              </a:rPr>
              <a:t>International Women's Day 2025</a:t>
            </a:r>
            <a:endParaRPr lang="en-GB" dirty="0"/>
          </a:p>
          <a:p>
            <a:pPr>
              <a:lnSpc>
                <a:spcPct val="100000"/>
              </a:lnSpc>
              <a:spcBef>
                <a:spcPts val="0"/>
              </a:spcBef>
              <a:defRPr/>
            </a:pPr>
            <a:r>
              <a:rPr kumimoji="0" lang="en-US" altLang="en-US" sz="2800" b="0" i="0" u="none" strike="noStrike" cap="none" normalizeH="0" baseline="0" dirty="0">
                <a:ln>
                  <a:noFill/>
                </a:ln>
                <a:solidFill>
                  <a:schemeClr val="tx1"/>
                </a:solidFill>
                <a:effectLst/>
              </a:rPr>
              <a:t>Kershaw, B., &amp; Nicholson, H. (2011). </a:t>
            </a:r>
            <a:r>
              <a:rPr kumimoji="0" lang="en-US" altLang="en-US" sz="2800" b="0" i="1" u="none" strike="noStrike" cap="none" normalizeH="0" baseline="0" dirty="0">
                <a:ln>
                  <a:noFill/>
                </a:ln>
                <a:solidFill>
                  <a:schemeClr val="tx1"/>
                </a:solidFill>
                <a:effectLst/>
              </a:rPr>
              <a:t>Research Methods in Theatre and Performance</a:t>
            </a:r>
            <a:r>
              <a:rPr kumimoji="0" lang="en-US" altLang="en-US" sz="2800" b="0" i="0" u="none" strike="noStrike" cap="none" normalizeH="0" baseline="0" dirty="0">
                <a:ln>
                  <a:noFill/>
                </a:ln>
                <a:solidFill>
                  <a:schemeClr val="tx1"/>
                </a:solidFill>
                <a:effectLst/>
              </a:rPr>
              <a:t>. Edinburgh: Edinburgh University Press. </a:t>
            </a:r>
            <a:r>
              <a:rPr kumimoji="0" lang="en-US" altLang="en-US" sz="2800" b="0" i="0" u="none" strike="noStrike" cap="none" normalizeH="0" baseline="0" dirty="0">
                <a:ln>
                  <a:noFill/>
                </a:ln>
                <a:solidFill>
                  <a:schemeClr val="tx1"/>
                </a:solidFill>
                <a:effectLst/>
                <a:hlinkClick r:id="rId7"/>
              </a:rPr>
              <a:t>http://www.jstor.org/stable/10.3366/j.ctt1g0b2vz</a:t>
            </a:r>
            <a:r>
              <a:rPr kumimoji="0" lang="en-US" altLang="en-US" sz="2800" b="0" i="0" u="none" strike="noStrike" cap="none" normalizeH="0" baseline="0" dirty="0">
                <a:ln>
                  <a:noFill/>
                </a:ln>
                <a:solidFill>
                  <a:schemeClr val="tx1"/>
                </a:solidFill>
                <a:effectLst/>
              </a:rPr>
              <a:t> </a:t>
            </a:r>
          </a:p>
          <a:p>
            <a:pPr>
              <a:lnSpc>
                <a:spcPct val="100000"/>
              </a:lnSpc>
              <a:spcBef>
                <a:spcPts val="0"/>
              </a:spcBef>
              <a:defRPr/>
            </a:pPr>
            <a:r>
              <a:rPr lang="en-GB" dirty="0"/>
              <a:t>Preston, S and </a:t>
            </a:r>
            <a:r>
              <a:rPr lang="en-GB" dirty="0" err="1"/>
              <a:t>Prentki</a:t>
            </a:r>
            <a:r>
              <a:rPr lang="en-GB" dirty="0"/>
              <a:t>, T. (eds) </a:t>
            </a:r>
            <a:r>
              <a:rPr lang="en-GB"/>
              <a:t>(2009) </a:t>
            </a:r>
            <a:r>
              <a:rPr lang="en-GB" i="1" dirty="0"/>
              <a:t>The applied theatre reader</a:t>
            </a:r>
            <a:r>
              <a:rPr lang="en-GB" dirty="0"/>
              <a:t>. Abingdon, Oxon ; Routledge.</a:t>
            </a:r>
          </a:p>
          <a:p>
            <a:pPr>
              <a:lnSpc>
                <a:spcPct val="100000"/>
              </a:lnSpc>
              <a:spcBef>
                <a:spcPts val="0"/>
              </a:spcBef>
              <a:defRPr/>
            </a:pPr>
            <a:endParaRPr kumimoji="0" lang="en-US" altLang="en-US" sz="2800" b="0" i="0" u="none" strike="noStrike" cap="none" normalizeH="0" baseline="0" dirty="0">
              <a:ln>
                <a:noFill/>
              </a:ln>
              <a:solidFill>
                <a:schemeClr val="tx1"/>
              </a:solidFill>
              <a:effectLst/>
            </a:endParaRPr>
          </a:p>
          <a:p>
            <a:endParaRPr lang="en-GB" dirty="0"/>
          </a:p>
          <a:p>
            <a:endParaRPr lang="en-GB" dirty="0"/>
          </a:p>
          <a:p>
            <a:endParaRPr lang="en-GB" dirty="0"/>
          </a:p>
        </p:txBody>
      </p:sp>
    </p:spTree>
    <p:extLst>
      <p:ext uri="{BB962C8B-B14F-4D97-AF65-F5344CB8AC3E}">
        <p14:creationId xmlns:p14="http://schemas.microsoft.com/office/powerpoint/2010/main" val="14685478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849</TotalTime>
  <Words>3404</Words>
  <Application>Microsoft Office PowerPoint</Application>
  <PresentationFormat>Widescreen</PresentationFormat>
  <Paragraphs>273</Paragraphs>
  <Slides>43</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Aptos</vt:lpstr>
      <vt:lpstr>Aptos Display</vt:lpstr>
      <vt:lpstr>Arial</vt:lpstr>
      <vt:lpstr>Helvetica</vt:lpstr>
      <vt:lpstr>Source Sans Pro</vt:lpstr>
      <vt:lpstr>Office Theme</vt:lpstr>
      <vt:lpstr>Applied Theatre Research</vt:lpstr>
      <vt:lpstr>Practical task 1/3</vt:lpstr>
      <vt:lpstr>Practical task 2/3</vt:lpstr>
      <vt:lpstr>Practical task 3/3</vt:lpstr>
      <vt:lpstr>Practical task</vt:lpstr>
      <vt:lpstr>Practice Timetable</vt:lpstr>
      <vt:lpstr>On our way out</vt:lpstr>
      <vt:lpstr>More Practice</vt:lpstr>
      <vt:lpstr>Practical Task: Data Collection</vt:lpstr>
      <vt:lpstr>Reporting on Research Findings</vt:lpstr>
      <vt:lpstr>Reporting on Research Findings</vt:lpstr>
      <vt:lpstr>Reporting on Research Findings</vt:lpstr>
      <vt:lpstr>Reporting on Research Findings</vt:lpstr>
      <vt:lpstr>Qualitative Data </vt:lpstr>
      <vt:lpstr>Qualitative Data </vt:lpstr>
      <vt:lpstr>Qualitative Data </vt:lpstr>
      <vt:lpstr>Qualitative Data </vt:lpstr>
      <vt:lpstr>Qualitative Data </vt:lpstr>
      <vt:lpstr>Practice Data</vt:lpstr>
      <vt:lpstr>Practice Data</vt:lpstr>
      <vt:lpstr>Qualitative Data </vt:lpstr>
      <vt:lpstr>Qualitative Data: Let’s try it out</vt:lpstr>
      <vt:lpstr>Qualitative Data </vt:lpstr>
      <vt:lpstr>Qualitative Data </vt:lpstr>
      <vt:lpstr>Qualitative Data </vt:lpstr>
      <vt:lpstr>Experiential Learning Cycles</vt:lpstr>
      <vt:lpstr>Experiential Learning Cycles</vt:lpstr>
      <vt:lpstr>Integrated reflective cycle (Bassot, 2013)</vt:lpstr>
      <vt:lpstr>Indigenous Research </vt:lpstr>
      <vt:lpstr>Indigenous Knowledges</vt:lpstr>
      <vt:lpstr>Indigenous Knowledges</vt:lpstr>
      <vt:lpstr>Alberta</vt:lpstr>
      <vt:lpstr>Indigenous Ways of Knowing </vt:lpstr>
      <vt:lpstr>Indigenous Ways of Knowing </vt:lpstr>
      <vt:lpstr>Indigenous Knowledges…</vt:lpstr>
      <vt:lpstr>‘Weaving a methodology’</vt:lpstr>
      <vt:lpstr>Ngugi wa Thiong’o: A case study in Prentki &amp; Preston (2009)</vt:lpstr>
      <vt:lpstr>Ngugi wa Thiong’o: A case study in Prentki &amp; Preston (2009)</vt:lpstr>
      <vt:lpstr>Ngugi wa Thiong’o: A case study in Prentki &amp; Preston (2009)</vt:lpstr>
      <vt:lpstr>Ngugi wa Thiong’o: A case study in Prentki &amp; Preston (2009)</vt:lpstr>
      <vt:lpstr>Indigenous Knowledges…</vt:lpstr>
      <vt:lpstr>More from Ryder et al paper</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2</cp:revision>
  <dcterms:created xsi:type="dcterms:W3CDTF">2025-03-01T13:39:41Z</dcterms:created>
  <dcterms:modified xsi:type="dcterms:W3CDTF">2025-03-13T16:14:20Z</dcterms:modified>
</cp:coreProperties>
</file>