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33" r:id="rId4"/>
  </p:sldMasterIdLst>
  <p:notesMasterIdLst>
    <p:notesMasterId r:id="rId16"/>
  </p:notesMasterIdLst>
  <p:handoutMasterIdLst>
    <p:handoutMasterId r:id="rId17"/>
  </p:handoutMasterIdLst>
  <p:sldIdLst>
    <p:sldId id="300" r:id="rId5"/>
    <p:sldId id="301" r:id="rId6"/>
    <p:sldId id="302" r:id="rId7"/>
    <p:sldId id="303" r:id="rId8"/>
    <p:sldId id="305" r:id="rId9"/>
    <p:sldId id="313" r:id="rId10"/>
    <p:sldId id="314" r:id="rId11"/>
    <p:sldId id="315" r:id="rId12"/>
    <p:sldId id="304" r:id="rId13"/>
    <p:sldId id="316" r:id="rId14"/>
    <p:sldId id="312"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C083E6E3-FA7D-4D7B-A595-EF9225AFEA82}">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82"/>
  </p:normalViewPr>
  <p:slideViewPr>
    <p:cSldViewPr snapToGrid="0">
      <p:cViewPr varScale="1">
        <p:scale>
          <a:sx n="78" d="100"/>
          <a:sy n="78" d="100"/>
        </p:scale>
        <p:origin x="878" y="15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F4712B4-1AE0-734B-BD0B-ED5EB8FC3B80}" type="datetime1">
              <a:rPr lang="en-US" smtClean="0"/>
              <a:t>3/6/2026</a:t>
            </a:fld>
            <a:endParaRPr lang="en-US" dirty="0"/>
          </a:p>
        </p:txBody>
      </p:sp>
      <p:sp>
        <p:nvSpPr>
          <p:cNvPr id="4" name="Footer Placeholder 3">
            <a:extLst>
              <a:ext uri="{FF2B5EF4-FFF2-40B4-BE49-F238E27FC236}">
                <a16:creationId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dirty="0"/>
              <a:t>Add footer</a:t>
            </a:r>
          </a:p>
        </p:txBody>
      </p:sp>
      <p:sp>
        <p:nvSpPr>
          <p:cNvPr id="5" name="Slide Number Placeholder 4">
            <a:extLst>
              <a:ext uri="{FF2B5EF4-FFF2-40B4-BE49-F238E27FC236}">
                <a16:creationId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2C0B10-7CAE-41E4-AB02-7E8B1FF2B898}" type="slidenum">
              <a:rPr lang="en-US" smtClean="0"/>
              <a:t>‹#›</a:t>
            </a:fld>
            <a:endParaRPr lang="en-US" dirty="0"/>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709567-0710-7949-BFB0-34B4188750EB}" type="datetime1">
              <a:rPr lang="en-US" noProof="0" smtClean="0"/>
              <a:t>3/6/2026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noProof="0" dirty="0"/>
              <a:t>Add footer</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30193B-564F-4854-8A52-728F3FB19C85}" type="slidenum">
              <a:rPr lang="en-US" noProof="0" smtClean="0"/>
              <a:t>‹#›</a:t>
            </a:fld>
            <a:endParaRPr lang="en-US" noProof="0" dirty="0"/>
          </a:p>
        </p:txBody>
      </p:sp>
    </p:spTree>
    <p:extLst>
      <p:ext uri="{BB962C8B-B14F-4D97-AF65-F5344CB8AC3E}">
        <p14:creationId xmlns:p14="http://schemas.microsoft.com/office/powerpoint/2010/main" val="3603816512"/>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8.svg"/><Relationship Id="rId4" Type="http://schemas.openxmlformats.org/officeDocument/2006/relationships/image" Target="../media/image7.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2.sv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4.sv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3/6/2026</a:t>
            </a:fld>
            <a:endParaRPr lang="en-US" dirty="0"/>
          </a:p>
        </p:txBody>
      </p:sp>
      <p:sp>
        <p:nvSpPr>
          <p:cNvPr id="5" name="Footer Placeholder 4"/>
          <p:cNvSpPr>
            <a:spLocks noGrp="1"/>
          </p:cNvSpPr>
          <p:nvPr>
            <p:ph type="ftr" sz="quarter" idx="11"/>
          </p:nvPr>
        </p:nvSpPr>
        <p:spPr/>
        <p:txBody>
          <a:bodyPr/>
          <a:lstStyle/>
          <a:p>
            <a:r>
              <a:rPr lang="en-US"/>
              <a:t>Add Footer</a:t>
            </a:r>
            <a:endParaRPr lang="en-US" dirty="0"/>
          </a:p>
        </p:txBody>
      </p:sp>
      <p:sp>
        <p:nvSpPr>
          <p:cNvPr id="6" name="Slide Number Placeholder 5"/>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417089784"/>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3/6/2026</a:t>
            </a:fld>
            <a:endParaRPr lang="en-US" dirty="0"/>
          </a:p>
        </p:txBody>
      </p:sp>
      <p:sp>
        <p:nvSpPr>
          <p:cNvPr id="5" name="Footer Placeholder 4"/>
          <p:cNvSpPr>
            <a:spLocks noGrp="1"/>
          </p:cNvSpPr>
          <p:nvPr>
            <p:ph type="ftr" sz="quarter" idx="11"/>
          </p:nvPr>
        </p:nvSpPr>
        <p:spPr/>
        <p:txBody>
          <a:bodyPr/>
          <a:lstStyle/>
          <a:p>
            <a:r>
              <a:rPr lang="en-US"/>
              <a:t>Add Footer</a:t>
            </a:r>
            <a:endParaRPr lang="en-US" dirty="0"/>
          </a:p>
        </p:txBody>
      </p:sp>
      <p:sp>
        <p:nvSpPr>
          <p:cNvPr id="6" name="Slide Number Placeholder 5"/>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3170999118"/>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3/6/2026</a:t>
            </a:fld>
            <a:endParaRPr lang="en-US" dirty="0"/>
          </a:p>
        </p:txBody>
      </p:sp>
      <p:sp>
        <p:nvSpPr>
          <p:cNvPr id="5" name="Footer Placeholder 4"/>
          <p:cNvSpPr>
            <a:spLocks noGrp="1"/>
          </p:cNvSpPr>
          <p:nvPr>
            <p:ph type="ftr" sz="quarter" idx="11"/>
          </p:nvPr>
        </p:nvSpPr>
        <p:spPr/>
        <p:txBody>
          <a:bodyPr/>
          <a:lstStyle/>
          <a:p>
            <a:r>
              <a:rPr lang="en-US"/>
              <a:t>Add Footer</a:t>
            </a:r>
            <a:endParaRPr lang="en-US" dirty="0"/>
          </a:p>
        </p:txBody>
      </p:sp>
      <p:sp>
        <p:nvSpPr>
          <p:cNvPr id="6" name="Slide Number Placeholder 5"/>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43652293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3/6/2026</a:t>
            </a:fld>
            <a:endParaRPr lang="en-US" dirty="0"/>
          </a:p>
        </p:txBody>
      </p:sp>
      <p:sp>
        <p:nvSpPr>
          <p:cNvPr id="6" name="Footer Placeholder 5"/>
          <p:cNvSpPr>
            <a:spLocks noGrp="1"/>
          </p:cNvSpPr>
          <p:nvPr>
            <p:ph type="ftr" sz="quarter" idx="11"/>
          </p:nvPr>
        </p:nvSpPr>
        <p:spPr/>
        <p:txBody>
          <a:bodyPr/>
          <a:lstStyle/>
          <a:p>
            <a:r>
              <a:rPr lang="en-US"/>
              <a:t>Add Footer</a:t>
            </a:r>
            <a:endParaRPr lang="en-US" dirty="0"/>
          </a:p>
        </p:txBody>
      </p:sp>
      <p:sp>
        <p:nvSpPr>
          <p:cNvPr id="7" name="Slide Number Placeholder 6"/>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863230413"/>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3/6/2026</a:t>
            </a:fld>
            <a:endParaRPr lang="en-US" dirty="0"/>
          </a:p>
        </p:txBody>
      </p:sp>
      <p:sp>
        <p:nvSpPr>
          <p:cNvPr id="8" name="Footer Placeholder 7"/>
          <p:cNvSpPr>
            <a:spLocks noGrp="1"/>
          </p:cNvSpPr>
          <p:nvPr>
            <p:ph type="ftr" sz="quarter" idx="11"/>
          </p:nvPr>
        </p:nvSpPr>
        <p:spPr/>
        <p:txBody>
          <a:bodyPr/>
          <a:lstStyle/>
          <a:p>
            <a:r>
              <a:rPr lang="en-US"/>
              <a:t>Add Footer</a:t>
            </a:r>
            <a:endParaRPr lang="en-US" dirty="0"/>
          </a:p>
        </p:txBody>
      </p:sp>
      <p:sp>
        <p:nvSpPr>
          <p:cNvPr id="9" name="Slide Number Placeholder 8"/>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579752573"/>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3/6/2026</a:t>
            </a:fld>
            <a:endParaRPr lang="en-US" dirty="0"/>
          </a:p>
        </p:txBody>
      </p:sp>
      <p:sp>
        <p:nvSpPr>
          <p:cNvPr id="4" name="Footer Placeholder 3"/>
          <p:cNvSpPr>
            <a:spLocks noGrp="1"/>
          </p:cNvSpPr>
          <p:nvPr>
            <p:ph type="ftr" sz="quarter" idx="11"/>
          </p:nvPr>
        </p:nvSpPr>
        <p:spPr/>
        <p:txBody>
          <a:bodyPr/>
          <a:lstStyle/>
          <a:p>
            <a:r>
              <a:rPr lang="en-US"/>
              <a:t>Add Footer</a:t>
            </a:r>
            <a:endParaRPr lang="en-US" dirty="0"/>
          </a:p>
        </p:txBody>
      </p:sp>
      <p:sp>
        <p:nvSpPr>
          <p:cNvPr id="5" name="Slide Number Placeholder 4"/>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586208751"/>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3/6/2026</a:t>
            </a:fld>
            <a:endParaRPr lang="en-US" dirty="0"/>
          </a:p>
        </p:txBody>
      </p:sp>
      <p:sp>
        <p:nvSpPr>
          <p:cNvPr id="3" name="Footer Placeholder 2"/>
          <p:cNvSpPr>
            <a:spLocks noGrp="1"/>
          </p:cNvSpPr>
          <p:nvPr>
            <p:ph type="ftr" sz="quarter" idx="11"/>
          </p:nvPr>
        </p:nvSpPr>
        <p:spPr/>
        <p:txBody>
          <a:bodyPr/>
          <a:lstStyle/>
          <a:p>
            <a:r>
              <a:rPr lang="en-US"/>
              <a:t>Add Footer</a:t>
            </a:r>
            <a:endParaRPr lang="en-US" dirty="0"/>
          </a:p>
        </p:txBody>
      </p:sp>
      <p:sp>
        <p:nvSpPr>
          <p:cNvPr id="4" name="Slide Number Placeholder 3"/>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2323731679"/>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3/6/2026</a:t>
            </a:fld>
            <a:endParaRPr lang="en-US" dirty="0"/>
          </a:p>
        </p:txBody>
      </p:sp>
      <p:sp>
        <p:nvSpPr>
          <p:cNvPr id="6" name="Footer Placeholder 5"/>
          <p:cNvSpPr>
            <a:spLocks noGrp="1"/>
          </p:cNvSpPr>
          <p:nvPr>
            <p:ph type="ftr" sz="quarter" idx="11"/>
          </p:nvPr>
        </p:nvSpPr>
        <p:spPr/>
        <p:txBody>
          <a:bodyPr/>
          <a:lstStyle/>
          <a:p>
            <a:r>
              <a:rPr lang="en-US"/>
              <a:t>Add Footer</a:t>
            </a:r>
            <a:endParaRPr lang="en-US" dirty="0"/>
          </a:p>
        </p:txBody>
      </p:sp>
      <p:sp>
        <p:nvSpPr>
          <p:cNvPr id="7" name="Slide Number Placeholder 6"/>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2964329144"/>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3/6/2026</a:t>
            </a:fld>
            <a:endParaRPr lang="en-US" dirty="0"/>
          </a:p>
        </p:txBody>
      </p:sp>
      <p:sp>
        <p:nvSpPr>
          <p:cNvPr id="6" name="Footer Placeholder 5"/>
          <p:cNvSpPr>
            <a:spLocks noGrp="1"/>
          </p:cNvSpPr>
          <p:nvPr>
            <p:ph type="ftr" sz="quarter" idx="11"/>
          </p:nvPr>
        </p:nvSpPr>
        <p:spPr/>
        <p:txBody>
          <a:bodyPr/>
          <a:lstStyle/>
          <a:p>
            <a:r>
              <a:rPr lang="en-US"/>
              <a:t>Add Footer</a:t>
            </a:r>
            <a:endParaRPr lang="en-US" dirty="0"/>
          </a:p>
        </p:txBody>
      </p:sp>
      <p:sp>
        <p:nvSpPr>
          <p:cNvPr id="7" name="Slide Number Placeholder 6"/>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4200922794"/>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3/6/2026</a:t>
            </a:fld>
            <a:endParaRPr lang="en-US" dirty="0"/>
          </a:p>
        </p:txBody>
      </p:sp>
      <p:sp>
        <p:nvSpPr>
          <p:cNvPr id="5" name="Footer Placeholder 4"/>
          <p:cNvSpPr>
            <a:spLocks noGrp="1"/>
          </p:cNvSpPr>
          <p:nvPr>
            <p:ph type="ftr" sz="quarter" idx="11"/>
          </p:nvPr>
        </p:nvSpPr>
        <p:spPr/>
        <p:txBody>
          <a:bodyPr/>
          <a:lstStyle/>
          <a:p>
            <a:r>
              <a:rPr lang="en-US"/>
              <a:t>Add Footer</a:t>
            </a:r>
            <a:endParaRPr lang="en-US" dirty="0"/>
          </a:p>
        </p:txBody>
      </p:sp>
      <p:sp>
        <p:nvSpPr>
          <p:cNvPr id="6" name="Slide Number Placeholder 5"/>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2632250367"/>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3/6/2026</a:t>
            </a:fld>
            <a:endParaRPr lang="en-US" dirty="0"/>
          </a:p>
        </p:txBody>
      </p:sp>
      <p:sp>
        <p:nvSpPr>
          <p:cNvPr id="5" name="Footer Placeholder 4"/>
          <p:cNvSpPr>
            <a:spLocks noGrp="1"/>
          </p:cNvSpPr>
          <p:nvPr>
            <p:ph type="ftr" sz="quarter" idx="11"/>
          </p:nvPr>
        </p:nvSpPr>
        <p:spPr/>
        <p:txBody>
          <a:bodyPr/>
          <a:lstStyle/>
          <a:p>
            <a:r>
              <a:rPr lang="en-US"/>
              <a:t>Add Footer</a:t>
            </a:r>
            <a:endParaRPr lang="en-US" dirty="0"/>
          </a:p>
        </p:txBody>
      </p:sp>
      <p:sp>
        <p:nvSpPr>
          <p:cNvPr id="6" name="Slide Number Placeholder 5"/>
          <p:cNvSpPr>
            <a:spLocks noGrp="1"/>
          </p:cNvSpPr>
          <p:nvPr>
            <p:ph type="sldNum" sz="quarter" idx="12"/>
          </p:nvPr>
        </p:nvSpPr>
        <p:spPr/>
        <p:txBody>
          <a:bodyPr/>
          <a:lstStyle/>
          <a:p>
            <a:fld id="{19B51A1E-902D-48AF-9020-955120F399B6}"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85993606"/>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3/6/2026</a:t>
            </a:fld>
            <a:endParaRPr lang="en-US" dirty="0"/>
          </a:p>
        </p:txBody>
      </p:sp>
      <p:sp>
        <p:nvSpPr>
          <p:cNvPr id="5" name="Footer Placeholder 4"/>
          <p:cNvSpPr>
            <a:spLocks noGrp="1"/>
          </p:cNvSpPr>
          <p:nvPr>
            <p:ph type="ftr" sz="quarter" idx="11"/>
          </p:nvPr>
        </p:nvSpPr>
        <p:spPr/>
        <p:txBody>
          <a:bodyPr/>
          <a:lstStyle/>
          <a:p>
            <a:r>
              <a:rPr lang="en-US"/>
              <a:t>Add Footer</a:t>
            </a:r>
            <a:endParaRPr lang="en-US" dirty="0"/>
          </a:p>
        </p:txBody>
      </p:sp>
      <p:sp>
        <p:nvSpPr>
          <p:cNvPr id="6" name="Slide Number Placeholder 5"/>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424324003"/>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3/6/2026</a:t>
            </a:fld>
            <a:endParaRPr lang="en-US" dirty="0"/>
          </a:p>
        </p:txBody>
      </p:sp>
      <p:sp>
        <p:nvSpPr>
          <p:cNvPr id="5" name="Footer Placeholder 4"/>
          <p:cNvSpPr>
            <a:spLocks noGrp="1"/>
          </p:cNvSpPr>
          <p:nvPr>
            <p:ph type="ftr" sz="quarter" idx="11"/>
          </p:nvPr>
        </p:nvSpPr>
        <p:spPr/>
        <p:txBody>
          <a:bodyPr/>
          <a:lstStyle/>
          <a:p>
            <a:r>
              <a:rPr lang="en-US"/>
              <a:t>Add Footer</a:t>
            </a:r>
            <a:endParaRPr lang="en-US" dirty="0"/>
          </a:p>
        </p:txBody>
      </p:sp>
      <p:sp>
        <p:nvSpPr>
          <p:cNvPr id="6" name="Slide Number Placeholder 5"/>
          <p:cNvSpPr>
            <a:spLocks noGrp="1"/>
          </p:cNvSpPr>
          <p:nvPr>
            <p:ph type="sldNum" sz="quarter" idx="12"/>
          </p:nvPr>
        </p:nvSpPr>
        <p:spPr/>
        <p:txBody>
          <a:bodyPr/>
          <a:lstStyle/>
          <a:p>
            <a:fld id="{19B51A1E-902D-48AF-9020-955120F399B6}"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08926357"/>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3/6/2026</a:t>
            </a:fld>
            <a:endParaRPr lang="en-US" dirty="0"/>
          </a:p>
        </p:txBody>
      </p:sp>
      <p:sp>
        <p:nvSpPr>
          <p:cNvPr id="5" name="Footer Placeholder 4"/>
          <p:cNvSpPr>
            <a:spLocks noGrp="1"/>
          </p:cNvSpPr>
          <p:nvPr>
            <p:ph type="ftr" sz="quarter" idx="11"/>
          </p:nvPr>
        </p:nvSpPr>
        <p:spPr/>
        <p:txBody>
          <a:bodyPr/>
          <a:lstStyle/>
          <a:p>
            <a:r>
              <a:rPr lang="en-US"/>
              <a:t>Add Footer</a:t>
            </a:r>
            <a:endParaRPr lang="en-US" dirty="0"/>
          </a:p>
        </p:txBody>
      </p:sp>
      <p:sp>
        <p:nvSpPr>
          <p:cNvPr id="6" name="Slide Number Placeholder 5"/>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2113325026"/>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3/6/2026</a:t>
            </a:fld>
            <a:endParaRPr lang="en-US" dirty="0"/>
          </a:p>
        </p:txBody>
      </p:sp>
      <p:sp>
        <p:nvSpPr>
          <p:cNvPr id="5" name="Footer Placeholder 4"/>
          <p:cNvSpPr>
            <a:spLocks noGrp="1"/>
          </p:cNvSpPr>
          <p:nvPr>
            <p:ph type="ftr" sz="quarter" idx="11"/>
          </p:nvPr>
        </p:nvSpPr>
        <p:spPr/>
        <p:txBody>
          <a:bodyPr/>
          <a:lstStyle/>
          <a:p>
            <a:r>
              <a:rPr lang="en-US"/>
              <a:t>Add Footer</a:t>
            </a:r>
            <a:endParaRPr lang="en-US" dirty="0"/>
          </a:p>
        </p:txBody>
      </p:sp>
      <p:sp>
        <p:nvSpPr>
          <p:cNvPr id="6" name="Slide Number Placeholder 5"/>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1805326039"/>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3/6/2026</a:t>
            </a:fld>
            <a:endParaRPr lang="en-US" dirty="0"/>
          </a:p>
        </p:txBody>
      </p:sp>
      <p:sp>
        <p:nvSpPr>
          <p:cNvPr id="5" name="Footer Placeholder 4"/>
          <p:cNvSpPr>
            <a:spLocks noGrp="1"/>
          </p:cNvSpPr>
          <p:nvPr>
            <p:ph type="ftr" sz="quarter" idx="11"/>
          </p:nvPr>
        </p:nvSpPr>
        <p:spPr/>
        <p:txBody>
          <a:bodyPr/>
          <a:lstStyle/>
          <a:p>
            <a:r>
              <a:rPr lang="en-US"/>
              <a:t>Add Footer</a:t>
            </a:r>
            <a:endParaRPr lang="en-US" dirty="0"/>
          </a:p>
        </p:txBody>
      </p:sp>
      <p:sp>
        <p:nvSpPr>
          <p:cNvPr id="6" name="Slide Number Placeholder 5"/>
          <p:cNvSpPr>
            <a:spLocks noGrp="1"/>
          </p:cNvSpPr>
          <p:nvPr>
            <p:ph type="sldNum" sz="quarter" idx="12"/>
          </p:nvPr>
        </p:nvSpPr>
        <p:spPr/>
        <p:txBody>
          <a:body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1076415908"/>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Itle">
    <p:bg>
      <p:bgPr>
        <a:solidFill>
          <a:schemeClr val="accent1">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B901B-82D0-753E-153F-463C1DFF4EB8}"/>
              </a:ext>
            </a:extLst>
          </p:cNvPr>
          <p:cNvSpPr>
            <a:spLocks noGrp="1"/>
          </p:cNvSpPr>
          <p:nvPr>
            <p:ph type="title"/>
          </p:nvPr>
        </p:nvSpPr>
        <p:spPr>
          <a:xfrm>
            <a:off x="768096" y="996696"/>
            <a:ext cx="10689336" cy="3383280"/>
          </a:xfrm>
        </p:spPr>
        <p:txBody>
          <a:bodyPr lIns="91440" tIns="45720" rIns="91440" bIns="45720" anchor="t"/>
          <a:lstStyle>
            <a:lvl1pPr>
              <a:defRPr sz="6000" b="1">
                <a:solidFill>
                  <a:schemeClr val="bg1"/>
                </a:solidFill>
              </a:defRPr>
            </a:lvl1pPr>
          </a:lstStyle>
          <a:p>
            <a:r>
              <a:rPr lang="en-GB"/>
              <a:t>Click to edit Master title style</a:t>
            </a:r>
            <a:endParaRPr lang="en-US"/>
          </a:p>
        </p:txBody>
      </p:sp>
      <p:sp>
        <p:nvSpPr>
          <p:cNvPr id="6" name="Text Placeholder 5">
            <a:extLst>
              <a:ext uri="{FF2B5EF4-FFF2-40B4-BE49-F238E27FC236}">
                <a16:creationId xmlns:a16="http://schemas.microsoft.com/office/drawing/2014/main" id="{AB9FF1EC-CF79-CED7-3907-6CC3EC921B45}"/>
              </a:ext>
            </a:extLst>
          </p:cNvPr>
          <p:cNvSpPr>
            <a:spLocks noGrp="1"/>
          </p:cNvSpPr>
          <p:nvPr>
            <p:ph type="body" sz="quarter" idx="10"/>
          </p:nvPr>
        </p:nvSpPr>
        <p:spPr>
          <a:xfrm>
            <a:off x="6099048" y="4718304"/>
            <a:ext cx="5367528" cy="1371600"/>
          </a:xfrm>
        </p:spPr>
        <p:txBody>
          <a:bodyPr anchor="b"/>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p:txBody>
      </p:sp>
      <p:pic>
        <p:nvPicPr>
          <p:cNvPr id="19" name="Graphic 18">
            <a:extLst>
              <a:ext uri="{FF2B5EF4-FFF2-40B4-BE49-F238E27FC236}">
                <a16:creationId xmlns:a16="http://schemas.microsoft.com/office/drawing/2014/main" id="{BD2B87EC-C19D-D312-C5D1-68C7B3D3F342}"/>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577" r="47068" b="26177"/>
          <a:stretch/>
        </p:blipFill>
        <p:spPr>
          <a:xfrm rot="5400000" flipH="1" flipV="1">
            <a:off x="8037001" y="-183083"/>
            <a:ext cx="3971922" cy="4338081"/>
          </a:xfrm>
          <a:prstGeom prst="rect">
            <a:avLst/>
          </a:prstGeom>
        </p:spPr>
      </p:pic>
      <p:pic>
        <p:nvPicPr>
          <p:cNvPr id="17" name="Graphic 16">
            <a:extLst>
              <a:ext uri="{FF2B5EF4-FFF2-40B4-BE49-F238E27FC236}">
                <a16:creationId xmlns:a16="http://schemas.microsoft.com/office/drawing/2014/main" id="{CA27C1C0-4175-DDF3-7F04-05A1FF4F83EA}"/>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1" t="1" r="26660" b="31913"/>
          <a:stretch/>
        </p:blipFill>
        <p:spPr>
          <a:xfrm flipH="1">
            <a:off x="-2" y="2786671"/>
            <a:ext cx="2626743" cy="4071330"/>
          </a:xfrm>
          <a:prstGeom prst="rect">
            <a:avLst/>
          </a:prstGeom>
        </p:spPr>
      </p:pic>
      <p:pic>
        <p:nvPicPr>
          <p:cNvPr id="15" name="Graphic 14">
            <a:extLst>
              <a:ext uri="{FF2B5EF4-FFF2-40B4-BE49-F238E27FC236}">
                <a16:creationId xmlns:a16="http://schemas.microsoft.com/office/drawing/2014/main" id="{8F59A96A-1EEC-D106-BC8B-FBC3D022D6C2}"/>
              </a:ext>
            </a:extLst>
          </p:cNvPr>
          <p:cNvPicPr>
            <a:picLocks noChangeAspect="1"/>
          </p:cNvPicPr>
          <p:nvPr userDrawn="1"/>
        </p:nvPicPr>
        <p:blipFill rotWithShape="1">
          <a:blip r:embed="rId6">
            <a:extLst>
              <a:ext uri="{96DAC541-7B7A-43D3-8B79-37D633B846F1}">
                <asvg:svgBlip xmlns:asvg="http://schemas.microsoft.com/office/drawing/2016/SVG/main" r:embed="rId7"/>
              </a:ext>
            </a:extLst>
          </a:blip>
          <a:srcRect b="49606"/>
          <a:stretch/>
        </p:blipFill>
        <p:spPr>
          <a:xfrm flipH="1">
            <a:off x="1634272" y="4519948"/>
            <a:ext cx="3527989" cy="2338052"/>
          </a:xfrm>
          <a:prstGeom prst="rect">
            <a:avLst/>
          </a:prstGeom>
        </p:spPr>
      </p:pic>
    </p:spTree>
    <p:extLst>
      <p:ext uri="{BB962C8B-B14F-4D97-AF65-F5344CB8AC3E}">
        <p14:creationId xmlns:p14="http://schemas.microsoft.com/office/powerpoint/2010/main" val="2413168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itle and content 01">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FAF073C-F11E-EB24-742E-8B7ED02C877E}"/>
              </a:ext>
            </a:extLst>
          </p:cNvPr>
          <p:cNvSpPr>
            <a:spLocks noGrp="1"/>
          </p:cNvSpPr>
          <p:nvPr>
            <p:ph type="title"/>
          </p:nvPr>
        </p:nvSpPr>
        <p:spPr/>
        <p:txBody>
          <a:bodyPr/>
          <a:lstStyle/>
          <a:p>
            <a:r>
              <a:rPr lang="en-GB"/>
              <a:t>Click to edit Master title style</a:t>
            </a:r>
            <a:endParaRPr lang="en-US" dirty="0"/>
          </a:p>
        </p:txBody>
      </p:sp>
      <p:sp>
        <p:nvSpPr>
          <p:cNvPr id="6" name="Content Placeholder 5">
            <a:extLst>
              <a:ext uri="{FF2B5EF4-FFF2-40B4-BE49-F238E27FC236}">
                <a16:creationId xmlns:a16="http://schemas.microsoft.com/office/drawing/2014/main" id="{BC168D94-20DF-9647-607F-3DEBED05ECEB}"/>
              </a:ext>
            </a:extLst>
          </p:cNvPr>
          <p:cNvSpPr>
            <a:spLocks noGrp="1"/>
          </p:cNvSpPr>
          <p:nvPr>
            <p:ph sz="quarter" idx="12"/>
          </p:nvPr>
        </p:nvSpPr>
        <p:spPr>
          <a:xfrm>
            <a:off x="6519672" y="2130552"/>
            <a:ext cx="4910328" cy="3959352"/>
          </a:xfrm>
        </p:spPr>
        <p:txBody>
          <a:bodyPr anchor="b"/>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3" name="Slide Number Placeholder 2">
            <a:extLst>
              <a:ext uri="{FF2B5EF4-FFF2-40B4-BE49-F238E27FC236}">
                <a16:creationId xmlns:a16="http://schemas.microsoft.com/office/drawing/2014/main" id="{E039C676-DCFE-2801-253F-061508F6110B}"/>
              </a:ext>
            </a:extLst>
          </p:cNvPr>
          <p:cNvSpPr>
            <a:spLocks noGrp="1"/>
          </p:cNvSpPr>
          <p:nvPr>
            <p:ph type="sldNum" sz="quarter" idx="10"/>
          </p:nvPr>
        </p:nvSpPr>
        <p:spPr/>
        <p:txBody>
          <a:bodyPr/>
          <a:lstStyle/>
          <a:p>
            <a:pPr algn="ctr"/>
            <a:fld id="{19B51A1E-902D-48AF-9020-955120F399B6}" type="slidenum">
              <a:rPr lang="en-US" smtClean="0"/>
              <a:pPr algn="ctr"/>
              <a:t>‹#›</a:t>
            </a:fld>
            <a:endParaRPr lang="en-US" dirty="0"/>
          </a:p>
        </p:txBody>
      </p:sp>
      <p:sp>
        <p:nvSpPr>
          <p:cNvPr id="4" name="Footer Placeholder 3">
            <a:extLst>
              <a:ext uri="{FF2B5EF4-FFF2-40B4-BE49-F238E27FC236}">
                <a16:creationId xmlns:a16="http://schemas.microsoft.com/office/drawing/2014/main" id="{BB11874E-F900-D5BE-5274-49CBA7F946EC}"/>
              </a:ext>
            </a:extLst>
          </p:cNvPr>
          <p:cNvSpPr>
            <a:spLocks noGrp="1"/>
          </p:cNvSpPr>
          <p:nvPr>
            <p:ph type="ftr" sz="quarter" idx="11"/>
          </p:nvPr>
        </p:nvSpPr>
        <p:spPr/>
        <p:txBody>
          <a:bodyPr/>
          <a:lstStyle/>
          <a:p>
            <a:r>
              <a:rPr lang="en-US" dirty="0"/>
              <a:t>Add Footer</a:t>
            </a:r>
          </a:p>
        </p:txBody>
      </p:sp>
    </p:spTree>
    <p:extLst>
      <p:ext uri="{BB962C8B-B14F-4D97-AF65-F5344CB8AC3E}">
        <p14:creationId xmlns:p14="http://schemas.microsoft.com/office/powerpoint/2010/main" val="22595086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itle, content, and image 01">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FAF073C-F11E-EB24-742E-8B7ED02C877E}"/>
              </a:ext>
            </a:extLst>
          </p:cNvPr>
          <p:cNvSpPr>
            <a:spLocks noGrp="1"/>
          </p:cNvSpPr>
          <p:nvPr>
            <p:ph type="title"/>
          </p:nvPr>
        </p:nvSpPr>
        <p:spPr>
          <a:xfrm>
            <a:off x="4892040" y="996696"/>
            <a:ext cx="6528816" cy="914400"/>
          </a:xfrm>
        </p:spPr>
        <p:txBody>
          <a:bodyPr/>
          <a:lstStyle/>
          <a:p>
            <a:r>
              <a:rPr lang="en-GB"/>
              <a:t>Click to edit Master title style</a:t>
            </a:r>
            <a:endParaRPr lang="en-US" dirty="0"/>
          </a:p>
        </p:txBody>
      </p:sp>
      <p:sp>
        <p:nvSpPr>
          <p:cNvPr id="8" name="Picture Placeholder 7">
            <a:extLst>
              <a:ext uri="{FF2B5EF4-FFF2-40B4-BE49-F238E27FC236}">
                <a16:creationId xmlns:a16="http://schemas.microsoft.com/office/drawing/2014/main" id="{83C7080A-051C-2507-F252-F68346430154}"/>
              </a:ext>
            </a:extLst>
          </p:cNvPr>
          <p:cNvSpPr>
            <a:spLocks noGrp="1"/>
          </p:cNvSpPr>
          <p:nvPr>
            <p:ph type="pic" sz="quarter" idx="13"/>
          </p:nvPr>
        </p:nvSpPr>
        <p:spPr>
          <a:xfrm>
            <a:off x="457200" y="996950"/>
            <a:ext cx="3971925" cy="5857875"/>
          </a:xfrm>
        </p:spPr>
        <p:txBody>
          <a:bodyPr/>
          <a:lstStyle>
            <a:lvl1pPr marL="0" indent="0">
              <a:buNone/>
              <a:defRPr/>
            </a:lvl1pPr>
          </a:lstStyle>
          <a:p>
            <a:r>
              <a:rPr lang="en-GB"/>
              <a:t>Click icon to add picture</a:t>
            </a:r>
            <a:endParaRPr lang="en-US" dirty="0"/>
          </a:p>
        </p:txBody>
      </p:sp>
      <p:sp>
        <p:nvSpPr>
          <p:cNvPr id="6" name="Content Placeholder 5">
            <a:extLst>
              <a:ext uri="{FF2B5EF4-FFF2-40B4-BE49-F238E27FC236}">
                <a16:creationId xmlns:a16="http://schemas.microsoft.com/office/drawing/2014/main" id="{BC168D94-20DF-9647-607F-3DEBED05ECEB}"/>
              </a:ext>
            </a:extLst>
          </p:cNvPr>
          <p:cNvSpPr>
            <a:spLocks noGrp="1"/>
          </p:cNvSpPr>
          <p:nvPr>
            <p:ph sz="quarter" idx="12"/>
          </p:nvPr>
        </p:nvSpPr>
        <p:spPr>
          <a:xfrm>
            <a:off x="4919472" y="2130552"/>
            <a:ext cx="6510528" cy="3959352"/>
          </a:xfrm>
        </p:spPr>
        <p:txBody>
          <a:bodyPr anchor="b"/>
          <a:lstStyle>
            <a:lvl1pPr marL="0" indent="0">
              <a:buNone/>
              <a:defRPr/>
            </a:lvl1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Footer Placeholder 3">
            <a:extLst>
              <a:ext uri="{FF2B5EF4-FFF2-40B4-BE49-F238E27FC236}">
                <a16:creationId xmlns:a16="http://schemas.microsoft.com/office/drawing/2014/main" id="{BB11874E-F900-D5BE-5274-49CBA7F946EC}"/>
              </a:ext>
            </a:extLst>
          </p:cNvPr>
          <p:cNvSpPr>
            <a:spLocks noGrp="1"/>
          </p:cNvSpPr>
          <p:nvPr>
            <p:ph type="ftr" sz="quarter" idx="11"/>
          </p:nvPr>
        </p:nvSpPr>
        <p:spPr/>
        <p:txBody>
          <a:bodyPr/>
          <a:lstStyle/>
          <a:p>
            <a:r>
              <a:rPr lang="en-US" dirty="0"/>
              <a:t>Add Footer</a:t>
            </a:r>
          </a:p>
        </p:txBody>
      </p:sp>
      <p:sp>
        <p:nvSpPr>
          <p:cNvPr id="3" name="Slide Number Placeholder 2">
            <a:extLst>
              <a:ext uri="{FF2B5EF4-FFF2-40B4-BE49-F238E27FC236}">
                <a16:creationId xmlns:a16="http://schemas.microsoft.com/office/drawing/2014/main" id="{E039C676-DCFE-2801-253F-061508F6110B}"/>
              </a:ext>
            </a:extLst>
          </p:cNvPr>
          <p:cNvSpPr>
            <a:spLocks noGrp="1"/>
          </p:cNvSpPr>
          <p:nvPr>
            <p:ph type="sldNum" sz="quarter" idx="10"/>
          </p:nvPr>
        </p:nvSpPr>
        <p:spPr/>
        <p:txBody>
          <a:bodyPr/>
          <a:lstStyle>
            <a:lvl1pPr algn="ctr">
              <a:defRPr/>
            </a:lvl1pPr>
          </a:lstStyle>
          <a:p>
            <a:fld id="{19B51A1E-902D-48AF-9020-955120F399B6}" type="slidenum">
              <a:rPr lang="en-US" smtClean="0"/>
              <a:pPr/>
              <a:t>‹#›</a:t>
            </a:fld>
            <a:endParaRPr lang="en-US" dirty="0"/>
          </a:p>
        </p:txBody>
      </p:sp>
    </p:spTree>
    <p:extLst>
      <p:ext uri="{BB962C8B-B14F-4D97-AF65-F5344CB8AC3E}">
        <p14:creationId xmlns:p14="http://schemas.microsoft.com/office/powerpoint/2010/main" val="32522451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Section break 01">
    <p:bg>
      <p:bgPr>
        <a:solidFill>
          <a:schemeClr val="accent1">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B901B-82D0-753E-153F-463C1DFF4EB8}"/>
              </a:ext>
            </a:extLst>
          </p:cNvPr>
          <p:cNvSpPr>
            <a:spLocks noGrp="1"/>
          </p:cNvSpPr>
          <p:nvPr>
            <p:ph type="title"/>
          </p:nvPr>
        </p:nvSpPr>
        <p:spPr>
          <a:xfrm>
            <a:off x="1225296" y="1691640"/>
            <a:ext cx="7708392" cy="2916936"/>
          </a:xfrm>
        </p:spPr>
        <p:txBody>
          <a:bodyPr lIns="91440" tIns="45720" rIns="91440" bIns="45720" anchor="b"/>
          <a:lstStyle>
            <a:lvl1pPr>
              <a:defRPr sz="6000" b="1">
                <a:solidFill>
                  <a:schemeClr val="bg1"/>
                </a:solidFill>
              </a:defRPr>
            </a:lvl1pPr>
          </a:lstStyle>
          <a:p>
            <a:r>
              <a:rPr lang="en-GB"/>
              <a:t>Click to edit Master title style</a:t>
            </a:r>
            <a:endParaRPr lang="en-US" dirty="0"/>
          </a:p>
        </p:txBody>
      </p:sp>
      <p:sp>
        <p:nvSpPr>
          <p:cNvPr id="6" name="Text Placeholder 5">
            <a:extLst>
              <a:ext uri="{FF2B5EF4-FFF2-40B4-BE49-F238E27FC236}">
                <a16:creationId xmlns:a16="http://schemas.microsoft.com/office/drawing/2014/main" id="{AB9FF1EC-CF79-CED7-3907-6CC3EC921B45}"/>
              </a:ext>
            </a:extLst>
          </p:cNvPr>
          <p:cNvSpPr>
            <a:spLocks noGrp="1"/>
          </p:cNvSpPr>
          <p:nvPr>
            <p:ph type="body" sz="quarter" idx="10"/>
          </p:nvPr>
        </p:nvSpPr>
        <p:spPr>
          <a:xfrm>
            <a:off x="1225296" y="5001768"/>
            <a:ext cx="7251192" cy="1088136"/>
          </a:xfrm>
        </p:spPr>
        <p:txBody>
          <a:bodyPr anchor="b"/>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p:txBody>
      </p:sp>
      <p:pic>
        <p:nvPicPr>
          <p:cNvPr id="3" name="Graphic 2">
            <a:extLst>
              <a:ext uri="{FF2B5EF4-FFF2-40B4-BE49-F238E27FC236}">
                <a16:creationId xmlns:a16="http://schemas.microsoft.com/office/drawing/2014/main" id="{EDBCB114-3994-3B78-91C3-3970219AB034}"/>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15397" b="35439"/>
          <a:stretch/>
        </p:blipFill>
        <p:spPr>
          <a:xfrm rot="16200000">
            <a:off x="8573175" y="595473"/>
            <a:ext cx="3527989" cy="3709665"/>
          </a:xfrm>
          <a:prstGeom prst="rect">
            <a:avLst/>
          </a:prstGeom>
        </p:spPr>
      </p:pic>
      <p:pic>
        <p:nvPicPr>
          <p:cNvPr id="4" name="Graphic 3">
            <a:extLst>
              <a:ext uri="{FF2B5EF4-FFF2-40B4-BE49-F238E27FC236}">
                <a16:creationId xmlns:a16="http://schemas.microsoft.com/office/drawing/2014/main" id="{1954D399-E3CD-888F-FCF9-DA0F34C64395}"/>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25157" b="13214"/>
          <a:stretch/>
        </p:blipFill>
        <p:spPr>
          <a:xfrm>
            <a:off x="8329613" y="3429000"/>
            <a:ext cx="3862387" cy="3429000"/>
          </a:xfrm>
          <a:prstGeom prst="rect">
            <a:avLst/>
          </a:prstGeom>
        </p:spPr>
      </p:pic>
      <p:pic>
        <p:nvPicPr>
          <p:cNvPr id="5" name="Graphic 4">
            <a:extLst>
              <a:ext uri="{FF2B5EF4-FFF2-40B4-BE49-F238E27FC236}">
                <a16:creationId xmlns:a16="http://schemas.microsoft.com/office/drawing/2014/main" id="{4CC75E85-8A16-65D2-BB9D-7966D18A9C8F}"/>
              </a:ext>
            </a:extLst>
          </p:cNvPr>
          <p:cNvPicPr>
            <a:picLocks noChangeAspect="1"/>
          </p:cNvPicPr>
          <p:nvPr userDrawn="1"/>
        </p:nvPicPr>
        <p:blipFill rotWithShape="1">
          <a:blip r:embed="rId6">
            <a:extLst>
              <a:ext uri="{96DAC541-7B7A-43D3-8B79-37D633B846F1}">
                <asvg:svgBlip xmlns:asvg="http://schemas.microsoft.com/office/drawing/2016/SVG/main" r:embed="rId7"/>
              </a:ext>
            </a:extLst>
          </a:blip>
          <a:srcRect l="1" r="47260" b="26651"/>
          <a:stretch/>
        </p:blipFill>
        <p:spPr>
          <a:xfrm rot="16200000" flipV="1">
            <a:off x="197728" y="-197735"/>
            <a:ext cx="3914776" cy="4310243"/>
          </a:xfrm>
          <a:prstGeom prst="rect">
            <a:avLst/>
          </a:prstGeom>
        </p:spPr>
      </p:pic>
    </p:spTree>
    <p:extLst>
      <p:ext uri="{BB962C8B-B14F-4D97-AF65-F5344CB8AC3E}">
        <p14:creationId xmlns:p14="http://schemas.microsoft.com/office/powerpoint/2010/main" val="32204677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Title and content 02">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FAF073C-F11E-EB24-742E-8B7ED02C877E}"/>
              </a:ext>
            </a:extLst>
          </p:cNvPr>
          <p:cNvSpPr>
            <a:spLocks noGrp="1"/>
          </p:cNvSpPr>
          <p:nvPr>
            <p:ph type="title"/>
          </p:nvPr>
        </p:nvSpPr>
        <p:spPr>
          <a:xfrm>
            <a:off x="768096" y="996696"/>
            <a:ext cx="10652760" cy="914400"/>
          </a:xfrm>
        </p:spPr>
        <p:txBody>
          <a:bodyPr/>
          <a:lstStyle/>
          <a:p>
            <a:r>
              <a:rPr lang="en-GB"/>
              <a:t>Click to edit Master title style</a:t>
            </a:r>
            <a:endParaRPr lang="en-US" dirty="0"/>
          </a:p>
        </p:txBody>
      </p:sp>
      <p:sp>
        <p:nvSpPr>
          <p:cNvPr id="6" name="Content Placeholder 5">
            <a:extLst>
              <a:ext uri="{FF2B5EF4-FFF2-40B4-BE49-F238E27FC236}">
                <a16:creationId xmlns:a16="http://schemas.microsoft.com/office/drawing/2014/main" id="{BC168D94-20DF-9647-607F-3DEBED05ECEB}"/>
              </a:ext>
            </a:extLst>
          </p:cNvPr>
          <p:cNvSpPr>
            <a:spLocks noGrp="1"/>
          </p:cNvSpPr>
          <p:nvPr>
            <p:ph sz="quarter" idx="12"/>
          </p:nvPr>
        </p:nvSpPr>
        <p:spPr>
          <a:xfrm>
            <a:off x="768096" y="2130552"/>
            <a:ext cx="4910328" cy="3959352"/>
          </a:xfrm>
        </p:spPr>
        <p:txBody>
          <a:bodyPr anchor="b"/>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Footer Placeholder 3">
            <a:extLst>
              <a:ext uri="{FF2B5EF4-FFF2-40B4-BE49-F238E27FC236}">
                <a16:creationId xmlns:a16="http://schemas.microsoft.com/office/drawing/2014/main" id="{BB11874E-F900-D5BE-5274-49CBA7F946EC}"/>
              </a:ext>
            </a:extLst>
          </p:cNvPr>
          <p:cNvSpPr>
            <a:spLocks noGrp="1"/>
          </p:cNvSpPr>
          <p:nvPr>
            <p:ph type="ftr" sz="quarter" idx="11"/>
          </p:nvPr>
        </p:nvSpPr>
        <p:spPr/>
        <p:txBody>
          <a:bodyPr/>
          <a:lstStyle/>
          <a:p>
            <a:r>
              <a:rPr lang="en-US" dirty="0"/>
              <a:t>Add Footer</a:t>
            </a:r>
          </a:p>
        </p:txBody>
      </p:sp>
      <p:sp>
        <p:nvSpPr>
          <p:cNvPr id="3" name="Slide Number Placeholder 2">
            <a:extLst>
              <a:ext uri="{FF2B5EF4-FFF2-40B4-BE49-F238E27FC236}">
                <a16:creationId xmlns:a16="http://schemas.microsoft.com/office/drawing/2014/main" id="{E039C676-DCFE-2801-253F-061508F6110B}"/>
              </a:ext>
            </a:extLst>
          </p:cNvPr>
          <p:cNvSpPr>
            <a:spLocks noGrp="1"/>
          </p:cNvSpPr>
          <p:nvPr>
            <p:ph type="sldNum" sz="quarter" idx="10"/>
          </p:nvPr>
        </p:nvSpPr>
        <p:spPr/>
        <p:txBody>
          <a:bodyPr/>
          <a:lstStyle/>
          <a:p>
            <a:pPr algn="ctr"/>
            <a:fld id="{19B51A1E-902D-48AF-9020-955120F399B6}" type="slidenum">
              <a:rPr lang="en-US" smtClean="0"/>
              <a:pPr algn="ctr"/>
              <a:t>‹#›</a:t>
            </a:fld>
            <a:endParaRPr lang="en-US" dirty="0"/>
          </a:p>
        </p:txBody>
      </p:sp>
    </p:spTree>
    <p:extLst>
      <p:ext uri="{BB962C8B-B14F-4D97-AF65-F5344CB8AC3E}">
        <p14:creationId xmlns:p14="http://schemas.microsoft.com/office/powerpoint/2010/main" val="39242245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Section break 02">
    <p:bg>
      <p:bgPr>
        <a:solidFill>
          <a:schemeClr val="accent1">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B901B-82D0-753E-153F-463C1DFF4EB8}"/>
              </a:ext>
            </a:extLst>
          </p:cNvPr>
          <p:cNvSpPr>
            <a:spLocks noGrp="1"/>
          </p:cNvSpPr>
          <p:nvPr>
            <p:ph type="title"/>
          </p:nvPr>
        </p:nvSpPr>
        <p:spPr>
          <a:xfrm>
            <a:off x="6099048" y="996696"/>
            <a:ext cx="5641848" cy="4855464"/>
          </a:xfrm>
        </p:spPr>
        <p:txBody>
          <a:bodyPr lIns="91440" tIns="45720" rIns="91440" bIns="45720" anchor="ctr"/>
          <a:lstStyle>
            <a:lvl1pPr>
              <a:defRPr sz="6000" b="1">
                <a:solidFill>
                  <a:schemeClr val="bg1"/>
                </a:solidFill>
              </a:defRPr>
            </a:lvl1pPr>
          </a:lstStyle>
          <a:p>
            <a:r>
              <a:rPr lang="en-GB"/>
              <a:t>Click to edit Master title style</a:t>
            </a:r>
            <a:endParaRPr lang="en-US" dirty="0"/>
          </a:p>
        </p:txBody>
      </p:sp>
      <p:sp>
        <p:nvSpPr>
          <p:cNvPr id="927" name="Picture Placeholder 926">
            <a:extLst>
              <a:ext uri="{FF2B5EF4-FFF2-40B4-BE49-F238E27FC236}">
                <a16:creationId xmlns:a16="http://schemas.microsoft.com/office/drawing/2014/main" id="{E0D9F5FD-31A3-F83E-0559-2C0434E0046C}"/>
              </a:ext>
            </a:extLst>
          </p:cNvPr>
          <p:cNvSpPr>
            <a:spLocks noGrp="1"/>
          </p:cNvSpPr>
          <p:nvPr>
            <p:ph type="pic" sz="quarter" idx="13"/>
          </p:nvPr>
        </p:nvSpPr>
        <p:spPr>
          <a:xfrm>
            <a:off x="1078992" y="0"/>
            <a:ext cx="3971925" cy="5857875"/>
          </a:xfrm>
          <a:custGeom>
            <a:avLst/>
            <a:gdLst>
              <a:gd name="connsiteX0" fmla="*/ 0 w 3971925"/>
              <a:gd name="connsiteY0" fmla="*/ 0 h 5857875"/>
              <a:gd name="connsiteX1" fmla="*/ 3971925 w 3971925"/>
              <a:gd name="connsiteY1" fmla="*/ 0 h 5857875"/>
              <a:gd name="connsiteX2" fmla="*/ 3971925 w 3971925"/>
              <a:gd name="connsiteY2" fmla="*/ 5857875 h 5857875"/>
              <a:gd name="connsiteX3" fmla="*/ 1972187 w 3971925"/>
              <a:gd name="connsiteY3" fmla="*/ 5857875 h 5857875"/>
              <a:gd name="connsiteX4" fmla="*/ 1978760 w 3971925"/>
              <a:gd name="connsiteY4" fmla="*/ 5848548 h 5857875"/>
              <a:gd name="connsiteX5" fmla="*/ 2015275 w 3971925"/>
              <a:gd name="connsiteY5" fmla="*/ 5713664 h 5857875"/>
              <a:gd name="connsiteX6" fmla="*/ 2015275 w 3971925"/>
              <a:gd name="connsiteY6" fmla="*/ 5713663 h 5857875"/>
              <a:gd name="connsiteX7" fmla="*/ 2010932 w 3971925"/>
              <a:gd name="connsiteY7" fmla="*/ 5713083 h 5857875"/>
              <a:gd name="connsiteX8" fmla="*/ 2010064 w 3971925"/>
              <a:gd name="connsiteY8" fmla="*/ 5713083 h 5857875"/>
              <a:gd name="connsiteX9" fmla="*/ 1871116 w 3971925"/>
              <a:gd name="connsiteY9" fmla="*/ 5759476 h 5857875"/>
              <a:gd name="connsiteX10" fmla="*/ 1753300 w 3971925"/>
              <a:gd name="connsiteY10" fmla="*/ 5793691 h 5857875"/>
              <a:gd name="connsiteX11" fmla="*/ 1717404 w 3971925"/>
              <a:gd name="connsiteY11" fmla="*/ 5835082 h 5857875"/>
              <a:gd name="connsiteX12" fmla="*/ 1704691 w 3971925"/>
              <a:gd name="connsiteY12" fmla="*/ 5857875 h 5857875"/>
              <a:gd name="connsiteX13" fmla="*/ 0 w 3971925"/>
              <a:gd name="connsiteY13" fmla="*/ 5857875 h 5857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71925" h="5857875">
                <a:moveTo>
                  <a:pt x="0" y="0"/>
                </a:moveTo>
                <a:lnTo>
                  <a:pt x="3971925" y="0"/>
                </a:lnTo>
                <a:lnTo>
                  <a:pt x="3971925" y="5857875"/>
                </a:lnTo>
                <a:lnTo>
                  <a:pt x="1972187" y="5857875"/>
                </a:lnTo>
                <a:lnTo>
                  <a:pt x="1978760" y="5848548"/>
                </a:lnTo>
                <a:cubicBezTo>
                  <a:pt x="2003551" y="5807990"/>
                  <a:pt x="2018531" y="5763681"/>
                  <a:pt x="2015275" y="5713664"/>
                </a:cubicBezTo>
                <a:lnTo>
                  <a:pt x="2015275" y="5713663"/>
                </a:lnTo>
                <a:cubicBezTo>
                  <a:pt x="2015275" y="5711343"/>
                  <a:pt x="2011801" y="5711343"/>
                  <a:pt x="2010932" y="5713083"/>
                </a:cubicBezTo>
                <a:cubicBezTo>
                  <a:pt x="2010643" y="5713083"/>
                  <a:pt x="2010354" y="5713083"/>
                  <a:pt x="2010064" y="5713083"/>
                </a:cubicBezTo>
                <a:cubicBezTo>
                  <a:pt x="1966643" y="5741499"/>
                  <a:pt x="1921774" y="5751937"/>
                  <a:pt x="1871116" y="5759476"/>
                </a:cubicBezTo>
                <a:cubicBezTo>
                  <a:pt x="1832326" y="5765275"/>
                  <a:pt x="1786010" y="5769045"/>
                  <a:pt x="1753300" y="5793691"/>
                </a:cubicBezTo>
                <a:cubicBezTo>
                  <a:pt x="1738970" y="5804419"/>
                  <a:pt x="1727463" y="5819134"/>
                  <a:pt x="1717404" y="5835082"/>
                </a:cubicBezTo>
                <a:lnTo>
                  <a:pt x="1704691" y="5857875"/>
                </a:lnTo>
                <a:lnTo>
                  <a:pt x="0" y="5857875"/>
                </a:lnTo>
                <a:close/>
              </a:path>
            </a:pathLst>
          </a:custGeom>
        </p:spPr>
        <p:txBody>
          <a:bodyPr wrap="square">
            <a:noAutofit/>
          </a:bodyPr>
          <a:lstStyle>
            <a:lvl1pPr marL="0" indent="0" algn="ctr">
              <a:buNone/>
              <a:defRPr>
                <a:solidFill>
                  <a:schemeClr val="bg1"/>
                </a:solidFill>
              </a:defRPr>
            </a:lvl1pPr>
          </a:lstStyle>
          <a:p>
            <a:r>
              <a:rPr lang="en-GB"/>
              <a:t>Click icon to add picture</a:t>
            </a:r>
            <a:endParaRPr lang="en-US" dirty="0"/>
          </a:p>
        </p:txBody>
      </p:sp>
      <p:pic>
        <p:nvPicPr>
          <p:cNvPr id="7" name="Graphic 6">
            <a:extLst>
              <a:ext uri="{FF2B5EF4-FFF2-40B4-BE49-F238E27FC236}">
                <a16:creationId xmlns:a16="http://schemas.microsoft.com/office/drawing/2014/main" id="{AE730C61-B0A5-15E4-EBDC-4DAA74F02702}"/>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1652" b="34005"/>
          <a:stretch/>
        </p:blipFill>
        <p:spPr>
          <a:xfrm rot="5400000" flipH="1" flipV="1">
            <a:off x="9278992" y="3944992"/>
            <a:ext cx="2764120" cy="3061895"/>
          </a:xfrm>
          <a:prstGeom prst="rect">
            <a:avLst/>
          </a:prstGeom>
        </p:spPr>
      </p:pic>
      <p:pic>
        <p:nvPicPr>
          <p:cNvPr id="876" name="Graphic 875">
            <a:extLst>
              <a:ext uri="{FF2B5EF4-FFF2-40B4-BE49-F238E27FC236}">
                <a16:creationId xmlns:a16="http://schemas.microsoft.com/office/drawing/2014/main" id="{1AD600CE-8F3B-12A6-46EE-EFDBB7A1BB95}"/>
              </a:ext>
            </a:extLst>
          </p:cNvPr>
          <p:cNvPicPr>
            <a:picLocks noChangeAspect="1"/>
          </p:cNvPicPr>
          <p:nvPr/>
        </p:nvPicPr>
        <p:blipFill rotWithShape="1">
          <a:blip r:embed="rId4">
            <a:extLst>
              <a:ext uri="{96DAC541-7B7A-43D3-8B79-37D633B846F1}">
                <asvg:svgBlip xmlns:asvg="http://schemas.microsoft.com/office/drawing/2016/SVG/main" r:embed="rId5"/>
              </a:ext>
            </a:extLst>
          </a:blip>
          <a:srcRect r="53805" b="26651"/>
          <a:stretch/>
        </p:blipFill>
        <p:spPr>
          <a:xfrm rot="5400000">
            <a:off x="440621" y="2988379"/>
            <a:ext cx="3428999" cy="4310243"/>
          </a:xfrm>
          <a:prstGeom prst="rect">
            <a:avLst/>
          </a:prstGeom>
        </p:spPr>
      </p:pic>
    </p:spTree>
    <p:extLst>
      <p:ext uri="{BB962C8B-B14F-4D97-AF65-F5344CB8AC3E}">
        <p14:creationId xmlns:p14="http://schemas.microsoft.com/office/powerpoint/2010/main" val="13777126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Closing">
    <p:bg>
      <p:bgPr>
        <a:solidFill>
          <a:schemeClr val="accent1">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B901B-82D0-753E-153F-463C1DFF4EB8}"/>
              </a:ext>
            </a:extLst>
          </p:cNvPr>
          <p:cNvSpPr>
            <a:spLocks noGrp="1"/>
          </p:cNvSpPr>
          <p:nvPr>
            <p:ph type="title"/>
          </p:nvPr>
        </p:nvSpPr>
        <p:spPr>
          <a:xfrm>
            <a:off x="768096" y="996696"/>
            <a:ext cx="8668512" cy="2432304"/>
          </a:xfrm>
        </p:spPr>
        <p:txBody>
          <a:bodyPr lIns="91440" tIns="45720" rIns="91440" bIns="45720" anchor="t"/>
          <a:lstStyle>
            <a:lvl1pPr>
              <a:defRPr sz="6000" b="1">
                <a:solidFill>
                  <a:schemeClr val="bg1"/>
                </a:solidFill>
              </a:defRPr>
            </a:lvl1pPr>
          </a:lstStyle>
          <a:p>
            <a:r>
              <a:rPr lang="en-GB"/>
              <a:t>Click to edit Master title style</a:t>
            </a:r>
            <a:endParaRPr lang="en-US" dirty="0"/>
          </a:p>
        </p:txBody>
      </p:sp>
      <p:sp>
        <p:nvSpPr>
          <p:cNvPr id="6" name="Text Placeholder 5">
            <a:extLst>
              <a:ext uri="{FF2B5EF4-FFF2-40B4-BE49-F238E27FC236}">
                <a16:creationId xmlns:a16="http://schemas.microsoft.com/office/drawing/2014/main" id="{AB9FF1EC-CF79-CED7-3907-6CC3EC921B45}"/>
              </a:ext>
            </a:extLst>
          </p:cNvPr>
          <p:cNvSpPr>
            <a:spLocks noGrp="1"/>
          </p:cNvSpPr>
          <p:nvPr>
            <p:ph type="body" sz="quarter" idx="10"/>
          </p:nvPr>
        </p:nvSpPr>
        <p:spPr>
          <a:xfrm>
            <a:off x="6099048" y="3429000"/>
            <a:ext cx="5340096" cy="2660904"/>
          </a:xfrm>
        </p:spPr>
        <p:txBody>
          <a:bodyPr anchor="b"/>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p:txBody>
      </p:sp>
      <p:pic>
        <p:nvPicPr>
          <p:cNvPr id="7" name="Graphic 6">
            <a:extLst>
              <a:ext uri="{FF2B5EF4-FFF2-40B4-BE49-F238E27FC236}">
                <a16:creationId xmlns:a16="http://schemas.microsoft.com/office/drawing/2014/main" id="{F291867A-07AF-138A-AC57-59D328A6095D}"/>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122" r="19404" b="26232"/>
          <a:stretch/>
        </p:blipFill>
        <p:spPr>
          <a:xfrm rot="5400000" flipH="1" flipV="1">
            <a:off x="8651875" y="625473"/>
            <a:ext cx="4165601" cy="2914652"/>
          </a:xfrm>
          <a:prstGeom prst="rect">
            <a:avLst/>
          </a:prstGeom>
        </p:spPr>
      </p:pic>
      <p:pic>
        <p:nvPicPr>
          <p:cNvPr id="8" name="Graphic 7">
            <a:extLst>
              <a:ext uri="{FF2B5EF4-FFF2-40B4-BE49-F238E27FC236}">
                <a16:creationId xmlns:a16="http://schemas.microsoft.com/office/drawing/2014/main" id="{1F7C5AD9-C0FD-61EF-DDC7-8F4701419940}"/>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533" t="-8495" r="43883" b="25558"/>
          <a:stretch/>
        </p:blipFill>
        <p:spPr>
          <a:xfrm>
            <a:off x="10201275" y="1898651"/>
            <a:ext cx="1990725" cy="4959349"/>
          </a:xfrm>
          <a:prstGeom prst="rect">
            <a:avLst/>
          </a:prstGeom>
        </p:spPr>
      </p:pic>
      <p:pic>
        <p:nvPicPr>
          <p:cNvPr id="9" name="Graphic 8">
            <a:extLst>
              <a:ext uri="{FF2B5EF4-FFF2-40B4-BE49-F238E27FC236}">
                <a16:creationId xmlns:a16="http://schemas.microsoft.com/office/drawing/2014/main" id="{3398A539-AF73-E115-3EDF-231BC59E68D3}"/>
              </a:ext>
            </a:extLst>
          </p:cNvPr>
          <p:cNvPicPr>
            <a:picLocks noChangeAspect="1"/>
          </p:cNvPicPr>
          <p:nvPr userDrawn="1"/>
        </p:nvPicPr>
        <p:blipFill rotWithShape="1">
          <a:blip r:embed="rId6">
            <a:extLst>
              <a:ext uri="{96DAC541-7B7A-43D3-8B79-37D633B846F1}">
                <asvg:svgBlip xmlns:asvg="http://schemas.microsoft.com/office/drawing/2016/SVG/main" r:embed="rId7"/>
              </a:ext>
            </a:extLst>
          </a:blip>
          <a:srcRect l="1027" t="1169" r="27094" b="32980"/>
          <a:stretch/>
        </p:blipFill>
        <p:spPr>
          <a:xfrm rot="10800000" flipV="1">
            <a:off x="-1" y="2988379"/>
            <a:ext cx="5335584" cy="3869622"/>
          </a:xfrm>
          <a:prstGeom prst="rect">
            <a:avLst/>
          </a:prstGeom>
        </p:spPr>
      </p:pic>
    </p:spTree>
    <p:extLst>
      <p:ext uri="{BB962C8B-B14F-4D97-AF65-F5344CB8AC3E}">
        <p14:creationId xmlns:p14="http://schemas.microsoft.com/office/powerpoint/2010/main" val="37687182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3/6/2026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Add Footer</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9B51A1E-902D-48AF-9020-955120F399B6}" type="slidenum">
              <a:rPr lang="en-US" smtClean="0"/>
              <a:pPr/>
              <a:t>‹#›</a:t>
            </a:fld>
            <a:endParaRPr lang="en-US" dirty="0"/>
          </a:p>
        </p:txBody>
      </p:sp>
      <p:sp>
        <p:nvSpPr>
          <p:cNvPr id="7" name="TextBox 6">
            <a:extLst>
              <a:ext uri="{FF2B5EF4-FFF2-40B4-BE49-F238E27FC236}">
                <a16:creationId xmlns:a16="http://schemas.microsoft.com/office/drawing/2014/main" id="{36E0751E-DA92-1E04-ACE4-FE3CCAE42521}"/>
              </a:ext>
            </a:extLst>
          </p:cNvPr>
          <p:cNvSpPr txBox="1"/>
          <p:nvPr userDrawn="1"/>
        </p:nvSpPr>
        <p:spPr>
          <a:xfrm>
            <a:off x="11741419" y="-1537"/>
            <a:ext cx="457200" cy="457200"/>
          </a:xfrm>
          <a:prstGeom prst="rect">
            <a:avLst/>
          </a:prstGeom>
          <a:noFill/>
        </p:spPr>
        <p:txBody>
          <a:bodyPr wrap="square" rtlCol="0" anchor="ctr">
            <a:noAutofit/>
          </a:bodyPr>
          <a:lstStyle/>
          <a:p>
            <a:pPr algn="ctr"/>
            <a:r>
              <a:rPr lang="en-US" sz="4000" b="0" dirty="0">
                <a:solidFill>
                  <a:schemeClr val="accent3"/>
                </a:solidFill>
                <a:latin typeface="+mn-lt"/>
                <a:ea typeface="BIZ UDPGothic" panose="020B0400000000000000" pitchFamily="34" charset="-128"/>
              </a:rPr>
              <a:t>*</a:t>
            </a:r>
          </a:p>
        </p:txBody>
      </p:sp>
      <p:cxnSp>
        <p:nvCxnSpPr>
          <p:cNvPr id="9" name="Straight Connector 8">
            <a:extLst>
              <a:ext uri="{FF2B5EF4-FFF2-40B4-BE49-F238E27FC236}">
                <a16:creationId xmlns:a16="http://schemas.microsoft.com/office/drawing/2014/main" id="{2E8AF52F-AAC8-000A-F7D9-877FBD08AFE5}"/>
              </a:ext>
            </a:extLst>
          </p:cNvPr>
          <p:cNvCxnSpPr>
            <a:cxnSpLocks/>
          </p:cNvCxnSpPr>
          <p:nvPr userDrawn="1"/>
        </p:nvCxnSpPr>
        <p:spPr>
          <a:xfrm>
            <a:off x="0" y="457200"/>
            <a:ext cx="12192000" cy="0"/>
          </a:xfrm>
          <a:prstGeom prst="line">
            <a:avLst/>
          </a:prstGeom>
          <a:ln w="63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2C10D5EE-9198-AA00-C3F1-5C7BBA9CE8BB}"/>
              </a:ext>
            </a:extLst>
          </p:cNvPr>
          <p:cNvCxnSpPr>
            <a:cxnSpLocks/>
          </p:cNvCxnSpPr>
          <p:nvPr userDrawn="1"/>
        </p:nvCxnSpPr>
        <p:spPr>
          <a:xfrm>
            <a:off x="11734800" y="0"/>
            <a:ext cx="0" cy="685800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8807969"/>
      </p:ext>
    </p:extLst>
  </p:cSld>
  <p:clrMap bg1="dk1" tx1="lt1" bg2="dk2" tx2="lt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 id="2147483841" r:id="rId8"/>
    <p:sldLayoutId id="2147483842" r:id="rId9"/>
    <p:sldLayoutId id="2147483843" r:id="rId10"/>
    <p:sldLayoutId id="2147483844" r:id="rId11"/>
    <p:sldLayoutId id="2147483845" r:id="rId12"/>
    <p:sldLayoutId id="2147483846" r:id="rId13"/>
    <p:sldLayoutId id="2147483847" r:id="rId14"/>
    <p:sldLayoutId id="2147483848" r:id="rId15"/>
    <p:sldLayoutId id="2147483849" r:id="rId16"/>
    <p:sldLayoutId id="2147483850" r:id="rId17"/>
    <p:sldLayoutId id="2147483851" r:id="rId18"/>
    <p:sldLayoutId id="2147483852" r:id="rId19"/>
    <p:sldLayoutId id="2147483853" r:id="rId20"/>
    <p:sldLayoutId id="2147483854" r:id="rId21"/>
    <p:sldLayoutId id="2147483855" r:id="rId22"/>
    <p:sldLayoutId id="2147483860" r:id="rId23"/>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hyperlink" Target="https://sl.bing.net/Jtyf1afFam" TargetMode="External"/><Relationship Id="rId2" Type="http://schemas.openxmlformats.org/officeDocument/2006/relationships/image" Target="../media/image10.png"/><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hyperlink" Target="https://www.dreamstime.com/red-arrow-down-increasing-sales-vector-red-arrow-d-down-shows-decreasing-sales-conceptual-vector-illustration-image308239874" TargetMode="External"/><Relationship Id="rId2" Type="http://schemas.openxmlformats.org/officeDocument/2006/relationships/image" Target="../media/image11.png"/><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hyperlink" Target="https://www.dreamstime.com/red-arrow-down-increasing-sales-vector-red-arrow-d-down-shows-decreasing-sales-conceptual-vector-illustration-image308239874" TargetMode="Externa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40570-13B1-E20C-28EA-4514891DB373}"/>
              </a:ext>
            </a:extLst>
          </p:cNvPr>
          <p:cNvSpPr>
            <a:spLocks noGrp="1"/>
          </p:cNvSpPr>
          <p:nvPr>
            <p:ph type="title"/>
          </p:nvPr>
        </p:nvSpPr>
        <p:spPr/>
        <p:txBody>
          <a:bodyPr/>
          <a:lstStyle/>
          <a:p>
            <a:r>
              <a:rPr lang="en-US" i="1" dirty="0"/>
              <a:t>Presentation- Green Haven Florists</a:t>
            </a:r>
          </a:p>
        </p:txBody>
      </p:sp>
      <p:sp>
        <p:nvSpPr>
          <p:cNvPr id="3" name="Text Placeholder 2">
            <a:extLst>
              <a:ext uri="{FF2B5EF4-FFF2-40B4-BE49-F238E27FC236}">
                <a16:creationId xmlns:a16="http://schemas.microsoft.com/office/drawing/2014/main" id="{E9D97285-76D8-7E4B-5301-2C5C7F50D0A6}"/>
              </a:ext>
            </a:extLst>
          </p:cNvPr>
          <p:cNvSpPr>
            <a:spLocks noGrp="1"/>
          </p:cNvSpPr>
          <p:nvPr>
            <p:ph type="body" sz="quarter" idx="10"/>
          </p:nvPr>
        </p:nvSpPr>
        <p:spPr/>
        <p:txBody>
          <a:bodyPr/>
          <a:lstStyle/>
          <a:p>
            <a:r>
              <a:rPr lang="en-US" dirty="0"/>
              <a:t>Presented by Denisa Paraschiv</a:t>
            </a:r>
          </a:p>
        </p:txBody>
      </p:sp>
    </p:spTree>
    <p:extLst>
      <p:ext uri="{BB962C8B-B14F-4D97-AF65-F5344CB8AC3E}">
        <p14:creationId xmlns:p14="http://schemas.microsoft.com/office/powerpoint/2010/main" val="106834360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9B3696-52AB-4FB9-4BF7-D8F7C8A7567E}"/>
              </a:ext>
            </a:extLst>
          </p:cNvPr>
          <p:cNvSpPr>
            <a:spLocks noGrp="1"/>
          </p:cNvSpPr>
          <p:nvPr>
            <p:ph sz="quarter" idx="12"/>
          </p:nvPr>
        </p:nvSpPr>
        <p:spPr>
          <a:xfrm>
            <a:off x="168032" y="1238865"/>
            <a:ext cx="4974239" cy="4306529"/>
          </a:xfrm>
        </p:spPr>
        <p:txBody>
          <a:bodyPr>
            <a:noAutofit/>
          </a:bodyPr>
          <a:lstStyle/>
          <a:p>
            <a:r>
              <a:rPr lang="en-GB" sz="2800" u="sng" dirty="0">
                <a:latin typeface="A"/>
              </a:rPr>
              <a:t>MODULE NAME- P</a:t>
            </a:r>
            <a:r>
              <a:rPr lang="en-GB" sz="2800" dirty="0">
                <a:latin typeface="A"/>
              </a:rPr>
              <a:t>roblem solving and decision making </a:t>
            </a:r>
            <a:br>
              <a:rPr lang="en-GB" sz="2800" dirty="0">
                <a:latin typeface="A"/>
              </a:rPr>
            </a:br>
            <a:r>
              <a:rPr lang="en-GB" sz="2800" u="sng" dirty="0">
                <a:latin typeface="A"/>
              </a:rPr>
              <a:t>MODULE CODE </a:t>
            </a:r>
            <a:r>
              <a:rPr lang="en-GB" sz="2800" dirty="0">
                <a:latin typeface="A"/>
              </a:rPr>
              <a:t>– LCLM4004</a:t>
            </a:r>
            <a:br>
              <a:rPr lang="en-GB" sz="2800" dirty="0">
                <a:latin typeface="A"/>
              </a:rPr>
            </a:br>
            <a:r>
              <a:rPr lang="en-GB" sz="2800" u="sng" dirty="0">
                <a:latin typeface="A"/>
              </a:rPr>
              <a:t>STUDENT NAME </a:t>
            </a:r>
            <a:r>
              <a:rPr lang="en-GB" sz="2800" dirty="0">
                <a:latin typeface="A"/>
              </a:rPr>
              <a:t>– Denisa Paraschiv</a:t>
            </a:r>
            <a:br>
              <a:rPr lang="en-GB" sz="2800" dirty="0">
                <a:latin typeface="A"/>
              </a:rPr>
            </a:br>
            <a:r>
              <a:rPr lang="en-GB" sz="2800" u="sng" dirty="0">
                <a:latin typeface="A"/>
              </a:rPr>
              <a:t>STUDENT ID </a:t>
            </a:r>
            <a:r>
              <a:rPr lang="en-GB" sz="2800" dirty="0">
                <a:latin typeface="A"/>
              </a:rPr>
              <a:t>- 2517791</a:t>
            </a:r>
            <a:br>
              <a:rPr lang="en-GB" sz="2800" dirty="0">
                <a:latin typeface="A"/>
              </a:rPr>
            </a:br>
            <a:r>
              <a:rPr lang="en-GB" sz="2800" u="sng" dirty="0">
                <a:latin typeface="A"/>
              </a:rPr>
              <a:t>LECTURER</a:t>
            </a:r>
            <a:r>
              <a:rPr lang="en-GB" sz="2800" dirty="0">
                <a:latin typeface="A"/>
              </a:rPr>
              <a:t>- Toyin Adisa </a:t>
            </a:r>
            <a:br>
              <a:rPr lang="en-GB" sz="2800" dirty="0">
                <a:latin typeface="A"/>
              </a:rPr>
            </a:br>
            <a:r>
              <a:rPr lang="en-GB" sz="2800" dirty="0">
                <a:latin typeface="A"/>
              </a:rPr>
              <a:t>Assignment 1: Presentation</a:t>
            </a:r>
            <a:endParaRPr lang="en-US" sz="2800" dirty="0"/>
          </a:p>
        </p:txBody>
      </p:sp>
      <p:sp>
        <p:nvSpPr>
          <p:cNvPr id="2" name="Slide Number Placeholder 1">
            <a:extLst>
              <a:ext uri="{FF2B5EF4-FFF2-40B4-BE49-F238E27FC236}">
                <a16:creationId xmlns:a16="http://schemas.microsoft.com/office/drawing/2014/main" id="{D3ADF6CA-8CF2-F784-C54C-19B53962377A}"/>
              </a:ext>
            </a:extLst>
          </p:cNvPr>
          <p:cNvSpPr>
            <a:spLocks noGrp="1"/>
          </p:cNvSpPr>
          <p:nvPr>
            <p:ph type="sldNum" sz="quarter" idx="10"/>
          </p:nvPr>
        </p:nvSpPr>
        <p:spPr/>
        <p:txBody>
          <a:bodyPr/>
          <a:lstStyle/>
          <a:p>
            <a:fld id="{19B51A1E-902D-48AF-9020-955120F399B6}" type="slidenum">
              <a:rPr lang="en-US" smtClean="0"/>
              <a:pPr/>
              <a:t>2</a:t>
            </a:fld>
            <a:endParaRPr lang="en-US" dirty="0"/>
          </a:p>
        </p:txBody>
      </p:sp>
    </p:spTree>
    <p:extLst>
      <p:ext uri="{BB962C8B-B14F-4D97-AF65-F5344CB8AC3E}">
        <p14:creationId xmlns:p14="http://schemas.microsoft.com/office/powerpoint/2010/main" val="1659570168"/>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D5FD13B3-3F58-4777-997E-5447AA079DE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8" name="Straight Connector 17">
              <a:extLst>
                <a:ext uri="{FF2B5EF4-FFF2-40B4-BE49-F238E27FC236}">
                  <a16:creationId xmlns:a16="http://schemas.microsoft.com/office/drawing/2014/main" id="{EFE7BD20-6D81-4370-9DB7-04C9B4E9FC3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E08F0ECF-D673-4442-A82C-CDA64905A96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0" name="Rectangle 23">
              <a:extLst>
                <a:ext uri="{FF2B5EF4-FFF2-40B4-BE49-F238E27FC236}">
                  <a16:creationId xmlns:a16="http://schemas.microsoft.com/office/drawing/2014/main" id="{2AF8E598-80EA-41AD-A0F3-9543D601A0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5">
              <a:extLst>
                <a:ext uri="{FF2B5EF4-FFF2-40B4-BE49-F238E27FC236}">
                  <a16:creationId xmlns:a16="http://schemas.microsoft.com/office/drawing/2014/main" id="{AC7D6F9C-7670-4ACC-ACE1-A6BD24F5CF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Isosceles Triangle 21">
              <a:extLst>
                <a:ext uri="{FF2B5EF4-FFF2-40B4-BE49-F238E27FC236}">
                  <a16:creationId xmlns:a16="http://schemas.microsoft.com/office/drawing/2014/main" id="{FF420142-D3AA-46D3-A3A5-250686CD7A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7">
              <a:extLst>
                <a:ext uri="{FF2B5EF4-FFF2-40B4-BE49-F238E27FC236}">
                  <a16:creationId xmlns:a16="http://schemas.microsoft.com/office/drawing/2014/main" id="{051037D6-83DE-41D6-9103-84ABD0FEEB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8">
              <a:extLst>
                <a:ext uri="{FF2B5EF4-FFF2-40B4-BE49-F238E27FC236}">
                  <a16:creationId xmlns:a16="http://schemas.microsoft.com/office/drawing/2014/main" id="{FCAED6F3-E1FA-489A-A2B1-E97972EB47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9">
              <a:extLst>
                <a:ext uri="{FF2B5EF4-FFF2-40B4-BE49-F238E27FC236}">
                  <a16:creationId xmlns:a16="http://schemas.microsoft.com/office/drawing/2014/main" id="{AA247423-55F2-4D5D-806A-BE33BE6B19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Isosceles Triangle 25">
              <a:extLst>
                <a:ext uri="{FF2B5EF4-FFF2-40B4-BE49-F238E27FC236}">
                  <a16:creationId xmlns:a16="http://schemas.microsoft.com/office/drawing/2014/main" id="{B2FE1F39-B712-4260-8DA6-3B6A941028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a:extLst>
                <a:ext uri="{FF2B5EF4-FFF2-40B4-BE49-F238E27FC236}">
                  <a16:creationId xmlns:a16="http://schemas.microsoft.com/office/drawing/2014/main" id="{0259AF7F-DAB9-4EE7-BBEF-7B961E5CF3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13" name="Picture 12" descr="Pink flowers and leaves on white background">
            <a:extLst>
              <a:ext uri="{FF2B5EF4-FFF2-40B4-BE49-F238E27FC236}">
                <a16:creationId xmlns:a16="http://schemas.microsoft.com/office/drawing/2014/main" id="{1D1EB89E-509B-4441-E5BD-766E4CA8825B}"/>
              </a:ext>
            </a:extLst>
          </p:cNvPr>
          <p:cNvPicPr>
            <a:picLocks noChangeAspect="1"/>
          </p:cNvPicPr>
          <p:nvPr/>
        </p:nvPicPr>
        <p:blipFill>
          <a:blip r:embed="rId2"/>
          <a:srcRect l="15395" r="10674"/>
          <a:stretch>
            <a:fillRect/>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9" name="Title 8">
            <a:extLst>
              <a:ext uri="{FF2B5EF4-FFF2-40B4-BE49-F238E27FC236}">
                <a16:creationId xmlns:a16="http://schemas.microsoft.com/office/drawing/2014/main" id="{C97A64B3-000B-089A-E8B7-9E236F9AA1A8}"/>
              </a:ext>
            </a:extLst>
          </p:cNvPr>
          <p:cNvSpPr>
            <a:spLocks noGrp="1"/>
          </p:cNvSpPr>
          <p:nvPr>
            <p:ph type="title"/>
          </p:nvPr>
        </p:nvSpPr>
        <p:spPr>
          <a:xfrm>
            <a:off x="677333" y="609600"/>
            <a:ext cx="3851123" cy="1320800"/>
          </a:xfrm>
        </p:spPr>
        <p:txBody>
          <a:bodyPr vert="horz" lIns="91440" tIns="45720" rIns="91440" bIns="45720" rtlCol="0" anchor="t">
            <a:normAutofit/>
          </a:bodyPr>
          <a:lstStyle/>
          <a:p>
            <a:r>
              <a:rPr lang="en-US" i="1" u="sng" dirty="0"/>
              <a:t>introduction</a:t>
            </a:r>
          </a:p>
        </p:txBody>
      </p:sp>
      <p:sp>
        <p:nvSpPr>
          <p:cNvPr id="11" name="Content Placeholder 10">
            <a:extLst>
              <a:ext uri="{FF2B5EF4-FFF2-40B4-BE49-F238E27FC236}">
                <a16:creationId xmlns:a16="http://schemas.microsoft.com/office/drawing/2014/main" id="{A4599296-F4DE-F4D5-DB51-B52970704223}"/>
              </a:ext>
            </a:extLst>
          </p:cNvPr>
          <p:cNvSpPr>
            <a:spLocks noGrp="1"/>
          </p:cNvSpPr>
          <p:nvPr>
            <p:ph sz="quarter" idx="12"/>
          </p:nvPr>
        </p:nvSpPr>
        <p:spPr>
          <a:xfrm>
            <a:off x="677334" y="2160589"/>
            <a:ext cx="3851122" cy="3880773"/>
          </a:xfrm>
        </p:spPr>
        <p:txBody>
          <a:bodyPr vert="horz" lIns="91440" tIns="45720" rIns="91440" bIns="45720" rtlCol="0">
            <a:normAutofit/>
          </a:bodyPr>
          <a:lstStyle/>
          <a:p>
            <a:pPr marL="285750" indent="-285750">
              <a:lnSpc>
                <a:spcPct val="90000"/>
              </a:lnSpc>
              <a:buFont typeface="Wingdings 3" charset="2"/>
              <a:buChar char=""/>
            </a:pPr>
            <a:r>
              <a:rPr lang="en-US"/>
              <a:t>Green haven florists is a small business that sells fresh flowers and floral arrangements for occasions such as weddings, birthdays, and anniversaries</a:t>
            </a:r>
          </a:p>
          <a:p>
            <a:pPr marL="285750" indent="-285750">
              <a:lnSpc>
                <a:spcPct val="90000"/>
              </a:lnSpc>
              <a:buFont typeface="Wingdings 3" charset="2"/>
              <a:buChar char=""/>
            </a:pPr>
            <a:r>
              <a:rPr lang="en-US"/>
              <a:t>Like many small businesses, it faces challenged such as competition, changing customer preferences, and managing costs.</a:t>
            </a:r>
          </a:p>
          <a:p>
            <a:pPr marL="285750" indent="-285750">
              <a:lnSpc>
                <a:spcPct val="90000"/>
              </a:lnSpc>
              <a:buFont typeface="Wingdings 3" charset="2"/>
              <a:buChar char=""/>
            </a:pPr>
            <a:r>
              <a:rPr lang="en-US"/>
              <a:t>Effective problem solving and decision making help improve customer satisfaction and business performance</a:t>
            </a:r>
          </a:p>
          <a:p>
            <a:pPr marL="285750" indent="-285750">
              <a:lnSpc>
                <a:spcPct val="90000"/>
              </a:lnSpc>
              <a:buFont typeface="Wingdings 3" charset="2"/>
              <a:buChar char=""/>
            </a:pPr>
            <a:endParaRPr lang="en-US"/>
          </a:p>
          <a:p>
            <a:pPr marL="285750" indent="-285750">
              <a:lnSpc>
                <a:spcPct val="90000"/>
              </a:lnSpc>
              <a:buFont typeface="Wingdings 3" charset="2"/>
              <a:buChar char=""/>
            </a:pPr>
            <a:endParaRPr lang="en-US"/>
          </a:p>
        </p:txBody>
      </p:sp>
      <p:cxnSp>
        <p:nvCxnSpPr>
          <p:cNvPr id="29" name="Straight Connector 2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404040"/>
            </a:solidFill>
          </a:ln>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404040"/>
            </a:solidFill>
          </a:ln>
        </p:spPr>
        <p:style>
          <a:lnRef idx="2">
            <a:schemeClr val="accent1"/>
          </a:lnRef>
          <a:fillRef idx="0">
            <a:schemeClr val="accent1"/>
          </a:fillRef>
          <a:effectRef idx="1">
            <a:schemeClr val="accent1"/>
          </a:effectRef>
          <a:fontRef idx="minor">
            <a:schemeClr val="tx1"/>
          </a:fontRef>
        </p:style>
      </p:cxnSp>
      <p:sp>
        <p:nvSpPr>
          <p:cNvPr id="3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Slide Number Placeholder 2">
            <a:extLst>
              <a:ext uri="{FF2B5EF4-FFF2-40B4-BE49-F238E27FC236}">
                <a16:creationId xmlns:a16="http://schemas.microsoft.com/office/drawing/2014/main" id="{4EA22479-F5E2-4107-7904-F66C64FF2C74}"/>
              </a:ext>
            </a:extLst>
          </p:cNvPr>
          <p:cNvSpPr>
            <a:spLocks noGrp="1"/>
          </p:cNvSpPr>
          <p:nvPr>
            <p:ph type="sldNum" sz="quarter" idx="10"/>
          </p:nvPr>
        </p:nvSpPr>
        <p:spPr>
          <a:xfrm>
            <a:off x="8590663" y="6041362"/>
            <a:ext cx="683339" cy="365125"/>
          </a:xfrm>
        </p:spPr>
        <p:txBody>
          <a:bodyPr vert="horz" lIns="91440" tIns="45720" rIns="91440" bIns="45720" rtlCol="0" anchor="ctr">
            <a:normAutofit/>
          </a:bodyPr>
          <a:lstStyle/>
          <a:p>
            <a:pPr algn="r">
              <a:spcAft>
                <a:spcPts val="600"/>
              </a:spcAft>
            </a:pPr>
            <a:fld id="{19B51A1E-902D-48AF-9020-955120F399B6}" type="slidenum">
              <a:rPr lang="en-US">
                <a:solidFill>
                  <a:srgbClr val="FFFFFF"/>
                </a:solidFill>
              </a:rPr>
              <a:pPr algn="r">
                <a:spcAft>
                  <a:spcPts val="600"/>
                </a:spcAft>
              </a:pPr>
              <a:t>3</a:t>
            </a:fld>
            <a:endParaRPr lang="en-US">
              <a:solidFill>
                <a:srgbClr val="FFFFFF"/>
              </a:solidFill>
            </a:endParaRPr>
          </a:p>
        </p:txBody>
      </p:sp>
      <p:sp>
        <p:nvSpPr>
          <p:cNvPr id="3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350161283"/>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F7D8619-1B86-47C0-0EF6-BD7B33463696}"/>
              </a:ext>
            </a:extLst>
          </p:cNvPr>
          <p:cNvSpPr>
            <a:spLocks noGrp="1"/>
          </p:cNvSpPr>
          <p:nvPr>
            <p:ph type="title"/>
          </p:nvPr>
        </p:nvSpPr>
        <p:spPr>
          <a:xfrm>
            <a:off x="2369624" y="0"/>
            <a:ext cx="8288544" cy="1302332"/>
          </a:xfrm>
        </p:spPr>
        <p:txBody>
          <a:bodyPr>
            <a:normAutofit/>
          </a:bodyPr>
          <a:lstStyle/>
          <a:p>
            <a:r>
              <a:rPr lang="en-US" i="1" u="sng" dirty="0"/>
              <a:t>Company background </a:t>
            </a:r>
          </a:p>
        </p:txBody>
      </p:sp>
      <p:sp>
        <p:nvSpPr>
          <p:cNvPr id="2" name="Text Placeholder 1">
            <a:extLst>
              <a:ext uri="{FF2B5EF4-FFF2-40B4-BE49-F238E27FC236}">
                <a16:creationId xmlns:a16="http://schemas.microsoft.com/office/drawing/2014/main" id="{3A923FBA-7788-70A6-BB80-20E32A13EAEA}"/>
              </a:ext>
            </a:extLst>
          </p:cNvPr>
          <p:cNvSpPr>
            <a:spLocks noGrp="1"/>
          </p:cNvSpPr>
          <p:nvPr>
            <p:ph type="body" sz="quarter" idx="10"/>
          </p:nvPr>
        </p:nvSpPr>
        <p:spPr>
          <a:xfrm>
            <a:off x="999153" y="2504375"/>
            <a:ext cx="8882265" cy="2932864"/>
          </a:xfrm>
        </p:spPr>
        <p:txBody>
          <a:bodyPr>
            <a:normAutofit/>
          </a:bodyPr>
          <a:lstStyle/>
          <a:p>
            <a:pPr marL="285750" indent="-285750">
              <a:buFont typeface="Arial" panose="020B0604020202020204" pitchFamily="34" charset="0"/>
              <a:buChar char="•"/>
            </a:pPr>
            <a:r>
              <a:rPr lang="en-US" dirty="0"/>
              <a:t>Founded in 2016, in Norwich, Uk</a:t>
            </a:r>
          </a:p>
          <a:p>
            <a:pPr marL="285750" indent="-285750">
              <a:buFont typeface="Arial" panose="020B0604020202020204" pitchFamily="34" charset="0"/>
              <a:buChar char="•"/>
            </a:pPr>
            <a:r>
              <a:rPr lang="en-US" dirty="0"/>
              <a:t>Owned by: Liam and Priya Patel</a:t>
            </a:r>
          </a:p>
          <a:p>
            <a:pPr marL="285750" indent="-285750">
              <a:buFont typeface="Arial" panose="020B0604020202020204" pitchFamily="34" charset="0"/>
              <a:buChar char="•"/>
            </a:pPr>
            <a:r>
              <a:rPr lang="en-US" dirty="0"/>
              <a:t>The shop offers fresh flowers, bouquets, and customized floral arrangements for events such as weddings, birthdays, and anniversaries</a:t>
            </a:r>
          </a:p>
          <a:p>
            <a:pPr marL="285750" indent="-285750">
              <a:buFont typeface="Arial" panose="020B0604020202020204" pitchFamily="34" charset="0"/>
              <a:buChar char="•"/>
            </a:pPr>
            <a:r>
              <a:rPr lang="en-US" dirty="0"/>
              <a:t>Green Haven Florists has developed strong connections with the local community, creating loyal </a:t>
            </a:r>
          </a:p>
          <a:p>
            <a:pPr marL="285750" indent="-285750">
              <a:buFont typeface="Arial" panose="020B0604020202020204" pitchFamily="34" charset="0"/>
              <a:buChar char="•"/>
            </a:pPr>
            <a:r>
              <a:rPr lang="en-US" dirty="0"/>
              <a:t>This business focuses on quality flowers, creative design, and friendly customer service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609339035"/>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4A97F38-D112-03E3-B172-9E2B32E56EEA}"/>
              </a:ext>
            </a:extLst>
          </p:cNvPr>
          <p:cNvSpPr>
            <a:spLocks noGrp="1"/>
          </p:cNvSpPr>
          <p:nvPr>
            <p:ph type="title"/>
          </p:nvPr>
        </p:nvSpPr>
        <p:spPr>
          <a:xfrm>
            <a:off x="317681" y="396928"/>
            <a:ext cx="5286706" cy="1648182"/>
          </a:xfrm>
        </p:spPr>
        <p:txBody>
          <a:bodyPr>
            <a:normAutofit fontScale="90000"/>
          </a:bodyPr>
          <a:lstStyle/>
          <a:p>
            <a:r>
              <a:rPr lang="en-GB" i="1" u="sng" dirty="0"/>
              <a:t>5W2H Method:</a:t>
            </a:r>
          </a:p>
        </p:txBody>
      </p:sp>
      <p:pic>
        <p:nvPicPr>
          <p:cNvPr id="9" name="Picture 8">
            <a:extLst>
              <a:ext uri="{FF2B5EF4-FFF2-40B4-BE49-F238E27FC236}">
                <a16:creationId xmlns:a16="http://schemas.microsoft.com/office/drawing/2014/main" id="{6BE3899B-F403-2E43-099F-1E52AAF9FF37}"/>
              </a:ext>
            </a:extLst>
          </p:cNvPr>
          <p:cNvPicPr>
            <a:picLocks noChangeAspect="1"/>
          </p:cNvPicPr>
          <p:nvPr/>
        </p:nvPicPr>
        <p:blipFill>
          <a:blip r:embed="rId2"/>
          <a:stretch>
            <a:fillRect/>
          </a:stretch>
        </p:blipFill>
        <p:spPr>
          <a:xfrm>
            <a:off x="8514736" y="507123"/>
            <a:ext cx="3098814" cy="3075973"/>
          </a:xfrm>
          <a:prstGeom prst="rect">
            <a:avLst/>
          </a:prstGeom>
        </p:spPr>
      </p:pic>
      <p:sp>
        <p:nvSpPr>
          <p:cNvPr id="10" name="TextBox 9">
            <a:extLst>
              <a:ext uri="{FF2B5EF4-FFF2-40B4-BE49-F238E27FC236}">
                <a16:creationId xmlns:a16="http://schemas.microsoft.com/office/drawing/2014/main" id="{09B824C6-13A7-A18C-80C0-9C58B22EED7E}"/>
              </a:ext>
            </a:extLst>
          </p:cNvPr>
          <p:cNvSpPr txBox="1"/>
          <p:nvPr/>
        </p:nvSpPr>
        <p:spPr>
          <a:xfrm>
            <a:off x="155450" y="143012"/>
            <a:ext cx="5073444" cy="253916"/>
          </a:xfrm>
          <a:prstGeom prst="rect">
            <a:avLst/>
          </a:prstGeom>
          <a:noFill/>
        </p:spPr>
        <p:txBody>
          <a:bodyPr wrap="square" rtlCol="0">
            <a:spAutoFit/>
          </a:bodyPr>
          <a:lstStyle/>
          <a:p>
            <a:r>
              <a:rPr lang="en-GB" sz="1050" dirty="0"/>
              <a:t>figure 1 &amp; 2: : </a:t>
            </a:r>
            <a:r>
              <a:rPr lang="en-GB" sz="1050" dirty="0" err="1"/>
              <a:t>Berstene</a:t>
            </a:r>
            <a:r>
              <a:rPr lang="en-GB" sz="1050" dirty="0"/>
              <a:t>, T.G. (2018). </a:t>
            </a:r>
            <a:r>
              <a:rPr lang="en-GB" sz="1050" dirty="0">
                <a:hlinkClick r:id="rId3"/>
              </a:rPr>
              <a:t>https://sl.bing.net/Jtyf1afFam</a:t>
            </a:r>
            <a:r>
              <a:rPr lang="en-GB" sz="1050" dirty="0"/>
              <a:t>       </a:t>
            </a:r>
          </a:p>
        </p:txBody>
      </p:sp>
      <p:sp>
        <p:nvSpPr>
          <p:cNvPr id="11" name="TextBox 10">
            <a:extLst>
              <a:ext uri="{FF2B5EF4-FFF2-40B4-BE49-F238E27FC236}">
                <a16:creationId xmlns:a16="http://schemas.microsoft.com/office/drawing/2014/main" id="{63846ADD-8CAD-F09E-830C-58DFE91AD685}"/>
              </a:ext>
            </a:extLst>
          </p:cNvPr>
          <p:cNvSpPr txBox="1"/>
          <p:nvPr/>
        </p:nvSpPr>
        <p:spPr>
          <a:xfrm>
            <a:off x="155450" y="1828801"/>
            <a:ext cx="8305209" cy="4524315"/>
          </a:xfrm>
          <a:prstGeom prst="rect">
            <a:avLst/>
          </a:prstGeom>
          <a:noFill/>
        </p:spPr>
        <p:txBody>
          <a:bodyPr wrap="square" rtlCol="0">
            <a:spAutoFit/>
          </a:bodyPr>
          <a:lstStyle/>
          <a:p>
            <a:pPr marL="285750" indent="-285750">
              <a:buFont typeface="Arial" panose="020B0604020202020204" pitchFamily="34" charset="0"/>
              <a:buChar char="•"/>
            </a:pPr>
            <a:r>
              <a:rPr lang="en-GB" u="sng" dirty="0"/>
              <a:t>WHAT</a:t>
            </a:r>
            <a:r>
              <a:rPr lang="en-GB" dirty="0"/>
              <a:t>- Green Haven Florists is experiencing declining profits and difficulty standing out from competitors </a:t>
            </a:r>
          </a:p>
          <a:p>
            <a:pPr marL="285750" indent="-285750">
              <a:buFont typeface="Arial" panose="020B0604020202020204" pitchFamily="34" charset="0"/>
              <a:buChar char="•"/>
            </a:pPr>
            <a:r>
              <a:rPr lang="en-GB" u="sng" dirty="0"/>
              <a:t>WHY</a:t>
            </a:r>
            <a:r>
              <a:rPr lang="en-GB" dirty="0"/>
              <a:t>- the managers did not keep up with the modern marketplace and did not promote the business effectively, especially on social media</a:t>
            </a:r>
          </a:p>
          <a:p>
            <a:pPr marL="285750" indent="-285750">
              <a:buFont typeface="Arial" panose="020B0604020202020204" pitchFamily="34" charset="0"/>
              <a:buChar char="•"/>
            </a:pPr>
            <a:r>
              <a:rPr lang="en-GB" u="sng" dirty="0"/>
              <a:t>WHERE</a:t>
            </a:r>
            <a:r>
              <a:rPr lang="en-GB" dirty="0"/>
              <a:t>- the problem occurs in the local flower retail market, where many competitors are actively advertising online</a:t>
            </a:r>
          </a:p>
          <a:p>
            <a:pPr marL="285750" indent="-285750">
              <a:buFont typeface="Arial" panose="020B0604020202020204" pitchFamily="34" charset="0"/>
              <a:buChar char="•"/>
            </a:pPr>
            <a:r>
              <a:rPr lang="en-GB" u="sng" dirty="0"/>
              <a:t>WHEN</a:t>
            </a:r>
            <a:r>
              <a:rPr lang="en-GB" dirty="0"/>
              <a:t>- the issue became noticeable as other businesses began using digital marketing and social media more effectively </a:t>
            </a:r>
          </a:p>
          <a:p>
            <a:pPr marL="285750" indent="-285750">
              <a:buFont typeface="Arial" panose="020B0604020202020204" pitchFamily="34" charset="0"/>
              <a:buChar char="•"/>
            </a:pPr>
            <a:r>
              <a:rPr lang="en-GB" u="sng" dirty="0"/>
              <a:t>WHO</a:t>
            </a:r>
            <a:r>
              <a:rPr lang="en-GB" dirty="0"/>
              <a:t>- the managers of Green Haven Florists are responsible for business decisions, while competitors are gaining an advantage through better promotion </a:t>
            </a:r>
          </a:p>
          <a:p>
            <a:pPr marL="285750" indent="-285750">
              <a:buFont typeface="Arial" panose="020B0604020202020204" pitchFamily="34" charset="0"/>
              <a:buChar char="•"/>
            </a:pPr>
            <a:r>
              <a:rPr lang="en-GB" u="sng" dirty="0"/>
              <a:t>HOW</a:t>
            </a:r>
            <a:r>
              <a:rPr lang="en-GB" dirty="0"/>
              <a:t>- competitors promote their products through social media and modern marketing strategies, attracting more customers and building stronger brand images</a:t>
            </a:r>
          </a:p>
          <a:p>
            <a:pPr marL="285750" indent="-285750">
              <a:buFont typeface="Arial" panose="020B0604020202020204" pitchFamily="34" charset="0"/>
              <a:buChar char="•"/>
            </a:pPr>
            <a:r>
              <a:rPr lang="en-GB" u="sng" dirty="0"/>
              <a:t>HOW MUCH- </a:t>
            </a:r>
            <a:r>
              <a:rPr lang="en-GB" dirty="0"/>
              <a:t>the business is losing potential customers and revenue, which affects its ability to maintain profits and compete in the market</a:t>
            </a:r>
          </a:p>
        </p:txBody>
      </p:sp>
    </p:spTree>
    <p:extLst>
      <p:ext uri="{BB962C8B-B14F-4D97-AF65-F5344CB8AC3E}">
        <p14:creationId xmlns:p14="http://schemas.microsoft.com/office/powerpoint/2010/main" val="3901938355"/>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3B5EB-BB45-897D-AD13-31F019B7187A}"/>
              </a:ext>
            </a:extLst>
          </p:cNvPr>
          <p:cNvSpPr>
            <a:spLocks noGrp="1"/>
          </p:cNvSpPr>
          <p:nvPr>
            <p:ph type="title"/>
          </p:nvPr>
        </p:nvSpPr>
        <p:spPr>
          <a:xfrm>
            <a:off x="1425677" y="-991879"/>
            <a:ext cx="9340646" cy="3870272"/>
          </a:xfrm>
        </p:spPr>
        <p:txBody>
          <a:bodyPr>
            <a:normAutofit/>
          </a:bodyPr>
          <a:lstStyle/>
          <a:p>
            <a:r>
              <a:rPr lang="en-GB" sz="3600" i="1" u="sng" dirty="0"/>
              <a:t>Pestle analysis: Green Haven Florists</a:t>
            </a:r>
          </a:p>
        </p:txBody>
      </p:sp>
      <p:sp>
        <p:nvSpPr>
          <p:cNvPr id="4" name="TextBox 3">
            <a:extLst>
              <a:ext uri="{FF2B5EF4-FFF2-40B4-BE49-F238E27FC236}">
                <a16:creationId xmlns:a16="http://schemas.microsoft.com/office/drawing/2014/main" id="{7926C62E-A00E-A03B-5ADA-758824A728AB}"/>
              </a:ext>
            </a:extLst>
          </p:cNvPr>
          <p:cNvSpPr txBox="1"/>
          <p:nvPr/>
        </p:nvSpPr>
        <p:spPr>
          <a:xfrm>
            <a:off x="1425677" y="1809135"/>
            <a:ext cx="2123768" cy="4278094"/>
          </a:xfrm>
          <a:prstGeom prst="rect">
            <a:avLst/>
          </a:prstGeom>
          <a:noFill/>
        </p:spPr>
        <p:txBody>
          <a:bodyPr wrap="square" rtlCol="0">
            <a:spAutoFit/>
          </a:bodyPr>
          <a:lstStyle/>
          <a:p>
            <a:r>
              <a:rPr lang="en-GB" sz="1600" dirty="0"/>
              <a:t>         </a:t>
            </a:r>
            <a:r>
              <a:rPr lang="en-GB" sz="1600" u="sng" dirty="0"/>
              <a:t>Political:</a:t>
            </a:r>
          </a:p>
          <a:p>
            <a:endParaRPr lang="en-GB" sz="1600" dirty="0"/>
          </a:p>
          <a:p>
            <a:pPr marL="342900" indent="-342900">
              <a:buAutoNum type="arabicPeriod"/>
            </a:pPr>
            <a:r>
              <a:rPr lang="en-GB" sz="1600" dirty="0"/>
              <a:t>Government policies on importing flowers may increase costs if tariffs or trade restrictions change</a:t>
            </a:r>
          </a:p>
          <a:p>
            <a:pPr marL="342900" indent="-342900">
              <a:buAutoNum type="arabicPeriod"/>
            </a:pPr>
            <a:endParaRPr lang="en-GB" sz="1600" dirty="0"/>
          </a:p>
          <a:p>
            <a:pPr marL="342900" indent="-342900">
              <a:buAutoNum type="arabicPeriod"/>
            </a:pPr>
            <a:r>
              <a:rPr lang="en-GB" sz="1600" dirty="0"/>
              <a:t>Local government support for small businesses could help the florist expand</a:t>
            </a:r>
          </a:p>
        </p:txBody>
      </p:sp>
      <p:sp>
        <p:nvSpPr>
          <p:cNvPr id="5" name="TextBox 4">
            <a:extLst>
              <a:ext uri="{FF2B5EF4-FFF2-40B4-BE49-F238E27FC236}">
                <a16:creationId xmlns:a16="http://schemas.microsoft.com/office/drawing/2014/main" id="{F20472E8-9010-A953-85EF-7BECCBA5F91B}"/>
              </a:ext>
            </a:extLst>
          </p:cNvPr>
          <p:cNvSpPr txBox="1"/>
          <p:nvPr/>
        </p:nvSpPr>
        <p:spPr>
          <a:xfrm>
            <a:off x="4434337" y="1809135"/>
            <a:ext cx="1917291" cy="4031873"/>
          </a:xfrm>
          <a:prstGeom prst="rect">
            <a:avLst/>
          </a:prstGeom>
          <a:noFill/>
        </p:spPr>
        <p:txBody>
          <a:bodyPr wrap="square" rtlCol="0">
            <a:spAutoFit/>
          </a:bodyPr>
          <a:lstStyle/>
          <a:p>
            <a:r>
              <a:rPr lang="en-GB" sz="1600" dirty="0"/>
              <a:t>      </a:t>
            </a:r>
            <a:r>
              <a:rPr lang="en-GB" sz="1600" u="sng" dirty="0"/>
              <a:t>Economic:</a:t>
            </a:r>
          </a:p>
          <a:p>
            <a:endParaRPr lang="en-GB" sz="1600" dirty="0"/>
          </a:p>
          <a:p>
            <a:r>
              <a:rPr lang="en-GB" sz="1600" dirty="0"/>
              <a:t>1.During economic downturns, customers may spend less on luxury items like flowers</a:t>
            </a:r>
          </a:p>
          <a:p>
            <a:endParaRPr lang="en-GB" sz="1600" dirty="0"/>
          </a:p>
          <a:p>
            <a:r>
              <a:rPr lang="en-GB" sz="1600" dirty="0"/>
              <a:t>2.Inflation and rising supplier costs can increase the price of flowers and reduce profit margins.</a:t>
            </a:r>
          </a:p>
        </p:txBody>
      </p:sp>
      <p:sp>
        <p:nvSpPr>
          <p:cNvPr id="6" name="TextBox 5">
            <a:extLst>
              <a:ext uri="{FF2B5EF4-FFF2-40B4-BE49-F238E27FC236}">
                <a16:creationId xmlns:a16="http://schemas.microsoft.com/office/drawing/2014/main" id="{D1C703A3-FB0C-C1CF-7B5D-9C586B81C01C}"/>
              </a:ext>
            </a:extLst>
          </p:cNvPr>
          <p:cNvSpPr txBox="1"/>
          <p:nvPr/>
        </p:nvSpPr>
        <p:spPr>
          <a:xfrm>
            <a:off x="7467595" y="1809135"/>
            <a:ext cx="2182761" cy="4770537"/>
          </a:xfrm>
          <a:prstGeom prst="rect">
            <a:avLst/>
          </a:prstGeom>
          <a:noFill/>
        </p:spPr>
        <p:txBody>
          <a:bodyPr wrap="square" rtlCol="0">
            <a:spAutoFit/>
          </a:bodyPr>
          <a:lstStyle/>
          <a:p>
            <a:r>
              <a:rPr lang="en-GB" sz="1600" dirty="0"/>
              <a:t>       </a:t>
            </a:r>
            <a:r>
              <a:rPr lang="en-GB" sz="1600" u="sng" dirty="0"/>
              <a:t>Social:</a:t>
            </a:r>
          </a:p>
          <a:p>
            <a:endParaRPr lang="en-GB" sz="1600" dirty="0"/>
          </a:p>
          <a:p>
            <a:pPr marL="342900" indent="-342900">
              <a:buAutoNum type="arabicPeriod"/>
            </a:pPr>
            <a:r>
              <a:rPr lang="en-GB" sz="1600" dirty="0"/>
              <a:t>Growing interest in celebrations and events (weddings, birthdays, valentine’s day) increases demand for flowers</a:t>
            </a:r>
          </a:p>
          <a:p>
            <a:pPr marL="342900" indent="-342900">
              <a:buAutoNum type="arabicPeriod"/>
            </a:pPr>
            <a:endParaRPr lang="en-GB" sz="1600" dirty="0"/>
          </a:p>
          <a:p>
            <a:pPr marL="342900" indent="-342900">
              <a:buAutoNum type="arabicPeriod"/>
            </a:pPr>
            <a:r>
              <a:rPr lang="en-GB" sz="1600" dirty="0"/>
              <a:t>More consumers prefer locally sourced and sustainable flowers, influencing what the shop should stock</a:t>
            </a:r>
          </a:p>
        </p:txBody>
      </p:sp>
      <p:sp>
        <p:nvSpPr>
          <p:cNvPr id="11" name="TextBox 10">
            <a:extLst>
              <a:ext uri="{FF2B5EF4-FFF2-40B4-BE49-F238E27FC236}">
                <a16:creationId xmlns:a16="http://schemas.microsoft.com/office/drawing/2014/main" id="{51AC31AF-8D2D-45B8-2E17-921729937EAB}"/>
              </a:ext>
            </a:extLst>
          </p:cNvPr>
          <p:cNvSpPr txBox="1"/>
          <p:nvPr/>
        </p:nvSpPr>
        <p:spPr>
          <a:xfrm>
            <a:off x="179441" y="78658"/>
            <a:ext cx="6740008" cy="261610"/>
          </a:xfrm>
          <a:prstGeom prst="rect">
            <a:avLst/>
          </a:prstGeom>
          <a:noFill/>
        </p:spPr>
        <p:txBody>
          <a:bodyPr wrap="square" rtlCol="0">
            <a:spAutoFit/>
          </a:bodyPr>
          <a:lstStyle/>
          <a:p>
            <a:r>
              <a:rPr lang="en-GB" sz="1100" dirty="0"/>
              <a:t>Figure 3: </a:t>
            </a:r>
            <a:r>
              <a:rPr lang="en-GB" sz="1100" dirty="0" err="1"/>
              <a:t>Bajcetic</a:t>
            </a:r>
            <a:r>
              <a:rPr lang="en-GB" sz="1100" dirty="0"/>
              <a:t> M (2008)</a:t>
            </a:r>
          </a:p>
        </p:txBody>
      </p:sp>
    </p:spTree>
    <p:extLst>
      <p:ext uri="{BB962C8B-B14F-4D97-AF65-F5344CB8AC3E}">
        <p14:creationId xmlns:p14="http://schemas.microsoft.com/office/powerpoint/2010/main" val="3970061990"/>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029F8-9DCF-3A44-AA5D-F011B3E84F0F}"/>
              </a:ext>
            </a:extLst>
          </p:cNvPr>
          <p:cNvSpPr>
            <a:spLocks noGrp="1"/>
          </p:cNvSpPr>
          <p:nvPr>
            <p:ph type="title"/>
          </p:nvPr>
        </p:nvSpPr>
        <p:spPr>
          <a:xfrm>
            <a:off x="1160206" y="660330"/>
            <a:ext cx="10796999" cy="792775"/>
          </a:xfrm>
        </p:spPr>
        <p:txBody>
          <a:bodyPr>
            <a:normAutofit/>
          </a:bodyPr>
          <a:lstStyle/>
          <a:p>
            <a:r>
              <a:rPr lang="en-GB" sz="3600" i="1" u="sng" dirty="0"/>
              <a:t>Pestle analysis: Green Haven Florists</a:t>
            </a:r>
            <a:endParaRPr lang="en-GB" sz="3600" dirty="0"/>
          </a:p>
        </p:txBody>
      </p:sp>
      <p:sp>
        <p:nvSpPr>
          <p:cNvPr id="4" name="TextBox 3">
            <a:extLst>
              <a:ext uri="{FF2B5EF4-FFF2-40B4-BE49-F238E27FC236}">
                <a16:creationId xmlns:a16="http://schemas.microsoft.com/office/drawing/2014/main" id="{64BEE222-A2A6-C689-E498-DFA2CD2236A5}"/>
              </a:ext>
            </a:extLst>
          </p:cNvPr>
          <p:cNvSpPr txBox="1"/>
          <p:nvPr/>
        </p:nvSpPr>
        <p:spPr>
          <a:xfrm>
            <a:off x="1382318" y="2261852"/>
            <a:ext cx="2222090" cy="3816429"/>
          </a:xfrm>
          <a:prstGeom prst="rect">
            <a:avLst/>
          </a:prstGeom>
          <a:noFill/>
        </p:spPr>
        <p:txBody>
          <a:bodyPr wrap="square" rtlCol="0">
            <a:spAutoFit/>
          </a:bodyPr>
          <a:lstStyle/>
          <a:p>
            <a:r>
              <a:rPr lang="en-GB" sz="1600" u="sng" dirty="0"/>
              <a:t>Technological:</a:t>
            </a:r>
          </a:p>
          <a:p>
            <a:endParaRPr lang="en-GB" sz="1600" dirty="0"/>
          </a:p>
          <a:p>
            <a:r>
              <a:rPr lang="en-GB" sz="1600" dirty="0"/>
              <a:t>1.Creating an online ordering website can help the business to reach more customers</a:t>
            </a:r>
          </a:p>
          <a:p>
            <a:endParaRPr lang="en-GB" sz="1600" dirty="0"/>
          </a:p>
          <a:p>
            <a:r>
              <a:rPr lang="en-GB" sz="1600" dirty="0"/>
              <a:t>2.Using social media marketing (e.g. Instagram or </a:t>
            </a:r>
            <a:r>
              <a:rPr lang="en-GB" sz="1600" dirty="0" err="1"/>
              <a:t>facebook</a:t>
            </a:r>
            <a:r>
              <a:rPr lang="en-GB" sz="1600" dirty="0"/>
              <a:t>) helps promote floral designs and special offers</a:t>
            </a:r>
          </a:p>
          <a:p>
            <a:endParaRPr lang="en-GB" dirty="0"/>
          </a:p>
        </p:txBody>
      </p:sp>
      <p:sp>
        <p:nvSpPr>
          <p:cNvPr id="5" name="TextBox 4">
            <a:extLst>
              <a:ext uri="{FF2B5EF4-FFF2-40B4-BE49-F238E27FC236}">
                <a16:creationId xmlns:a16="http://schemas.microsoft.com/office/drawing/2014/main" id="{6245A0D2-2114-8417-9C81-3ADEE5533B1D}"/>
              </a:ext>
            </a:extLst>
          </p:cNvPr>
          <p:cNvSpPr txBox="1"/>
          <p:nvPr/>
        </p:nvSpPr>
        <p:spPr>
          <a:xfrm>
            <a:off x="4120306" y="2261852"/>
            <a:ext cx="2222090" cy="3539430"/>
          </a:xfrm>
          <a:prstGeom prst="rect">
            <a:avLst/>
          </a:prstGeom>
          <a:noFill/>
        </p:spPr>
        <p:txBody>
          <a:bodyPr wrap="square" rtlCol="0">
            <a:spAutoFit/>
          </a:bodyPr>
          <a:lstStyle/>
          <a:p>
            <a:r>
              <a:rPr lang="en-GB" sz="1600" dirty="0"/>
              <a:t>           </a:t>
            </a:r>
            <a:r>
              <a:rPr lang="en-GB" sz="1600" u="sng" dirty="0"/>
              <a:t>Legal:</a:t>
            </a:r>
          </a:p>
          <a:p>
            <a:endParaRPr lang="en-GB" sz="1600" dirty="0"/>
          </a:p>
          <a:p>
            <a:pPr marL="342900" indent="-342900">
              <a:buAutoNum type="arabicPeriod"/>
            </a:pPr>
            <a:r>
              <a:rPr lang="en-GB" sz="1600" dirty="0"/>
              <a:t>The florist must follow employment laws such as minimum wage and working hours</a:t>
            </a:r>
          </a:p>
          <a:p>
            <a:pPr marL="342900" indent="-342900">
              <a:buAutoNum type="arabicPeriod"/>
            </a:pPr>
            <a:endParaRPr lang="en-GB" sz="1600" dirty="0"/>
          </a:p>
          <a:p>
            <a:pPr marL="342900" indent="-342900">
              <a:buAutoNum type="arabicPeriod"/>
            </a:pPr>
            <a:r>
              <a:rPr lang="en-GB" sz="1600" dirty="0"/>
              <a:t>It must comply with health and safety regulations in the shop and workplace</a:t>
            </a:r>
          </a:p>
        </p:txBody>
      </p:sp>
      <p:sp>
        <p:nvSpPr>
          <p:cNvPr id="6" name="TextBox 5">
            <a:extLst>
              <a:ext uri="{FF2B5EF4-FFF2-40B4-BE49-F238E27FC236}">
                <a16:creationId xmlns:a16="http://schemas.microsoft.com/office/drawing/2014/main" id="{14231E5D-F331-8C8B-39C3-49ACE3552FC7}"/>
              </a:ext>
            </a:extLst>
          </p:cNvPr>
          <p:cNvSpPr txBox="1"/>
          <p:nvPr/>
        </p:nvSpPr>
        <p:spPr>
          <a:xfrm>
            <a:off x="7374193" y="2231074"/>
            <a:ext cx="1868130" cy="3816429"/>
          </a:xfrm>
          <a:prstGeom prst="rect">
            <a:avLst/>
          </a:prstGeom>
          <a:noFill/>
        </p:spPr>
        <p:txBody>
          <a:bodyPr wrap="square" rtlCol="0">
            <a:spAutoFit/>
          </a:bodyPr>
          <a:lstStyle/>
          <a:p>
            <a:r>
              <a:rPr lang="en-GB" sz="1600" u="sng" dirty="0"/>
              <a:t>environmental:</a:t>
            </a:r>
          </a:p>
          <a:p>
            <a:endParaRPr lang="en-GB" sz="1600" dirty="0"/>
          </a:p>
          <a:p>
            <a:pPr marL="342900" indent="-342900">
              <a:buAutoNum type="arabicPeriod"/>
            </a:pPr>
            <a:r>
              <a:rPr lang="en-GB" sz="1600" dirty="0"/>
              <a:t>Climate change may affect flower supply and availability</a:t>
            </a:r>
          </a:p>
          <a:p>
            <a:pPr marL="342900" indent="-342900">
              <a:buAutoNum type="arabicPeriod"/>
            </a:pPr>
            <a:endParaRPr lang="en-GB" sz="1600" dirty="0"/>
          </a:p>
          <a:p>
            <a:pPr marL="342900" indent="-342900">
              <a:buAutoNum type="arabicPeriod"/>
            </a:pPr>
            <a:r>
              <a:rPr lang="en-GB" sz="1600" dirty="0"/>
              <a:t>Customers increasingly prefer eco-friendly packaging and reduced plastic use</a:t>
            </a:r>
            <a:r>
              <a:rPr lang="en-GB" dirty="0"/>
              <a:t>.</a:t>
            </a:r>
          </a:p>
        </p:txBody>
      </p:sp>
      <p:sp>
        <p:nvSpPr>
          <p:cNvPr id="7" name="TextBox 6">
            <a:extLst>
              <a:ext uri="{FF2B5EF4-FFF2-40B4-BE49-F238E27FC236}">
                <a16:creationId xmlns:a16="http://schemas.microsoft.com/office/drawing/2014/main" id="{92BCB33F-35A0-AF64-D0A1-87E1F8FEE2C8}"/>
              </a:ext>
            </a:extLst>
          </p:cNvPr>
          <p:cNvSpPr txBox="1"/>
          <p:nvPr/>
        </p:nvSpPr>
        <p:spPr>
          <a:xfrm>
            <a:off x="156137" y="137110"/>
            <a:ext cx="2821858" cy="523220"/>
          </a:xfrm>
          <a:prstGeom prst="rect">
            <a:avLst/>
          </a:prstGeom>
          <a:noFill/>
        </p:spPr>
        <p:txBody>
          <a:bodyPr wrap="square" rtlCol="0">
            <a:spAutoFit/>
          </a:bodyPr>
          <a:lstStyle/>
          <a:p>
            <a:r>
              <a:rPr lang="en-GB" sz="1000" dirty="0"/>
              <a:t>Figure 3: </a:t>
            </a:r>
            <a:r>
              <a:rPr lang="en-GB" sz="1000" dirty="0" err="1"/>
              <a:t>Bajcetic</a:t>
            </a:r>
            <a:r>
              <a:rPr lang="en-GB" sz="1000" dirty="0"/>
              <a:t> M (2008)</a:t>
            </a:r>
          </a:p>
          <a:p>
            <a:endParaRPr lang="en-GB" dirty="0"/>
          </a:p>
        </p:txBody>
      </p:sp>
    </p:spTree>
    <p:extLst>
      <p:ext uri="{BB962C8B-B14F-4D97-AF65-F5344CB8AC3E}">
        <p14:creationId xmlns:p14="http://schemas.microsoft.com/office/powerpoint/2010/main" val="1218627657"/>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D2FAD-E166-0BFB-B48F-6A9C2D970E49}"/>
              </a:ext>
            </a:extLst>
          </p:cNvPr>
          <p:cNvSpPr>
            <a:spLocks noGrp="1"/>
          </p:cNvSpPr>
          <p:nvPr>
            <p:ph type="title"/>
          </p:nvPr>
        </p:nvSpPr>
        <p:spPr>
          <a:xfrm>
            <a:off x="3060880" y="564076"/>
            <a:ext cx="8059404" cy="1333549"/>
          </a:xfrm>
        </p:spPr>
        <p:txBody>
          <a:bodyPr>
            <a:normAutofit/>
          </a:bodyPr>
          <a:lstStyle/>
          <a:p>
            <a:r>
              <a:rPr lang="en-GB" sz="3600" i="1" u="sng" dirty="0"/>
              <a:t>Fishbone diagram- Green Haven Florists</a:t>
            </a:r>
          </a:p>
        </p:txBody>
      </p:sp>
      <p:sp>
        <p:nvSpPr>
          <p:cNvPr id="4" name="Rectangle 3">
            <a:extLst>
              <a:ext uri="{FF2B5EF4-FFF2-40B4-BE49-F238E27FC236}">
                <a16:creationId xmlns:a16="http://schemas.microsoft.com/office/drawing/2014/main" id="{7348B5CA-2163-64BF-AF2D-AC15F890BEDF}"/>
              </a:ext>
            </a:extLst>
          </p:cNvPr>
          <p:cNvSpPr/>
          <p:nvPr/>
        </p:nvSpPr>
        <p:spPr>
          <a:xfrm>
            <a:off x="8936758" y="2990848"/>
            <a:ext cx="1779639" cy="74971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8" name="Straight Arrow Connector 7">
            <a:extLst>
              <a:ext uri="{FF2B5EF4-FFF2-40B4-BE49-F238E27FC236}">
                <a16:creationId xmlns:a16="http://schemas.microsoft.com/office/drawing/2014/main" id="{67F01BD1-6B33-623D-FDF1-094612FE97BA}"/>
              </a:ext>
            </a:extLst>
          </p:cNvPr>
          <p:cNvCxnSpPr/>
          <p:nvPr/>
        </p:nvCxnSpPr>
        <p:spPr>
          <a:xfrm>
            <a:off x="6439364" y="2383399"/>
            <a:ext cx="865238" cy="9906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688546BE-D717-3D18-4D4D-ABAA42AC168D}"/>
              </a:ext>
            </a:extLst>
          </p:cNvPr>
          <p:cNvCxnSpPr>
            <a:cxnSpLocks/>
          </p:cNvCxnSpPr>
          <p:nvPr/>
        </p:nvCxnSpPr>
        <p:spPr>
          <a:xfrm>
            <a:off x="4188542" y="2365885"/>
            <a:ext cx="825909" cy="10256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C3003AA1-1D13-0158-553F-D790636CB98A}"/>
              </a:ext>
            </a:extLst>
          </p:cNvPr>
          <p:cNvCxnSpPr/>
          <p:nvPr/>
        </p:nvCxnSpPr>
        <p:spPr>
          <a:xfrm>
            <a:off x="2006546" y="2420272"/>
            <a:ext cx="757083" cy="9918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98B49B63-6FD4-FA0D-3982-2550B2FF7C00}"/>
              </a:ext>
            </a:extLst>
          </p:cNvPr>
          <p:cNvCxnSpPr/>
          <p:nvPr/>
        </p:nvCxnSpPr>
        <p:spPr>
          <a:xfrm flipV="1">
            <a:off x="1780403" y="3464028"/>
            <a:ext cx="983226" cy="9340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23A76159-AAE7-C122-D096-445D32F83EB6}"/>
              </a:ext>
            </a:extLst>
          </p:cNvPr>
          <p:cNvCxnSpPr/>
          <p:nvPr/>
        </p:nvCxnSpPr>
        <p:spPr>
          <a:xfrm flipV="1">
            <a:off x="3975454" y="3556820"/>
            <a:ext cx="1022554" cy="9340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0147030D-EC65-CE06-0901-5BA73595DC3D}"/>
              </a:ext>
            </a:extLst>
          </p:cNvPr>
          <p:cNvCxnSpPr/>
          <p:nvPr/>
        </p:nvCxnSpPr>
        <p:spPr>
          <a:xfrm flipV="1">
            <a:off x="6209833" y="3559278"/>
            <a:ext cx="1109521" cy="9340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9948365D-4A7C-D38D-C712-91316DDF5CC4}"/>
              </a:ext>
            </a:extLst>
          </p:cNvPr>
          <p:cNvSpPr/>
          <p:nvPr/>
        </p:nvSpPr>
        <p:spPr>
          <a:xfrm>
            <a:off x="1376516" y="2133600"/>
            <a:ext cx="1179870" cy="28666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5B2B958C-F6EF-68F8-9459-99058AF72FCE}"/>
              </a:ext>
            </a:extLst>
          </p:cNvPr>
          <p:cNvSpPr/>
          <p:nvPr/>
        </p:nvSpPr>
        <p:spPr>
          <a:xfrm>
            <a:off x="5570739" y="2133600"/>
            <a:ext cx="1179870" cy="28666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9A7DD54C-E15B-C150-B4E8-1F780D2C3A45}"/>
              </a:ext>
            </a:extLst>
          </p:cNvPr>
          <p:cNvSpPr/>
          <p:nvPr/>
        </p:nvSpPr>
        <p:spPr>
          <a:xfrm>
            <a:off x="5613455" y="4394871"/>
            <a:ext cx="1179870" cy="28666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B89A187F-3DA5-E196-7CBC-4B2212F10BD1}"/>
              </a:ext>
            </a:extLst>
          </p:cNvPr>
          <p:cNvSpPr/>
          <p:nvPr/>
        </p:nvSpPr>
        <p:spPr>
          <a:xfrm>
            <a:off x="3598608" y="4422983"/>
            <a:ext cx="1179870" cy="36933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3A239560-7006-AFD5-E679-C81292FC6699}"/>
              </a:ext>
            </a:extLst>
          </p:cNvPr>
          <p:cNvSpPr/>
          <p:nvPr/>
        </p:nvSpPr>
        <p:spPr>
          <a:xfrm>
            <a:off x="1416611" y="4380130"/>
            <a:ext cx="1179870" cy="28666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8062E908-E78C-A4EC-AFBD-5CFAD32A4CD0}"/>
              </a:ext>
            </a:extLst>
          </p:cNvPr>
          <p:cNvSpPr/>
          <p:nvPr/>
        </p:nvSpPr>
        <p:spPr>
          <a:xfrm>
            <a:off x="3385519" y="2127302"/>
            <a:ext cx="1179870" cy="28666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5D7E58A4-ACBE-6491-14FF-299882C7B9DF}"/>
              </a:ext>
            </a:extLst>
          </p:cNvPr>
          <p:cNvSpPr txBox="1"/>
          <p:nvPr/>
        </p:nvSpPr>
        <p:spPr>
          <a:xfrm>
            <a:off x="1376516" y="2085970"/>
            <a:ext cx="1412621" cy="369332"/>
          </a:xfrm>
          <a:prstGeom prst="rect">
            <a:avLst/>
          </a:prstGeom>
          <a:noFill/>
        </p:spPr>
        <p:txBody>
          <a:bodyPr wrap="square" rtlCol="0">
            <a:spAutoFit/>
          </a:bodyPr>
          <a:lstStyle/>
          <a:p>
            <a:r>
              <a:rPr lang="en-GB" dirty="0"/>
              <a:t>Marketing</a:t>
            </a:r>
          </a:p>
        </p:txBody>
      </p:sp>
      <p:sp>
        <p:nvSpPr>
          <p:cNvPr id="28" name="TextBox 27">
            <a:extLst>
              <a:ext uri="{FF2B5EF4-FFF2-40B4-BE49-F238E27FC236}">
                <a16:creationId xmlns:a16="http://schemas.microsoft.com/office/drawing/2014/main" id="{7E1B53A3-1B41-E175-752F-78CFBD5AC5E8}"/>
              </a:ext>
            </a:extLst>
          </p:cNvPr>
          <p:cNvSpPr txBox="1"/>
          <p:nvPr/>
        </p:nvSpPr>
        <p:spPr>
          <a:xfrm>
            <a:off x="3650989" y="2063226"/>
            <a:ext cx="914400" cy="369332"/>
          </a:xfrm>
          <a:prstGeom prst="rect">
            <a:avLst/>
          </a:prstGeom>
          <a:noFill/>
        </p:spPr>
        <p:txBody>
          <a:bodyPr wrap="square" rtlCol="0">
            <a:spAutoFit/>
          </a:bodyPr>
          <a:lstStyle/>
          <a:p>
            <a:r>
              <a:rPr lang="en-GB" dirty="0"/>
              <a:t>Price</a:t>
            </a:r>
          </a:p>
        </p:txBody>
      </p:sp>
      <p:sp>
        <p:nvSpPr>
          <p:cNvPr id="29" name="TextBox 28">
            <a:extLst>
              <a:ext uri="{FF2B5EF4-FFF2-40B4-BE49-F238E27FC236}">
                <a16:creationId xmlns:a16="http://schemas.microsoft.com/office/drawing/2014/main" id="{6D1E922C-345F-230E-50F9-F8186DE2F94E}"/>
              </a:ext>
            </a:extLst>
          </p:cNvPr>
          <p:cNvSpPr txBox="1"/>
          <p:nvPr/>
        </p:nvSpPr>
        <p:spPr>
          <a:xfrm>
            <a:off x="5680204" y="2076593"/>
            <a:ext cx="1003655" cy="369332"/>
          </a:xfrm>
          <a:prstGeom prst="rect">
            <a:avLst/>
          </a:prstGeom>
          <a:noFill/>
        </p:spPr>
        <p:txBody>
          <a:bodyPr wrap="square" rtlCol="0">
            <a:spAutoFit/>
          </a:bodyPr>
          <a:lstStyle/>
          <a:p>
            <a:r>
              <a:rPr lang="en-GB" dirty="0"/>
              <a:t>Product</a:t>
            </a:r>
          </a:p>
        </p:txBody>
      </p:sp>
      <p:sp>
        <p:nvSpPr>
          <p:cNvPr id="30" name="TextBox 29">
            <a:extLst>
              <a:ext uri="{FF2B5EF4-FFF2-40B4-BE49-F238E27FC236}">
                <a16:creationId xmlns:a16="http://schemas.microsoft.com/office/drawing/2014/main" id="{3AF5E19B-F76E-E92B-2F39-34B7FB92E6CC}"/>
              </a:ext>
            </a:extLst>
          </p:cNvPr>
          <p:cNvSpPr txBox="1"/>
          <p:nvPr/>
        </p:nvSpPr>
        <p:spPr>
          <a:xfrm>
            <a:off x="1492891" y="4336359"/>
            <a:ext cx="1179870" cy="369332"/>
          </a:xfrm>
          <a:prstGeom prst="rect">
            <a:avLst/>
          </a:prstGeom>
          <a:noFill/>
        </p:spPr>
        <p:txBody>
          <a:bodyPr wrap="square" rtlCol="0">
            <a:spAutoFit/>
          </a:bodyPr>
          <a:lstStyle/>
          <a:p>
            <a:r>
              <a:rPr lang="en-GB" dirty="0"/>
              <a:t>Location</a:t>
            </a:r>
          </a:p>
        </p:txBody>
      </p:sp>
      <p:sp>
        <p:nvSpPr>
          <p:cNvPr id="31" name="TextBox 30">
            <a:extLst>
              <a:ext uri="{FF2B5EF4-FFF2-40B4-BE49-F238E27FC236}">
                <a16:creationId xmlns:a16="http://schemas.microsoft.com/office/drawing/2014/main" id="{64A2010D-816B-5794-DCD1-11651F1E337B}"/>
              </a:ext>
            </a:extLst>
          </p:cNvPr>
          <p:cNvSpPr txBox="1"/>
          <p:nvPr/>
        </p:nvSpPr>
        <p:spPr>
          <a:xfrm>
            <a:off x="3650989" y="4336359"/>
            <a:ext cx="1179870" cy="523220"/>
          </a:xfrm>
          <a:prstGeom prst="rect">
            <a:avLst/>
          </a:prstGeom>
          <a:noFill/>
        </p:spPr>
        <p:txBody>
          <a:bodyPr wrap="square" rtlCol="0">
            <a:spAutoFit/>
          </a:bodyPr>
          <a:lstStyle/>
          <a:p>
            <a:r>
              <a:rPr lang="en-GB" sz="1400" dirty="0"/>
              <a:t>Customer service</a:t>
            </a:r>
          </a:p>
        </p:txBody>
      </p:sp>
      <p:sp>
        <p:nvSpPr>
          <p:cNvPr id="32" name="TextBox 31">
            <a:extLst>
              <a:ext uri="{FF2B5EF4-FFF2-40B4-BE49-F238E27FC236}">
                <a16:creationId xmlns:a16="http://schemas.microsoft.com/office/drawing/2014/main" id="{EBD6B0FC-7F09-1C36-4563-897D4DE188C7}"/>
              </a:ext>
            </a:extLst>
          </p:cNvPr>
          <p:cNvSpPr txBox="1"/>
          <p:nvPr/>
        </p:nvSpPr>
        <p:spPr>
          <a:xfrm>
            <a:off x="5601546" y="4351748"/>
            <a:ext cx="1450261" cy="338554"/>
          </a:xfrm>
          <a:prstGeom prst="rect">
            <a:avLst/>
          </a:prstGeom>
          <a:noFill/>
        </p:spPr>
        <p:txBody>
          <a:bodyPr wrap="square" rtlCol="0">
            <a:spAutoFit/>
          </a:bodyPr>
          <a:lstStyle/>
          <a:p>
            <a:r>
              <a:rPr lang="en-GB" sz="1600" dirty="0" err="1"/>
              <a:t>competitIon</a:t>
            </a:r>
            <a:endParaRPr lang="en-GB" sz="1600" dirty="0"/>
          </a:p>
        </p:txBody>
      </p:sp>
      <p:sp>
        <p:nvSpPr>
          <p:cNvPr id="33" name="TextBox 32">
            <a:extLst>
              <a:ext uri="{FF2B5EF4-FFF2-40B4-BE49-F238E27FC236}">
                <a16:creationId xmlns:a16="http://schemas.microsoft.com/office/drawing/2014/main" id="{4A0D1217-C629-6E83-FFF8-1864E67E5EBA}"/>
              </a:ext>
            </a:extLst>
          </p:cNvPr>
          <p:cNvSpPr txBox="1"/>
          <p:nvPr/>
        </p:nvSpPr>
        <p:spPr>
          <a:xfrm>
            <a:off x="8951510" y="2958500"/>
            <a:ext cx="2149110" cy="584775"/>
          </a:xfrm>
          <a:prstGeom prst="rect">
            <a:avLst/>
          </a:prstGeom>
          <a:noFill/>
        </p:spPr>
        <p:txBody>
          <a:bodyPr wrap="square" rtlCol="0">
            <a:spAutoFit/>
          </a:bodyPr>
          <a:lstStyle/>
          <a:p>
            <a:r>
              <a:rPr lang="en-GB" sz="1600" dirty="0"/>
              <a:t>Low sales/ needs increasing in sales</a:t>
            </a:r>
          </a:p>
        </p:txBody>
      </p:sp>
      <p:sp>
        <p:nvSpPr>
          <p:cNvPr id="34" name="TextBox 33">
            <a:extLst>
              <a:ext uri="{FF2B5EF4-FFF2-40B4-BE49-F238E27FC236}">
                <a16:creationId xmlns:a16="http://schemas.microsoft.com/office/drawing/2014/main" id="{C0147CCD-902A-88B2-D69D-DA5BE9912258}"/>
              </a:ext>
            </a:extLst>
          </p:cNvPr>
          <p:cNvSpPr txBox="1"/>
          <p:nvPr/>
        </p:nvSpPr>
        <p:spPr>
          <a:xfrm>
            <a:off x="2380169" y="2378039"/>
            <a:ext cx="2123769" cy="954107"/>
          </a:xfrm>
          <a:prstGeom prst="rect">
            <a:avLst/>
          </a:prstGeom>
          <a:noFill/>
        </p:spPr>
        <p:txBody>
          <a:bodyPr wrap="square" rtlCol="0">
            <a:spAutoFit/>
          </a:bodyPr>
          <a:lstStyle/>
          <a:p>
            <a:r>
              <a:rPr lang="en-GB" sz="1400" dirty="0"/>
              <a:t>-Limited promotion on         social media</a:t>
            </a:r>
          </a:p>
          <a:p>
            <a:r>
              <a:rPr lang="en-GB" sz="1400" dirty="0"/>
              <a:t>-No online advertising or website</a:t>
            </a:r>
          </a:p>
        </p:txBody>
      </p:sp>
      <p:cxnSp>
        <p:nvCxnSpPr>
          <p:cNvPr id="36" name="Straight Arrow Connector 35">
            <a:extLst>
              <a:ext uri="{FF2B5EF4-FFF2-40B4-BE49-F238E27FC236}">
                <a16:creationId xmlns:a16="http://schemas.microsoft.com/office/drawing/2014/main" id="{206430D8-9EAD-21E6-7CB5-122505AA435E}"/>
              </a:ext>
            </a:extLst>
          </p:cNvPr>
          <p:cNvCxnSpPr/>
          <p:nvPr/>
        </p:nvCxnSpPr>
        <p:spPr>
          <a:xfrm>
            <a:off x="601486" y="3399608"/>
            <a:ext cx="8268164" cy="350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014505F9-E410-77A2-E61B-C8A3E7E93754}"/>
              </a:ext>
            </a:extLst>
          </p:cNvPr>
          <p:cNvSpPr txBox="1"/>
          <p:nvPr/>
        </p:nvSpPr>
        <p:spPr>
          <a:xfrm>
            <a:off x="4992135" y="2454247"/>
            <a:ext cx="1902539" cy="1169551"/>
          </a:xfrm>
          <a:prstGeom prst="rect">
            <a:avLst/>
          </a:prstGeom>
          <a:noFill/>
        </p:spPr>
        <p:txBody>
          <a:bodyPr wrap="square" rtlCol="0">
            <a:spAutoFit/>
          </a:bodyPr>
          <a:lstStyle/>
          <a:p>
            <a:r>
              <a:rPr lang="en-GB" sz="1400" dirty="0"/>
              <a:t>-Prices higher than competitors</a:t>
            </a:r>
          </a:p>
          <a:p>
            <a:r>
              <a:rPr lang="en-GB" sz="1400" dirty="0"/>
              <a:t>-Few promotions or discounts</a:t>
            </a:r>
          </a:p>
          <a:p>
            <a:endParaRPr lang="en-GB" sz="1400" dirty="0"/>
          </a:p>
        </p:txBody>
      </p:sp>
      <p:sp>
        <p:nvSpPr>
          <p:cNvPr id="40" name="TextBox 39">
            <a:extLst>
              <a:ext uri="{FF2B5EF4-FFF2-40B4-BE49-F238E27FC236}">
                <a16:creationId xmlns:a16="http://schemas.microsoft.com/office/drawing/2014/main" id="{0B077C68-DF8A-1088-92CB-D6C51E1BF306}"/>
              </a:ext>
            </a:extLst>
          </p:cNvPr>
          <p:cNvSpPr txBox="1"/>
          <p:nvPr/>
        </p:nvSpPr>
        <p:spPr>
          <a:xfrm>
            <a:off x="7102090" y="2406072"/>
            <a:ext cx="2051933" cy="1169551"/>
          </a:xfrm>
          <a:prstGeom prst="rect">
            <a:avLst/>
          </a:prstGeom>
          <a:noFill/>
        </p:spPr>
        <p:txBody>
          <a:bodyPr wrap="square" rtlCol="0">
            <a:spAutoFit/>
          </a:bodyPr>
          <a:lstStyle/>
          <a:p>
            <a:r>
              <a:rPr lang="en-GB" sz="1400" dirty="0"/>
              <a:t>-Limited variety or flower arrangements</a:t>
            </a:r>
          </a:p>
          <a:p>
            <a:r>
              <a:rPr lang="en-GB" sz="1400" dirty="0"/>
              <a:t>-Flowers not always fresh</a:t>
            </a:r>
          </a:p>
          <a:p>
            <a:endParaRPr lang="en-GB" sz="1400" dirty="0"/>
          </a:p>
        </p:txBody>
      </p:sp>
      <p:sp>
        <p:nvSpPr>
          <p:cNvPr id="42" name="TextBox 41">
            <a:extLst>
              <a:ext uri="{FF2B5EF4-FFF2-40B4-BE49-F238E27FC236}">
                <a16:creationId xmlns:a16="http://schemas.microsoft.com/office/drawing/2014/main" id="{8E92F822-65AF-13D9-A82B-844F1A98D9E4}"/>
              </a:ext>
            </a:extLst>
          </p:cNvPr>
          <p:cNvSpPr txBox="1"/>
          <p:nvPr/>
        </p:nvSpPr>
        <p:spPr>
          <a:xfrm>
            <a:off x="2592465" y="3484000"/>
            <a:ext cx="1803292" cy="1015663"/>
          </a:xfrm>
          <a:prstGeom prst="rect">
            <a:avLst/>
          </a:prstGeom>
          <a:noFill/>
        </p:spPr>
        <p:txBody>
          <a:bodyPr wrap="square" rtlCol="0">
            <a:spAutoFit/>
          </a:bodyPr>
          <a:lstStyle/>
          <a:p>
            <a:r>
              <a:rPr lang="en-GB" dirty="0"/>
              <a:t>-</a:t>
            </a:r>
            <a:r>
              <a:rPr lang="en-GB" sz="1400" dirty="0"/>
              <a:t>Shop not very visible</a:t>
            </a:r>
          </a:p>
          <a:p>
            <a:r>
              <a:rPr lang="en-GB" sz="1400" dirty="0"/>
              <a:t>-Limited parking nearby</a:t>
            </a:r>
          </a:p>
        </p:txBody>
      </p:sp>
      <p:sp>
        <p:nvSpPr>
          <p:cNvPr id="43" name="TextBox 42">
            <a:extLst>
              <a:ext uri="{FF2B5EF4-FFF2-40B4-BE49-F238E27FC236}">
                <a16:creationId xmlns:a16="http://schemas.microsoft.com/office/drawing/2014/main" id="{B513F2D6-7A57-82D6-C015-83971F57339C}"/>
              </a:ext>
            </a:extLst>
          </p:cNvPr>
          <p:cNvSpPr txBox="1"/>
          <p:nvPr/>
        </p:nvSpPr>
        <p:spPr>
          <a:xfrm>
            <a:off x="4876569" y="3450253"/>
            <a:ext cx="1945761" cy="954107"/>
          </a:xfrm>
          <a:prstGeom prst="rect">
            <a:avLst/>
          </a:prstGeom>
          <a:noFill/>
        </p:spPr>
        <p:txBody>
          <a:bodyPr wrap="square" rtlCol="0">
            <a:spAutoFit/>
          </a:bodyPr>
          <a:lstStyle/>
          <a:p>
            <a:r>
              <a:rPr lang="en-GB" sz="1400" dirty="0"/>
              <a:t>-Slow service during busy periods</a:t>
            </a:r>
          </a:p>
          <a:p>
            <a:r>
              <a:rPr lang="en-GB" sz="1400" dirty="0"/>
              <a:t>-Staff not trained to upsell products</a:t>
            </a:r>
          </a:p>
        </p:txBody>
      </p:sp>
      <p:sp>
        <p:nvSpPr>
          <p:cNvPr id="44" name="TextBox 43">
            <a:extLst>
              <a:ext uri="{FF2B5EF4-FFF2-40B4-BE49-F238E27FC236}">
                <a16:creationId xmlns:a16="http://schemas.microsoft.com/office/drawing/2014/main" id="{F57F23D1-FED5-C546-596C-AF4143FA5D8F}"/>
              </a:ext>
            </a:extLst>
          </p:cNvPr>
          <p:cNvSpPr txBox="1"/>
          <p:nvPr/>
        </p:nvSpPr>
        <p:spPr>
          <a:xfrm>
            <a:off x="7102090" y="3583718"/>
            <a:ext cx="2119418" cy="1015663"/>
          </a:xfrm>
          <a:prstGeom prst="rect">
            <a:avLst/>
          </a:prstGeom>
          <a:noFill/>
        </p:spPr>
        <p:txBody>
          <a:bodyPr wrap="square" rtlCol="0">
            <a:spAutoFit/>
          </a:bodyPr>
          <a:lstStyle/>
          <a:p>
            <a:r>
              <a:rPr lang="en-GB" dirty="0"/>
              <a:t>-</a:t>
            </a:r>
            <a:r>
              <a:rPr lang="en-GB" sz="1400" dirty="0"/>
              <a:t>Many other local florists nearby</a:t>
            </a:r>
          </a:p>
          <a:p>
            <a:r>
              <a:rPr lang="en-GB" sz="1400" dirty="0"/>
              <a:t>-supermarkets selling cheaper flowers</a:t>
            </a:r>
          </a:p>
        </p:txBody>
      </p:sp>
      <p:sp>
        <p:nvSpPr>
          <p:cNvPr id="45" name="TextBox 44">
            <a:extLst>
              <a:ext uri="{FF2B5EF4-FFF2-40B4-BE49-F238E27FC236}">
                <a16:creationId xmlns:a16="http://schemas.microsoft.com/office/drawing/2014/main" id="{49DD93E6-E3D8-1859-D9D6-32876CA05936}"/>
              </a:ext>
            </a:extLst>
          </p:cNvPr>
          <p:cNvSpPr txBox="1"/>
          <p:nvPr/>
        </p:nvSpPr>
        <p:spPr>
          <a:xfrm>
            <a:off x="344128" y="216310"/>
            <a:ext cx="3549445" cy="246221"/>
          </a:xfrm>
          <a:prstGeom prst="rect">
            <a:avLst/>
          </a:prstGeom>
          <a:noFill/>
        </p:spPr>
        <p:txBody>
          <a:bodyPr wrap="square" rtlCol="0">
            <a:spAutoFit/>
          </a:bodyPr>
          <a:lstStyle/>
          <a:p>
            <a:r>
              <a:rPr lang="da-DK" sz="1000" dirty="0"/>
              <a:t>Figure 4: Dorri B et al (2007)</a:t>
            </a:r>
            <a:endParaRPr lang="en-GB" sz="1000" dirty="0"/>
          </a:p>
        </p:txBody>
      </p:sp>
    </p:spTree>
    <p:extLst>
      <p:ext uri="{BB962C8B-B14F-4D97-AF65-F5344CB8AC3E}">
        <p14:creationId xmlns:p14="http://schemas.microsoft.com/office/powerpoint/2010/main" val="686680692"/>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7" name="Group 26">
            <a:extLst>
              <a:ext uri="{FF2B5EF4-FFF2-40B4-BE49-F238E27FC236}">
                <a16:creationId xmlns:a16="http://schemas.microsoft.com/office/drawing/2014/main" id="{E0BF35CA-8AA0-428F-ABED-5B77A6C391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4" name="Straight Connector 13">
              <a:extLst>
                <a:ext uri="{FF2B5EF4-FFF2-40B4-BE49-F238E27FC236}">
                  <a16:creationId xmlns:a16="http://schemas.microsoft.com/office/drawing/2014/main" id="{FA4A156A-791B-4BD9-8452-A798A15D22C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27652CB1-59D3-4DAB-AD45-8DFB738958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8" name="Rectangle 23">
              <a:extLst>
                <a:ext uri="{FF2B5EF4-FFF2-40B4-BE49-F238E27FC236}">
                  <a16:creationId xmlns:a16="http://schemas.microsoft.com/office/drawing/2014/main" id="{83539C1B-883E-4130-95FA-2A6FD3E49A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5">
              <a:extLst>
                <a:ext uri="{FF2B5EF4-FFF2-40B4-BE49-F238E27FC236}">
                  <a16:creationId xmlns:a16="http://schemas.microsoft.com/office/drawing/2014/main" id="{244CEE5F-144C-437F-9472-22EE3E3D1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Isosceles Triangle 29">
              <a:extLst>
                <a:ext uri="{FF2B5EF4-FFF2-40B4-BE49-F238E27FC236}">
                  <a16:creationId xmlns:a16="http://schemas.microsoft.com/office/drawing/2014/main" id="{0621BB31-AA71-4E9B-8854-3C62F162FE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7">
              <a:extLst>
                <a:ext uri="{FF2B5EF4-FFF2-40B4-BE49-F238E27FC236}">
                  <a16:creationId xmlns:a16="http://schemas.microsoft.com/office/drawing/2014/main" id="{5336141D-E3C6-4E7B-8923-B31C3E16F0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Rectangle 28">
              <a:extLst>
                <a:ext uri="{FF2B5EF4-FFF2-40B4-BE49-F238E27FC236}">
                  <a16:creationId xmlns:a16="http://schemas.microsoft.com/office/drawing/2014/main" id="{F113BE6F-9D13-4E70-B7AB-C8CC2546AD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29">
              <a:extLst>
                <a:ext uri="{FF2B5EF4-FFF2-40B4-BE49-F238E27FC236}">
                  <a16:creationId xmlns:a16="http://schemas.microsoft.com/office/drawing/2014/main" id="{FBEB82C3-C636-4A90-B9A5-905EC38E01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Isosceles Triangle 33">
              <a:extLst>
                <a:ext uri="{FF2B5EF4-FFF2-40B4-BE49-F238E27FC236}">
                  <a16:creationId xmlns:a16="http://schemas.microsoft.com/office/drawing/2014/main" id="{646B4C4A-5A81-43CF-93ED-5FA59D5BE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Isosceles Triangle 34">
              <a:extLst>
                <a:ext uri="{FF2B5EF4-FFF2-40B4-BE49-F238E27FC236}">
                  <a16:creationId xmlns:a16="http://schemas.microsoft.com/office/drawing/2014/main" id="{C3715C1A-EBA1-41A6-AC20-D6A7C4871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4" name="Title 3">
            <a:extLst>
              <a:ext uri="{FF2B5EF4-FFF2-40B4-BE49-F238E27FC236}">
                <a16:creationId xmlns:a16="http://schemas.microsoft.com/office/drawing/2014/main" id="{AD6FD60E-B013-52DF-354C-D8DB8814C97A}"/>
              </a:ext>
            </a:extLst>
          </p:cNvPr>
          <p:cNvSpPr>
            <a:spLocks noGrp="1"/>
          </p:cNvSpPr>
          <p:nvPr>
            <p:ph type="title"/>
          </p:nvPr>
        </p:nvSpPr>
        <p:spPr>
          <a:xfrm>
            <a:off x="6094855" y="1261331"/>
            <a:ext cx="4345382" cy="3612120"/>
          </a:xfrm>
        </p:spPr>
        <p:txBody>
          <a:bodyPr vert="horz" lIns="91440" tIns="45720" rIns="91440" bIns="45720" rtlCol="0" anchor="b">
            <a:normAutofit/>
          </a:bodyPr>
          <a:lstStyle/>
          <a:p>
            <a:pPr>
              <a:lnSpc>
                <a:spcPct val="90000"/>
              </a:lnSpc>
            </a:pPr>
            <a:r>
              <a:rPr lang="en-US" sz="1600" dirty="0"/>
              <a:t>Conclusion: Green Haven Florists is facing difficulties because the managers failed to keep up with the changes in the modern marketplace. The business does not promote its products effectively, particularly on social media, while competitors actively advertise online and build stronger brand images. As a result, Green Haven Florists struggles to attract customers, maintain profits and differentiate itself from competing flower shop </a:t>
            </a:r>
            <a:br>
              <a:rPr lang="en-US" sz="1400" dirty="0"/>
            </a:br>
            <a:endParaRPr lang="en-US" sz="1400" dirty="0"/>
          </a:p>
        </p:txBody>
      </p:sp>
      <p:sp>
        <p:nvSpPr>
          <p:cNvPr id="36" name="Isosceles Triangle 35">
            <a:extLst>
              <a:ext uri="{FF2B5EF4-FFF2-40B4-BE49-F238E27FC236}">
                <a16:creationId xmlns:a16="http://schemas.microsoft.com/office/drawing/2014/main" id="{643561E9-1291-4440-A6DF-5F15C8890C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8" name="Picture 7">
            <a:extLst>
              <a:ext uri="{FF2B5EF4-FFF2-40B4-BE49-F238E27FC236}">
                <a16:creationId xmlns:a16="http://schemas.microsoft.com/office/drawing/2014/main" id="{6EEB1E34-36F6-1CFD-2304-8F188BA23B54}"/>
              </a:ext>
            </a:extLst>
          </p:cNvPr>
          <p:cNvPicPr>
            <a:picLocks noChangeAspect="1"/>
          </p:cNvPicPr>
          <p:nvPr/>
        </p:nvPicPr>
        <p:blipFill>
          <a:blip r:embed="rId2"/>
          <a:stretch>
            <a:fillRect/>
          </a:stretch>
        </p:blipFill>
        <p:spPr>
          <a:xfrm>
            <a:off x="888603" y="1577915"/>
            <a:ext cx="4887354" cy="3702170"/>
          </a:xfrm>
          <a:prstGeom prst="rect">
            <a:avLst/>
          </a:prstGeom>
        </p:spPr>
      </p:pic>
      <p:sp>
        <p:nvSpPr>
          <p:cNvPr id="2" name="Slide Number Placeholder 1">
            <a:extLst>
              <a:ext uri="{FF2B5EF4-FFF2-40B4-BE49-F238E27FC236}">
                <a16:creationId xmlns:a16="http://schemas.microsoft.com/office/drawing/2014/main" id="{9B775CAD-60B4-E2CC-3451-3AB56951D128}"/>
              </a:ext>
            </a:extLst>
          </p:cNvPr>
          <p:cNvSpPr>
            <a:spLocks noGrp="1"/>
          </p:cNvSpPr>
          <p:nvPr>
            <p:ph type="sldNum" sz="quarter" idx="10"/>
          </p:nvPr>
        </p:nvSpPr>
        <p:spPr>
          <a:xfrm>
            <a:off x="8590663" y="6041362"/>
            <a:ext cx="683339" cy="365125"/>
          </a:xfrm>
        </p:spPr>
        <p:txBody>
          <a:bodyPr vert="horz" lIns="91440" tIns="45720" rIns="91440" bIns="45720" rtlCol="0" anchor="ctr">
            <a:normAutofit/>
          </a:bodyPr>
          <a:lstStyle/>
          <a:p>
            <a:pPr>
              <a:spcAft>
                <a:spcPts val="600"/>
              </a:spcAft>
            </a:pPr>
            <a:fld id="{19B51A1E-902D-48AF-9020-955120F399B6}" type="slidenum">
              <a:rPr lang="en-US" smtClean="0"/>
              <a:pPr>
                <a:spcAft>
                  <a:spcPts val="600"/>
                </a:spcAft>
              </a:pPr>
              <a:t>9</a:t>
            </a:fld>
            <a:endParaRPr lang="en-US"/>
          </a:p>
        </p:txBody>
      </p:sp>
      <p:sp>
        <p:nvSpPr>
          <p:cNvPr id="9" name="TextBox 8">
            <a:extLst>
              <a:ext uri="{FF2B5EF4-FFF2-40B4-BE49-F238E27FC236}">
                <a16:creationId xmlns:a16="http://schemas.microsoft.com/office/drawing/2014/main" id="{2EB944E6-4527-6182-CF54-C839F2DE878A}"/>
              </a:ext>
            </a:extLst>
          </p:cNvPr>
          <p:cNvSpPr txBox="1"/>
          <p:nvPr/>
        </p:nvSpPr>
        <p:spPr>
          <a:xfrm>
            <a:off x="784155" y="5280085"/>
            <a:ext cx="4887354" cy="415498"/>
          </a:xfrm>
          <a:prstGeom prst="rect">
            <a:avLst/>
          </a:prstGeom>
          <a:noFill/>
        </p:spPr>
        <p:txBody>
          <a:bodyPr wrap="square" rtlCol="0">
            <a:spAutoFit/>
          </a:bodyPr>
          <a:lstStyle/>
          <a:p>
            <a:r>
              <a:rPr lang="en-GB" sz="1050" dirty="0"/>
              <a:t>Figure 5: </a:t>
            </a:r>
            <a:r>
              <a:rPr lang="en-GB" sz="1050" dirty="0">
                <a:hlinkClick r:id="rId3"/>
              </a:rPr>
              <a:t>Red Arrow Down Increasing Sales Vector Stock Vector - Illustration of marketplace, arrow: 308239874</a:t>
            </a:r>
            <a:endParaRPr lang="en-GB" sz="1050" dirty="0"/>
          </a:p>
        </p:txBody>
      </p:sp>
      <p:sp>
        <p:nvSpPr>
          <p:cNvPr id="10" name="TextBox 9">
            <a:extLst>
              <a:ext uri="{FF2B5EF4-FFF2-40B4-BE49-F238E27FC236}">
                <a16:creationId xmlns:a16="http://schemas.microsoft.com/office/drawing/2014/main" id="{81BC1B26-7DEB-4F50-C5EB-9E532AAB280C}"/>
              </a:ext>
            </a:extLst>
          </p:cNvPr>
          <p:cNvSpPr txBox="1"/>
          <p:nvPr/>
        </p:nvSpPr>
        <p:spPr>
          <a:xfrm>
            <a:off x="7323411" y="953135"/>
            <a:ext cx="3116826" cy="461665"/>
          </a:xfrm>
          <a:prstGeom prst="rect">
            <a:avLst/>
          </a:prstGeom>
          <a:noFill/>
        </p:spPr>
        <p:txBody>
          <a:bodyPr wrap="square" rtlCol="0">
            <a:spAutoFit/>
          </a:bodyPr>
          <a:lstStyle/>
          <a:p>
            <a:r>
              <a:rPr lang="en-GB" sz="2400" i="1" u="sng" dirty="0"/>
              <a:t>Conclusion</a:t>
            </a:r>
          </a:p>
        </p:txBody>
      </p:sp>
    </p:spTree>
    <p:extLst>
      <p:ext uri="{BB962C8B-B14F-4D97-AF65-F5344CB8AC3E}">
        <p14:creationId xmlns:p14="http://schemas.microsoft.com/office/powerpoint/2010/main" val="3110353853"/>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07682-7FE9-5772-76ED-6A2D8188D733}"/>
              </a:ext>
            </a:extLst>
          </p:cNvPr>
          <p:cNvSpPr>
            <a:spLocks noGrp="1"/>
          </p:cNvSpPr>
          <p:nvPr>
            <p:ph type="title"/>
          </p:nvPr>
        </p:nvSpPr>
        <p:spPr/>
        <p:txBody>
          <a:bodyPr/>
          <a:lstStyle/>
          <a:p>
            <a:r>
              <a:rPr lang="en-GB" i="1" u="sng" dirty="0"/>
              <a:t>References</a:t>
            </a:r>
            <a:r>
              <a:rPr lang="en-GB" dirty="0"/>
              <a:t>:</a:t>
            </a:r>
          </a:p>
        </p:txBody>
      </p:sp>
      <p:sp>
        <p:nvSpPr>
          <p:cNvPr id="4" name="Slide Number Placeholder 3">
            <a:extLst>
              <a:ext uri="{FF2B5EF4-FFF2-40B4-BE49-F238E27FC236}">
                <a16:creationId xmlns:a16="http://schemas.microsoft.com/office/drawing/2014/main" id="{33F7AADC-F706-825F-AEF0-1991310C58CB}"/>
              </a:ext>
            </a:extLst>
          </p:cNvPr>
          <p:cNvSpPr>
            <a:spLocks noGrp="1"/>
          </p:cNvSpPr>
          <p:nvPr>
            <p:ph type="sldNum" sz="quarter" idx="10"/>
          </p:nvPr>
        </p:nvSpPr>
        <p:spPr/>
        <p:txBody>
          <a:bodyPr/>
          <a:lstStyle/>
          <a:p>
            <a:pPr algn="ctr"/>
            <a:fld id="{19B51A1E-902D-48AF-9020-955120F399B6}" type="slidenum">
              <a:rPr lang="en-US" smtClean="0"/>
              <a:pPr algn="ctr"/>
              <a:t>10</a:t>
            </a:fld>
            <a:endParaRPr lang="en-US" dirty="0"/>
          </a:p>
        </p:txBody>
      </p:sp>
      <p:sp>
        <p:nvSpPr>
          <p:cNvPr id="7" name="TextBox 6">
            <a:extLst>
              <a:ext uri="{FF2B5EF4-FFF2-40B4-BE49-F238E27FC236}">
                <a16:creationId xmlns:a16="http://schemas.microsoft.com/office/drawing/2014/main" id="{DF89E0D3-684B-5986-3383-3BCE1EB406D5}"/>
              </a:ext>
            </a:extLst>
          </p:cNvPr>
          <p:cNvSpPr txBox="1"/>
          <p:nvPr/>
        </p:nvSpPr>
        <p:spPr>
          <a:xfrm>
            <a:off x="768096" y="2526890"/>
            <a:ext cx="5495052" cy="3693319"/>
          </a:xfrm>
          <a:prstGeom prst="rect">
            <a:avLst/>
          </a:prstGeom>
          <a:noFill/>
        </p:spPr>
        <p:txBody>
          <a:bodyPr wrap="square" rtlCol="0">
            <a:spAutoFit/>
          </a:bodyPr>
          <a:lstStyle/>
          <a:p>
            <a:r>
              <a:rPr lang="en-GB" dirty="0"/>
              <a:t>Figure 1 &amp; 2: https://sl.bing.net/Jtyf1afFam</a:t>
            </a:r>
          </a:p>
          <a:p>
            <a:r>
              <a:rPr lang="en-GB" dirty="0" err="1"/>
              <a:t>Berstene</a:t>
            </a:r>
            <a:r>
              <a:rPr lang="en-GB" dirty="0"/>
              <a:t>, T.G. (2018). The Root Cause Analysis Memory Jogger: A Process Based Approach to Root Cause Analysis.</a:t>
            </a:r>
          </a:p>
          <a:p>
            <a:r>
              <a:rPr lang="en-GB" dirty="0"/>
              <a:t>Figure 3: </a:t>
            </a:r>
            <a:r>
              <a:rPr lang="en-GB" dirty="0" err="1"/>
              <a:t>Bajcetic</a:t>
            </a:r>
            <a:r>
              <a:rPr lang="en-GB" dirty="0"/>
              <a:t> M (2008) Water management economy in public—private partnership. </a:t>
            </a:r>
            <a:r>
              <a:rPr lang="en-GB" dirty="0" err="1"/>
              <a:t>Prometej</a:t>
            </a:r>
            <a:r>
              <a:rPr lang="en-GB" dirty="0"/>
              <a:t>, Novi Sad</a:t>
            </a:r>
          </a:p>
          <a:p>
            <a:r>
              <a:rPr lang="en-GB" dirty="0"/>
              <a:t>Figure 4: Dorri B et al (2007) “Operations research”, 5th edition, SAMT Publications, Vol. (1)</a:t>
            </a:r>
          </a:p>
          <a:p>
            <a:r>
              <a:rPr lang="en-GB" dirty="0"/>
              <a:t>Figure 5:  </a:t>
            </a:r>
            <a:r>
              <a:rPr lang="en-GB" dirty="0">
                <a:hlinkClick r:id="rId2"/>
              </a:rPr>
              <a:t>Red Arrow Down Increasing Sales Vector Stock Vector - Illustration of marketplace, arrow: 308239874</a:t>
            </a:r>
            <a:endParaRPr lang="en-GB" dirty="0"/>
          </a:p>
          <a:p>
            <a:endParaRPr lang="en-GB" dirty="0"/>
          </a:p>
        </p:txBody>
      </p:sp>
    </p:spTree>
    <p:extLst>
      <p:ext uri="{BB962C8B-B14F-4D97-AF65-F5344CB8AC3E}">
        <p14:creationId xmlns:p14="http://schemas.microsoft.com/office/powerpoint/2010/main" val="2942721953"/>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D3531FC-30B1-5F17-6B06-9AE6CF5584A4}"/>
              </a:ext>
            </a:extLst>
          </p:cNvPr>
          <p:cNvSpPr>
            <a:spLocks noGrp="1"/>
          </p:cNvSpPr>
          <p:nvPr>
            <p:ph type="title"/>
          </p:nvPr>
        </p:nvSpPr>
        <p:spPr>
          <a:xfrm>
            <a:off x="768096" y="996696"/>
            <a:ext cx="10273530" cy="2432304"/>
          </a:xfrm>
        </p:spPr>
        <p:txBody>
          <a:bodyPr>
            <a:normAutofit/>
          </a:bodyPr>
          <a:lstStyle/>
          <a:p>
            <a:r>
              <a:rPr lang="en-US" dirty="0"/>
              <a:t>Thank you!</a:t>
            </a:r>
            <a:br>
              <a:rPr lang="en-US" dirty="0"/>
            </a:br>
            <a:endParaRPr lang="en-US" dirty="0"/>
          </a:p>
        </p:txBody>
      </p:sp>
    </p:spTree>
    <p:extLst>
      <p:ext uri="{BB962C8B-B14F-4D97-AF65-F5344CB8AC3E}">
        <p14:creationId xmlns:p14="http://schemas.microsoft.com/office/powerpoint/2010/main" val="423568917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9" ma:contentTypeDescription="Create a new document." ma:contentTypeScope="" ma:versionID="6a914531ae0f23be31da2eba1f3b42a9">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ae00154c9e66547f022c4923f88826d6"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documentManagement>
</p:properties>
</file>

<file path=customXml/itemProps1.xml><?xml version="1.0" encoding="utf-8"?>
<ds:datastoreItem xmlns:ds="http://schemas.openxmlformats.org/officeDocument/2006/customXml" ds:itemID="{67B38E9C-53F4-45B7-BB77-8539BB7040F8}">
  <ds:schemaRefs>
    <ds:schemaRef ds:uri="http://schemas.microsoft.com/sharepoint/v3/contenttype/forms"/>
  </ds:schemaRefs>
</ds:datastoreItem>
</file>

<file path=customXml/itemProps2.xml><?xml version="1.0" encoding="utf-8"?>
<ds:datastoreItem xmlns:ds="http://schemas.openxmlformats.org/officeDocument/2006/customXml" ds:itemID="{52B7AA3F-15AC-4F4D-8050-3ECF172613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111B19-7283-4751-B1F8-E7CC95678A87}">
  <ds:schemaRefs>
    <ds:schemaRef ds:uri="230e9df3-be65-4c73-a93b-d1236ebd677e"/>
    <ds:schemaRef ds:uri="71af3243-3dd4-4a8d-8c0d-dd76da1f02a5"/>
    <ds:schemaRef ds:uri="http://schemas.microsoft.com/office/2006/metadata/properties"/>
    <ds:schemaRef ds:uri="http://schemas.microsoft.com/office/infopath/2007/PartnerControls"/>
    <ds:schemaRef ds:uri="http://schemas.microsoft.com/sharepoint/v3"/>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Facet</Template>
  <TotalTime>13194</TotalTime>
  <Words>845</Words>
  <Application>Microsoft Office PowerPoint</Application>
  <PresentationFormat>Widescreen</PresentationFormat>
  <Paragraphs>91</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vt:lpstr>
      <vt:lpstr>Arial</vt:lpstr>
      <vt:lpstr>Calibri</vt:lpstr>
      <vt:lpstr>Trebuchet MS</vt:lpstr>
      <vt:lpstr>Wingdings 3</vt:lpstr>
      <vt:lpstr>Facet</vt:lpstr>
      <vt:lpstr>Presentation- Green Haven Florists</vt:lpstr>
      <vt:lpstr>PowerPoint Presentation</vt:lpstr>
      <vt:lpstr>introduction</vt:lpstr>
      <vt:lpstr>Company background </vt:lpstr>
      <vt:lpstr>5W2H Method:</vt:lpstr>
      <vt:lpstr>Pestle analysis: Green Haven Florists</vt:lpstr>
      <vt:lpstr>Pestle analysis: Green Haven Florists</vt:lpstr>
      <vt:lpstr>Fishbone diagram- Green Haven Florists</vt:lpstr>
      <vt:lpstr>Conclusion: Green Haven Florists is facing difficulties because the managers failed to keep up with the changes in the modern marketplace. The business does not promote its products effectively, particularly on social media, while competitors actively advertise online and build stronger brand images. As a result, Green Haven Florists struggles to attract customers, maintain profits and differentiate itself from competing flower shop  </vt:lpstr>
      <vt:lpstr>References: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Denisa-Gabriela Paraschiv (2517791)</dc:creator>
  <cp:lastModifiedBy>Denisa-Gabriela Paraschiv (2517791)</cp:lastModifiedBy>
  <cp:revision>3</cp:revision>
  <dcterms:created xsi:type="dcterms:W3CDTF">2026-03-06T13:55:51Z</dcterms:created>
  <dcterms:modified xsi:type="dcterms:W3CDTF">2026-03-15T17:50:37Z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y fmtid="{D5CDD505-2E9C-101B-9397-08002B2CF9AE}" pid="4" name="ClassificationContentMarkingFooterLocations">
    <vt:lpwstr>Office Theme:7</vt:lpwstr>
  </property>
  <property fmtid="{D5CDD505-2E9C-101B-9397-08002B2CF9AE}" pid="5" name="ClassificationContentMarkingFooterText">
    <vt:lpwstr>Classified as Microsoft Confidential</vt:lpwstr>
  </property>
</Properties>
</file>