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62" r:id="rId6"/>
    <p:sldId id="268" r:id="rId7"/>
    <p:sldId id="266" r:id="rId8"/>
    <p:sldId id="26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43" autoAdjust="0"/>
    <p:restoredTop sz="94660"/>
  </p:normalViewPr>
  <p:slideViewPr>
    <p:cSldViewPr snapToGrid="0">
      <p:cViewPr varScale="1">
        <p:scale>
          <a:sx n="97" d="100"/>
          <a:sy n="97" d="100"/>
        </p:scale>
        <p:origin x="76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C40C06-6615-42AF-BF7F-2B2327303884}" type="doc">
      <dgm:prSet loTypeId="urn:microsoft.com/office/officeart/2005/8/layout/hierarchy1" loCatId="hierarchy" qsTypeId="urn:microsoft.com/office/officeart/2005/8/quickstyle/simple5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66B6216-BB4C-4543-A2AB-BA6E8C1F1671}">
      <dgm:prSet/>
      <dgm:spPr/>
      <dgm:t>
        <a:bodyPr/>
        <a:lstStyle/>
        <a:p>
          <a:r>
            <a:rPr lang="en-GB"/>
            <a:t>A method of mapping everyone that has a relationship with an organisation</a:t>
          </a:r>
          <a:endParaRPr lang="en-US"/>
        </a:p>
      </dgm:t>
    </dgm:pt>
    <dgm:pt modelId="{8FFF313E-44CB-4502-9A09-ADC144ADE1BE}" type="parTrans" cxnId="{9A24B2D9-BF89-47D6-8448-15C55B36C4E6}">
      <dgm:prSet/>
      <dgm:spPr/>
      <dgm:t>
        <a:bodyPr/>
        <a:lstStyle/>
        <a:p>
          <a:endParaRPr lang="en-US"/>
        </a:p>
      </dgm:t>
    </dgm:pt>
    <dgm:pt modelId="{59E963F2-3BEF-45AF-8949-0340F48B67F5}" type="sibTrans" cxnId="{9A24B2D9-BF89-47D6-8448-15C55B36C4E6}">
      <dgm:prSet/>
      <dgm:spPr/>
      <dgm:t>
        <a:bodyPr/>
        <a:lstStyle/>
        <a:p>
          <a:endParaRPr lang="en-US"/>
        </a:p>
      </dgm:t>
    </dgm:pt>
    <dgm:pt modelId="{65D2E816-B2ED-4FC6-B843-3F29043CCD0B}">
      <dgm:prSet/>
      <dgm:spPr/>
      <dgm:t>
        <a:bodyPr/>
        <a:lstStyle/>
        <a:p>
          <a:r>
            <a:rPr lang="en-GB"/>
            <a:t>Rather than simply meeting the requirements of the shareholders, considering a wider remit</a:t>
          </a:r>
          <a:endParaRPr lang="en-US"/>
        </a:p>
      </dgm:t>
    </dgm:pt>
    <dgm:pt modelId="{7A5A14A8-1CCD-454E-BB00-071E4910A752}" type="parTrans" cxnId="{0BCBDBFD-FC9D-4263-A0E2-7642402B6DD3}">
      <dgm:prSet/>
      <dgm:spPr/>
      <dgm:t>
        <a:bodyPr/>
        <a:lstStyle/>
        <a:p>
          <a:endParaRPr lang="en-US"/>
        </a:p>
      </dgm:t>
    </dgm:pt>
    <dgm:pt modelId="{CF1FE8ED-2740-4D29-BBFD-10C422CE630E}" type="sibTrans" cxnId="{0BCBDBFD-FC9D-4263-A0E2-7642402B6DD3}">
      <dgm:prSet/>
      <dgm:spPr/>
      <dgm:t>
        <a:bodyPr/>
        <a:lstStyle/>
        <a:p>
          <a:endParaRPr lang="en-US"/>
        </a:p>
      </dgm:t>
    </dgm:pt>
    <dgm:pt modelId="{92AAB608-5504-4854-AD01-D3152C956E66}">
      <dgm:prSet/>
      <dgm:spPr/>
      <dgm:t>
        <a:bodyPr/>
        <a:lstStyle/>
        <a:p>
          <a:r>
            <a:rPr lang="en-GB"/>
            <a:t>It involves the principles of ethics and ethical theory</a:t>
          </a:r>
          <a:endParaRPr lang="en-US"/>
        </a:p>
      </dgm:t>
    </dgm:pt>
    <dgm:pt modelId="{B322845B-06CA-4036-8B04-AA51AC9828C8}" type="parTrans" cxnId="{1F137972-79C8-422F-A999-E304FF176A0A}">
      <dgm:prSet/>
      <dgm:spPr/>
      <dgm:t>
        <a:bodyPr/>
        <a:lstStyle/>
        <a:p>
          <a:endParaRPr lang="en-US"/>
        </a:p>
      </dgm:t>
    </dgm:pt>
    <dgm:pt modelId="{A91D2CBA-CDC5-4B7C-94C3-B639DF751871}" type="sibTrans" cxnId="{1F137972-79C8-422F-A999-E304FF176A0A}">
      <dgm:prSet/>
      <dgm:spPr/>
      <dgm:t>
        <a:bodyPr/>
        <a:lstStyle/>
        <a:p>
          <a:endParaRPr lang="en-US"/>
        </a:p>
      </dgm:t>
    </dgm:pt>
    <dgm:pt modelId="{80B67D58-2EEE-4FE2-8AEE-0D412F98BC59}" type="pres">
      <dgm:prSet presAssocID="{87C40C06-6615-42AF-BF7F-2B232730388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64DA45D-586D-4E39-8509-043E6A9BCE76}" type="pres">
      <dgm:prSet presAssocID="{266B6216-BB4C-4543-A2AB-BA6E8C1F1671}" presName="hierRoot1" presStyleCnt="0"/>
      <dgm:spPr/>
    </dgm:pt>
    <dgm:pt modelId="{53C5E8E0-E54C-4912-A07F-2BE6576EB6B3}" type="pres">
      <dgm:prSet presAssocID="{266B6216-BB4C-4543-A2AB-BA6E8C1F1671}" presName="composite" presStyleCnt="0"/>
      <dgm:spPr/>
    </dgm:pt>
    <dgm:pt modelId="{90D0665B-9529-4DC8-9143-7F9A3F84B320}" type="pres">
      <dgm:prSet presAssocID="{266B6216-BB4C-4543-A2AB-BA6E8C1F1671}" presName="background" presStyleLbl="node0" presStyleIdx="0" presStyleCnt="3"/>
      <dgm:spPr/>
    </dgm:pt>
    <dgm:pt modelId="{3CBF99CA-1BCE-4C98-9471-A2955586C1CF}" type="pres">
      <dgm:prSet presAssocID="{266B6216-BB4C-4543-A2AB-BA6E8C1F1671}" presName="text" presStyleLbl="fgAcc0" presStyleIdx="0" presStyleCnt="3">
        <dgm:presLayoutVars>
          <dgm:chPref val="3"/>
        </dgm:presLayoutVars>
      </dgm:prSet>
      <dgm:spPr/>
    </dgm:pt>
    <dgm:pt modelId="{5B3BFC56-1099-400F-A436-615EDFF322E6}" type="pres">
      <dgm:prSet presAssocID="{266B6216-BB4C-4543-A2AB-BA6E8C1F1671}" presName="hierChild2" presStyleCnt="0"/>
      <dgm:spPr/>
    </dgm:pt>
    <dgm:pt modelId="{CB2DA53D-017C-4D4C-9150-00CB45B9835C}" type="pres">
      <dgm:prSet presAssocID="{65D2E816-B2ED-4FC6-B843-3F29043CCD0B}" presName="hierRoot1" presStyleCnt="0"/>
      <dgm:spPr/>
    </dgm:pt>
    <dgm:pt modelId="{6868805A-6E9E-4BB2-9FCE-D131389E2027}" type="pres">
      <dgm:prSet presAssocID="{65D2E816-B2ED-4FC6-B843-3F29043CCD0B}" presName="composite" presStyleCnt="0"/>
      <dgm:spPr/>
    </dgm:pt>
    <dgm:pt modelId="{601B61E7-F2E2-4C42-B067-139B78F07F4C}" type="pres">
      <dgm:prSet presAssocID="{65D2E816-B2ED-4FC6-B843-3F29043CCD0B}" presName="background" presStyleLbl="node0" presStyleIdx="1" presStyleCnt="3"/>
      <dgm:spPr/>
    </dgm:pt>
    <dgm:pt modelId="{4430AF4C-2992-46D6-9A9E-A8984B7A374E}" type="pres">
      <dgm:prSet presAssocID="{65D2E816-B2ED-4FC6-B843-3F29043CCD0B}" presName="text" presStyleLbl="fgAcc0" presStyleIdx="1" presStyleCnt="3">
        <dgm:presLayoutVars>
          <dgm:chPref val="3"/>
        </dgm:presLayoutVars>
      </dgm:prSet>
      <dgm:spPr/>
    </dgm:pt>
    <dgm:pt modelId="{A2B260B3-63D7-4153-B42A-752F5F300CED}" type="pres">
      <dgm:prSet presAssocID="{65D2E816-B2ED-4FC6-B843-3F29043CCD0B}" presName="hierChild2" presStyleCnt="0"/>
      <dgm:spPr/>
    </dgm:pt>
    <dgm:pt modelId="{5878D434-41BA-43E6-8828-3CD703DAF478}" type="pres">
      <dgm:prSet presAssocID="{92AAB608-5504-4854-AD01-D3152C956E66}" presName="hierRoot1" presStyleCnt="0"/>
      <dgm:spPr/>
    </dgm:pt>
    <dgm:pt modelId="{E1128BD3-96B7-4ED2-8DA5-C34F84A5DB2B}" type="pres">
      <dgm:prSet presAssocID="{92AAB608-5504-4854-AD01-D3152C956E66}" presName="composite" presStyleCnt="0"/>
      <dgm:spPr/>
    </dgm:pt>
    <dgm:pt modelId="{A8A27A93-1C0C-43C2-B0A0-F93834BB8FE3}" type="pres">
      <dgm:prSet presAssocID="{92AAB608-5504-4854-AD01-D3152C956E66}" presName="background" presStyleLbl="node0" presStyleIdx="2" presStyleCnt="3"/>
      <dgm:spPr/>
    </dgm:pt>
    <dgm:pt modelId="{7E06892D-8A8B-4682-ABD1-D1E5E6081E38}" type="pres">
      <dgm:prSet presAssocID="{92AAB608-5504-4854-AD01-D3152C956E66}" presName="text" presStyleLbl="fgAcc0" presStyleIdx="2" presStyleCnt="3">
        <dgm:presLayoutVars>
          <dgm:chPref val="3"/>
        </dgm:presLayoutVars>
      </dgm:prSet>
      <dgm:spPr/>
    </dgm:pt>
    <dgm:pt modelId="{B4082D4E-4E2F-4305-96AF-D64EBEEC7C92}" type="pres">
      <dgm:prSet presAssocID="{92AAB608-5504-4854-AD01-D3152C956E66}" presName="hierChild2" presStyleCnt="0"/>
      <dgm:spPr/>
    </dgm:pt>
  </dgm:ptLst>
  <dgm:cxnLst>
    <dgm:cxn modelId="{9DEE240A-8E26-41FA-B645-6AFF47CF9954}" type="presOf" srcId="{92AAB608-5504-4854-AD01-D3152C956E66}" destId="{7E06892D-8A8B-4682-ABD1-D1E5E6081E38}" srcOrd="0" destOrd="0" presId="urn:microsoft.com/office/officeart/2005/8/layout/hierarchy1"/>
    <dgm:cxn modelId="{411A1434-ABB2-4268-9243-FB7D1F84C525}" type="presOf" srcId="{266B6216-BB4C-4543-A2AB-BA6E8C1F1671}" destId="{3CBF99CA-1BCE-4C98-9471-A2955586C1CF}" srcOrd="0" destOrd="0" presId="urn:microsoft.com/office/officeart/2005/8/layout/hierarchy1"/>
    <dgm:cxn modelId="{1F137972-79C8-422F-A999-E304FF176A0A}" srcId="{87C40C06-6615-42AF-BF7F-2B2327303884}" destId="{92AAB608-5504-4854-AD01-D3152C956E66}" srcOrd="2" destOrd="0" parTransId="{B322845B-06CA-4036-8B04-AA51AC9828C8}" sibTransId="{A91D2CBA-CDC5-4B7C-94C3-B639DF751871}"/>
    <dgm:cxn modelId="{655AFC98-DE47-4686-AE96-AE5BB3DE04C9}" type="presOf" srcId="{65D2E816-B2ED-4FC6-B843-3F29043CCD0B}" destId="{4430AF4C-2992-46D6-9A9E-A8984B7A374E}" srcOrd="0" destOrd="0" presId="urn:microsoft.com/office/officeart/2005/8/layout/hierarchy1"/>
    <dgm:cxn modelId="{68BC3CCD-9F04-4A6F-92DD-96583ADCDEEF}" type="presOf" srcId="{87C40C06-6615-42AF-BF7F-2B2327303884}" destId="{80B67D58-2EEE-4FE2-8AEE-0D412F98BC59}" srcOrd="0" destOrd="0" presId="urn:microsoft.com/office/officeart/2005/8/layout/hierarchy1"/>
    <dgm:cxn modelId="{9A24B2D9-BF89-47D6-8448-15C55B36C4E6}" srcId="{87C40C06-6615-42AF-BF7F-2B2327303884}" destId="{266B6216-BB4C-4543-A2AB-BA6E8C1F1671}" srcOrd="0" destOrd="0" parTransId="{8FFF313E-44CB-4502-9A09-ADC144ADE1BE}" sibTransId="{59E963F2-3BEF-45AF-8949-0340F48B67F5}"/>
    <dgm:cxn modelId="{0BCBDBFD-FC9D-4263-A0E2-7642402B6DD3}" srcId="{87C40C06-6615-42AF-BF7F-2B2327303884}" destId="{65D2E816-B2ED-4FC6-B843-3F29043CCD0B}" srcOrd="1" destOrd="0" parTransId="{7A5A14A8-1CCD-454E-BB00-071E4910A752}" sibTransId="{CF1FE8ED-2740-4D29-BBFD-10C422CE630E}"/>
    <dgm:cxn modelId="{D04B4977-BBF8-44AC-A9B5-D7E1C6EFCB1C}" type="presParOf" srcId="{80B67D58-2EEE-4FE2-8AEE-0D412F98BC59}" destId="{C64DA45D-586D-4E39-8509-043E6A9BCE76}" srcOrd="0" destOrd="0" presId="urn:microsoft.com/office/officeart/2005/8/layout/hierarchy1"/>
    <dgm:cxn modelId="{21782EA1-3B12-428F-B432-3B2A23BA09F6}" type="presParOf" srcId="{C64DA45D-586D-4E39-8509-043E6A9BCE76}" destId="{53C5E8E0-E54C-4912-A07F-2BE6576EB6B3}" srcOrd="0" destOrd="0" presId="urn:microsoft.com/office/officeart/2005/8/layout/hierarchy1"/>
    <dgm:cxn modelId="{2F7C333B-2AB7-4A93-B37B-ED0AD2C166FA}" type="presParOf" srcId="{53C5E8E0-E54C-4912-A07F-2BE6576EB6B3}" destId="{90D0665B-9529-4DC8-9143-7F9A3F84B320}" srcOrd="0" destOrd="0" presId="urn:microsoft.com/office/officeart/2005/8/layout/hierarchy1"/>
    <dgm:cxn modelId="{3E405688-1525-4F12-AA3A-648C53C5AD59}" type="presParOf" srcId="{53C5E8E0-E54C-4912-A07F-2BE6576EB6B3}" destId="{3CBF99CA-1BCE-4C98-9471-A2955586C1CF}" srcOrd="1" destOrd="0" presId="urn:microsoft.com/office/officeart/2005/8/layout/hierarchy1"/>
    <dgm:cxn modelId="{2268BFC5-A2BB-4970-888B-112DD0FF835C}" type="presParOf" srcId="{C64DA45D-586D-4E39-8509-043E6A9BCE76}" destId="{5B3BFC56-1099-400F-A436-615EDFF322E6}" srcOrd="1" destOrd="0" presId="urn:microsoft.com/office/officeart/2005/8/layout/hierarchy1"/>
    <dgm:cxn modelId="{8E617C7F-0381-4D7F-9D98-F19FA31C8A2B}" type="presParOf" srcId="{80B67D58-2EEE-4FE2-8AEE-0D412F98BC59}" destId="{CB2DA53D-017C-4D4C-9150-00CB45B9835C}" srcOrd="1" destOrd="0" presId="urn:microsoft.com/office/officeart/2005/8/layout/hierarchy1"/>
    <dgm:cxn modelId="{B1F38E6C-7756-4AD6-A0C0-EC3F619CDA57}" type="presParOf" srcId="{CB2DA53D-017C-4D4C-9150-00CB45B9835C}" destId="{6868805A-6E9E-4BB2-9FCE-D131389E2027}" srcOrd="0" destOrd="0" presId="urn:microsoft.com/office/officeart/2005/8/layout/hierarchy1"/>
    <dgm:cxn modelId="{C82E216A-A0D6-46E0-A373-E94E24E1893A}" type="presParOf" srcId="{6868805A-6E9E-4BB2-9FCE-D131389E2027}" destId="{601B61E7-F2E2-4C42-B067-139B78F07F4C}" srcOrd="0" destOrd="0" presId="urn:microsoft.com/office/officeart/2005/8/layout/hierarchy1"/>
    <dgm:cxn modelId="{32A02548-61A7-47BA-A17E-8ADEA8683DB2}" type="presParOf" srcId="{6868805A-6E9E-4BB2-9FCE-D131389E2027}" destId="{4430AF4C-2992-46D6-9A9E-A8984B7A374E}" srcOrd="1" destOrd="0" presId="urn:microsoft.com/office/officeart/2005/8/layout/hierarchy1"/>
    <dgm:cxn modelId="{54877A2F-8897-41E5-877A-069B5F728909}" type="presParOf" srcId="{CB2DA53D-017C-4D4C-9150-00CB45B9835C}" destId="{A2B260B3-63D7-4153-B42A-752F5F300CED}" srcOrd="1" destOrd="0" presId="urn:microsoft.com/office/officeart/2005/8/layout/hierarchy1"/>
    <dgm:cxn modelId="{2CB83784-8766-4606-8BF1-DD79936AD26C}" type="presParOf" srcId="{80B67D58-2EEE-4FE2-8AEE-0D412F98BC59}" destId="{5878D434-41BA-43E6-8828-3CD703DAF478}" srcOrd="2" destOrd="0" presId="urn:microsoft.com/office/officeart/2005/8/layout/hierarchy1"/>
    <dgm:cxn modelId="{7610AB5A-EAF3-43D4-950B-AC457029027D}" type="presParOf" srcId="{5878D434-41BA-43E6-8828-3CD703DAF478}" destId="{E1128BD3-96B7-4ED2-8DA5-C34F84A5DB2B}" srcOrd="0" destOrd="0" presId="urn:microsoft.com/office/officeart/2005/8/layout/hierarchy1"/>
    <dgm:cxn modelId="{D2DC7F27-7645-4A2B-BF25-47A30560E0D0}" type="presParOf" srcId="{E1128BD3-96B7-4ED2-8DA5-C34F84A5DB2B}" destId="{A8A27A93-1C0C-43C2-B0A0-F93834BB8FE3}" srcOrd="0" destOrd="0" presId="urn:microsoft.com/office/officeart/2005/8/layout/hierarchy1"/>
    <dgm:cxn modelId="{D3F855CE-1EF4-423F-BE8F-FD87483F6A2A}" type="presParOf" srcId="{E1128BD3-96B7-4ED2-8DA5-C34F84A5DB2B}" destId="{7E06892D-8A8B-4682-ABD1-D1E5E6081E38}" srcOrd="1" destOrd="0" presId="urn:microsoft.com/office/officeart/2005/8/layout/hierarchy1"/>
    <dgm:cxn modelId="{F8475B23-10EE-49B4-9D04-D5120B94EA45}" type="presParOf" srcId="{5878D434-41BA-43E6-8828-3CD703DAF478}" destId="{B4082D4E-4E2F-4305-96AF-D64EBEEC7C92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D0665B-9529-4DC8-9143-7F9A3F84B320}">
      <dsp:nvSpPr>
        <dsp:cNvPr id="0" name=""/>
        <dsp:cNvSpPr/>
      </dsp:nvSpPr>
      <dsp:spPr>
        <a:xfrm>
          <a:off x="0" y="1479338"/>
          <a:ext cx="1938146" cy="123072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CBF99CA-1BCE-4C98-9471-A2955586C1CF}">
      <dsp:nvSpPr>
        <dsp:cNvPr id="0" name=""/>
        <dsp:cNvSpPr/>
      </dsp:nvSpPr>
      <dsp:spPr>
        <a:xfrm>
          <a:off x="215349" y="1683920"/>
          <a:ext cx="1938146" cy="12307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A method of mapping everyone that has a relationship with an organisation</a:t>
          </a:r>
          <a:endParaRPr lang="en-US" sz="1300" kern="1200"/>
        </a:p>
      </dsp:txBody>
      <dsp:txXfrm>
        <a:off x="251396" y="1719967"/>
        <a:ext cx="1866052" cy="1158628"/>
      </dsp:txXfrm>
    </dsp:sp>
    <dsp:sp modelId="{601B61E7-F2E2-4C42-B067-139B78F07F4C}">
      <dsp:nvSpPr>
        <dsp:cNvPr id="0" name=""/>
        <dsp:cNvSpPr/>
      </dsp:nvSpPr>
      <dsp:spPr>
        <a:xfrm>
          <a:off x="2368845" y="1479338"/>
          <a:ext cx="1938146" cy="123072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430AF4C-2992-46D6-9A9E-A8984B7A374E}">
      <dsp:nvSpPr>
        <dsp:cNvPr id="0" name=""/>
        <dsp:cNvSpPr/>
      </dsp:nvSpPr>
      <dsp:spPr>
        <a:xfrm>
          <a:off x="2584195" y="1683920"/>
          <a:ext cx="1938146" cy="12307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Rather than simply meeting the requirements of the shareholders, considering a wider remit</a:t>
          </a:r>
          <a:endParaRPr lang="en-US" sz="1300" kern="1200"/>
        </a:p>
      </dsp:txBody>
      <dsp:txXfrm>
        <a:off x="2620242" y="1719967"/>
        <a:ext cx="1866052" cy="1158628"/>
      </dsp:txXfrm>
    </dsp:sp>
    <dsp:sp modelId="{A8A27A93-1C0C-43C2-B0A0-F93834BB8FE3}">
      <dsp:nvSpPr>
        <dsp:cNvPr id="0" name=""/>
        <dsp:cNvSpPr/>
      </dsp:nvSpPr>
      <dsp:spPr>
        <a:xfrm>
          <a:off x="4737691" y="1479338"/>
          <a:ext cx="1938146" cy="123072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E06892D-8A8B-4682-ABD1-D1E5E6081E38}">
      <dsp:nvSpPr>
        <dsp:cNvPr id="0" name=""/>
        <dsp:cNvSpPr/>
      </dsp:nvSpPr>
      <dsp:spPr>
        <a:xfrm>
          <a:off x="4953040" y="1683920"/>
          <a:ext cx="1938146" cy="123072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It involves the principles of ethics and ethical theory</a:t>
          </a:r>
          <a:endParaRPr lang="en-US" sz="1300" kern="1200"/>
        </a:p>
      </dsp:txBody>
      <dsp:txXfrm>
        <a:off x="4989087" y="1719967"/>
        <a:ext cx="1866052" cy="11586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A1119-28A2-4F6C-BBFA-DE4C90FAEB29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60169-2FF1-4C50-8A1D-9C926C21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901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A1119-28A2-4F6C-BBFA-DE4C90FAEB29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60169-2FF1-4C50-8A1D-9C926C21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568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A1119-28A2-4F6C-BBFA-DE4C90FAEB29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60169-2FF1-4C50-8A1D-9C926C21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553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A1119-28A2-4F6C-BBFA-DE4C90FAEB29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60169-2FF1-4C50-8A1D-9C926C21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645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A1119-28A2-4F6C-BBFA-DE4C90FAEB29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60169-2FF1-4C50-8A1D-9C926C21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034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A1119-28A2-4F6C-BBFA-DE4C90FAEB29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60169-2FF1-4C50-8A1D-9C926C21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374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A1119-28A2-4F6C-BBFA-DE4C90FAEB29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60169-2FF1-4C50-8A1D-9C926C21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6319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A1119-28A2-4F6C-BBFA-DE4C90FAEB29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60169-2FF1-4C50-8A1D-9C926C21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670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A1119-28A2-4F6C-BBFA-DE4C90FAEB29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60169-2FF1-4C50-8A1D-9C926C21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876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A1119-28A2-4F6C-BBFA-DE4C90FAEB29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60169-2FF1-4C50-8A1D-9C926C21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303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A1119-28A2-4F6C-BBFA-DE4C90FAEB29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760169-2FF1-4C50-8A1D-9C926C21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846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2A1119-28A2-4F6C-BBFA-DE4C90FAEB29}" type="datetimeFigureOut">
              <a:rPr lang="en-GB" smtClean="0"/>
              <a:t>25/10/2022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760169-2FF1-4C50-8A1D-9C926C21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513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F1Y0CYOIWIQ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nd/3.0/" TargetMode="External"/><Relationship Id="rId4" Type="http://schemas.openxmlformats.org/officeDocument/2006/relationships/hyperlink" Target="https://www.groundup.org.za/article/covid-19-worlds-unprecedented-experiment/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BA0CC8-9080-41C5-BB31-3BA48AC17C2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2519" b="13212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 sz="5100" dirty="0">
                <a:solidFill>
                  <a:srgbClr val="FFFFFF"/>
                </a:solidFill>
              </a:rPr>
              <a:t>Customers and other Stakeholders</a:t>
            </a:r>
            <a:br>
              <a:rPr lang="en-GB" sz="5100" dirty="0">
                <a:solidFill>
                  <a:srgbClr val="FFFFFF"/>
                </a:solidFill>
              </a:rPr>
            </a:br>
            <a:br>
              <a:rPr lang="en-GB" sz="5100" dirty="0">
                <a:solidFill>
                  <a:srgbClr val="FFFFFF"/>
                </a:solidFill>
              </a:rPr>
            </a:br>
            <a:endParaRPr lang="en-GB" sz="51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20984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FA67CD3-AB4E-4A7A-BEB8-53C445D8C4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726"/>
            <a:ext cx="5614875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7CF545F-9C2E-4446-97CD-AD92990C2B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4105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000000"/>
                </a:solidFill>
              </a:rPr>
              <a:t>Customers</a:t>
            </a:r>
          </a:p>
        </p:txBody>
      </p:sp>
      <p:sp>
        <p:nvSpPr>
          <p:cNvPr id="14" name="Freeform 62">
            <a:extLst>
              <a:ext uri="{FF2B5EF4-FFF2-40B4-BE49-F238E27FC236}">
                <a16:creationId xmlns:a16="http://schemas.microsoft.com/office/drawing/2014/main" id="{339C8D78-A644-462F-B674-F440635E53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8619"/>
            <a:ext cx="5000438" cy="5400962"/>
          </a:xfrm>
          <a:custGeom>
            <a:avLst/>
            <a:gdLst>
              <a:gd name="connsiteX0" fmla="*/ 2299956 w 5000438"/>
              <a:gd name="connsiteY0" fmla="*/ 0 h 5400962"/>
              <a:gd name="connsiteX1" fmla="*/ 5000438 w 5000438"/>
              <a:gd name="connsiteY1" fmla="*/ 2700481 h 5400962"/>
              <a:gd name="connsiteX2" fmla="*/ 2299956 w 5000438"/>
              <a:gd name="connsiteY2" fmla="*/ 5400962 h 5400962"/>
              <a:gd name="connsiteX3" fmla="*/ 60675 w 5000438"/>
              <a:gd name="connsiteY3" fmla="*/ 4210346 h 5400962"/>
              <a:gd name="connsiteX4" fmla="*/ 0 w 5000438"/>
              <a:gd name="connsiteY4" fmla="*/ 4110472 h 5400962"/>
              <a:gd name="connsiteX5" fmla="*/ 0 w 5000438"/>
              <a:gd name="connsiteY5" fmla="*/ 1290491 h 5400962"/>
              <a:gd name="connsiteX6" fmla="*/ 60675 w 5000438"/>
              <a:gd name="connsiteY6" fmla="*/ 1190617 h 5400962"/>
              <a:gd name="connsiteX7" fmla="*/ 2299956 w 5000438"/>
              <a:gd name="connsiteY7" fmla="*/ 0 h 54009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000438" h="5400962">
                <a:moveTo>
                  <a:pt x="2299956" y="0"/>
                </a:moveTo>
                <a:cubicBezTo>
                  <a:pt x="3791390" y="0"/>
                  <a:pt x="5000438" y="1209047"/>
                  <a:pt x="5000438" y="2700481"/>
                </a:cubicBezTo>
                <a:cubicBezTo>
                  <a:pt x="5000438" y="4191915"/>
                  <a:pt x="3791390" y="5400962"/>
                  <a:pt x="2299956" y="5400962"/>
                </a:cubicBezTo>
                <a:cubicBezTo>
                  <a:pt x="1367810" y="5400962"/>
                  <a:pt x="545971" y="4928678"/>
                  <a:pt x="60675" y="4210346"/>
                </a:cubicBezTo>
                <a:lnTo>
                  <a:pt x="0" y="4110472"/>
                </a:lnTo>
                <a:lnTo>
                  <a:pt x="0" y="1290491"/>
                </a:lnTo>
                <a:lnTo>
                  <a:pt x="60675" y="1190617"/>
                </a:lnTo>
                <a:cubicBezTo>
                  <a:pt x="545971" y="472284"/>
                  <a:pt x="1367810" y="0"/>
                  <a:pt x="2299956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85000"/>
                  </a:schemeClr>
                </a:gs>
                <a:gs pos="100000">
                  <a:schemeClr val="bg2">
                    <a:lumMod val="8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Graphic 6" descr="CRM Customer Insights App">
            <a:extLst>
              <a:ext uri="{FF2B5EF4-FFF2-40B4-BE49-F238E27FC236}">
                <a16:creationId xmlns:a16="http://schemas.microsoft.com/office/drawing/2014/main" id="{6AD5FFBD-7E27-4EBC-B88B-0481E72FD1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50254" y="1629089"/>
            <a:ext cx="3620021" cy="3620021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0574" y="2421682"/>
            <a:ext cx="4977578" cy="3639289"/>
          </a:xfrm>
        </p:spPr>
        <p:txBody>
          <a:bodyPr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GB" sz="2000" dirty="0">
                <a:solidFill>
                  <a:srgbClr val="000000"/>
                </a:solidFill>
              </a:rPr>
              <a:t>Why are customers important to marketeers?</a:t>
            </a:r>
          </a:p>
          <a:p>
            <a:pPr marL="0" indent="0">
              <a:buNone/>
            </a:pPr>
            <a:endParaRPr lang="en-GB" sz="2000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GB" sz="2000" dirty="0">
                <a:solidFill>
                  <a:srgbClr val="000000"/>
                </a:solidFill>
              </a:rPr>
              <a:t>Product innovation is based on customers ‘needs’ and ‘wants’</a:t>
            </a:r>
          </a:p>
          <a:p>
            <a:pPr marL="0" indent="0">
              <a:buNone/>
            </a:pPr>
            <a:endParaRPr lang="en-GB" sz="2000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GB" sz="2000" dirty="0">
                <a:solidFill>
                  <a:srgbClr val="000000"/>
                </a:solidFill>
              </a:rPr>
              <a:t>Evangelism is FREE marketing</a:t>
            </a:r>
          </a:p>
          <a:p>
            <a:pPr marL="0" indent="0">
              <a:buNone/>
            </a:pPr>
            <a:endParaRPr lang="en-GB" sz="2000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GB" sz="2000" dirty="0">
                <a:solidFill>
                  <a:srgbClr val="000000"/>
                </a:solidFill>
              </a:rPr>
              <a:t>Customer can sell your product or write your product off</a:t>
            </a:r>
          </a:p>
          <a:p>
            <a:pPr marL="0" indent="0">
              <a:buNone/>
            </a:pPr>
            <a:endParaRPr lang="en-GB" sz="2000" dirty="0">
              <a:solidFill>
                <a:srgbClr val="000000"/>
              </a:solidFill>
            </a:endParaRPr>
          </a:p>
          <a:p>
            <a:pPr marL="0" indent="0">
              <a:buNone/>
            </a:pPr>
            <a:r>
              <a:rPr lang="en-GB" sz="2000" dirty="0">
                <a:solidFill>
                  <a:srgbClr val="000000"/>
                </a:solidFill>
              </a:rPr>
              <a:t>Very important to keep the balance right!</a:t>
            </a:r>
          </a:p>
          <a:p>
            <a:pPr marL="0" indent="0">
              <a:buNone/>
            </a:pPr>
            <a:endParaRPr lang="en-GB" sz="20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7027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Who are customers in social marketing terms?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sz="2600" dirty="0"/>
              <a:t>Third Sector organisations – Both born independently and those born from government intervention</a:t>
            </a:r>
          </a:p>
          <a:p>
            <a:r>
              <a:rPr lang="en-GB" sz="2600" dirty="0"/>
              <a:t>Charities</a:t>
            </a:r>
          </a:p>
          <a:p>
            <a:r>
              <a:rPr lang="en-GB" sz="2600" dirty="0"/>
              <a:t>Local Authorities</a:t>
            </a:r>
          </a:p>
          <a:p>
            <a:r>
              <a:rPr lang="en-GB" sz="2600" dirty="0"/>
              <a:t>Education sector</a:t>
            </a:r>
          </a:p>
          <a:p>
            <a:r>
              <a:rPr lang="en-GB" sz="2600" dirty="0"/>
              <a:t>Corporate Organisations</a:t>
            </a:r>
          </a:p>
          <a:p>
            <a:r>
              <a:rPr lang="en-GB" sz="2600" dirty="0"/>
              <a:t>Community Groups</a:t>
            </a:r>
          </a:p>
          <a:p>
            <a:r>
              <a:rPr lang="en-GB" sz="2600" dirty="0"/>
              <a:t>Steering Groups</a:t>
            </a:r>
          </a:p>
          <a:p>
            <a:r>
              <a:rPr lang="en-GB" sz="2600" dirty="0"/>
              <a:t>Personalities</a:t>
            </a:r>
          </a:p>
          <a:p>
            <a:r>
              <a:rPr lang="en-GB" sz="2600" dirty="0"/>
              <a:t>Pretty much anybody with a message to share….</a:t>
            </a:r>
          </a:p>
        </p:txBody>
      </p:sp>
    </p:spTree>
    <p:extLst>
      <p:ext uri="{BB962C8B-B14F-4D97-AF65-F5344CB8AC3E}">
        <p14:creationId xmlns:p14="http://schemas.microsoft.com/office/powerpoint/2010/main" val="38851364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8C43A34-3311-4136-9EC6-9FF4C3DD7F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122"/>
          <a:stretch/>
        </p:blipFill>
        <p:spPr>
          <a:xfrm>
            <a:off x="20" y="10"/>
            <a:ext cx="12191981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9873" cy="68580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7" y="321734"/>
            <a:ext cx="6891186" cy="1135737"/>
          </a:xfrm>
        </p:spPr>
        <p:txBody>
          <a:bodyPr>
            <a:normAutofit/>
          </a:bodyPr>
          <a:lstStyle/>
          <a:p>
            <a:r>
              <a:rPr lang="en-GB" sz="3600"/>
              <a:t>Stakeholder Analysis</a:t>
            </a:r>
            <a:br>
              <a:rPr lang="en-GB" sz="3600"/>
            </a:br>
            <a:r>
              <a:rPr lang="en-GB" sz="3600"/>
              <a:t>What is it?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7EAA094-9CF6-4695-958A-33D9BCAA94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123132" y="713128"/>
            <a:ext cx="1068867" cy="2126625"/>
            <a:chOff x="10918968" y="713127"/>
            <a:chExt cx="1273032" cy="2532832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E80C965-DB6D-4F81-9E9E-B027384D0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A580F890-B085-4E95-96AA-55AEBEC5CE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89068" y="1343027"/>
              <a:ext cx="2532832" cy="1273032"/>
            </a:xfrm>
            <a:prstGeom prst="triangle">
              <a:avLst>
                <a:gd name="adj" fmla="val 50000"/>
              </a:avLst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27440B19-0610-4482-B0C5-F4928B14E57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4685781"/>
              </p:ext>
            </p:extLst>
          </p:nvPr>
        </p:nvGraphicFramePr>
        <p:xfrm>
          <a:off x="643467" y="1782981"/>
          <a:ext cx="6891187" cy="43939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12362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it look like?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64" y="1690688"/>
            <a:ext cx="4844415" cy="3407092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965" y="0"/>
            <a:ext cx="6164035" cy="345186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7779" y="3862704"/>
            <a:ext cx="7094221" cy="2995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951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659DD-8A00-9915-3C55-82AE21B4F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Market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C48A70-0113-9978-7FCC-3B7131D323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563C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Types of market research – YouTube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What is Market Research?</a:t>
            </a:r>
          </a:p>
          <a:p>
            <a:pPr marL="0" indent="0">
              <a:buNone/>
            </a:pPr>
            <a:r>
              <a:rPr lang="en-GB" sz="2400" dirty="0"/>
              <a:t>“Market research can mean several things.  It can be the process by which we gain insight into how markets work, a function in an organisation, or it can refer to the outcomes of research, such as a database of customer purchases or a report including recommendations”.  (</a:t>
            </a:r>
            <a:r>
              <a:rPr lang="en-GB" sz="2400" dirty="0" err="1"/>
              <a:t>Sarstedt</a:t>
            </a:r>
            <a:r>
              <a:rPr lang="en-GB" sz="2400" dirty="0"/>
              <a:t> &amp; Mooi, 2014).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b="1" dirty="0"/>
              <a:t>Activity:  Using the Business you have chosen for your assignment, consider what type of market research you would find most useful when designing your marketing campaign.</a:t>
            </a:r>
          </a:p>
        </p:txBody>
      </p:sp>
    </p:spTree>
    <p:extLst>
      <p:ext uri="{BB962C8B-B14F-4D97-AF65-F5344CB8AC3E}">
        <p14:creationId xmlns:p14="http://schemas.microsoft.com/office/powerpoint/2010/main" val="33267947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Part 2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8787"/>
            <a:ext cx="12192000" cy="6586921"/>
          </a:xfrm>
        </p:spPr>
      </p:pic>
      <p:sp>
        <p:nvSpPr>
          <p:cNvPr id="5" name="TextBox 4"/>
          <p:cNvSpPr txBox="1"/>
          <p:nvPr/>
        </p:nvSpPr>
        <p:spPr>
          <a:xfrm>
            <a:off x="7886700" y="4937760"/>
            <a:ext cx="36347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chemeClr val="bg1"/>
                </a:solidFill>
              </a:rPr>
              <a:t>Part 2</a:t>
            </a:r>
          </a:p>
        </p:txBody>
      </p:sp>
      <p:pic>
        <p:nvPicPr>
          <p:cNvPr id="6" name="Picture 5" descr="A close up of a flower&#10;&#10;Description automatically generated">
            <a:extLst>
              <a:ext uri="{FF2B5EF4-FFF2-40B4-BE49-F238E27FC236}">
                <a16:creationId xmlns:a16="http://schemas.microsoft.com/office/drawing/2014/main" id="{EAF61E8A-3B0D-4378-858A-AC2C9E2F0C8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0"/>
            <a:ext cx="12192000" cy="682570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9478E84-A25A-4A09-A62C-1B7A56E50CB0}"/>
              </a:ext>
            </a:extLst>
          </p:cNvPr>
          <p:cNvSpPr txBox="1"/>
          <p:nvPr/>
        </p:nvSpPr>
        <p:spPr>
          <a:xfrm>
            <a:off x="0" y="6279147"/>
            <a:ext cx="12192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4" tooltip="https://www.groundup.org.za/article/covid-19-worlds-unprecedented-experiment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5" tooltip="https://creativecommons.org/licenses/by-nd/3.0/"/>
              </a:rPr>
              <a:t>CC BY-ND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6370373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767" y="1188637"/>
            <a:ext cx="2988234" cy="4480726"/>
          </a:xfrm>
        </p:spPr>
        <p:txBody>
          <a:bodyPr>
            <a:normAutofit/>
          </a:bodyPr>
          <a:lstStyle/>
          <a:p>
            <a:pPr algn="r"/>
            <a:r>
              <a:rPr lang="en-GB" sz="4600"/>
              <a:t>Background Info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55260" y="1648870"/>
            <a:ext cx="4702848" cy="356026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 dirty="0"/>
              <a:t>Discussion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What was the role of marketing within the COVID Crisis?</a:t>
            </a:r>
          </a:p>
          <a:p>
            <a:pPr marL="0" indent="0">
              <a:buNone/>
            </a:pPr>
            <a:r>
              <a:rPr lang="en-GB" sz="2000" dirty="0"/>
              <a:t>How did the Government spread the message?</a:t>
            </a:r>
          </a:p>
          <a:p>
            <a:pPr marL="0" indent="0">
              <a:buNone/>
            </a:pPr>
            <a:r>
              <a:rPr lang="en-GB" sz="2000" dirty="0"/>
              <a:t>How effective was it?</a:t>
            </a:r>
          </a:p>
        </p:txBody>
      </p:sp>
    </p:spTree>
    <p:extLst>
      <p:ext uri="{BB962C8B-B14F-4D97-AF65-F5344CB8AC3E}">
        <p14:creationId xmlns:p14="http://schemas.microsoft.com/office/powerpoint/2010/main" val="30332068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636</TotalTime>
  <Words>281</Words>
  <Application>Microsoft Office PowerPoint</Application>
  <PresentationFormat>Widescreen</PresentationFormat>
  <Paragraphs>41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Customers and other Stakeholders  </vt:lpstr>
      <vt:lpstr>Customers</vt:lpstr>
      <vt:lpstr>Who are customers in social marketing terms?</vt:lpstr>
      <vt:lpstr>Stakeholder Analysis What is it?</vt:lpstr>
      <vt:lpstr>What does it look like?</vt:lpstr>
      <vt:lpstr>Market Research</vt:lpstr>
      <vt:lpstr>Part 2</vt:lpstr>
      <vt:lpstr>Background Info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Customers and other Stakeholders</dc:title>
  <dc:creator>Jessica Shore</dc:creator>
  <cp:lastModifiedBy>Jessica Shore</cp:lastModifiedBy>
  <cp:revision>2</cp:revision>
  <dcterms:created xsi:type="dcterms:W3CDTF">2020-09-15T09:40:04Z</dcterms:created>
  <dcterms:modified xsi:type="dcterms:W3CDTF">2022-10-25T19:27:23Z</dcterms:modified>
</cp:coreProperties>
</file>