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305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458" y="3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059939" y="605028"/>
            <a:ext cx="807212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1548786" y="376369"/>
            <a:ext cx="9102034" cy="598813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34539" y="401828"/>
            <a:ext cx="8122920" cy="1854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143662" y="1226820"/>
            <a:ext cx="5904674" cy="13760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jp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jpg"/><Relationship Id="rId9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hyperlink" Target="https://hwb.gov.wales/api/storage/283b9318-dcf7-402d-b39a-67dee70efe18/sut-i-ddatblygu-meddwl-ac-asesu-ar-gyfer-dysgu-yn-yr-ystafell-ddosbarth.pdf" TargetMode="Externa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GehZsYtniY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6.jp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3468" y="577657"/>
            <a:ext cx="10828454" cy="56822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609600" y="2401515"/>
            <a:ext cx="9677400" cy="2074927"/>
          </a:xfrm>
          <a:prstGeom prst="rect">
            <a:avLst/>
          </a:prstGeom>
          <a:solidFill>
            <a:schemeClr val="bg2"/>
          </a:solidFill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7900"/>
              </a:lnSpc>
              <a:spcBef>
                <a:spcPts val="380"/>
              </a:spcBef>
            </a:pPr>
            <a:r>
              <a:rPr sz="6600" i="1" spc="-10" dirty="0">
                <a:latin typeface="Lucida Handwriting"/>
                <a:cs typeface="Lucida Handwriting"/>
              </a:rPr>
              <a:t>Mmm </a:t>
            </a:r>
            <a:r>
              <a:rPr sz="6600" i="1" dirty="0">
                <a:latin typeface="Lucida Handwriting"/>
                <a:cs typeface="Lucida Handwriting"/>
              </a:rPr>
              <a:t>… </a:t>
            </a:r>
            <a:r>
              <a:rPr sz="6600" i="1" spc="-5" dirty="0">
                <a:latin typeface="Lucida Handwriting"/>
                <a:cs typeface="Lucida Handwriting"/>
              </a:rPr>
              <a:t>beth oedd</a:t>
            </a:r>
            <a:r>
              <a:rPr sz="6600" i="1" spc="-75" dirty="0">
                <a:latin typeface="Lucida Handwriting"/>
                <a:cs typeface="Lucida Handwriting"/>
              </a:rPr>
              <a:t> </a:t>
            </a:r>
            <a:r>
              <a:rPr sz="6600" i="1" dirty="0">
                <a:latin typeface="Lucida Handwriting"/>
                <a:cs typeface="Lucida Handwriting"/>
              </a:rPr>
              <a:t>y  </a:t>
            </a:r>
            <a:r>
              <a:rPr sz="6600" i="1" spc="-5" dirty="0">
                <a:latin typeface="Lucida Handwriting"/>
                <a:cs typeface="Lucida Handwriting"/>
              </a:rPr>
              <a:t>cwestiwn </a:t>
            </a:r>
            <a:r>
              <a:rPr sz="6600" i="1" dirty="0">
                <a:latin typeface="Lucida Handwriting"/>
                <a:cs typeface="Lucida Handwriting"/>
              </a:rPr>
              <a:t>‘na</a:t>
            </a:r>
            <a:r>
              <a:rPr sz="6600" i="1" spc="-35" dirty="0">
                <a:latin typeface="Lucida Handwriting"/>
                <a:cs typeface="Lucida Handwriting"/>
              </a:rPr>
              <a:t> </a:t>
            </a:r>
            <a:r>
              <a:rPr sz="6600" i="1" dirty="0">
                <a:latin typeface="Lucida Handwriting"/>
                <a:cs typeface="Lucida Handwriting"/>
              </a:rPr>
              <a:t>eto?</a:t>
            </a:r>
            <a:endParaRPr sz="6600" dirty="0">
              <a:latin typeface="Lucida Handwriting"/>
              <a:cs typeface="Lucida Handwriting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1124"/>
            <a:ext cx="263969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5" dirty="0">
                <a:latin typeface="Calibri Light"/>
                <a:cs typeface="Calibri Light"/>
              </a:rPr>
              <a:t>A</a:t>
            </a:r>
            <a:r>
              <a:rPr sz="4400" b="0" spc="-10" dirty="0">
                <a:latin typeface="Calibri Light"/>
                <a:cs typeface="Calibri Light"/>
              </a:rPr>
              <a:t>M</a:t>
            </a:r>
            <a:r>
              <a:rPr sz="4400" b="0" spc="-5" dirty="0">
                <a:latin typeface="Calibri Light"/>
                <a:cs typeface="Calibri Light"/>
              </a:rPr>
              <a:t>CA</a:t>
            </a:r>
            <a:r>
              <a:rPr sz="4400" b="0" spc="0" dirty="0">
                <a:latin typeface="Calibri Light"/>
                <a:cs typeface="Calibri Light"/>
              </a:rPr>
              <a:t>N</a:t>
            </a:r>
            <a:r>
              <a:rPr sz="4400" b="0" dirty="0">
                <a:latin typeface="Calibri Light"/>
                <a:cs typeface="Calibri Light"/>
              </a:rPr>
              <a:t>I</a:t>
            </a:r>
            <a:r>
              <a:rPr sz="4400" b="0" spc="-5" dirty="0">
                <a:latin typeface="Calibri Light"/>
                <a:cs typeface="Calibri Light"/>
              </a:rPr>
              <a:t>ON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185428" y="2775543"/>
            <a:ext cx="1175937" cy="25457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185428" y="1006063"/>
            <a:ext cx="3830633" cy="176947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185428" y="1006063"/>
            <a:ext cx="5006571" cy="431519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361366" y="3551775"/>
            <a:ext cx="3830633" cy="17694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016062" y="1006063"/>
            <a:ext cx="1175937" cy="254571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64542" y="2022348"/>
            <a:ext cx="10065385" cy="4536498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795"/>
              </a:spcBef>
              <a:buFont typeface="Arial" panose="020B0604020202020204" pitchFamily="34" charset="0"/>
              <a:buChar char="•"/>
            </a:pPr>
            <a:r>
              <a:rPr sz="2600" spc="-5" dirty="0" err="1" smtClean="0">
                <a:latin typeface="Calibri"/>
                <a:cs typeface="Calibri"/>
              </a:rPr>
              <a:t>Dyfnhau</a:t>
            </a:r>
            <a:r>
              <a:rPr sz="2600" spc="-5" dirty="0" smtClean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dealltwriaeth </a:t>
            </a:r>
            <a:r>
              <a:rPr sz="2600" dirty="0">
                <a:latin typeface="Calibri"/>
                <a:cs typeface="Calibri"/>
              </a:rPr>
              <a:t>o </a:t>
            </a:r>
            <a:r>
              <a:rPr sz="2600" spc="-10" dirty="0">
                <a:latin typeface="Calibri"/>
                <a:cs typeface="Calibri"/>
              </a:rPr>
              <a:t>bwysigrwydd </a:t>
            </a:r>
            <a:r>
              <a:rPr sz="2600" spc="-5" dirty="0">
                <a:latin typeface="Calibri"/>
                <a:cs typeface="Calibri"/>
              </a:rPr>
              <a:t>holi</a:t>
            </a:r>
            <a:endParaRPr sz="2600" dirty="0">
              <a:latin typeface="Calibri"/>
              <a:cs typeface="Calibri"/>
            </a:endParaRPr>
          </a:p>
          <a:p>
            <a:pPr marL="469265" marR="4181475" indent="-457200">
              <a:lnSpc>
                <a:spcPts val="2780"/>
              </a:lnSpc>
              <a:spcBef>
                <a:spcPts val="1070"/>
              </a:spcBef>
              <a:buFont typeface="Arial" panose="020B0604020202020204" pitchFamily="34" charset="0"/>
              <a:buChar char="•"/>
            </a:pPr>
            <a:r>
              <a:rPr sz="2600" spc="-95" dirty="0" smtClean="0">
                <a:latin typeface="Arial"/>
                <a:cs typeface="Arial"/>
              </a:rPr>
              <a:t> </a:t>
            </a:r>
            <a:r>
              <a:rPr sz="2600" spc="-5" dirty="0">
                <a:latin typeface="Calibri"/>
                <a:cs typeface="Calibri"/>
              </a:rPr>
              <a:t>Codi </a:t>
            </a:r>
            <a:r>
              <a:rPr sz="2600" spc="-10" dirty="0">
                <a:latin typeface="Calibri"/>
                <a:cs typeface="Calibri"/>
              </a:rPr>
              <a:t>ymwybyddiaeth </a:t>
            </a:r>
            <a:r>
              <a:rPr sz="2600" spc="-5" dirty="0">
                <a:latin typeface="Calibri"/>
                <a:cs typeface="Calibri"/>
              </a:rPr>
              <a:t>penodol </a:t>
            </a:r>
            <a:r>
              <a:rPr sz="2600" spc="-20" dirty="0">
                <a:latin typeface="Calibri"/>
                <a:cs typeface="Calibri"/>
              </a:rPr>
              <a:t>o’r ‘gwaith  </a:t>
            </a:r>
            <a:r>
              <a:rPr sz="2600" spc="-5" dirty="0">
                <a:latin typeface="Calibri"/>
                <a:cs typeface="Calibri"/>
              </a:rPr>
              <a:t>manwl’ </a:t>
            </a:r>
            <a:r>
              <a:rPr sz="2600" dirty="0">
                <a:latin typeface="Calibri"/>
                <a:cs typeface="Calibri"/>
              </a:rPr>
              <a:t>wrth </a:t>
            </a:r>
            <a:r>
              <a:rPr sz="2600" spc="-20" dirty="0">
                <a:latin typeface="Calibri"/>
                <a:cs typeface="Calibri"/>
              </a:rPr>
              <a:t>ddefnyddio </a:t>
            </a:r>
            <a:r>
              <a:rPr sz="2600" spc="-15" dirty="0">
                <a:latin typeface="Calibri"/>
                <a:cs typeface="Calibri"/>
              </a:rPr>
              <a:t>technegau</a:t>
            </a:r>
            <a:r>
              <a:rPr sz="2600" spc="1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holi</a:t>
            </a:r>
            <a:endParaRPr sz="2600" dirty="0">
              <a:latin typeface="Calibri"/>
              <a:cs typeface="Calibri"/>
            </a:endParaRPr>
          </a:p>
          <a:p>
            <a:pPr marL="469265" marR="3982085" indent="-457200">
              <a:lnSpc>
                <a:spcPts val="2880"/>
              </a:lnSpc>
              <a:spcBef>
                <a:spcPts val="960"/>
              </a:spcBef>
              <a:buFont typeface="Arial" panose="020B0604020202020204" pitchFamily="34" charset="0"/>
              <a:buChar char="•"/>
            </a:pPr>
            <a:r>
              <a:rPr sz="2600" spc="-95" dirty="0" smtClean="0">
                <a:latin typeface="Arial"/>
                <a:cs typeface="Arial"/>
              </a:rPr>
              <a:t> </a:t>
            </a:r>
            <a:r>
              <a:rPr sz="2600" spc="-5" dirty="0">
                <a:latin typeface="Calibri"/>
                <a:cs typeface="Calibri"/>
              </a:rPr>
              <a:t>Ehangu amrywiaeth </a:t>
            </a:r>
            <a:r>
              <a:rPr sz="2600" dirty="0">
                <a:latin typeface="Calibri"/>
                <a:cs typeface="Calibri"/>
              </a:rPr>
              <a:t>o </a:t>
            </a:r>
            <a:r>
              <a:rPr sz="2600" spc="-10" dirty="0">
                <a:latin typeface="Calibri"/>
                <a:cs typeface="Calibri"/>
              </a:rPr>
              <a:t>wahanol dechnegau  cwestiynu </a:t>
            </a:r>
            <a:r>
              <a:rPr sz="2600" spc="-5" dirty="0">
                <a:latin typeface="Calibri"/>
                <a:cs typeface="Calibri"/>
              </a:rPr>
              <a:t>llwyddiannus</a:t>
            </a:r>
            <a:endParaRPr sz="2600" dirty="0">
              <a:latin typeface="Calibri"/>
              <a:cs typeface="Calibri"/>
            </a:endParaRPr>
          </a:p>
          <a:p>
            <a:pPr marL="469265" marR="3898900" indent="-457200">
              <a:lnSpc>
                <a:spcPts val="2780"/>
              </a:lnSpc>
              <a:spcBef>
                <a:spcPts val="1015"/>
              </a:spcBef>
              <a:buFont typeface="Arial" panose="020B0604020202020204" pitchFamily="34" charset="0"/>
              <a:buChar char="•"/>
            </a:pPr>
            <a:r>
              <a:rPr sz="2600" spc="-10" dirty="0" err="1" smtClean="0">
                <a:latin typeface="Calibri"/>
                <a:cs typeface="Calibri"/>
              </a:rPr>
              <a:t>Gwerthuso</a:t>
            </a:r>
            <a:r>
              <a:rPr sz="2600" spc="-10" dirty="0" smtClean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effaith strategaethau </a:t>
            </a:r>
            <a:r>
              <a:rPr sz="2600" spc="-10" dirty="0">
                <a:latin typeface="Calibri"/>
                <a:cs typeface="Calibri"/>
              </a:rPr>
              <a:t>cwestiynu  </a:t>
            </a:r>
            <a:r>
              <a:rPr sz="2600" spc="-5" dirty="0">
                <a:latin typeface="Calibri"/>
                <a:cs typeface="Calibri"/>
              </a:rPr>
              <a:t>penodol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850" dirty="0">
              <a:latin typeface="Times New Roman"/>
              <a:cs typeface="Times New Roman"/>
            </a:endParaRPr>
          </a:p>
          <a:p>
            <a:pPr marL="4126865">
              <a:lnSpc>
                <a:spcPct val="100000"/>
              </a:lnSpc>
            </a:pPr>
            <a:r>
              <a:rPr sz="3200" spc="-20" dirty="0">
                <a:latin typeface="Calibri"/>
                <a:cs typeface="Calibri"/>
              </a:rPr>
              <a:t>Pam? </a:t>
            </a:r>
            <a:r>
              <a:rPr sz="3200" dirty="0">
                <a:latin typeface="Calibri"/>
                <a:cs typeface="Calibri"/>
              </a:rPr>
              <a:t>Er </a:t>
            </a:r>
            <a:r>
              <a:rPr sz="3200" spc="-5" dirty="0">
                <a:latin typeface="Calibri"/>
                <a:cs typeface="Calibri"/>
              </a:rPr>
              <a:t>mwyn </a:t>
            </a:r>
            <a:r>
              <a:rPr sz="3200" dirty="0">
                <a:latin typeface="Calibri"/>
                <a:cs typeface="Calibri"/>
              </a:rPr>
              <a:t>cryfhau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ymgysylltiad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59939" y="605028"/>
            <a:ext cx="770318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5" dirty="0">
                <a:latin typeface="Calibri Light"/>
                <a:cs typeface="Calibri Light"/>
              </a:rPr>
              <a:t>12 </a:t>
            </a:r>
            <a:r>
              <a:rPr sz="4400" b="0" spc="-10" dirty="0">
                <a:latin typeface="Calibri Light"/>
                <a:cs typeface="Calibri Light"/>
              </a:rPr>
              <a:t>egwyddor </a:t>
            </a:r>
            <a:r>
              <a:rPr sz="4400" b="0" spc="-15" dirty="0">
                <a:latin typeface="Calibri Light"/>
                <a:cs typeface="Calibri Light"/>
              </a:rPr>
              <a:t>addysgeg</a:t>
            </a:r>
            <a:r>
              <a:rPr sz="4400" b="0" spc="30" dirty="0">
                <a:latin typeface="Calibri Light"/>
                <a:cs typeface="Calibri Light"/>
              </a:rPr>
              <a:t> </a:t>
            </a:r>
            <a:r>
              <a:rPr sz="4400" b="0" spc="-5" dirty="0">
                <a:latin typeface="Calibri Light"/>
                <a:cs typeface="Calibri Light"/>
              </a:rPr>
              <a:t>Donaldson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69796" y="1509267"/>
            <a:ext cx="28936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latin typeface="Calibri"/>
                <a:cs typeface="Calibri"/>
              </a:rPr>
              <a:t>(Donaldson, 2015,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tt.64-70</a:t>
            </a:r>
            <a:r>
              <a:rPr sz="2800" spc="-5" dirty="0">
                <a:latin typeface="Calibri"/>
                <a:cs typeface="Calibri"/>
              </a:rPr>
              <a:t>)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295400" y="2097023"/>
            <a:ext cx="9296400" cy="434949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77617" y="178172"/>
            <a:ext cx="8203511" cy="63940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75364" y="1730755"/>
            <a:ext cx="5543550" cy="24853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 algn="ctr">
              <a:lnSpc>
                <a:spcPct val="99400"/>
              </a:lnSpc>
              <a:spcBef>
                <a:spcPts val="135"/>
              </a:spcBef>
            </a:pPr>
            <a:r>
              <a:rPr sz="5400" b="0" spc="-10" dirty="0">
                <a:solidFill>
                  <a:srgbClr val="FFFFFF"/>
                </a:solidFill>
                <a:latin typeface="Calibri"/>
                <a:cs typeface="Calibri"/>
              </a:rPr>
              <a:t>Beth </a:t>
            </a:r>
            <a:r>
              <a:rPr sz="5400" b="0" spc="5" dirty="0">
                <a:solidFill>
                  <a:srgbClr val="FFFFFF"/>
                </a:solidFill>
                <a:latin typeface="Calibri"/>
                <a:cs typeface="Calibri"/>
              </a:rPr>
              <a:t>yw</a:t>
            </a:r>
            <a:r>
              <a:rPr sz="5400" b="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5400" b="0" spc="-15" dirty="0">
                <a:solidFill>
                  <a:srgbClr val="FFFFFF"/>
                </a:solidFill>
                <a:latin typeface="Calibri"/>
                <a:cs typeface="Calibri"/>
              </a:rPr>
              <a:t>manteision  </a:t>
            </a:r>
            <a:r>
              <a:rPr sz="5400" b="0" spc="-10" dirty="0">
                <a:solidFill>
                  <a:srgbClr val="FFFFFF"/>
                </a:solidFill>
                <a:latin typeface="Calibri"/>
                <a:cs typeface="Calibri"/>
              </a:rPr>
              <a:t>ymagwedd  </a:t>
            </a:r>
            <a:r>
              <a:rPr sz="5400" b="0" spc="-15" dirty="0">
                <a:solidFill>
                  <a:srgbClr val="FFFFFF"/>
                </a:solidFill>
                <a:latin typeface="Calibri"/>
                <a:cs typeface="Calibri"/>
              </a:rPr>
              <a:t>gwestiynu?</a:t>
            </a:r>
            <a:endParaRPr sz="5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97526" y="409402"/>
            <a:ext cx="9556173" cy="627763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97526" y="457200"/>
            <a:ext cx="9399270" cy="1447165"/>
          </a:xfrm>
          <a:custGeom>
            <a:avLst/>
            <a:gdLst/>
            <a:ahLst/>
            <a:cxnLst/>
            <a:rect l="l" t="t" r="r" b="b"/>
            <a:pathLst>
              <a:path w="9399270" h="1447164">
                <a:moveTo>
                  <a:pt x="0" y="1446550"/>
                </a:moveTo>
                <a:lnTo>
                  <a:pt x="9398923" y="1446550"/>
                </a:lnTo>
                <a:lnTo>
                  <a:pt x="9398923" y="0"/>
                </a:lnTo>
                <a:lnTo>
                  <a:pt x="0" y="0"/>
                </a:lnTo>
                <a:lnTo>
                  <a:pt x="0" y="14465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76266" y="452628"/>
            <a:ext cx="7013575" cy="136969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5080">
              <a:lnSpc>
                <a:spcPct val="100499"/>
              </a:lnSpc>
              <a:spcBef>
                <a:spcPts val="70"/>
              </a:spcBef>
            </a:pPr>
            <a:r>
              <a:rPr sz="4400" b="0" spc="-10" dirty="0">
                <a:latin typeface="Calibri"/>
                <a:cs typeface="Calibri"/>
              </a:rPr>
              <a:t>Beth </a:t>
            </a:r>
            <a:r>
              <a:rPr sz="4400" b="0" dirty="0">
                <a:latin typeface="Calibri"/>
                <a:cs typeface="Calibri"/>
              </a:rPr>
              <a:t>yw </a:t>
            </a:r>
            <a:r>
              <a:rPr sz="4400" b="0" spc="-10" dirty="0">
                <a:latin typeface="Calibri"/>
                <a:cs typeface="Calibri"/>
              </a:rPr>
              <a:t>manteision </a:t>
            </a:r>
            <a:r>
              <a:rPr sz="4400" b="0" spc="-5" dirty="0">
                <a:latin typeface="Calibri"/>
                <a:cs typeface="Calibri"/>
              </a:rPr>
              <a:t>yr </a:t>
            </a:r>
            <a:r>
              <a:rPr sz="4400" b="0" spc="-10" dirty="0">
                <a:latin typeface="Calibri"/>
                <a:cs typeface="Calibri"/>
              </a:rPr>
              <a:t>agwedd  gwestiynu?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47800" y="6121400"/>
            <a:ext cx="5308600" cy="40068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2000" spc="-50" dirty="0">
                <a:latin typeface="Calibri"/>
                <a:cs typeface="Calibri"/>
              </a:rPr>
              <a:t>Yr </a:t>
            </a:r>
            <a:r>
              <a:rPr sz="2000" spc="-15" dirty="0">
                <a:latin typeface="Calibri"/>
                <a:cs typeface="Calibri"/>
              </a:rPr>
              <a:t>athro a’r </a:t>
            </a:r>
            <a:r>
              <a:rPr sz="2000" spc="-10" dirty="0">
                <a:latin typeface="Calibri"/>
                <a:cs typeface="Calibri"/>
              </a:rPr>
              <a:t>dysgwr </a:t>
            </a:r>
            <a:r>
              <a:rPr sz="2000" spc="-5" dirty="0">
                <a:latin typeface="Calibri"/>
                <a:cs typeface="Calibri"/>
              </a:rPr>
              <a:t>yn derbyn adborth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unionsyth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282700" y="2095499"/>
            <a:ext cx="4927600" cy="400685"/>
          </a:xfrm>
          <a:custGeom>
            <a:avLst/>
            <a:gdLst/>
            <a:ahLst/>
            <a:cxnLst/>
            <a:rect l="l" t="t" r="r" b="b"/>
            <a:pathLst>
              <a:path w="4927600" h="400685">
                <a:moveTo>
                  <a:pt x="0" y="400109"/>
                </a:moveTo>
                <a:lnTo>
                  <a:pt x="4927600" y="400109"/>
                </a:lnTo>
                <a:lnTo>
                  <a:pt x="4927600" y="0"/>
                </a:lnTo>
                <a:lnTo>
                  <a:pt x="0" y="0"/>
                </a:lnTo>
                <a:lnTo>
                  <a:pt x="0" y="4001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361439" y="2116835"/>
            <a:ext cx="4161154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latin typeface="Calibri"/>
                <a:cs typeface="Calibri"/>
              </a:rPr>
              <a:t>Canolbwyntio </a:t>
            </a:r>
            <a:r>
              <a:rPr sz="2000" dirty="0">
                <a:latin typeface="Calibri"/>
                <a:cs typeface="Calibri"/>
              </a:rPr>
              <a:t>ar </a:t>
            </a:r>
            <a:r>
              <a:rPr sz="2000" spc="-5" dirty="0">
                <a:latin typeface="Calibri"/>
                <a:cs typeface="Calibri"/>
              </a:rPr>
              <a:t>ddeall nid yn unig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cofio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010400" y="1903750"/>
            <a:ext cx="3200400" cy="400685"/>
          </a:xfrm>
          <a:custGeom>
            <a:avLst/>
            <a:gdLst/>
            <a:ahLst/>
            <a:cxnLst/>
            <a:rect l="l" t="t" r="r" b="b"/>
            <a:pathLst>
              <a:path w="3200400" h="400685">
                <a:moveTo>
                  <a:pt x="0" y="400109"/>
                </a:moveTo>
                <a:lnTo>
                  <a:pt x="3200400" y="400109"/>
                </a:lnTo>
                <a:lnTo>
                  <a:pt x="3200400" y="0"/>
                </a:lnTo>
                <a:lnTo>
                  <a:pt x="0" y="0"/>
                </a:lnTo>
                <a:lnTo>
                  <a:pt x="0" y="4001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089140" y="1924811"/>
            <a:ext cx="27133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 dirty="0">
                <a:latin typeface="Calibri"/>
                <a:cs typeface="Calibri"/>
              </a:rPr>
              <a:t>Cymryd </a:t>
            </a:r>
            <a:r>
              <a:rPr sz="2000" spc="-5" dirty="0">
                <a:latin typeface="Calibri"/>
                <a:cs typeface="Calibri"/>
              </a:rPr>
              <a:t>rhan yn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ymarferol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667500" y="2495609"/>
            <a:ext cx="2489200" cy="400685"/>
          </a:xfrm>
          <a:custGeom>
            <a:avLst/>
            <a:gdLst/>
            <a:ahLst/>
            <a:cxnLst/>
            <a:rect l="l" t="t" r="r" b="b"/>
            <a:pathLst>
              <a:path w="2489200" h="400685">
                <a:moveTo>
                  <a:pt x="0" y="400109"/>
                </a:moveTo>
                <a:lnTo>
                  <a:pt x="2489200" y="400109"/>
                </a:lnTo>
                <a:lnTo>
                  <a:pt x="2489200" y="0"/>
                </a:lnTo>
                <a:lnTo>
                  <a:pt x="0" y="0"/>
                </a:lnTo>
                <a:lnTo>
                  <a:pt x="0" y="4001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746240" y="2516123"/>
            <a:ext cx="20650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5" dirty="0">
                <a:latin typeface="Calibri"/>
                <a:cs typeface="Calibri"/>
              </a:rPr>
              <a:t>Ysgogi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chwilfrydedd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17600" y="2948057"/>
            <a:ext cx="5092700" cy="40068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2000" spc="-15" dirty="0">
                <a:latin typeface="Calibri"/>
                <a:cs typeface="Calibri"/>
              </a:rPr>
              <a:t>Gwersi’n </a:t>
            </a:r>
            <a:r>
              <a:rPr sz="2000" spc="-10" dirty="0">
                <a:latin typeface="Calibri"/>
                <a:cs typeface="Calibri"/>
              </a:rPr>
              <a:t>symud </a:t>
            </a:r>
            <a:r>
              <a:rPr sz="2000" spc="-5" dirty="0">
                <a:latin typeface="Calibri"/>
                <a:cs typeface="Calibri"/>
              </a:rPr>
              <a:t>ymlaen </a:t>
            </a:r>
            <a:r>
              <a:rPr sz="2000" dirty="0">
                <a:latin typeface="Calibri"/>
                <a:cs typeface="Calibri"/>
              </a:rPr>
              <a:t>ar </a:t>
            </a:r>
            <a:r>
              <a:rPr sz="2000" spc="-5" dirty="0">
                <a:latin typeface="Calibri"/>
                <a:cs typeface="Calibri"/>
              </a:rPr>
              <a:t>gyflymder </a:t>
            </a:r>
            <a:r>
              <a:rPr sz="2000" dirty="0">
                <a:latin typeface="Calibri"/>
                <a:cs typeface="Calibri"/>
              </a:rPr>
              <a:t>y</a:t>
            </a:r>
            <a:r>
              <a:rPr sz="2000" spc="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dysgwyr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282700" y="3708399"/>
            <a:ext cx="1841500" cy="40068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36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</a:pPr>
            <a:r>
              <a:rPr sz="2000" dirty="0">
                <a:latin typeface="Calibri"/>
                <a:cs typeface="Calibri"/>
              </a:rPr>
              <a:t>Mwy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diddorol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667500" y="3348166"/>
            <a:ext cx="3729354" cy="400685"/>
          </a:xfrm>
          <a:custGeom>
            <a:avLst/>
            <a:gdLst/>
            <a:ahLst/>
            <a:cxnLst/>
            <a:rect l="l" t="t" r="r" b="b"/>
            <a:pathLst>
              <a:path w="3729354" h="400685">
                <a:moveTo>
                  <a:pt x="0" y="400109"/>
                </a:moveTo>
                <a:lnTo>
                  <a:pt x="3728949" y="400109"/>
                </a:lnTo>
                <a:lnTo>
                  <a:pt x="3728949" y="0"/>
                </a:lnTo>
                <a:lnTo>
                  <a:pt x="0" y="0"/>
                </a:lnTo>
                <a:lnTo>
                  <a:pt x="0" y="4001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6746240" y="3369564"/>
            <a:ext cx="33566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 dirty="0">
                <a:latin typeface="Calibri"/>
                <a:cs typeface="Calibri"/>
              </a:rPr>
              <a:t>Dysgwr </a:t>
            </a:r>
            <a:r>
              <a:rPr sz="2000" spc="-5" dirty="0">
                <a:latin typeface="Calibri"/>
                <a:cs typeface="Calibri"/>
              </a:rPr>
              <a:t>yn </a:t>
            </a:r>
            <a:r>
              <a:rPr sz="2000" spc="-10" dirty="0">
                <a:latin typeface="Calibri"/>
                <a:cs typeface="Calibri"/>
              </a:rPr>
              <a:t>arddangos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llwyddiant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505200" y="3911599"/>
            <a:ext cx="5156200" cy="400685"/>
          </a:xfrm>
          <a:custGeom>
            <a:avLst/>
            <a:gdLst/>
            <a:ahLst/>
            <a:cxnLst/>
            <a:rect l="l" t="t" r="r" b="b"/>
            <a:pathLst>
              <a:path w="5156200" h="400685">
                <a:moveTo>
                  <a:pt x="0" y="400109"/>
                </a:moveTo>
                <a:lnTo>
                  <a:pt x="5156200" y="400109"/>
                </a:lnTo>
                <a:lnTo>
                  <a:pt x="5156200" y="0"/>
                </a:lnTo>
                <a:lnTo>
                  <a:pt x="0" y="0"/>
                </a:lnTo>
                <a:lnTo>
                  <a:pt x="0" y="4001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3583940" y="3930396"/>
            <a:ext cx="484378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 dirty="0">
                <a:latin typeface="Calibri"/>
                <a:cs typeface="Calibri"/>
              </a:rPr>
              <a:t>Dysgwyr </a:t>
            </a:r>
            <a:r>
              <a:rPr sz="2000" spc="-5" dirty="0">
                <a:latin typeface="Calibri"/>
                <a:cs typeface="Calibri"/>
              </a:rPr>
              <a:t>yn </a:t>
            </a:r>
            <a:r>
              <a:rPr sz="2000" spc="-15" dirty="0">
                <a:latin typeface="Calibri"/>
                <a:cs typeface="Calibri"/>
              </a:rPr>
              <a:t>gorfod </a:t>
            </a:r>
            <a:r>
              <a:rPr sz="2000" spc="-5" dirty="0">
                <a:latin typeface="Calibri"/>
                <a:cs typeface="Calibri"/>
              </a:rPr>
              <a:t>meddwl </a:t>
            </a:r>
            <a:r>
              <a:rPr sz="2000" spc="-15" dirty="0">
                <a:latin typeface="Calibri"/>
                <a:cs typeface="Calibri"/>
              </a:rPr>
              <a:t>drostynt </a:t>
            </a:r>
            <a:r>
              <a:rPr sz="2000" dirty="0">
                <a:latin typeface="Calibri"/>
                <a:cs typeface="Calibri"/>
              </a:rPr>
              <a:t>eu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hunain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282700" y="5376948"/>
            <a:ext cx="8559800" cy="40068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2000" dirty="0">
                <a:latin typeface="Calibri"/>
                <a:cs typeface="Calibri"/>
              </a:rPr>
              <a:t>Mae </a:t>
            </a:r>
            <a:r>
              <a:rPr sz="2000" spc="-10" dirty="0">
                <a:latin typeface="Calibri"/>
                <a:cs typeface="Calibri"/>
              </a:rPr>
              <a:t>rhesymwaith </a:t>
            </a:r>
            <a:r>
              <a:rPr sz="2000" dirty="0">
                <a:latin typeface="Calibri"/>
                <a:cs typeface="Calibri"/>
              </a:rPr>
              <a:t>y </a:t>
            </a:r>
            <a:r>
              <a:rPr sz="2000" spc="-10" dirty="0">
                <a:latin typeface="Calibri"/>
                <a:cs typeface="Calibri"/>
              </a:rPr>
              <a:t>pwnc </a:t>
            </a:r>
            <a:r>
              <a:rPr sz="2000" spc="-5" dirty="0">
                <a:latin typeface="Calibri"/>
                <a:cs typeface="Calibri"/>
              </a:rPr>
              <a:t>yn </a:t>
            </a:r>
            <a:r>
              <a:rPr sz="2000" spc="-10" dirty="0">
                <a:latin typeface="Calibri"/>
                <a:cs typeface="Calibri"/>
              </a:rPr>
              <a:t>agored </a:t>
            </a:r>
            <a:r>
              <a:rPr sz="2000" dirty="0">
                <a:latin typeface="Calibri"/>
                <a:cs typeface="Calibri"/>
              </a:rPr>
              <a:t>ac </a:t>
            </a:r>
            <a:r>
              <a:rPr sz="2000" spc="-5" dirty="0">
                <a:latin typeface="Calibri"/>
                <a:cs typeface="Calibri"/>
              </a:rPr>
              <a:t>maent yn cael </a:t>
            </a:r>
            <a:r>
              <a:rPr sz="2000" dirty="0">
                <a:latin typeface="Calibri"/>
                <a:cs typeface="Calibri"/>
              </a:rPr>
              <a:t>eu </a:t>
            </a:r>
            <a:r>
              <a:rPr sz="2000" spc="-5" dirty="0">
                <a:latin typeface="Calibri"/>
                <a:cs typeface="Calibri"/>
              </a:rPr>
              <a:t>hannog i’w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ddefnyddio.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97526" y="4559299"/>
            <a:ext cx="9582150" cy="40068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302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0"/>
              </a:spcBef>
            </a:pPr>
            <a:r>
              <a:rPr sz="2000" spc="-10" dirty="0">
                <a:latin typeface="Calibri"/>
                <a:cs typeface="Calibri"/>
              </a:rPr>
              <a:t>Roedd </a:t>
            </a:r>
            <a:r>
              <a:rPr sz="2000" spc="-15" dirty="0">
                <a:latin typeface="Calibri"/>
                <a:cs typeface="Calibri"/>
              </a:rPr>
              <a:t>gan </a:t>
            </a:r>
            <a:r>
              <a:rPr sz="2000" spc="-10" dirty="0">
                <a:latin typeface="Calibri"/>
                <a:cs typeface="Calibri"/>
              </a:rPr>
              <a:t>ddysgwyr </a:t>
            </a:r>
            <a:r>
              <a:rPr sz="2000" spc="-5" dirty="0">
                <a:latin typeface="Calibri"/>
                <a:cs typeface="Calibri"/>
              </a:rPr>
              <a:t>rhagdybiaethau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heriwyd </a:t>
            </a:r>
            <a:r>
              <a:rPr sz="2000" spc="-10" dirty="0">
                <a:latin typeface="Calibri"/>
                <a:cs typeface="Calibri"/>
              </a:rPr>
              <a:t>camsyniadau </a:t>
            </a:r>
            <a:r>
              <a:rPr sz="2000" dirty="0">
                <a:latin typeface="Calibri"/>
                <a:cs typeface="Calibri"/>
              </a:rPr>
              <a:t>– </a:t>
            </a:r>
            <a:r>
              <a:rPr sz="2000" spc="-20" dirty="0">
                <a:latin typeface="Calibri"/>
                <a:cs typeface="Calibri"/>
              </a:rPr>
              <a:t>hyn </a:t>
            </a:r>
            <a:r>
              <a:rPr sz="2000" spc="-5" dirty="0">
                <a:latin typeface="Calibri"/>
                <a:cs typeface="Calibri"/>
              </a:rPr>
              <a:t>yn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allweddol.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8891016" y="246888"/>
            <a:ext cx="1688592" cy="16916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58151" y="242046"/>
            <a:ext cx="8471646" cy="63537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9841" y="669036"/>
            <a:ext cx="43370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15" dirty="0">
                <a:latin typeface="Calibri Light"/>
                <a:cs typeface="Calibri Light"/>
              </a:rPr>
              <a:t>Cwestiynu</a:t>
            </a:r>
            <a:r>
              <a:rPr sz="4400" b="0" spc="-35" dirty="0">
                <a:latin typeface="Calibri Light"/>
                <a:cs typeface="Calibri Light"/>
              </a:rPr>
              <a:t> </a:t>
            </a:r>
            <a:r>
              <a:rPr sz="4400" b="0" spc="-10" dirty="0">
                <a:latin typeface="Calibri Light"/>
                <a:cs typeface="Calibri Light"/>
              </a:rPr>
              <a:t>pendant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167467" y="3622114"/>
            <a:ext cx="1540932" cy="11557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708400" y="2031997"/>
            <a:ext cx="1710267" cy="12827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721556" y="1680632"/>
            <a:ext cx="1766710" cy="132503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1767839"/>
            <a:ext cx="1947672" cy="19476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602739" y="3134867"/>
            <a:ext cx="16173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latin typeface="Calibri"/>
                <a:cs typeface="Calibri"/>
              </a:rPr>
              <a:t>Grwpiau ‘Buzz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‘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787138" y="3334003"/>
            <a:ext cx="2816225" cy="139446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847725">
              <a:lnSpc>
                <a:spcPts val="2110"/>
              </a:lnSpc>
              <a:spcBef>
                <a:spcPts val="210"/>
              </a:spcBef>
            </a:pPr>
            <a:r>
              <a:rPr sz="1800" spc="-20" dirty="0">
                <a:latin typeface="Calibri"/>
                <a:cs typeface="Calibri"/>
              </a:rPr>
              <a:t>Athrawes </a:t>
            </a:r>
            <a:r>
              <a:rPr sz="1800" spc="-5" dirty="0">
                <a:latin typeface="Calibri"/>
                <a:cs typeface="Calibri"/>
              </a:rPr>
              <a:t>yn </a:t>
            </a:r>
            <a:r>
              <a:rPr sz="1800" spc="-10" dirty="0">
                <a:latin typeface="Calibri"/>
                <a:cs typeface="Calibri"/>
              </a:rPr>
              <a:t>monitro  </a:t>
            </a:r>
            <a:r>
              <a:rPr sz="1800" spc="0" dirty="0">
                <a:latin typeface="Calibri"/>
                <a:cs typeface="Calibri"/>
              </a:rPr>
              <a:t>“Ti’n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0" dirty="0">
                <a:latin typeface="Calibri"/>
                <a:cs typeface="Calibri"/>
              </a:rPr>
              <a:t>iawn?”</a:t>
            </a:r>
            <a:endParaRPr sz="1800">
              <a:latin typeface="Calibri"/>
              <a:cs typeface="Calibri"/>
            </a:endParaRPr>
          </a:p>
          <a:p>
            <a:pPr marL="64769">
              <a:lnSpc>
                <a:spcPts val="2125"/>
              </a:lnSpc>
            </a:pPr>
            <a:r>
              <a:rPr sz="1800" spc="-30" dirty="0">
                <a:latin typeface="Calibri"/>
                <a:cs typeface="Calibri"/>
              </a:rPr>
              <a:t>“Angen</a:t>
            </a:r>
            <a:r>
              <a:rPr sz="1800" dirty="0">
                <a:latin typeface="Calibri"/>
                <a:cs typeface="Calibri"/>
              </a:rPr>
              <a:t> awgrym?”</a:t>
            </a:r>
            <a:endParaRPr sz="1800">
              <a:latin typeface="Calibri"/>
              <a:cs typeface="Calibri"/>
            </a:endParaRPr>
          </a:p>
          <a:p>
            <a:pPr marL="12700" marR="5080">
              <a:lnSpc>
                <a:spcPts val="2110"/>
              </a:lnSpc>
              <a:spcBef>
                <a:spcPts val="160"/>
              </a:spcBef>
            </a:pPr>
            <a:r>
              <a:rPr sz="1800" spc="-15" dirty="0">
                <a:latin typeface="Calibri"/>
                <a:cs typeface="Calibri"/>
              </a:rPr>
              <a:t>“Wyt </a:t>
            </a:r>
            <a:r>
              <a:rPr sz="1800" spc="-5" dirty="0">
                <a:latin typeface="Calibri"/>
                <a:cs typeface="Calibri"/>
              </a:rPr>
              <a:t>ti angen mwy </a:t>
            </a:r>
            <a:r>
              <a:rPr sz="1800" dirty="0">
                <a:latin typeface="Calibri"/>
                <a:cs typeface="Calibri"/>
              </a:rPr>
              <a:t>o </a:t>
            </a:r>
            <a:r>
              <a:rPr sz="1800" spc="0" dirty="0">
                <a:latin typeface="Calibri"/>
                <a:cs typeface="Calibri"/>
              </a:rPr>
              <a:t>amser?”  </a:t>
            </a:r>
            <a:r>
              <a:rPr sz="1800" spc="-50" dirty="0">
                <a:latin typeface="Calibri"/>
                <a:cs typeface="Calibri"/>
              </a:rPr>
              <a:t>“Ateb </a:t>
            </a:r>
            <a:r>
              <a:rPr sz="1800" spc="-15" dirty="0">
                <a:latin typeface="Calibri"/>
                <a:cs typeface="Calibri"/>
              </a:rPr>
              <a:t>gan</a:t>
            </a:r>
            <a:r>
              <a:rPr sz="1800" spc="50" dirty="0">
                <a:latin typeface="Calibri"/>
                <a:cs typeface="Calibri"/>
              </a:rPr>
              <a:t> </a:t>
            </a:r>
            <a:r>
              <a:rPr sz="1800" spc="0" dirty="0">
                <a:latin typeface="Calibri"/>
                <a:cs typeface="Calibri"/>
              </a:rPr>
              <a:t>bawb?”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484634" y="2631439"/>
            <a:ext cx="1029431" cy="771091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478285" y="3138755"/>
            <a:ext cx="200747" cy="27012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554772" y="2631439"/>
            <a:ext cx="959485" cy="730250"/>
          </a:xfrm>
          <a:custGeom>
            <a:avLst/>
            <a:gdLst/>
            <a:ahLst/>
            <a:cxnLst/>
            <a:rect l="l" t="t" r="r" b="b"/>
            <a:pathLst>
              <a:path w="959484" h="730250">
                <a:moveTo>
                  <a:pt x="0" y="505420"/>
                </a:moveTo>
                <a:lnTo>
                  <a:pt x="668883" y="112220"/>
                </a:lnTo>
                <a:lnTo>
                  <a:pt x="602915" y="0"/>
                </a:lnTo>
                <a:lnTo>
                  <a:pt x="959293" y="92506"/>
                </a:lnTo>
                <a:lnTo>
                  <a:pt x="866789" y="448884"/>
                </a:lnTo>
                <a:lnTo>
                  <a:pt x="800820" y="336663"/>
                </a:lnTo>
                <a:lnTo>
                  <a:pt x="131937" y="729862"/>
                </a:lnTo>
                <a:lnTo>
                  <a:pt x="0" y="505420"/>
                </a:lnTo>
                <a:close/>
              </a:path>
            </a:pathLst>
          </a:custGeom>
          <a:ln w="12699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2653412" y="4797044"/>
            <a:ext cx="13525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Calibri"/>
                <a:cs typeface="Calibri"/>
              </a:rPr>
              <a:t>DIM UN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35" dirty="0">
                <a:latin typeface="Calibri"/>
                <a:cs typeface="Calibri"/>
              </a:rPr>
              <a:t>ATEB!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653554" y="1825244"/>
            <a:ext cx="2028825" cy="112585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065" marR="5080" indent="-1270" algn="ctr">
              <a:lnSpc>
                <a:spcPct val="100400"/>
              </a:lnSpc>
              <a:spcBef>
                <a:spcPts val="90"/>
              </a:spcBef>
            </a:pPr>
            <a:r>
              <a:rPr sz="1800" spc="-45" dirty="0">
                <a:latin typeface="Calibri"/>
                <a:cs typeface="Calibri"/>
              </a:rPr>
              <a:t>Yr </a:t>
            </a:r>
            <a:r>
              <a:rPr sz="1800" spc="-15" dirty="0">
                <a:latin typeface="Calibri"/>
                <a:cs typeface="Calibri"/>
              </a:rPr>
              <a:t>athrawes </a:t>
            </a:r>
            <a:r>
              <a:rPr sz="1800" spc="-5" dirty="0">
                <a:latin typeface="Calibri"/>
                <a:cs typeface="Calibri"/>
              </a:rPr>
              <a:t>yn  enwebu </a:t>
            </a:r>
            <a:r>
              <a:rPr sz="1800" dirty="0">
                <a:latin typeface="Calibri"/>
                <a:cs typeface="Calibri"/>
              </a:rPr>
              <a:t>un </a:t>
            </a:r>
            <a:r>
              <a:rPr sz="1800" spc="-5" dirty="0">
                <a:latin typeface="Calibri"/>
                <a:cs typeface="Calibri"/>
              </a:rPr>
              <a:t>aelod </a:t>
            </a:r>
            <a:r>
              <a:rPr sz="1800" dirty="0">
                <a:latin typeface="Calibri"/>
                <a:cs typeface="Calibri"/>
              </a:rPr>
              <a:t>o  bob grŵp i </a:t>
            </a:r>
            <a:r>
              <a:rPr sz="1800" spc="-15" dirty="0">
                <a:latin typeface="Calibri"/>
                <a:cs typeface="Calibri"/>
              </a:rPr>
              <a:t>roi ateb </a:t>
            </a:r>
            <a:r>
              <a:rPr sz="1800" dirty="0">
                <a:latin typeface="Calibri"/>
                <a:cs typeface="Calibri"/>
              </a:rPr>
              <a:t>ar  </a:t>
            </a:r>
            <a:r>
              <a:rPr sz="1800" spc="-15" dirty="0">
                <a:latin typeface="Calibri"/>
                <a:cs typeface="Calibri"/>
              </a:rPr>
              <a:t>ran </a:t>
            </a:r>
            <a:r>
              <a:rPr sz="1800" dirty="0">
                <a:latin typeface="Calibri"/>
                <a:cs typeface="Calibri"/>
              </a:rPr>
              <a:t>y grŵp.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593139" y="2580806"/>
            <a:ext cx="808356" cy="993729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586788" y="2574456"/>
            <a:ext cx="263939" cy="21415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639353" y="2647764"/>
            <a:ext cx="762635" cy="927100"/>
          </a:xfrm>
          <a:custGeom>
            <a:avLst/>
            <a:gdLst/>
            <a:ahLst/>
            <a:cxnLst/>
            <a:rect l="l" t="t" r="r" b="b"/>
            <a:pathLst>
              <a:path w="762634" h="927100">
                <a:moveTo>
                  <a:pt x="214267" y="0"/>
                </a:moveTo>
                <a:lnTo>
                  <a:pt x="655008" y="638559"/>
                </a:lnTo>
                <a:lnTo>
                  <a:pt x="762141" y="564615"/>
                </a:lnTo>
                <a:lnTo>
                  <a:pt x="695762" y="926771"/>
                </a:lnTo>
                <a:lnTo>
                  <a:pt x="333607" y="860393"/>
                </a:lnTo>
                <a:lnTo>
                  <a:pt x="440740" y="786449"/>
                </a:lnTo>
                <a:lnTo>
                  <a:pt x="0" y="147889"/>
                </a:lnTo>
                <a:lnTo>
                  <a:pt x="214267" y="0"/>
                </a:lnTo>
                <a:close/>
              </a:path>
            </a:pathLst>
          </a:custGeom>
          <a:ln w="12699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6963582" y="3535171"/>
            <a:ext cx="3566795" cy="112585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48260">
              <a:lnSpc>
                <a:spcPts val="2090"/>
              </a:lnSpc>
              <a:spcBef>
                <a:spcPts val="225"/>
              </a:spcBef>
            </a:pPr>
            <a:r>
              <a:rPr sz="1800" spc="-5" dirty="0">
                <a:latin typeface="Calibri"/>
                <a:cs typeface="Calibri"/>
              </a:rPr>
              <a:t>Diolch. Cyfiawnhau </a:t>
            </a:r>
            <a:r>
              <a:rPr sz="1800" dirty="0">
                <a:latin typeface="Calibri"/>
                <a:cs typeface="Calibri"/>
              </a:rPr>
              <a:t>– </a:t>
            </a:r>
            <a:r>
              <a:rPr sz="1800" spc="-15" dirty="0">
                <a:latin typeface="Calibri"/>
                <a:cs typeface="Calibri"/>
              </a:rPr>
              <a:t>Pam ydych </a:t>
            </a:r>
            <a:r>
              <a:rPr sz="1800" spc="-10" dirty="0">
                <a:latin typeface="Calibri"/>
                <a:cs typeface="Calibri"/>
              </a:rPr>
              <a:t>chi’n  </a:t>
            </a:r>
            <a:r>
              <a:rPr sz="1800" spc="-5" dirty="0">
                <a:latin typeface="Calibri"/>
                <a:cs typeface="Calibri"/>
              </a:rPr>
              <a:t>Meddwl </a:t>
            </a:r>
            <a:r>
              <a:rPr sz="1800" spc="-15" dirty="0">
                <a:latin typeface="Calibri"/>
                <a:cs typeface="Calibri"/>
              </a:rPr>
              <a:t>fel</a:t>
            </a:r>
            <a:r>
              <a:rPr sz="1800" spc="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hyn?</a:t>
            </a:r>
            <a:endParaRPr sz="1800">
              <a:latin typeface="Calibri"/>
              <a:cs typeface="Calibri"/>
            </a:endParaRPr>
          </a:p>
          <a:p>
            <a:pPr marL="12700" marR="5080">
              <a:lnSpc>
                <a:spcPts val="2210"/>
              </a:lnSpc>
              <a:spcBef>
                <a:spcPts val="20"/>
              </a:spcBef>
            </a:pPr>
            <a:r>
              <a:rPr sz="1800" dirty="0">
                <a:latin typeface="Calibri"/>
                <a:cs typeface="Calibri"/>
              </a:rPr>
              <a:t>Pwy </a:t>
            </a:r>
            <a:r>
              <a:rPr sz="1800" spc="-10" dirty="0">
                <a:latin typeface="Calibri"/>
                <a:cs typeface="Calibri"/>
              </a:rPr>
              <a:t>sy’n </a:t>
            </a:r>
            <a:r>
              <a:rPr sz="1800" spc="-5" dirty="0">
                <a:latin typeface="Calibri"/>
                <a:cs typeface="Calibri"/>
              </a:rPr>
              <a:t>cytuno/rhywbeth gwahanol?  </a:t>
            </a:r>
            <a:r>
              <a:rPr sz="1800" dirty="0">
                <a:latin typeface="Calibri"/>
                <a:cs typeface="Calibri"/>
              </a:rPr>
              <a:t>Nid yw’r </a:t>
            </a:r>
            <a:r>
              <a:rPr sz="1800" spc="-15" dirty="0">
                <a:latin typeface="Calibri"/>
                <a:cs typeface="Calibri"/>
              </a:rPr>
              <a:t>athrawes </a:t>
            </a:r>
            <a:r>
              <a:rPr sz="1800" spc="-5" dirty="0">
                <a:latin typeface="Calibri"/>
                <a:cs typeface="Calibri"/>
              </a:rPr>
              <a:t>yn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gwerthuso!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8919082" y="4650559"/>
            <a:ext cx="871348" cy="904106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549680" y="4644209"/>
            <a:ext cx="247100" cy="238302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919082" y="4709892"/>
            <a:ext cx="815975" cy="845185"/>
          </a:xfrm>
          <a:custGeom>
            <a:avLst/>
            <a:gdLst/>
            <a:ahLst/>
            <a:cxnLst/>
            <a:rect l="l" t="t" r="r" b="b"/>
            <a:pathLst>
              <a:path w="815975" h="845185">
                <a:moveTo>
                  <a:pt x="815681" y="178136"/>
                </a:moveTo>
                <a:lnTo>
                  <a:pt x="284799" y="743976"/>
                </a:lnTo>
                <a:lnTo>
                  <a:pt x="379732" y="833044"/>
                </a:lnTo>
                <a:lnTo>
                  <a:pt x="11730" y="844773"/>
                </a:lnTo>
                <a:lnTo>
                  <a:pt x="0" y="476772"/>
                </a:lnTo>
                <a:lnTo>
                  <a:pt x="94932" y="565840"/>
                </a:lnTo>
                <a:lnTo>
                  <a:pt x="625814" y="0"/>
                </a:lnTo>
                <a:lnTo>
                  <a:pt x="815681" y="178136"/>
                </a:lnTo>
                <a:close/>
              </a:path>
            </a:pathLst>
          </a:custGeom>
          <a:ln w="12699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6885940" y="5607811"/>
            <a:ext cx="33978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latin typeface="Calibri"/>
                <a:cs typeface="Calibri"/>
              </a:rPr>
              <a:t>Athrawes </a:t>
            </a:r>
            <a:r>
              <a:rPr sz="1800" dirty="0">
                <a:latin typeface="Calibri"/>
                <a:cs typeface="Calibri"/>
              </a:rPr>
              <a:t>– </a:t>
            </a:r>
            <a:r>
              <a:rPr sz="1800" spc="-10" dirty="0">
                <a:latin typeface="Calibri"/>
                <a:cs typeface="Calibri"/>
              </a:rPr>
              <a:t>amlygu’r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anghysonderau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5418665" y="5588001"/>
            <a:ext cx="1117600" cy="52069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528130" y="5711825"/>
            <a:ext cx="0" cy="273050"/>
          </a:xfrm>
          <a:custGeom>
            <a:avLst/>
            <a:gdLst/>
            <a:ahLst/>
            <a:cxnLst/>
            <a:rect l="l" t="t" r="r" b="b"/>
            <a:pathLst>
              <a:path h="273050">
                <a:moveTo>
                  <a:pt x="0" y="0"/>
                </a:moveTo>
                <a:lnTo>
                  <a:pt x="0" y="273049"/>
                </a:lnTo>
              </a:path>
            </a:pathLst>
          </a:custGeom>
          <a:ln w="28971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471178" y="5718175"/>
            <a:ext cx="33020" cy="260350"/>
          </a:xfrm>
          <a:custGeom>
            <a:avLst/>
            <a:gdLst/>
            <a:ahLst/>
            <a:cxnLst/>
            <a:rect l="l" t="t" r="r" b="b"/>
            <a:pathLst>
              <a:path w="33020" h="260350">
                <a:moveTo>
                  <a:pt x="32542" y="260349"/>
                </a:moveTo>
                <a:lnTo>
                  <a:pt x="0" y="260349"/>
                </a:lnTo>
                <a:lnTo>
                  <a:pt x="0" y="0"/>
                </a:lnTo>
                <a:lnTo>
                  <a:pt x="32542" y="0"/>
                </a:lnTo>
                <a:lnTo>
                  <a:pt x="32542" y="260349"/>
                </a:lnTo>
                <a:close/>
              </a:path>
            </a:pathLst>
          </a:custGeom>
          <a:ln w="12700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418665" y="5588000"/>
            <a:ext cx="1036319" cy="520700"/>
          </a:xfrm>
          <a:custGeom>
            <a:avLst/>
            <a:gdLst/>
            <a:ahLst/>
            <a:cxnLst/>
            <a:rect l="l" t="t" r="r" b="b"/>
            <a:pathLst>
              <a:path w="1036320" h="520700">
                <a:moveTo>
                  <a:pt x="1036241" y="390523"/>
                </a:moveTo>
                <a:lnTo>
                  <a:pt x="260348" y="390523"/>
                </a:lnTo>
                <a:lnTo>
                  <a:pt x="260348" y="520698"/>
                </a:lnTo>
                <a:lnTo>
                  <a:pt x="0" y="260348"/>
                </a:lnTo>
                <a:lnTo>
                  <a:pt x="260348" y="0"/>
                </a:lnTo>
                <a:lnTo>
                  <a:pt x="260348" y="130174"/>
                </a:lnTo>
                <a:lnTo>
                  <a:pt x="1036241" y="130174"/>
                </a:lnTo>
                <a:lnTo>
                  <a:pt x="1036241" y="390523"/>
                </a:lnTo>
                <a:close/>
              </a:path>
            </a:pathLst>
          </a:custGeom>
          <a:ln w="12700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2425565" y="5568188"/>
            <a:ext cx="26841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Calibri"/>
                <a:cs typeface="Calibri"/>
              </a:rPr>
              <a:t>Consensws </a:t>
            </a:r>
            <a:r>
              <a:rPr sz="1800" dirty="0">
                <a:latin typeface="Calibri"/>
                <a:cs typeface="Calibri"/>
              </a:rPr>
              <a:t>– </a:t>
            </a:r>
            <a:r>
              <a:rPr sz="1800" spc="-20" dirty="0">
                <a:latin typeface="Calibri"/>
                <a:cs typeface="Calibri"/>
              </a:rPr>
              <a:t>‘ateb </a:t>
            </a:r>
            <a:r>
              <a:rPr sz="1800" spc="-5" dirty="0">
                <a:latin typeface="Calibri"/>
                <a:cs typeface="Calibri"/>
              </a:rPr>
              <a:t>dosbarth’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1678191" y="5638435"/>
            <a:ext cx="625270" cy="929319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678191" y="5638434"/>
            <a:ext cx="625475" cy="929640"/>
          </a:xfrm>
          <a:custGeom>
            <a:avLst/>
            <a:gdLst/>
            <a:ahLst/>
            <a:cxnLst/>
            <a:rect l="l" t="t" r="r" b="b"/>
            <a:pathLst>
              <a:path w="625475" h="929640">
                <a:moveTo>
                  <a:pt x="0" y="353027"/>
                </a:moveTo>
                <a:lnTo>
                  <a:pt x="13296" y="425586"/>
                </a:lnTo>
                <a:lnTo>
                  <a:pt x="29467" y="460234"/>
                </a:lnTo>
                <a:lnTo>
                  <a:pt x="51588" y="493504"/>
                </a:lnTo>
                <a:lnTo>
                  <a:pt x="79358" y="525176"/>
                </a:lnTo>
                <a:lnTo>
                  <a:pt x="112478" y="555032"/>
                </a:lnTo>
                <a:lnTo>
                  <a:pt x="150648" y="582854"/>
                </a:lnTo>
                <a:lnTo>
                  <a:pt x="193570" y="608424"/>
                </a:lnTo>
                <a:lnTo>
                  <a:pt x="240942" y="631523"/>
                </a:lnTo>
                <a:lnTo>
                  <a:pt x="292466" y="651933"/>
                </a:lnTo>
                <a:lnTo>
                  <a:pt x="347843" y="669435"/>
                </a:lnTo>
                <a:lnTo>
                  <a:pt x="406771" y="683812"/>
                </a:lnTo>
                <a:lnTo>
                  <a:pt x="468953" y="694844"/>
                </a:lnTo>
                <a:lnTo>
                  <a:pt x="468953" y="616685"/>
                </a:lnTo>
                <a:lnTo>
                  <a:pt x="625271" y="784214"/>
                </a:lnTo>
                <a:lnTo>
                  <a:pt x="468953" y="929320"/>
                </a:lnTo>
                <a:lnTo>
                  <a:pt x="468953" y="851162"/>
                </a:lnTo>
                <a:lnTo>
                  <a:pt x="406772" y="840129"/>
                </a:lnTo>
                <a:lnTo>
                  <a:pt x="347843" y="825753"/>
                </a:lnTo>
                <a:lnTo>
                  <a:pt x="292467" y="808250"/>
                </a:lnTo>
                <a:lnTo>
                  <a:pt x="240942" y="787841"/>
                </a:lnTo>
                <a:lnTo>
                  <a:pt x="193570" y="764742"/>
                </a:lnTo>
                <a:lnTo>
                  <a:pt x="150649" y="739172"/>
                </a:lnTo>
                <a:lnTo>
                  <a:pt x="112478" y="711350"/>
                </a:lnTo>
                <a:lnTo>
                  <a:pt x="79358" y="681493"/>
                </a:lnTo>
                <a:lnTo>
                  <a:pt x="51588" y="649821"/>
                </a:lnTo>
                <a:lnTo>
                  <a:pt x="29468" y="616552"/>
                </a:lnTo>
                <a:lnTo>
                  <a:pt x="13296" y="581904"/>
                </a:lnTo>
                <a:lnTo>
                  <a:pt x="0" y="509344"/>
                </a:lnTo>
                <a:lnTo>
                  <a:pt x="0" y="353027"/>
                </a:lnTo>
                <a:lnTo>
                  <a:pt x="2862" y="319028"/>
                </a:lnTo>
                <a:lnTo>
                  <a:pt x="24974" y="253921"/>
                </a:lnTo>
                <a:lnTo>
                  <a:pt x="67190" y="193655"/>
                </a:lnTo>
                <a:lnTo>
                  <a:pt x="95182" y="165708"/>
                </a:lnTo>
                <a:lnTo>
                  <a:pt x="127413" y="139414"/>
                </a:lnTo>
                <a:lnTo>
                  <a:pt x="163623" y="114923"/>
                </a:lnTo>
                <a:lnTo>
                  <a:pt x="203548" y="92381"/>
                </a:lnTo>
                <a:lnTo>
                  <a:pt x="246926" y="71937"/>
                </a:lnTo>
                <a:lnTo>
                  <a:pt x="293497" y="53739"/>
                </a:lnTo>
                <a:lnTo>
                  <a:pt x="342997" y="37935"/>
                </a:lnTo>
                <a:lnTo>
                  <a:pt x="395164" y="24673"/>
                </a:lnTo>
                <a:lnTo>
                  <a:pt x="449738" y="14100"/>
                </a:lnTo>
                <a:lnTo>
                  <a:pt x="506454" y="6365"/>
                </a:lnTo>
                <a:lnTo>
                  <a:pt x="565053" y="1616"/>
                </a:lnTo>
                <a:lnTo>
                  <a:pt x="625271" y="0"/>
                </a:lnTo>
                <a:lnTo>
                  <a:pt x="625271" y="156318"/>
                </a:lnTo>
                <a:lnTo>
                  <a:pt x="567435" y="157819"/>
                </a:lnTo>
                <a:lnTo>
                  <a:pt x="510902" y="162243"/>
                </a:lnTo>
                <a:lnTo>
                  <a:pt x="455937" y="169470"/>
                </a:lnTo>
                <a:lnTo>
                  <a:pt x="402807" y="179380"/>
                </a:lnTo>
                <a:lnTo>
                  <a:pt x="351777" y="191854"/>
                </a:lnTo>
                <a:lnTo>
                  <a:pt x="303114" y="206770"/>
                </a:lnTo>
                <a:lnTo>
                  <a:pt x="257084" y="224010"/>
                </a:lnTo>
                <a:lnTo>
                  <a:pt x="213951" y="243454"/>
                </a:lnTo>
                <a:lnTo>
                  <a:pt x="173983" y="264981"/>
                </a:lnTo>
                <a:lnTo>
                  <a:pt x="137445" y="288472"/>
                </a:lnTo>
                <a:lnTo>
                  <a:pt x="104603" y="313806"/>
                </a:lnTo>
                <a:lnTo>
                  <a:pt x="75723" y="340865"/>
                </a:lnTo>
                <a:lnTo>
                  <a:pt x="30914" y="399675"/>
                </a:lnTo>
                <a:lnTo>
                  <a:pt x="15516" y="431186"/>
                </a:lnTo>
              </a:path>
            </a:pathLst>
          </a:custGeom>
          <a:ln w="12700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2722994" y="6253988"/>
            <a:ext cx="65144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45" dirty="0">
                <a:latin typeface="Calibri"/>
                <a:cs typeface="Calibri"/>
              </a:rPr>
              <a:t>Yr </a:t>
            </a:r>
            <a:r>
              <a:rPr sz="1800" spc="-15" dirty="0">
                <a:latin typeface="Calibri"/>
                <a:cs typeface="Calibri"/>
              </a:rPr>
              <a:t>athrawes </a:t>
            </a:r>
            <a:r>
              <a:rPr sz="1800" spc="-5" dirty="0">
                <a:latin typeface="Calibri"/>
                <a:cs typeface="Calibri"/>
              </a:rPr>
              <a:t>‘yn </a:t>
            </a:r>
            <a:r>
              <a:rPr sz="1800" dirty="0">
                <a:latin typeface="Calibri"/>
                <a:cs typeface="Calibri"/>
              </a:rPr>
              <a:t>rhoi’r’ </a:t>
            </a:r>
            <a:r>
              <a:rPr sz="1800" spc="-15" dirty="0">
                <a:latin typeface="Calibri"/>
                <a:cs typeface="Calibri"/>
              </a:rPr>
              <a:t>ateb </a:t>
            </a:r>
            <a:r>
              <a:rPr sz="1800" dirty="0">
                <a:latin typeface="Calibri"/>
                <a:cs typeface="Calibri"/>
              </a:rPr>
              <a:t>cywir </a:t>
            </a:r>
            <a:r>
              <a:rPr sz="1800" spc="-10" dirty="0">
                <a:latin typeface="Calibri"/>
                <a:cs typeface="Calibri"/>
              </a:rPr>
              <a:t>neu’n </a:t>
            </a:r>
            <a:r>
              <a:rPr sz="1800" spc="-5" dirty="0">
                <a:latin typeface="Calibri"/>
                <a:cs typeface="Calibri"/>
              </a:rPr>
              <a:t>gwerthsuo/gwneud</a:t>
            </a:r>
            <a:r>
              <a:rPr sz="1800" spc="16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sylwadau.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1000" y="5562600"/>
            <a:ext cx="10972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https://hwb.gov.wales/api/storage/283b9318-dcf7-402d-b39a-67dee70efe18/sut-i-ddatblygu-meddwl-ac-asesu-ar-gyfer-dysgu-yn-yr-ystafell-ddosbarth.pdf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94643">
            <a:off x="3541430" y="586817"/>
            <a:ext cx="3265539" cy="4488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193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9625" y="367175"/>
            <a:ext cx="8533746" cy="62777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9625" y="251855"/>
            <a:ext cx="8009890" cy="1108075"/>
          </a:xfrm>
          <a:custGeom>
            <a:avLst/>
            <a:gdLst/>
            <a:ahLst/>
            <a:cxnLst/>
            <a:rect l="l" t="t" r="r" b="b"/>
            <a:pathLst>
              <a:path w="8009890" h="1108075">
                <a:moveTo>
                  <a:pt x="0" y="1107996"/>
                </a:moveTo>
                <a:lnTo>
                  <a:pt x="8009774" y="1107996"/>
                </a:lnTo>
                <a:lnTo>
                  <a:pt x="8009774" y="0"/>
                </a:lnTo>
                <a:lnTo>
                  <a:pt x="0" y="0"/>
                </a:lnTo>
                <a:lnTo>
                  <a:pt x="0" y="1107996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238365" y="234188"/>
            <a:ext cx="779272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0" spc="-10" dirty="0">
                <a:latin typeface="Calibri"/>
                <a:cs typeface="Calibri"/>
              </a:rPr>
              <a:t>Meddwl, </a:t>
            </a:r>
            <a:r>
              <a:rPr sz="6600" b="0" spc="-35" dirty="0">
                <a:latin typeface="Calibri"/>
                <a:cs typeface="Calibri"/>
              </a:rPr>
              <a:t>Paru,</a:t>
            </a:r>
            <a:r>
              <a:rPr sz="6600" b="0" spc="-30" dirty="0">
                <a:latin typeface="Calibri"/>
                <a:cs typeface="Calibri"/>
              </a:rPr>
              <a:t> </a:t>
            </a:r>
            <a:r>
              <a:rPr sz="6600" b="0" spc="-5" dirty="0">
                <a:latin typeface="Calibri"/>
                <a:cs typeface="Calibri"/>
              </a:rPr>
              <a:t>Rhannu</a:t>
            </a:r>
            <a:endParaRPr sz="6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18443"/>
            <a:ext cx="8345805" cy="10115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450" b="0" spc="30" dirty="0">
                <a:latin typeface="Calibri Light"/>
                <a:cs typeface="Calibri Light"/>
              </a:rPr>
              <a:t>Pêl-fasged </a:t>
            </a:r>
            <a:r>
              <a:rPr sz="6450" b="0" spc="55" dirty="0">
                <a:latin typeface="Calibri Light"/>
                <a:cs typeface="Calibri Light"/>
              </a:rPr>
              <a:t>nid</a:t>
            </a:r>
            <a:r>
              <a:rPr sz="6450" b="0" spc="50" dirty="0">
                <a:latin typeface="Calibri Light"/>
                <a:cs typeface="Calibri Light"/>
              </a:rPr>
              <a:t> </a:t>
            </a:r>
            <a:r>
              <a:rPr sz="6450" b="0" spc="60" dirty="0">
                <a:latin typeface="Calibri Light"/>
                <a:cs typeface="Calibri Light"/>
              </a:rPr>
              <a:t>ping-pong</a:t>
            </a:r>
            <a:endParaRPr sz="645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50664" y="2045715"/>
            <a:ext cx="7573645" cy="415861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40665" marR="5080" indent="13970">
              <a:lnSpc>
                <a:spcPct val="90200"/>
              </a:lnSpc>
              <a:spcBef>
                <a:spcPts val="430"/>
              </a:spcBef>
            </a:pPr>
            <a:r>
              <a:rPr sz="2800" spc="-45" dirty="0">
                <a:latin typeface="Calibri"/>
                <a:cs typeface="Calibri"/>
              </a:rPr>
              <a:t>Taflwch </a:t>
            </a:r>
            <a:r>
              <a:rPr sz="2800" dirty="0">
                <a:latin typeface="Calibri"/>
                <a:cs typeface="Calibri"/>
              </a:rPr>
              <a:t>y </a:t>
            </a:r>
            <a:r>
              <a:rPr sz="2800" spc="-10" dirty="0">
                <a:latin typeface="Calibri"/>
                <a:cs typeface="Calibri"/>
              </a:rPr>
              <a:t>cwestiynau </a:t>
            </a:r>
            <a:r>
              <a:rPr sz="2800" dirty="0">
                <a:latin typeface="Calibri"/>
                <a:cs typeface="Calibri"/>
              </a:rPr>
              <a:t>o </a:t>
            </a:r>
            <a:r>
              <a:rPr sz="2800" spc="-10" dirty="0">
                <a:latin typeface="Calibri"/>
                <a:cs typeface="Calibri"/>
              </a:rPr>
              <a:t>amgylch </a:t>
            </a:r>
            <a:r>
              <a:rPr sz="2800" spc="-5" dirty="0">
                <a:latin typeface="Calibri"/>
                <a:cs typeface="Calibri"/>
              </a:rPr>
              <a:t>yr </a:t>
            </a:r>
            <a:r>
              <a:rPr sz="2800" spc="-30" dirty="0">
                <a:latin typeface="Calibri"/>
                <a:cs typeface="Calibri"/>
              </a:rPr>
              <a:t>ystafell  </a:t>
            </a:r>
            <a:r>
              <a:rPr sz="2800" spc="-5" dirty="0">
                <a:latin typeface="Calibri"/>
                <a:cs typeface="Calibri"/>
              </a:rPr>
              <a:t>ddosbarth er mwyn </a:t>
            </a:r>
            <a:r>
              <a:rPr sz="2800" spc="-10" dirty="0">
                <a:latin typeface="Calibri"/>
                <a:cs typeface="Calibri"/>
              </a:rPr>
              <a:t>adeiladu </a:t>
            </a:r>
            <a:r>
              <a:rPr sz="2800" spc="-5" dirty="0">
                <a:latin typeface="Calibri"/>
                <a:cs typeface="Calibri"/>
              </a:rPr>
              <a:t>ar </a:t>
            </a:r>
            <a:r>
              <a:rPr sz="2800" spc="-10" dirty="0">
                <a:latin typeface="Calibri"/>
                <a:cs typeface="Calibri"/>
              </a:rPr>
              <a:t>ddealltwriaeth </a:t>
            </a:r>
            <a:r>
              <a:rPr sz="2800" spc="-5" dirty="0">
                <a:latin typeface="Calibri"/>
                <a:cs typeface="Calibri"/>
              </a:rPr>
              <a:t>ac  annog </a:t>
            </a:r>
            <a:r>
              <a:rPr sz="2800" dirty="0">
                <a:latin typeface="Calibri"/>
                <a:cs typeface="Calibri"/>
              </a:rPr>
              <a:t>y </a:t>
            </a:r>
            <a:r>
              <a:rPr sz="2800" spc="-10" dirty="0">
                <a:latin typeface="Calibri"/>
                <a:cs typeface="Calibri"/>
              </a:rPr>
              <a:t>dysgwyr </a:t>
            </a:r>
            <a:r>
              <a:rPr sz="2800" dirty="0">
                <a:latin typeface="Calibri"/>
                <a:cs typeface="Calibri"/>
              </a:rPr>
              <a:t>i </a:t>
            </a:r>
            <a:r>
              <a:rPr sz="2800" spc="-15" dirty="0">
                <a:latin typeface="Calibri"/>
                <a:cs typeface="Calibri"/>
              </a:rPr>
              <a:t>ddatblygu </a:t>
            </a:r>
            <a:r>
              <a:rPr sz="2800" spc="-10" dirty="0">
                <a:latin typeface="Calibri"/>
                <a:cs typeface="Calibri"/>
              </a:rPr>
              <a:t>rhesymu cryfach </a:t>
            </a:r>
            <a:r>
              <a:rPr sz="2800" spc="-5" dirty="0">
                <a:latin typeface="Calibri"/>
                <a:cs typeface="Calibri"/>
              </a:rPr>
              <a:t>wrth  ddelio </a:t>
            </a:r>
            <a:r>
              <a:rPr sz="2800" spc="-15" dirty="0">
                <a:latin typeface="Calibri"/>
                <a:cs typeface="Calibri"/>
              </a:rPr>
              <a:t>gyda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chamsyniadau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20"/>
              </a:spcBef>
              <a:tabLst>
                <a:tab pos="707390" algn="l"/>
              </a:tabLst>
            </a:pPr>
            <a:r>
              <a:rPr sz="2800" spc="-5" dirty="0">
                <a:latin typeface="Calibri"/>
                <a:cs typeface="Calibri"/>
              </a:rPr>
              <a:t>e.e.	</a:t>
            </a:r>
            <a:r>
              <a:rPr sz="2800" spc="-15" dirty="0">
                <a:latin typeface="Calibri"/>
                <a:cs typeface="Calibri"/>
              </a:rPr>
              <a:t>“Ifan, </a:t>
            </a:r>
            <a:r>
              <a:rPr sz="2800" spc="-10" dirty="0">
                <a:latin typeface="Calibri"/>
                <a:cs typeface="Calibri"/>
              </a:rPr>
              <a:t>beth </a:t>
            </a:r>
            <a:r>
              <a:rPr sz="2800" dirty="0">
                <a:latin typeface="Calibri"/>
                <a:cs typeface="Calibri"/>
              </a:rPr>
              <a:t>yw dy </a:t>
            </a:r>
            <a:r>
              <a:rPr sz="2800" spc="-20" dirty="0">
                <a:latin typeface="Calibri"/>
                <a:cs typeface="Calibri"/>
              </a:rPr>
              <a:t>farn </a:t>
            </a:r>
            <a:r>
              <a:rPr sz="2800" dirty="0">
                <a:latin typeface="Calibri"/>
                <a:cs typeface="Calibri"/>
              </a:rPr>
              <a:t>di </a:t>
            </a:r>
            <a:r>
              <a:rPr sz="2800" spc="-5" dirty="0">
                <a:latin typeface="Calibri"/>
                <a:cs typeface="Calibri"/>
              </a:rPr>
              <a:t>am </a:t>
            </a:r>
            <a:r>
              <a:rPr sz="2800" spc="-20" dirty="0">
                <a:latin typeface="Calibri"/>
                <a:cs typeface="Calibri"/>
              </a:rPr>
              <a:t>ateb</a:t>
            </a:r>
            <a:r>
              <a:rPr sz="2800" spc="50" dirty="0">
                <a:latin typeface="Calibri"/>
                <a:cs typeface="Calibri"/>
              </a:rPr>
              <a:t> </a:t>
            </a:r>
            <a:r>
              <a:rPr sz="2800" spc="5" dirty="0">
                <a:latin typeface="Calibri"/>
                <a:cs typeface="Calibri"/>
              </a:rPr>
              <a:t>Caryl?”</a:t>
            </a:r>
            <a:endParaRPr sz="2800">
              <a:latin typeface="Calibri"/>
              <a:cs typeface="Calibri"/>
            </a:endParaRPr>
          </a:p>
          <a:p>
            <a:pPr marL="741045" marR="415925" indent="-176530">
              <a:lnSpc>
                <a:spcPct val="119300"/>
              </a:lnSpc>
            </a:pPr>
            <a:r>
              <a:rPr sz="2800" dirty="0">
                <a:latin typeface="Calibri"/>
                <a:cs typeface="Calibri"/>
              </a:rPr>
              <a:t>“ </a:t>
            </a:r>
            <a:r>
              <a:rPr sz="2800" spc="-5" dirty="0">
                <a:latin typeface="Calibri"/>
                <a:cs typeface="Calibri"/>
              </a:rPr>
              <a:t>Caryl, </a:t>
            </a:r>
            <a:r>
              <a:rPr sz="2800" dirty="0">
                <a:latin typeface="Calibri"/>
                <a:cs typeface="Calibri"/>
              </a:rPr>
              <a:t>sut </a:t>
            </a:r>
            <a:r>
              <a:rPr sz="2800" spc="-10" dirty="0">
                <a:latin typeface="Calibri"/>
                <a:cs typeface="Calibri"/>
              </a:rPr>
              <a:t>allet </a:t>
            </a:r>
            <a:r>
              <a:rPr sz="2800" spc="-5" dirty="0">
                <a:latin typeface="Calibri"/>
                <a:cs typeface="Calibri"/>
              </a:rPr>
              <a:t>ti </a:t>
            </a:r>
            <a:r>
              <a:rPr sz="2800" spc="-15" dirty="0">
                <a:latin typeface="Calibri"/>
                <a:cs typeface="Calibri"/>
              </a:rPr>
              <a:t>ddatblygu </a:t>
            </a:r>
            <a:r>
              <a:rPr sz="2800" spc="-20" dirty="0">
                <a:latin typeface="Calibri"/>
                <a:cs typeface="Calibri"/>
              </a:rPr>
              <a:t>ateb </a:t>
            </a:r>
            <a:r>
              <a:rPr sz="2800" spc="-5" dirty="0">
                <a:latin typeface="Calibri"/>
                <a:cs typeface="Calibri"/>
              </a:rPr>
              <a:t>Siôn </a:t>
            </a:r>
            <a:r>
              <a:rPr sz="2800" spc="-30" dirty="0">
                <a:latin typeface="Calibri"/>
                <a:cs typeface="Calibri"/>
              </a:rPr>
              <a:t>fel </a:t>
            </a:r>
            <a:r>
              <a:rPr sz="2800" spc="-5" dirty="0">
                <a:latin typeface="Calibri"/>
                <a:cs typeface="Calibri"/>
              </a:rPr>
              <a:t>bod  mwy </a:t>
            </a:r>
            <a:r>
              <a:rPr sz="2800" dirty="0">
                <a:latin typeface="Calibri"/>
                <a:cs typeface="Calibri"/>
              </a:rPr>
              <a:t>o</a:t>
            </a:r>
            <a:r>
              <a:rPr sz="2800" spc="-5" dirty="0">
                <a:latin typeface="Calibri"/>
                <a:cs typeface="Calibri"/>
              </a:rPr>
              <a:t> fanylder?”</a:t>
            </a:r>
            <a:endParaRPr sz="2800">
              <a:latin typeface="Calibri"/>
              <a:cs typeface="Calibri"/>
            </a:endParaRPr>
          </a:p>
          <a:p>
            <a:pPr marL="741045" marR="537845" indent="-95250">
              <a:lnSpc>
                <a:spcPct val="118600"/>
              </a:lnSpc>
              <a:spcBef>
                <a:spcPts val="120"/>
              </a:spcBef>
            </a:pPr>
            <a:r>
              <a:rPr sz="2800" dirty="0">
                <a:latin typeface="Calibri"/>
                <a:cs typeface="Calibri"/>
              </a:rPr>
              <a:t>“ </a:t>
            </a:r>
            <a:r>
              <a:rPr sz="2800" spc="-5" dirty="0">
                <a:latin typeface="Calibri"/>
                <a:cs typeface="Calibri"/>
              </a:rPr>
              <a:t>Siôn, </a:t>
            </a:r>
            <a:r>
              <a:rPr sz="2800" dirty="0">
                <a:latin typeface="Calibri"/>
                <a:cs typeface="Calibri"/>
              </a:rPr>
              <a:t>sut </a:t>
            </a:r>
            <a:r>
              <a:rPr sz="2800" spc="-10" dirty="0">
                <a:latin typeface="Calibri"/>
                <a:cs typeface="Calibri"/>
              </a:rPr>
              <a:t>allet </a:t>
            </a:r>
            <a:r>
              <a:rPr sz="2800" spc="-5" dirty="0">
                <a:latin typeface="Calibri"/>
                <a:cs typeface="Calibri"/>
              </a:rPr>
              <a:t>ti </a:t>
            </a:r>
            <a:r>
              <a:rPr sz="2800" spc="-10" dirty="0">
                <a:latin typeface="Calibri"/>
                <a:cs typeface="Calibri"/>
              </a:rPr>
              <a:t>grynhoi’r </a:t>
            </a:r>
            <a:r>
              <a:rPr sz="2800" spc="-15" dirty="0">
                <a:latin typeface="Calibri"/>
                <a:cs typeface="Calibri"/>
              </a:rPr>
              <a:t>atebion </a:t>
            </a:r>
            <a:r>
              <a:rPr sz="2800" spc="-20" dirty="0">
                <a:latin typeface="Calibri"/>
                <a:cs typeface="Calibri"/>
              </a:rPr>
              <a:t>hyn </a:t>
            </a:r>
            <a:r>
              <a:rPr sz="2800" dirty="0">
                <a:latin typeface="Calibri"/>
                <a:cs typeface="Calibri"/>
              </a:rPr>
              <a:t>i </a:t>
            </a:r>
            <a:r>
              <a:rPr sz="2800" spc="-20" dirty="0">
                <a:latin typeface="Calibri"/>
                <a:cs typeface="Calibri"/>
              </a:rPr>
              <a:t>gyd  </a:t>
            </a:r>
            <a:r>
              <a:rPr sz="2800" spc="-10" dirty="0">
                <a:latin typeface="Calibri"/>
                <a:cs typeface="Calibri"/>
              </a:rPr>
              <a:t>mewn </a:t>
            </a:r>
            <a:r>
              <a:rPr sz="2800" dirty="0">
                <a:latin typeface="Calibri"/>
                <a:cs typeface="Calibri"/>
              </a:rPr>
              <a:t>un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ymateb?”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77952" y="2279904"/>
            <a:ext cx="2261616" cy="23439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45147" y="548797"/>
            <a:ext cx="10729792" cy="54239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64000" y="520699"/>
            <a:ext cx="6781800" cy="831215"/>
          </a:xfrm>
          <a:prstGeom prst="rect">
            <a:avLst/>
          </a:prstGeom>
          <a:solidFill>
            <a:srgbClr val="EDEDED"/>
          </a:solidFill>
        </p:spPr>
        <p:txBody>
          <a:bodyPr vert="horz" wrap="square" lIns="0" tIns="635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50"/>
              </a:spcBef>
            </a:pPr>
            <a:r>
              <a:rPr sz="4800" b="0" spc="-25" dirty="0">
                <a:latin typeface="Calibri"/>
                <a:cs typeface="Calibri"/>
              </a:rPr>
              <a:t>NODIADAU</a:t>
            </a:r>
            <a:r>
              <a:rPr sz="4800" b="0" spc="-10" dirty="0">
                <a:latin typeface="Calibri"/>
                <a:cs typeface="Calibri"/>
              </a:rPr>
              <a:t> CYFRINACHOL</a:t>
            </a:r>
            <a:endParaRPr sz="4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00100" y="3098800"/>
            <a:ext cx="2247900" cy="646430"/>
          </a:xfrm>
          <a:prstGeom prst="rect">
            <a:avLst/>
          </a:prstGeom>
          <a:solidFill>
            <a:srgbClr val="EDEDED"/>
          </a:solidFill>
        </p:spPr>
        <p:txBody>
          <a:bodyPr vert="horz" wrap="square" lIns="0" tIns="190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50"/>
              </a:spcBef>
            </a:pPr>
            <a:r>
              <a:rPr sz="3600" spc="-10" dirty="0">
                <a:latin typeface="Calibri"/>
                <a:cs typeface="Calibri"/>
              </a:rPr>
              <a:t>Unigol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32013" y="5562600"/>
            <a:ext cx="584200" cy="431800"/>
          </a:xfrm>
          <a:custGeom>
            <a:avLst/>
            <a:gdLst/>
            <a:ahLst/>
            <a:cxnLst/>
            <a:rect l="l" t="t" r="r" b="b"/>
            <a:pathLst>
              <a:path w="584200" h="431800">
                <a:moveTo>
                  <a:pt x="0" y="431800"/>
                </a:moveTo>
                <a:lnTo>
                  <a:pt x="584200" y="431800"/>
                </a:lnTo>
                <a:lnTo>
                  <a:pt x="584200" y="0"/>
                </a:lnTo>
                <a:lnTo>
                  <a:pt x="0" y="0"/>
                </a:lnTo>
                <a:lnTo>
                  <a:pt x="0" y="431800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32013" y="520699"/>
            <a:ext cx="3367404" cy="954405"/>
          </a:xfrm>
          <a:prstGeom prst="rect">
            <a:avLst/>
          </a:prstGeom>
          <a:solidFill>
            <a:srgbClr val="EDEDED"/>
          </a:solidFill>
        </p:spPr>
        <p:txBody>
          <a:bodyPr vert="horz" wrap="square" lIns="0" tIns="13335" rIns="0" bIns="0" rtlCol="0">
            <a:spAutoFit/>
          </a:bodyPr>
          <a:lstStyle/>
          <a:p>
            <a:pPr marL="90805" marR="205740">
              <a:lnSpc>
                <a:spcPct val="101400"/>
              </a:lnSpc>
              <a:spcBef>
                <a:spcPts val="105"/>
              </a:spcBef>
            </a:pPr>
            <a:r>
              <a:rPr sz="2800" b="1" spc="-40" dirty="0">
                <a:solidFill>
                  <a:srgbClr val="FF0000"/>
                </a:solidFill>
                <a:latin typeface="Calibri"/>
                <a:cs typeface="Calibri"/>
              </a:rPr>
              <a:t>Techneg </a:t>
            </a:r>
            <a:r>
              <a:rPr sz="2800" b="1" spc="-15" dirty="0">
                <a:solidFill>
                  <a:srgbClr val="FF0000"/>
                </a:solidFill>
                <a:latin typeface="Calibri"/>
                <a:cs typeface="Calibri"/>
              </a:rPr>
              <a:t>Athroniaeth  </a:t>
            </a:r>
            <a:r>
              <a:rPr sz="2800" b="1" dirty="0">
                <a:solidFill>
                  <a:srgbClr val="FF0000"/>
                </a:solidFill>
                <a:latin typeface="Calibri"/>
                <a:cs typeface="Calibri"/>
              </a:rPr>
              <a:t>ar </a:t>
            </a:r>
            <a:r>
              <a:rPr sz="2800" b="1" spc="-10" dirty="0">
                <a:solidFill>
                  <a:srgbClr val="FF0000"/>
                </a:solidFill>
                <a:latin typeface="Calibri"/>
                <a:cs typeface="Calibri"/>
              </a:rPr>
              <a:t>gyfer Plant</a:t>
            </a:r>
            <a:r>
              <a:rPr sz="2800" b="1" spc="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Calibri"/>
                <a:cs typeface="Calibri"/>
              </a:rPr>
              <a:t>(P4C)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5856"/>
            <a:ext cx="4167504" cy="683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300" b="0" spc="35" dirty="0">
                <a:latin typeface="Calibri Light"/>
                <a:cs typeface="Calibri Light"/>
              </a:rPr>
              <a:t>Gridiau</a:t>
            </a:r>
            <a:r>
              <a:rPr sz="4300" b="0" spc="-25" dirty="0">
                <a:latin typeface="Calibri Light"/>
                <a:cs typeface="Calibri Light"/>
              </a:rPr>
              <a:t> </a:t>
            </a:r>
            <a:r>
              <a:rPr sz="4300" b="0" spc="40" dirty="0">
                <a:latin typeface="Calibri Light"/>
                <a:cs typeface="Calibri Light"/>
              </a:rPr>
              <a:t>GED/GESD</a:t>
            </a:r>
            <a:endParaRPr sz="43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9940" y="1695195"/>
            <a:ext cx="8166100" cy="2070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0400" marR="281940" indent="-647700">
              <a:lnSpc>
                <a:spcPct val="119300"/>
              </a:lnSpc>
              <a:spcBef>
                <a:spcPts val="100"/>
              </a:spcBef>
              <a:tabLst>
                <a:tab pos="653415" algn="l"/>
                <a:tab pos="2645410" algn="l"/>
              </a:tabLst>
            </a:pPr>
            <a:r>
              <a:rPr sz="2800" spc="930" dirty="0">
                <a:solidFill>
                  <a:srgbClr val="0000FF"/>
                </a:solidFill>
                <a:latin typeface="Arial"/>
                <a:cs typeface="Arial"/>
              </a:rPr>
              <a:t>q	</a:t>
            </a:r>
            <a:r>
              <a:rPr sz="2800" spc="-25" dirty="0">
                <a:latin typeface="Calibri"/>
                <a:cs typeface="Calibri"/>
              </a:rPr>
              <a:t>Strategaeth</a:t>
            </a:r>
            <a:r>
              <a:rPr sz="2800" spc="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	</a:t>
            </a:r>
            <a:r>
              <a:rPr sz="2800" spc="-5" dirty="0">
                <a:latin typeface="Calibri"/>
                <a:cs typeface="Calibri"/>
              </a:rPr>
              <a:t>alluogi </a:t>
            </a:r>
            <a:r>
              <a:rPr sz="2800" spc="-10" dirty="0">
                <a:latin typeface="Calibri"/>
                <a:cs typeface="Calibri"/>
              </a:rPr>
              <a:t>dysgwyr </a:t>
            </a:r>
            <a:r>
              <a:rPr sz="2800" spc="-5" dirty="0">
                <a:latin typeface="Calibri"/>
                <a:cs typeface="Calibri"/>
              </a:rPr>
              <a:t>ac </a:t>
            </a:r>
            <a:r>
              <a:rPr sz="2800" spc="-20" dirty="0">
                <a:latin typeface="Calibri"/>
                <a:cs typeface="Calibri"/>
              </a:rPr>
              <a:t>athrawon </a:t>
            </a:r>
            <a:r>
              <a:rPr sz="2800" dirty="0">
                <a:latin typeface="Calibri"/>
                <a:cs typeface="Calibri"/>
              </a:rPr>
              <a:t>i </a:t>
            </a:r>
            <a:r>
              <a:rPr sz="2800" spc="-15" dirty="0">
                <a:latin typeface="Calibri"/>
                <a:cs typeface="Calibri"/>
              </a:rPr>
              <a:t>ysgogi  </a:t>
            </a:r>
            <a:r>
              <a:rPr sz="2800" spc="-5" dirty="0">
                <a:latin typeface="Calibri"/>
                <a:cs typeface="Calibri"/>
              </a:rPr>
              <a:t>ac </a:t>
            </a:r>
            <a:r>
              <a:rPr sz="2800" spc="-15" dirty="0">
                <a:latin typeface="Calibri"/>
                <a:cs typeface="Calibri"/>
              </a:rPr>
              <a:t>archwilio </a:t>
            </a:r>
            <a:r>
              <a:rPr sz="2800" spc="-10" dirty="0">
                <a:latin typeface="Calibri"/>
                <a:cs typeface="Calibri"/>
              </a:rPr>
              <a:t>dysgu</a:t>
            </a:r>
            <a:r>
              <a:rPr sz="2800" spc="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blaenorol.</a:t>
            </a:r>
            <a:endParaRPr sz="2800">
              <a:latin typeface="Calibri"/>
              <a:cs typeface="Calibri"/>
            </a:endParaRPr>
          </a:p>
          <a:p>
            <a:pPr marL="660400" marR="5080" indent="-647700">
              <a:lnSpc>
                <a:spcPts val="4100"/>
              </a:lnSpc>
              <a:spcBef>
                <a:spcPts val="140"/>
              </a:spcBef>
              <a:tabLst>
                <a:tab pos="653415" algn="l"/>
              </a:tabLst>
            </a:pPr>
            <a:r>
              <a:rPr sz="2800" spc="930" dirty="0">
                <a:solidFill>
                  <a:srgbClr val="0000FF"/>
                </a:solidFill>
                <a:latin typeface="Arial"/>
                <a:cs typeface="Arial"/>
              </a:rPr>
              <a:t>q	</a:t>
            </a:r>
            <a:r>
              <a:rPr sz="2800" spc="-10" dirty="0">
                <a:latin typeface="Calibri"/>
                <a:cs typeface="Calibri"/>
              </a:rPr>
              <a:t>Dysgwyr </a:t>
            </a:r>
            <a:r>
              <a:rPr sz="2800" spc="-5" dirty="0">
                <a:latin typeface="Calibri"/>
                <a:cs typeface="Calibri"/>
              </a:rPr>
              <a:t>yn </a:t>
            </a:r>
            <a:r>
              <a:rPr sz="2800" spc="-15" dirty="0">
                <a:latin typeface="Calibri"/>
                <a:cs typeface="Calibri"/>
              </a:rPr>
              <a:t>creu </a:t>
            </a:r>
            <a:r>
              <a:rPr sz="2800" spc="-10" dirty="0">
                <a:latin typeface="Calibri"/>
                <a:cs typeface="Calibri"/>
              </a:rPr>
              <a:t>cwestiynau </a:t>
            </a:r>
            <a:r>
              <a:rPr sz="2800" spc="-5" dirty="0">
                <a:latin typeface="Calibri"/>
                <a:cs typeface="Calibri"/>
              </a:rPr>
              <a:t>eu hunain </a:t>
            </a:r>
            <a:r>
              <a:rPr sz="2800" dirty="0">
                <a:latin typeface="Calibri"/>
                <a:cs typeface="Calibri"/>
              </a:rPr>
              <a:t>a </a:t>
            </a:r>
            <a:r>
              <a:rPr sz="2800" spc="-5" dirty="0">
                <a:latin typeface="Calibri"/>
                <a:cs typeface="Calibri"/>
              </a:rPr>
              <a:t>rhai </a:t>
            </a:r>
            <a:r>
              <a:rPr sz="2800" spc="-10" dirty="0">
                <a:latin typeface="Calibri"/>
                <a:cs typeface="Calibri"/>
              </a:rPr>
              <a:t>maent  </a:t>
            </a:r>
            <a:r>
              <a:rPr sz="2800" spc="-5" dirty="0">
                <a:latin typeface="Calibri"/>
                <a:cs typeface="Calibri"/>
              </a:rPr>
              <a:t>yn </a:t>
            </a:r>
            <a:r>
              <a:rPr sz="2800" spc="-10" dirty="0">
                <a:latin typeface="Calibri"/>
                <a:cs typeface="Calibri"/>
              </a:rPr>
              <a:t>awyddus </a:t>
            </a:r>
            <a:r>
              <a:rPr sz="2800" dirty="0">
                <a:latin typeface="Calibri"/>
                <a:cs typeface="Calibri"/>
              </a:rPr>
              <a:t>i </a:t>
            </a:r>
            <a:r>
              <a:rPr sz="2800" spc="-20" dirty="0">
                <a:latin typeface="Calibri"/>
                <a:cs typeface="Calibri"/>
              </a:rPr>
              <a:t>gael </a:t>
            </a:r>
            <a:r>
              <a:rPr sz="2800" spc="-15" dirty="0">
                <a:latin typeface="Calibri"/>
                <a:cs typeface="Calibri"/>
              </a:rPr>
              <a:t>atebion</a:t>
            </a:r>
            <a:r>
              <a:rPr sz="2800" spc="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iddynt.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3916679"/>
            <a:ext cx="9031224" cy="96316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450592" y="5193791"/>
            <a:ext cx="7345680" cy="11521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881092" y="843107"/>
            <a:ext cx="3310906" cy="205391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47796" y="882888"/>
            <a:ext cx="7934303" cy="592436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732259" y="228091"/>
            <a:ext cx="45796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sng" spc="-1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alibri"/>
                <a:cs typeface="Calibri"/>
              </a:rPr>
              <a:t>https://</a:t>
            </a:r>
            <a:r>
              <a:rPr sz="1800" u="sng" spc="-1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alibri"/>
                <a:cs typeface="Calibri"/>
                <a:hlinkClick r:id="rId3"/>
              </a:rPr>
              <a:t>www.youtube.com/watch?v=fGehZsYtniY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47672" y="0"/>
            <a:ext cx="8580120" cy="6629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01055" y="5441078"/>
            <a:ext cx="4088129" cy="646430"/>
          </a:xfrm>
          <a:custGeom>
            <a:avLst/>
            <a:gdLst/>
            <a:ahLst/>
            <a:cxnLst/>
            <a:rect l="l" t="t" r="r" b="b"/>
            <a:pathLst>
              <a:path w="4088129" h="646429">
                <a:moveTo>
                  <a:pt x="0" y="646330"/>
                </a:moveTo>
                <a:lnTo>
                  <a:pt x="4087906" y="646330"/>
                </a:lnTo>
                <a:lnTo>
                  <a:pt x="4087906" y="0"/>
                </a:lnTo>
                <a:lnTo>
                  <a:pt x="0" y="0"/>
                </a:lnTo>
                <a:lnTo>
                  <a:pt x="0" y="6463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779795" y="5449316"/>
            <a:ext cx="349757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…</a:t>
            </a:r>
            <a:r>
              <a:rPr sz="3600" spc="-65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drosglwyddiadol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71674" y="2051625"/>
            <a:ext cx="5099191" cy="5883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97919" y="2869460"/>
            <a:ext cx="2817246" cy="58264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65201" y="3687247"/>
            <a:ext cx="4877050" cy="48285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726894" y="4511753"/>
            <a:ext cx="1174266" cy="48385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05037" y="5331896"/>
            <a:ext cx="4647770" cy="59671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39" y="478028"/>
            <a:ext cx="732726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5" dirty="0">
                <a:latin typeface="Calibri Light"/>
                <a:cs typeface="Calibri Light"/>
              </a:rPr>
              <a:t>Amrywio’r math </a:t>
            </a:r>
            <a:r>
              <a:rPr sz="4800" b="0" dirty="0">
                <a:latin typeface="Calibri Light"/>
                <a:cs typeface="Calibri Light"/>
              </a:rPr>
              <a:t>o</a:t>
            </a:r>
            <a:r>
              <a:rPr sz="4800" b="0" spc="-20" dirty="0">
                <a:latin typeface="Calibri Light"/>
                <a:cs typeface="Calibri Light"/>
              </a:rPr>
              <a:t> </a:t>
            </a:r>
            <a:r>
              <a:rPr sz="4800" b="0" spc="-15" dirty="0">
                <a:latin typeface="Calibri Light"/>
                <a:cs typeface="Calibri Light"/>
              </a:rPr>
              <a:t>gwestiynau</a:t>
            </a:r>
            <a:endParaRPr sz="48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742382" y="2523489"/>
            <a:ext cx="4476750" cy="2865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157044" y="1573275"/>
            <a:ext cx="1559560" cy="2476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9710">
              <a:lnSpc>
                <a:spcPct val="100000"/>
              </a:lnSpc>
              <a:spcBef>
                <a:spcPts val="100"/>
              </a:spcBef>
            </a:pPr>
            <a:r>
              <a:rPr sz="4000" spc="-5" dirty="0">
                <a:latin typeface="Calibri"/>
                <a:cs typeface="Calibri"/>
              </a:rPr>
              <a:t>P</a:t>
            </a:r>
            <a:r>
              <a:rPr sz="4000" spc="-60" dirty="0">
                <a:latin typeface="Calibri"/>
                <a:cs typeface="Calibri"/>
              </a:rPr>
              <a:t>R</a:t>
            </a:r>
            <a:r>
              <a:rPr sz="4000" dirty="0">
                <a:latin typeface="Calibri"/>
                <a:cs typeface="Calibri"/>
              </a:rPr>
              <a:t>YD?</a:t>
            </a:r>
            <a:endParaRPr sz="4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4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60"/>
              </a:spcBef>
            </a:pPr>
            <a:r>
              <a:rPr sz="4000" spc="-5" dirty="0">
                <a:latin typeface="Calibri"/>
                <a:cs typeface="Calibri"/>
              </a:rPr>
              <a:t>PWY?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69910" y="1756155"/>
            <a:ext cx="2162810" cy="4615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08075">
              <a:lnSpc>
                <a:spcPct val="100000"/>
              </a:lnSpc>
              <a:spcBef>
                <a:spcPts val="100"/>
              </a:spcBef>
            </a:pPr>
            <a:r>
              <a:rPr sz="4000" spc="-5" dirty="0">
                <a:latin typeface="Calibri"/>
                <a:cs typeface="Calibri"/>
              </a:rPr>
              <a:t>S</a:t>
            </a:r>
            <a:r>
              <a:rPr sz="4000" spc="-10" dirty="0">
                <a:latin typeface="Calibri"/>
                <a:cs typeface="Calibri"/>
              </a:rPr>
              <a:t>U</a:t>
            </a:r>
            <a:r>
              <a:rPr sz="4000" dirty="0">
                <a:latin typeface="Calibri"/>
                <a:cs typeface="Calibri"/>
              </a:rPr>
              <a:t>T?</a:t>
            </a:r>
            <a:endParaRPr sz="4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4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 marL="1108075">
              <a:lnSpc>
                <a:spcPct val="100000"/>
              </a:lnSpc>
            </a:pPr>
            <a:r>
              <a:rPr sz="4000" spc="-5" dirty="0">
                <a:latin typeface="Calibri"/>
                <a:cs typeface="Calibri"/>
              </a:rPr>
              <a:t>BLE?</a:t>
            </a:r>
            <a:endParaRPr sz="4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4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4000" spc="-80" dirty="0">
                <a:latin typeface="Calibri"/>
                <a:cs typeface="Calibri"/>
              </a:rPr>
              <a:t>PAM?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12213" y="5736844"/>
            <a:ext cx="134937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 dirty="0">
                <a:latin typeface="Calibri"/>
                <a:cs typeface="Calibri"/>
              </a:rPr>
              <a:t>BE</a:t>
            </a:r>
            <a:r>
              <a:rPr sz="4000" dirty="0">
                <a:latin typeface="Calibri"/>
                <a:cs typeface="Calibri"/>
              </a:rPr>
              <a:t>T</a:t>
            </a:r>
            <a:r>
              <a:rPr sz="4000" spc="-5" dirty="0">
                <a:latin typeface="Calibri"/>
                <a:cs typeface="Calibri"/>
              </a:rPr>
              <a:t>H</a:t>
            </a:r>
            <a:r>
              <a:rPr sz="4000" dirty="0">
                <a:latin typeface="Calibri"/>
                <a:cs typeface="Calibri"/>
              </a:rPr>
              <a:t>?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2202" y="0"/>
            <a:ext cx="4598670" cy="683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300" b="0" spc="40" dirty="0">
                <a:latin typeface="Calibri Light"/>
                <a:cs typeface="Calibri Light"/>
              </a:rPr>
              <a:t>Mathau </a:t>
            </a:r>
            <a:r>
              <a:rPr sz="4300" b="0" spc="50" dirty="0">
                <a:latin typeface="Calibri Light"/>
                <a:cs typeface="Calibri Light"/>
              </a:rPr>
              <a:t>o</a:t>
            </a:r>
            <a:r>
              <a:rPr sz="4300" b="0" spc="-50" dirty="0">
                <a:latin typeface="Calibri Light"/>
                <a:cs typeface="Calibri Light"/>
              </a:rPr>
              <a:t> </a:t>
            </a:r>
            <a:r>
              <a:rPr sz="4300" b="0" spc="25" dirty="0">
                <a:latin typeface="Calibri Light"/>
                <a:cs typeface="Calibri Light"/>
              </a:rPr>
              <a:t>gwestiynu</a:t>
            </a:r>
            <a:endParaRPr sz="43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77673" y="752347"/>
            <a:ext cx="18135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30" dirty="0">
                <a:latin typeface="Calibri"/>
                <a:cs typeface="Calibri"/>
              </a:rPr>
              <a:t>Trevor </a:t>
            </a:r>
            <a:r>
              <a:rPr sz="1800" spc="-10" dirty="0">
                <a:latin typeface="Calibri"/>
                <a:cs typeface="Calibri"/>
              </a:rPr>
              <a:t>Kerry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(1982)</a:t>
            </a:r>
            <a:endParaRPr sz="1800">
              <a:latin typeface="Calibri"/>
              <a:cs typeface="Calibri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924091" y="1095918"/>
          <a:ext cx="8513445" cy="57543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4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67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Math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gwestiwn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marL="9715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Enghraifft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5B9B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577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Galw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data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8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gof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marL="9715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Ble mae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prifddinas</a:t>
                      </a:r>
                      <a:r>
                        <a:rPr sz="18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Ffrainc?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577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Enwi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marL="9715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Beth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yw enw’r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asgwrn yn eich</a:t>
                      </a:r>
                      <a:r>
                        <a:rPr sz="1800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clun?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577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15" dirty="0">
                          <a:latin typeface="Calibri"/>
                          <a:cs typeface="Calibri"/>
                        </a:rPr>
                        <a:t>Arsylwi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marL="9715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Pa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liw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yw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papur</a:t>
                      </a:r>
                      <a:r>
                        <a:rPr sz="1800" spc="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litmus?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577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Rheoli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marL="9715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15" dirty="0">
                          <a:latin typeface="Calibri"/>
                          <a:cs typeface="Calibri"/>
                        </a:rPr>
                        <a:t>Wneud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di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eistedd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lawr</a:t>
                      </a:r>
                      <a:r>
                        <a:rPr sz="1800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Ifan?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Cwestiwn-Pseudo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marL="97155" marR="1699260">
                        <a:lnSpc>
                          <a:spcPts val="2090"/>
                        </a:lnSpc>
                        <a:spcBef>
                          <a:spcPts val="39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(cwestiwn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agored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ond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disgwylir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un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ateb) 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Beth allwch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chi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weld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fan</a:t>
                      </a:r>
                      <a:r>
                        <a:rPr sz="1800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hyn?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5016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7790" marR="427355">
                        <a:lnSpc>
                          <a:spcPts val="2090"/>
                        </a:lnSpc>
                        <a:spcBef>
                          <a:spcPts val="39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Math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gwestiynau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sgiliau  uwch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5016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7790" marR="852169">
                        <a:lnSpc>
                          <a:spcPts val="2090"/>
                        </a:lnSpc>
                        <a:spcBef>
                          <a:spcPts val="39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Hypothesis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dyfaliadol 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(speculative)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5016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marL="97155" marR="295275">
                        <a:lnSpc>
                          <a:spcPts val="2090"/>
                        </a:lnSpc>
                        <a:spcBef>
                          <a:spcPts val="39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Beth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fyddai’n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digwydd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petai’r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coed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i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gyd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yn cael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eu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torri 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lawr?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5016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Rhoi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rhesymau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marL="97155" marR="696595">
                        <a:lnSpc>
                          <a:spcPts val="2090"/>
                        </a:lnSpc>
                        <a:spcBef>
                          <a:spcPts val="395"/>
                        </a:spcBef>
                      </a:pPr>
                      <a:r>
                        <a:rPr sz="1800" spc="-15" dirty="0">
                          <a:latin typeface="Calibri"/>
                          <a:cs typeface="Calibri"/>
                        </a:rPr>
                        <a:t>Pam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mae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pobl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yn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y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trydydd byd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yn penderfynu cael  cymaint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blant?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5016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Gwerthuso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marL="97155" marR="295910">
                        <a:lnSpc>
                          <a:spcPts val="2090"/>
                        </a:lnSpc>
                        <a:spcBef>
                          <a:spcPts val="39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Pa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dystiolaeth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sydd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ar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gael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blaid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ac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yn erbyn bywyd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ar  ôl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marwolaeth?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5016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05130"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Datrys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problemau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marL="9715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Sut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y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gallwn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ni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ddrilio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metel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heb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iddo</a:t>
                      </a:r>
                      <a:r>
                        <a:rPr sz="1800" spc="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ordwymo?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2202" y="96012"/>
            <a:ext cx="279908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dirty="0">
                <a:latin typeface="Calibri Light"/>
                <a:cs typeface="Calibri Light"/>
              </a:rPr>
              <a:t>Y </a:t>
            </a:r>
            <a:r>
              <a:rPr sz="4400" b="0" spc="-25" dirty="0">
                <a:latin typeface="Calibri Light"/>
                <a:cs typeface="Calibri Light"/>
              </a:rPr>
              <a:t>trap</a:t>
            </a:r>
            <a:r>
              <a:rPr sz="4400" b="0" spc="-60" dirty="0">
                <a:latin typeface="Calibri Light"/>
                <a:cs typeface="Calibri Light"/>
              </a:rPr>
              <a:t> </a:t>
            </a:r>
            <a:r>
              <a:rPr sz="4400" b="0" spc="-20" dirty="0">
                <a:latin typeface="Calibri Light"/>
                <a:cs typeface="Calibri Light"/>
              </a:rPr>
              <a:t>siarad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318933" y="1359966"/>
            <a:ext cx="5960534" cy="8921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318933" y="1359966"/>
            <a:ext cx="5960745" cy="892175"/>
          </a:xfrm>
          <a:custGeom>
            <a:avLst/>
            <a:gdLst/>
            <a:ahLst/>
            <a:cxnLst/>
            <a:rect l="l" t="t" r="r" b="b"/>
            <a:pathLst>
              <a:path w="5960745" h="892175">
                <a:moveTo>
                  <a:pt x="0" y="0"/>
                </a:moveTo>
                <a:lnTo>
                  <a:pt x="5960534" y="0"/>
                </a:lnTo>
                <a:lnTo>
                  <a:pt x="5960534" y="579700"/>
                </a:lnTo>
                <a:lnTo>
                  <a:pt x="3091786" y="579700"/>
                </a:lnTo>
                <a:lnTo>
                  <a:pt x="3091786" y="669127"/>
                </a:lnTo>
                <a:lnTo>
                  <a:pt x="3203311" y="669127"/>
                </a:lnTo>
                <a:lnTo>
                  <a:pt x="2980267" y="892166"/>
                </a:lnTo>
                <a:lnTo>
                  <a:pt x="2757229" y="669127"/>
                </a:lnTo>
                <a:lnTo>
                  <a:pt x="2868748" y="669127"/>
                </a:lnTo>
                <a:lnTo>
                  <a:pt x="2868748" y="579700"/>
                </a:lnTo>
                <a:lnTo>
                  <a:pt x="0" y="5797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318933" y="2252132"/>
            <a:ext cx="5960534" cy="89216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318933" y="2252132"/>
            <a:ext cx="5960745" cy="892175"/>
          </a:xfrm>
          <a:custGeom>
            <a:avLst/>
            <a:gdLst/>
            <a:ahLst/>
            <a:cxnLst/>
            <a:rect l="l" t="t" r="r" b="b"/>
            <a:pathLst>
              <a:path w="5960745" h="892175">
                <a:moveTo>
                  <a:pt x="0" y="0"/>
                </a:moveTo>
                <a:lnTo>
                  <a:pt x="5960534" y="0"/>
                </a:lnTo>
                <a:lnTo>
                  <a:pt x="5960534" y="579700"/>
                </a:lnTo>
                <a:lnTo>
                  <a:pt x="3091786" y="579700"/>
                </a:lnTo>
                <a:lnTo>
                  <a:pt x="3091786" y="669127"/>
                </a:lnTo>
                <a:lnTo>
                  <a:pt x="3203311" y="669127"/>
                </a:lnTo>
                <a:lnTo>
                  <a:pt x="2980267" y="892166"/>
                </a:lnTo>
                <a:lnTo>
                  <a:pt x="2757229" y="669127"/>
                </a:lnTo>
                <a:lnTo>
                  <a:pt x="2868748" y="669127"/>
                </a:lnTo>
                <a:lnTo>
                  <a:pt x="2868748" y="579700"/>
                </a:lnTo>
                <a:lnTo>
                  <a:pt x="0" y="5797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62860" marR="5080" indent="-213550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Mae’r </a:t>
            </a:r>
            <a:r>
              <a:rPr spc="-5" dirty="0"/>
              <a:t>rhan </a:t>
            </a:r>
            <a:r>
              <a:rPr spc="-10" dirty="0"/>
              <a:t>fwyaf </a:t>
            </a:r>
            <a:r>
              <a:rPr dirty="0"/>
              <a:t>o </a:t>
            </a:r>
            <a:r>
              <a:rPr spc="-5" dirty="0"/>
              <a:t>bobl yn </a:t>
            </a:r>
            <a:r>
              <a:rPr spc="-10" dirty="0"/>
              <a:t>siarad </a:t>
            </a:r>
            <a:r>
              <a:rPr spc="-5" dirty="0"/>
              <a:t>tua 100 </a:t>
            </a:r>
            <a:r>
              <a:rPr spc="-10" dirty="0"/>
              <a:t>to </a:t>
            </a:r>
            <a:r>
              <a:rPr spc="-5" dirty="0"/>
              <a:t>200 </a:t>
            </a:r>
            <a:r>
              <a:rPr spc="-15" dirty="0"/>
              <a:t>gair  </a:t>
            </a:r>
            <a:r>
              <a:rPr spc="-5" dirty="0"/>
              <a:t>bob</a:t>
            </a:r>
            <a:r>
              <a:rPr spc="-10" dirty="0"/>
              <a:t> </a:t>
            </a:r>
            <a:r>
              <a:rPr spc="-5" dirty="0"/>
              <a:t>munud</a:t>
            </a:r>
          </a:p>
          <a:p>
            <a:pPr marL="415290">
              <a:lnSpc>
                <a:spcPct val="100000"/>
              </a:lnSpc>
              <a:spcBef>
                <a:spcPts val="35"/>
              </a:spcBef>
            </a:pPr>
            <a:endParaRPr sz="2950">
              <a:latin typeface="Times New Roman"/>
              <a:cs typeface="Times New Roman"/>
            </a:endParaRPr>
          </a:p>
          <a:p>
            <a:pPr marL="443230">
              <a:lnSpc>
                <a:spcPct val="100000"/>
              </a:lnSpc>
              <a:spcBef>
                <a:spcPts val="5"/>
              </a:spcBef>
            </a:pPr>
            <a:r>
              <a:rPr dirty="0"/>
              <a:t>Mi allai </a:t>
            </a:r>
            <a:r>
              <a:rPr spc="-5" dirty="0"/>
              <a:t>darlith </a:t>
            </a:r>
            <a:r>
              <a:rPr dirty="0"/>
              <a:t>2 </a:t>
            </a:r>
            <a:r>
              <a:rPr spc="-5" dirty="0"/>
              <a:t>awr </a:t>
            </a:r>
            <a:r>
              <a:rPr spc="-10" dirty="0"/>
              <a:t>gynnwys </a:t>
            </a:r>
            <a:r>
              <a:rPr spc="-25" dirty="0"/>
              <a:t>hyd </a:t>
            </a:r>
            <a:r>
              <a:rPr spc="-10" dirty="0"/>
              <a:t>at </a:t>
            </a:r>
            <a:r>
              <a:rPr spc="-5" dirty="0"/>
              <a:t>24,000 </a:t>
            </a:r>
            <a:r>
              <a:rPr dirty="0"/>
              <a:t>o</a:t>
            </a:r>
            <a:r>
              <a:rPr spc="25" dirty="0"/>
              <a:t> </a:t>
            </a:r>
            <a:r>
              <a:rPr spc="-5" dirty="0"/>
              <a:t>eiriau.</a:t>
            </a:r>
          </a:p>
        </p:txBody>
      </p:sp>
      <p:sp>
        <p:nvSpPr>
          <p:cNvPr id="8" name="object 8"/>
          <p:cNvSpPr/>
          <p:nvPr/>
        </p:nvSpPr>
        <p:spPr>
          <a:xfrm>
            <a:off x="3318933" y="3353314"/>
            <a:ext cx="5960534" cy="89216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318933" y="3353314"/>
            <a:ext cx="5960745" cy="892175"/>
          </a:xfrm>
          <a:custGeom>
            <a:avLst/>
            <a:gdLst/>
            <a:ahLst/>
            <a:cxnLst/>
            <a:rect l="l" t="t" r="r" b="b"/>
            <a:pathLst>
              <a:path w="5960745" h="892175">
                <a:moveTo>
                  <a:pt x="0" y="0"/>
                </a:moveTo>
                <a:lnTo>
                  <a:pt x="5960534" y="0"/>
                </a:lnTo>
                <a:lnTo>
                  <a:pt x="5960534" y="579700"/>
                </a:lnTo>
                <a:lnTo>
                  <a:pt x="3091786" y="579700"/>
                </a:lnTo>
                <a:lnTo>
                  <a:pt x="3091786" y="669127"/>
                </a:lnTo>
                <a:lnTo>
                  <a:pt x="3203311" y="669127"/>
                </a:lnTo>
                <a:lnTo>
                  <a:pt x="2980267" y="892166"/>
                </a:lnTo>
                <a:lnTo>
                  <a:pt x="2757229" y="669127"/>
                </a:lnTo>
                <a:lnTo>
                  <a:pt x="2868748" y="669127"/>
                </a:lnTo>
                <a:lnTo>
                  <a:pt x="2868748" y="579700"/>
                </a:lnTo>
                <a:lnTo>
                  <a:pt x="0" y="5797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318933" y="4459757"/>
            <a:ext cx="5960534" cy="89216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318933" y="4459757"/>
            <a:ext cx="5960745" cy="892175"/>
          </a:xfrm>
          <a:custGeom>
            <a:avLst/>
            <a:gdLst/>
            <a:ahLst/>
            <a:cxnLst/>
            <a:rect l="l" t="t" r="r" b="b"/>
            <a:pathLst>
              <a:path w="5960745" h="892175">
                <a:moveTo>
                  <a:pt x="0" y="0"/>
                </a:moveTo>
                <a:lnTo>
                  <a:pt x="5960534" y="0"/>
                </a:lnTo>
                <a:lnTo>
                  <a:pt x="5960534" y="579700"/>
                </a:lnTo>
                <a:lnTo>
                  <a:pt x="3091786" y="579700"/>
                </a:lnTo>
                <a:lnTo>
                  <a:pt x="3091786" y="669127"/>
                </a:lnTo>
                <a:lnTo>
                  <a:pt x="3203311" y="669127"/>
                </a:lnTo>
                <a:lnTo>
                  <a:pt x="2980267" y="892166"/>
                </a:lnTo>
                <a:lnTo>
                  <a:pt x="2757229" y="669127"/>
                </a:lnTo>
                <a:lnTo>
                  <a:pt x="2868748" y="669127"/>
                </a:lnTo>
                <a:lnTo>
                  <a:pt x="2868748" y="579700"/>
                </a:lnTo>
                <a:lnTo>
                  <a:pt x="0" y="5797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5B9B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846288" y="3372611"/>
            <a:ext cx="29159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0" dirty="0">
                <a:solidFill>
                  <a:srgbClr val="FFFFFF"/>
                </a:solidFill>
                <a:latin typeface="Calibri"/>
                <a:cs typeface="Calibri"/>
              </a:rPr>
              <a:t>Effaith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ar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gof </a:t>
            </a:r>
            <a:r>
              <a:rPr sz="2000" spc="-5" dirty="0">
                <a:solidFill>
                  <a:srgbClr val="FFFFFF"/>
                </a:solidFill>
                <a:latin typeface="Calibri"/>
                <a:cs typeface="Calibri"/>
              </a:rPr>
              <a:t>tymor</a:t>
            </a:r>
            <a:r>
              <a:rPr sz="20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libri"/>
                <a:cs typeface="Calibri"/>
              </a:rPr>
              <a:t>hir/byr?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075939" y="4479035"/>
            <a:ext cx="6219190" cy="1739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25295" marR="1081405" indent="-342900">
              <a:lnSpc>
                <a:spcPct val="100000"/>
              </a:lnSpc>
              <a:spcBef>
                <a:spcPts val="100"/>
              </a:spcBef>
            </a:pPr>
            <a:r>
              <a:rPr sz="2000" spc="-20" dirty="0">
                <a:solidFill>
                  <a:srgbClr val="FFFFFF"/>
                </a:solidFill>
                <a:latin typeface="Calibri"/>
                <a:cs typeface="Calibri"/>
              </a:rPr>
              <a:t>Rhychwant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canolbwyntio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= 5 </a:t>
            </a:r>
            <a:r>
              <a:rPr sz="2000" spc="-5" dirty="0">
                <a:solidFill>
                  <a:srgbClr val="FFFFFF"/>
                </a:solidFill>
                <a:latin typeface="Calibri"/>
                <a:cs typeface="Calibri"/>
              </a:rPr>
              <a:t>munud  (Israddedigion</a:t>
            </a:r>
            <a:r>
              <a:rPr sz="20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libri"/>
                <a:cs typeface="Calibri"/>
              </a:rPr>
              <a:t>15-20munud).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950">
              <a:latin typeface="Times New Roman"/>
              <a:cs typeface="Times New Roman"/>
            </a:endParaRPr>
          </a:p>
          <a:p>
            <a:pPr marL="12700" marR="5080">
              <a:lnSpc>
                <a:spcPct val="99400"/>
              </a:lnSpc>
            </a:pPr>
            <a:r>
              <a:rPr sz="1800" spc="-80" dirty="0">
                <a:latin typeface="Calibri"/>
                <a:cs typeface="Calibri"/>
              </a:rPr>
              <a:t>“A </a:t>
            </a:r>
            <a:r>
              <a:rPr sz="1800" spc="-10" dirty="0">
                <a:latin typeface="Calibri"/>
                <a:cs typeface="Calibri"/>
              </a:rPr>
              <a:t>lecture </a:t>
            </a:r>
            <a:r>
              <a:rPr sz="1800" spc="-5" dirty="0">
                <a:latin typeface="Calibri"/>
                <a:cs typeface="Calibri"/>
              </a:rPr>
              <a:t>is an </a:t>
            </a:r>
            <a:r>
              <a:rPr sz="1800" spc="-10" dirty="0">
                <a:latin typeface="Calibri"/>
                <a:cs typeface="Calibri"/>
              </a:rPr>
              <a:t>event where information </a:t>
            </a:r>
            <a:r>
              <a:rPr sz="1800" spc="-5" dirty="0">
                <a:latin typeface="Calibri"/>
                <a:cs typeface="Calibri"/>
              </a:rPr>
              <a:t>passes </a:t>
            </a:r>
            <a:r>
              <a:rPr sz="1800" spc="-10" dirty="0">
                <a:latin typeface="Calibri"/>
                <a:cs typeface="Calibri"/>
              </a:rPr>
              <a:t>from </a:t>
            </a:r>
            <a:r>
              <a:rPr sz="1800" spc="-5" dirty="0">
                <a:latin typeface="Calibri"/>
                <a:cs typeface="Calibri"/>
              </a:rPr>
              <a:t>the notes </a:t>
            </a:r>
            <a:r>
              <a:rPr sz="1800" dirty="0">
                <a:latin typeface="Calibri"/>
                <a:cs typeface="Calibri"/>
              </a:rPr>
              <a:t>of  </a:t>
            </a:r>
            <a:r>
              <a:rPr sz="1800" spc="-5" dirty="0">
                <a:latin typeface="Calibri"/>
                <a:cs typeface="Calibri"/>
              </a:rPr>
              <a:t>the lecturer </a:t>
            </a:r>
            <a:r>
              <a:rPr sz="1800" spc="-15" dirty="0">
                <a:latin typeface="Calibri"/>
                <a:cs typeface="Calibri"/>
              </a:rPr>
              <a:t>into </a:t>
            </a:r>
            <a:r>
              <a:rPr sz="1800" spc="-5" dirty="0">
                <a:latin typeface="Calibri"/>
                <a:cs typeface="Calibri"/>
              </a:rPr>
              <a:t>the notes </a:t>
            </a:r>
            <a:r>
              <a:rPr sz="1800" dirty="0">
                <a:latin typeface="Calibri"/>
                <a:cs typeface="Calibri"/>
              </a:rPr>
              <a:t>of </a:t>
            </a:r>
            <a:r>
              <a:rPr sz="1800" spc="-5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student, </a:t>
            </a:r>
            <a:r>
              <a:rPr sz="1800" spc="-5" dirty="0">
                <a:latin typeface="Calibri"/>
                <a:cs typeface="Calibri"/>
              </a:rPr>
              <a:t>without passing </a:t>
            </a:r>
            <a:r>
              <a:rPr sz="1800" spc="-10" dirty="0">
                <a:latin typeface="Calibri"/>
                <a:cs typeface="Calibri"/>
              </a:rPr>
              <a:t>through  </a:t>
            </a:r>
            <a:r>
              <a:rPr sz="1800" spc="-5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brains </a:t>
            </a:r>
            <a:r>
              <a:rPr sz="1800" dirty="0">
                <a:latin typeface="Calibri"/>
                <a:cs typeface="Calibri"/>
              </a:rPr>
              <a:t>of </a:t>
            </a:r>
            <a:r>
              <a:rPr sz="1800" spc="-30" dirty="0">
                <a:latin typeface="Calibri"/>
                <a:cs typeface="Calibri"/>
              </a:rPr>
              <a:t>either. “(Petty,</a:t>
            </a:r>
            <a:r>
              <a:rPr sz="1800" spc="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2009)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920239" y="2115311"/>
            <a:ext cx="1606296" cy="107289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69323" y="498030"/>
            <a:ext cx="7959263" cy="60084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30530" y="113123"/>
            <a:ext cx="8978091" cy="66422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022600" y="0"/>
            <a:ext cx="5016500" cy="1158875"/>
          </a:xfrm>
          <a:custGeom>
            <a:avLst/>
            <a:gdLst/>
            <a:ahLst/>
            <a:cxnLst/>
            <a:rect l="l" t="t" r="r" b="b"/>
            <a:pathLst>
              <a:path w="5016500" h="1158875">
                <a:moveTo>
                  <a:pt x="0" y="1158339"/>
                </a:moveTo>
                <a:lnTo>
                  <a:pt x="5016500" y="1158339"/>
                </a:lnTo>
                <a:lnTo>
                  <a:pt x="5016500" y="0"/>
                </a:lnTo>
                <a:lnTo>
                  <a:pt x="0" y="0"/>
                </a:lnTo>
                <a:lnTo>
                  <a:pt x="0" y="1158339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101339" y="0"/>
            <a:ext cx="475107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b="0" dirty="0">
                <a:latin typeface="Calibri"/>
                <a:cs typeface="Calibri"/>
              </a:rPr>
              <a:t>PELEN</a:t>
            </a:r>
            <a:r>
              <a:rPr sz="8000" b="0" spc="-75" dirty="0">
                <a:latin typeface="Calibri"/>
                <a:cs typeface="Calibri"/>
              </a:rPr>
              <a:t> </a:t>
            </a:r>
            <a:r>
              <a:rPr sz="8000" b="0" spc="-5" dirty="0">
                <a:latin typeface="Calibri"/>
                <a:cs typeface="Calibri"/>
              </a:rPr>
              <a:t>EIRA</a:t>
            </a:r>
            <a:endParaRPr sz="80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549400" y="1028700"/>
            <a:ext cx="1041400" cy="647700"/>
          </a:xfrm>
          <a:custGeom>
            <a:avLst/>
            <a:gdLst/>
            <a:ahLst/>
            <a:cxnLst/>
            <a:rect l="l" t="t" r="r" b="b"/>
            <a:pathLst>
              <a:path w="1041400" h="647700">
                <a:moveTo>
                  <a:pt x="0" y="647700"/>
                </a:moveTo>
                <a:lnTo>
                  <a:pt x="1041400" y="647700"/>
                </a:lnTo>
                <a:lnTo>
                  <a:pt x="1041400" y="0"/>
                </a:lnTo>
                <a:lnTo>
                  <a:pt x="0" y="0"/>
                </a:lnTo>
                <a:lnTo>
                  <a:pt x="0" y="647700"/>
                </a:lnTo>
                <a:close/>
              </a:path>
            </a:pathLst>
          </a:custGeom>
          <a:solidFill>
            <a:srgbClr val="FBE5D6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98269" y="184360"/>
            <a:ext cx="10603402" cy="64847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77900" y="584200"/>
            <a:ext cx="558800" cy="596900"/>
          </a:xfrm>
          <a:custGeom>
            <a:avLst/>
            <a:gdLst/>
            <a:ahLst/>
            <a:cxnLst/>
            <a:rect l="l" t="t" r="r" b="b"/>
            <a:pathLst>
              <a:path w="558800" h="596900">
                <a:moveTo>
                  <a:pt x="0" y="596900"/>
                </a:moveTo>
                <a:lnTo>
                  <a:pt x="558800" y="596900"/>
                </a:lnTo>
                <a:lnTo>
                  <a:pt x="558800" y="0"/>
                </a:lnTo>
                <a:lnTo>
                  <a:pt x="0" y="0"/>
                </a:lnTo>
                <a:lnTo>
                  <a:pt x="0" y="596900"/>
                </a:lnTo>
                <a:close/>
              </a:path>
            </a:pathLst>
          </a:custGeom>
          <a:solidFill>
            <a:srgbClr val="FBE5D6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59971" y="221672"/>
            <a:ext cx="6410882" cy="59188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74371" y="348467"/>
            <a:ext cx="8302509" cy="602254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962900" y="901700"/>
            <a:ext cx="469900" cy="369570"/>
          </a:xfrm>
          <a:custGeom>
            <a:avLst/>
            <a:gdLst/>
            <a:ahLst/>
            <a:cxnLst/>
            <a:rect l="l" t="t" r="r" b="b"/>
            <a:pathLst>
              <a:path w="469900" h="369569">
                <a:moveTo>
                  <a:pt x="0" y="369332"/>
                </a:moveTo>
                <a:lnTo>
                  <a:pt x="469900" y="369332"/>
                </a:lnTo>
                <a:lnTo>
                  <a:pt x="469900" y="0"/>
                </a:lnTo>
                <a:lnTo>
                  <a:pt x="0" y="0"/>
                </a:lnTo>
                <a:lnTo>
                  <a:pt x="0" y="369332"/>
                </a:lnTo>
                <a:close/>
              </a:path>
            </a:pathLst>
          </a:custGeom>
          <a:solidFill>
            <a:srgbClr val="FFE6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806440" y="528828"/>
            <a:ext cx="303149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b="0" dirty="0">
                <a:latin typeface="Calibri"/>
                <a:cs typeface="Calibri"/>
              </a:rPr>
              <a:t>‘</a:t>
            </a:r>
            <a:r>
              <a:rPr sz="8000" b="0" spc="-245" dirty="0">
                <a:latin typeface="Calibri"/>
                <a:cs typeface="Calibri"/>
              </a:rPr>
              <a:t>E</a:t>
            </a:r>
            <a:r>
              <a:rPr sz="8000" b="0" spc="-165" dirty="0">
                <a:latin typeface="Calibri"/>
                <a:cs typeface="Calibri"/>
              </a:rPr>
              <a:t>f</a:t>
            </a:r>
            <a:r>
              <a:rPr sz="8000" b="0" spc="0" dirty="0">
                <a:latin typeface="Calibri"/>
                <a:cs typeface="Calibri"/>
              </a:rPr>
              <a:t>a</a:t>
            </a:r>
            <a:r>
              <a:rPr sz="8000" b="0" dirty="0">
                <a:latin typeface="Calibri"/>
                <a:cs typeface="Calibri"/>
              </a:rPr>
              <a:t>ll</a:t>
            </a:r>
            <a:r>
              <a:rPr sz="8000" b="0" spc="0" dirty="0">
                <a:latin typeface="Calibri"/>
                <a:cs typeface="Calibri"/>
              </a:rPr>
              <a:t>a</a:t>
            </a:r>
            <a:r>
              <a:rPr sz="8000" b="0" spc="80" dirty="0">
                <a:latin typeface="Calibri"/>
                <a:cs typeface="Calibri"/>
              </a:rPr>
              <a:t>i</a:t>
            </a:r>
            <a:r>
              <a:rPr sz="8000" b="0" dirty="0">
                <a:latin typeface="Calibri"/>
                <a:cs typeface="Calibri"/>
              </a:rPr>
              <a:t>’</a:t>
            </a:r>
            <a:r>
              <a:rPr sz="1800" b="0" dirty="0">
                <a:latin typeface="Calibri"/>
                <a:cs typeface="Calibri"/>
              </a:rPr>
              <a:t>’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58486" y="81151"/>
            <a:ext cx="9013507" cy="665743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712200" y="558800"/>
            <a:ext cx="749300" cy="660400"/>
          </a:xfrm>
          <a:custGeom>
            <a:avLst/>
            <a:gdLst/>
            <a:ahLst/>
            <a:cxnLst/>
            <a:rect l="l" t="t" r="r" b="b"/>
            <a:pathLst>
              <a:path w="749300" h="660400">
                <a:moveTo>
                  <a:pt x="0" y="660400"/>
                </a:moveTo>
                <a:lnTo>
                  <a:pt x="749300" y="660400"/>
                </a:lnTo>
                <a:lnTo>
                  <a:pt x="749300" y="0"/>
                </a:lnTo>
                <a:lnTo>
                  <a:pt x="0" y="0"/>
                </a:lnTo>
                <a:lnTo>
                  <a:pt x="0" y="66040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58486" y="177800"/>
            <a:ext cx="4479290" cy="1108075"/>
          </a:xfrm>
          <a:custGeom>
            <a:avLst/>
            <a:gdLst/>
            <a:ahLst/>
            <a:cxnLst/>
            <a:rect l="l" t="t" r="r" b="b"/>
            <a:pathLst>
              <a:path w="4479290" h="1108075">
                <a:moveTo>
                  <a:pt x="0" y="1107996"/>
                </a:moveTo>
                <a:lnTo>
                  <a:pt x="4478713" y="1107996"/>
                </a:lnTo>
                <a:lnTo>
                  <a:pt x="4478713" y="0"/>
                </a:lnTo>
                <a:lnTo>
                  <a:pt x="0" y="0"/>
                </a:lnTo>
                <a:lnTo>
                  <a:pt x="0" y="1107996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137226" y="161035"/>
            <a:ext cx="398589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0" spc="-35" dirty="0">
                <a:latin typeface="Calibri"/>
                <a:cs typeface="Calibri"/>
              </a:rPr>
              <a:t>Amser-Aros</a:t>
            </a:r>
            <a:endParaRPr sz="66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66672" y="880872"/>
            <a:ext cx="9015984" cy="50718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1124"/>
            <a:ext cx="10998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dirty="0">
                <a:latin typeface="Calibri Light"/>
                <a:cs typeface="Calibri Light"/>
              </a:rPr>
              <a:t>X =</a:t>
            </a:r>
            <a:r>
              <a:rPr sz="4400" b="0" spc="-95" dirty="0">
                <a:latin typeface="Calibri Light"/>
                <a:cs typeface="Calibri Light"/>
              </a:rPr>
              <a:t> </a:t>
            </a:r>
            <a:r>
              <a:rPr sz="4400" b="0" dirty="0">
                <a:latin typeface="Calibri Light"/>
                <a:cs typeface="Calibri Light"/>
              </a:rPr>
              <a:t>Y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39" y="1756155"/>
            <a:ext cx="6939280" cy="4198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 dirty="0">
                <a:latin typeface="Calibri"/>
                <a:cs typeface="Calibri"/>
              </a:rPr>
              <a:t>Gofyn </a:t>
            </a:r>
            <a:r>
              <a:rPr sz="2800" dirty="0">
                <a:latin typeface="Calibri"/>
                <a:cs typeface="Calibri"/>
              </a:rPr>
              <a:t>i </a:t>
            </a:r>
            <a:r>
              <a:rPr sz="2800" spc="-5" dirty="0">
                <a:latin typeface="Calibri"/>
                <a:cs typeface="Calibri"/>
              </a:rPr>
              <a:t>ddisgyblion pam </a:t>
            </a:r>
            <a:r>
              <a:rPr sz="2800" spc="-25" dirty="0">
                <a:latin typeface="Calibri"/>
                <a:cs typeface="Calibri"/>
              </a:rPr>
              <a:t>fod </a:t>
            </a:r>
            <a:r>
              <a:rPr sz="2800" dirty="0">
                <a:latin typeface="Calibri"/>
                <a:cs typeface="Calibri"/>
              </a:rPr>
              <a:t>X </a:t>
            </a:r>
            <a:r>
              <a:rPr sz="2800" spc="-5" dirty="0">
                <a:latin typeface="Calibri"/>
                <a:cs typeface="Calibri"/>
              </a:rPr>
              <a:t>yn </a:t>
            </a:r>
            <a:r>
              <a:rPr sz="2800" spc="-15" dirty="0">
                <a:latin typeface="Calibri"/>
                <a:cs typeface="Calibri"/>
              </a:rPr>
              <a:t>enghraifft </a:t>
            </a:r>
            <a:r>
              <a:rPr sz="2800" dirty="0">
                <a:latin typeface="Calibri"/>
                <a:cs typeface="Calibri"/>
              </a:rPr>
              <a:t>o</a:t>
            </a:r>
            <a:r>
              <a:rPr sz="2800" spc="5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Y?</a:t>
            </a:r>
            <a:endParaRPr sz="2800">
              <a:latin typeface="Calibri"/>
              <a:cs typeface="Calibri"/>
            </a:endParaRPr>
          </a:p>
          <a:p>
            <a:pPr marL="12700" marR="548640">
              <a:lnSpc>
                <a:spcPct val="220000"/>
              </a:lnSpc>
              <a:spcBef>
                <a:spcPts val="25"/>
              </a:spcBef>
            </a:pPr>
            <a:r>
              <a:rPr sz="2800" spc="-5" dirty="0">
                <a:solidFill>
                  <a:srgbClr val="000090"/>
                </a:solidFill>
                <a:latin typeface="Calibri"/>
                <a:cs typeface="Calibri"/>
              </a:rPr>
              <a:t>e.e. </a:t>
            </a:r>
            <a:r>
              <a:rPr sz="2800" spc="-20" dirty="0">
                <a:solidFill>
                  <a:srgbClr val="000090"/>
                </a:solidFill>
                <a:latin typeface="Calibri"/>
                <a:cs typeface="Calibri"/>
              </a:rPr>
              <a:t>“Pam </a:t>
            </a:r>
            <a:r>
              <a:rPr sz="2800" spc="-5" dirty="0">
                <a:solidFill>
                  <a:srgbClr val="000090"/>
                </a:solidFill>
                <a:latin typeface="Calibri"/>
                <a:cs typeface="Calibri"/>
              </a:rPr>
              <a:t>mae </a:t>
            </a:r>
            <a:r>
              <a:rPr sz="2800" spc="-25" dirty="0">
                <a:solidFill>
                  <a:srgbClr val="000090"/>
                </a:solidFill>
                <a:latin typeface="Calibri"/>
                <a:cs typeface="Calibri"/>
              </a:rPr>
              <a:t>afal </a:t>
            </a:r>
            <a:r>
              <a:rPr sz="2800" spc="-5" dirty="0">
                <a:solidFill>
                  <a:srgbClr val="000090"/>
                </a:solidFill>
                <a:latin typeface="Calibri"/>
                <a:cs typeface="Calibri"/>
              </a:rPr>
              <a:t>yn </a:t>
            </a:r>
            <a:r>
              <a:rPr sz="2800" spc="-15" dirty="0">
                <a:solidFill>
                  <a:srgbClr val="000090"/>
                </a:solidFill>
                <a:latin typeface="Calibri"/>
                <a:cs typeface="Calibri"/>
              </a:rPr>
              <a:t>enghraifft </a:t>
            </a:r>
            <a:r>
              <a:rPr sz="2800" dirty="0">
                <a:solidFill>
                  <a:srgbClr val="000090"/>
                </a:solidFill>
                <a:latin typeface="Calibri"/>
                <a:cs typeface="Calibri"/>
              </a:rPr>
              <a:t>o </a:t>
            </a:r>
            <a:r>
              <a:rPr sz="2800" spc="0" dirty="0">
                <a:solidFill>
                  <a:srgbClr val="000090"/>
                </a:solidFill>
                <a:latin typeface="Calibri"/>
                <a:cs typeface="Calibri"/>
              </a:rPr>
              <a:t>ffrwyth?”  </a:t>
            </a:r>
            <a:r>
              <a:rPr sz="2800" spc="-20" dirty="0">
                <a:solidFill>
                  <a:srgbClr val="000090"/>
                </a:solidFill>
                <a:latin typeface="Calibri"/>
                <a:cs typeface="Calibri"/>
              </a:rPr>
              <a:t>“Pam </a:t>
            </a:r>
            <a:r>
              <a:rPr sz="2800" spc="-5" dirty="0">
                <a:solidFill>
                  <a:srgbClr val="000090"/>
                </a:solidFill>
                <a:latin typeface="Calibri"/>
                <a:cs typeface="Calibri"/>
              </a:rPr>
              <a:t>mae cadno yn </a:t>
            </a:r>
            <a:r>
              <a:rPr sz="2800" spc="-15" dirty="0">
                <a:solidFill>
                  <a:srgbClr val="000090"/>
                </a:solidFill>
                <a:latin typeface="Calibri"/>
                <a:cs typeface="Calibri"/>
              </a:rPr>
              <a:t>enghraifft </a:t>
            </a:r>
            <a:r>
              <a:rPr sz="2800" dirty="0">
                <a:solidFill>
                  <a:srgbClr val="000090"/>
                </a:solidFill>
                <a:latin typeface="Calibri"/>
                <a:cs typeface="Calibri"/>
              </a:rPr>
              <a:t>o</a:t>
            </a:r>
            <a:r>
              <a:rPr sz="2800" spc="35" dirty="0">
                <a:solidFill>
                  <a:srgbClr val="00009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0090"/>
                </a:solidFill>
                <a:latin typeface="Calibri"/>
                <a:cs typeface="Calibri"/>
              </a:rPr>
              <a:t>famal?”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100">
              <a:latin typeface="Times New Roman"/>
              <a:cs typeface="Times New Roman"/>
            </a:endParaRPr>
          </a:p>
          <a:p>
            <a:pPr marL="12700" marR="1400810">
              <a:lnSpc>
                <a:spcPct val="110000"/>
              </a:lnSpc>
              <a:spcBef>
                <a:spcPts val="5"/>
              </a:spcBef>
              <a:tabLst>
                <a:tab pos="3281045" algn="l"/>
              </a:tabLst>
            </a:pPr>
            <a:r>
              <a:rPr sz="2800" spc="-5" dirty="0">
                <a:latin typeface="Calibri"/>
                <a:cs typeface="Calibri"/>
              </a:rPr>
              <a:t>Mae </a:t>
            </a:r>
            <a:r>
              <a:rPr sz="2800" spc="-10" dirty="0">
                <a:latin typeface="Calibri"/>
                <a:cs typeface="Calibri"/>
              </a:rPr>
              <a:t>cwestiynu </a:t>
            </a:r>
            <a:r>
              <a:rPr sz="2800" spc="-30" dirty="0">
                <a:latin typeface="Calibri"/>
                <a:cs typeface="Calibri"/>
              </a:rPr>
              <a:t>fel </a:t>
            </a:r>
            <a:r>
              <a:rPr sz="2800" spc="-20" dirty="0">
                <a:latin typeface="Calibri"/>
                <a:cs typeface="Calibri"/>
              </a:rPr>
              <a:t>hyn </a:t>
            </a:r>
            <a:r>
              <a:rPr sz="2800" spc="-5" dirty="0">
                <a:latin typeface="Calibri"/>
                <a:cs typeface="Calibri"/>
              </a:rPr>
              <a:t>yn </a:t>
            </a:r>
            <a:r>
              <a:rPr sz="2800" spc="-10" dirty="0">
                <a:latin typeface="Calibri"/>
                <a:cs typeface="Calibri"/>
              </a:rPr>
              <a:t>osgoi </a:t>
            </a:r>
            <a:r>
              <a:rPr sz="2800" spc="-5" dirty="0">
                <a:latin typeface="Calibri"/>
                <a:cs typeface="Calibri"/>
              </a:rPr>
              <a:t>dwyn  </a:t>
            </a:r>
            <a:r>
              <a:rPr sz="2800" spc="-20" dirty="0">
                <a:latin typeface="Calibri"/>
                <a:cs typeface="Calibri"/>
              </a:rPr>
              <a:t>ffeithiau </a:t>
            </a:r>
            <a:r>
              <a:rPr sz="2800" spc="-5" dirty="0">
                <a:latin typeface="Calibri"/>
                <a:cs typeface="Calibri"/>
              </a:rPr>
              <a:t>yn unig</a:t>
            </a:r>
            <a:r>
              <a:rPr sz="2800" spc="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</a:t>
            </a:r>
            <a:r>
              <a:rPr sz="2800" spc="0" dirty="0">
                <a:latin typeface="Calibri"/>
                <a:cs typeface="Calibri"/>
              </a:rPr>
              <a:t> </a:t>
            </a:r>
            <a:r>
              <a:rPr sz="2800" spc="-60" dirty="0">
                <a:latin typeface="Calibri"/>
                <a:cs typeface="Calibri"/>
              </a:rPr>
              <a:t>gof.	</a:t>
            </a:r>
            <a:r>
              <a:rPr sz="2800" spc="-15" dirty="0">
                <a:latin typeface="Calibri"/>
                <a:cs typeface="Calibri"/>
              </a:rPr>
              <a:t>Mae’n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amlygu’r  </a:t>
            </a:r>
            <a:r>
              <a:rPr sz="2800" spc="-10" dirty="0">
                <a:latin typeface="Calibri"/>
                <a:cs typeface="Calibri"/>
              </a:rPr>
              <a:t>rhesymeg </a:t>
            </a:r>
            <a:r>
              <a:rPr sz="2800" spc="-5" dirty="0">
                <a:latin typeface="Calibri"/>
                <a:cs typeface="Calibri"/>
              </a:rPr>
              <a:t>yn </a:t>
            </a:r>
            <a:r>
              <a:rPr sz="2800" dirty="0">
                <a:latin typeface="Calibri"/>
                <a:cs typeface="Calibri"/>
              </a:rPr>
              <a:t>fwy</a:t>
            </a:r>
            <a:r>
              <a:rPr sz="2800" spc="0" dirty="0">
                <a:latin typeface="Calibri"/>
                <a:cs typeface="Calibri"/>
              </a:rPr>
              <a:t> </a:t>
            </a:r>
            <a:r>
              <a:rPr sz="2800" spc="-55" dirty="0">
                <a:latin typeface="Calibri"/>
                <a:cs typeface="Calibri"/>
              </a:rPr>
              <a:t>eglur.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778495" y="3182111"/>
            <a:ext cx="2776728" cy="33954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09352" y="87830"/>
            <a:ext cx="9519457" cy="65101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31024" y="136543"/>
            <a:ext cx="9489324" cy="66080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04151" y="166254"/>
            <a:ext cx="10276229" cy="61844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11200" y="508000"/>
            <a:ext cx="9728200" cy="1754505"/>
          </a:xfrm>
          <a:custGeom>
            <a:avLst/>
            <a:gdLst/>
            <a:ahLst/>
            <a:cxnLst/>
            <a:rect l="l" t="t" r="r" b="b"/>
            <a:pathLst>
              <a:path w="9728200" h="1754505">
                <a:moveTo>
                  <a:pt x="0" y="1754325"/>
                </a:moveTo>
                <a:lnTo>
                  <a:pt x="9728200" y="1754325"/>
                </a:lnTo>
                <a:lnTo>
                  <a:pt x="9728200" y="0"/>
                </a:lnTo>
                <a:lnTo>
                  <a:pt x="0" y="0"/>
                </a:lnTo>
                <a:lnTo>
                  <a:pt x="0" y="17543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89940" y="502411"/>
            <a:ext cx="9374505" cy="1662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445"/>
              </a:lnSpc>
              <a:spcBef>
                <a:spcPts val="100"/>
              </a:spcBef>
            </a:pPr>
            <a:r>
              <a:rPr sz="5400" spc="-5" dirty="0">
                <a:latin typeface="Calibri"/>
                <a:cs typeface="Calibri"/>
              </a:rPr>
              <a:t>Llinell </a:t>
            </a:r>
            <a:r>
              <a:rPr sz="5400" spc="-10" dirty="0">
                <a:latin typeface="Calibri"/>
                <a:cs typeface="Calibri"/>
              </a:rPr>
              <a:t>Bendantrwydd</a:t>
            </a:r>
            <a:endParaRPr sz="5400">
              <a:latin typeface="Calibri"/>
              <a:cs typeface="Calibri"/>
            </a:endParaRPr>
          </a:p>
          <a:p>
            <a:pPr marL="5302250">
              <a:lnSpc>
                <a:spcPts val="6445"/>
              </a:lnSpc>
            </a:pPr>
            <a:r>
              <a:rPr sz="5400" spc="-15" dirty="0">
                <a:latin typeface="Calibri"/>
                <a:cs typeface="Calibri"/>
              </a:rPr>
              <a:t>(certainty</a:t>
            </a:r>
            <a:r>
              <a:rPr sz="5400" spc="-75" dirty="0">
                <a:latin typeface="Calibri"/>
                <a:cs typeface="Calibri"/>
              </a:rPr>
              <a:t> </a:t>
            </a:r>
            <a:r>
              <a:rPr sz="5400" spc="-5" dirty="0">
                <a:latin typeface="Calibri"/>
                <a:cs typeface="Calibri"/>
              </a:rPr>
              <a:t>line)</a:t>
            </a:r>
            <a:endParaRPr sz="5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93222" y="608638"/>
            <a:ext cx="11033760" cy="5600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19445" y="3547880"/>
            <a:ext cx="4991272" cy="234081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93222" y="608638"/>
            <a:ext cx="3444240" cy="6464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190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50"/>
              </a:spcBef>
            </a:pPr>
            <a:r>
              <a:rPr sz="3600" b="0" spc="-35" dirty="0">
                <a:solidFill>
                  <a:srgbClr val="FF0000"/>
                </a:solidFill>
                <a:latin typeface="Calibri"/>
                <a:cs typeface="Calibri"/>
              </a:rPr>
              <a:t>Parau</a:t>
            </a:r>
            <a:r>
              <a:rPr sz="3600" b="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3600" b="0" spc="-5" dirty="0">
                <a:solidFill>
                  <a:srgbClr val="FF0000"/>
                </a:solidFill>
                <a:latin typeface="Calibri"/>
                <a:cs typeface="Calibri"/>
              </a:rPr>
              <a:t>pilipala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03700" y="608638"/>
            <a:ext cx="4292600" cy="6464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1905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50"/>
              </a:spcBef>
            </a:pPr>
            <a:r>
              <a:rPr sz="3600" spc="-15" dirty="0">
                <a:solidFill>
                  <a:srgbClr val="FF0000"/>
                </a:solidFill>
                <a:latin typeface="Calibri"/>
                <a:cs typeface="Calibri"/>
              </a:rPr>
              <a:t>Partneiriaid</a:t>
            </a:r>
            <a:r>
              <a:rPr sz="3600" spc="-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3600" spc="-20" dirty="0">
                <a:solidFill>
                  <a:srgbClr val="FF0000"/>
                </a:solidFill>
                <a:latin typeface="Calibri"/>
                <a:cs typeface="Calibri"/>
              </a:rPr>
              <a:t>perffaith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0248900" y="977900"/>
            <a:ext cx="482600" cy="369570"/>
          </a:xfrm>
          <a:custGeom>
            <a:avLst/>
            <a:gdLst/>
            <a:ahLst/>
            <a:cxnLst/>
            <a:rect l="l" t="t" r="r" b="b"/>
            <a:pathLst>
              <a:path w="482600" h="369569">
                <a:moveTo>
                  <a:pt x="0" y="369332"/>
                </a:moveTo>
                <a:lnTo>
                  <a:pt x="482600" y="369332"/>
                </a:lnTo>
                <a:lnTo>
                  <a:pt x="482600" y="0"/>
                </a:lnTo>
                <a:lnTo>
                  <a:pt x="0" y="0"/>
                </a:lnTo>
                <a:lnTo>
                  <a:pt x="0" y="369332"/>
                </a:lnTo>
                <a:close/>
              </a:path>
            </a:pathLst>
          </a:custGeom>
          <a:solidFill>
            <a:srgbClr val="FFF2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937500" y="1254969"/>
            <a:ext cx="2222500" cy="1939289"/>
          </a:xfrm>
          <a:prstGeom prst="rect">
            <a:avLst/>
          </a:prstGeom>
          <a:solidFill>
            <a:srgbClr val="FFF2CC"/>
          </a:solidFill>
        </p:spPr>
        <p:txBody>
          <a:bodyPr vert="horz" wrap="square" lIns="0" tIns="15875" rIns="0" bIns="0" rtlCol="0">
            <a:spAutoFit/>
          </a:bodyPr>
          <a:lstStyle/>
          <a:p>
            <a:pPr marL="91440" marR="394335">
              <a:lnSpc>
                <a:spcPct val="100800"/>
              </a:lnSpc>
              <a:spcBef>
                <a:spcPts val="125"/>
              </a:spcBef>
            </a:pPr>
            <a:r>
              <a:rPr sz="2400" spc="-10" dirty="0">
                <a:latin typeface="Calibri"/>
                <a:cs typeface="Calibri"/>
              </a:rPr>
              <a:t>Cyswllt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llygaid  </a:t>
            </a:r>
            <a:r>
              <a:rPr sz="2400" spc="-5" dirty="0">
                <a:latin typeface="Calibri"/>
                <a:cs typeface="Calibri"/>
              </a:rPr>
              <a:t>Iaith </a:t>
            </a:r>
            <a:r>
              <a:rPr sz="2400" dirty="0">
                <a:latin typeface="Calibri"/>
                <a:cs typeface="Calibri"/>
              </a:rPr>
              <a:t>y </a:t>
            </a:r>
            <a:r>
              <a:rPr sz="2400" spc="-10" dirty="0">
                <a:latin typeface="Calibri"/>
                <a:cs typeface="Calibri"/>
              </a:rPr>
              <a:t>corff  Cymryd </a:t>
            </a:r>
            <a:r>
              <a:rPr sz="2400" dirty="0">
                <a:latin typeface="Calibri"/>
                <a:cs typeface="Calibri"/>
              </a:rPr>
              <a:t>rhan  </a:t>
            </a:r>
            <a:r>
              <a:rPr sz="2400" spc="-15" dirty="0">
                <a:latin typeface="Calibri"/>
                <a:cs typeface="Calibri"/>
              </a:rPr>
              <a:t>Gwrando  </a:t>
            </a:r>
            <a:r>
              <a:rPr sz="2400" spc="-5" dirty="0">
                <a:latin typeface="Calibri"/>
                <a:cs typeface="Calibri"/>
              </a:rPr>
              <a:t>amser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667500" y="3810000"/>
            <a:ext cx="4699000" cy="2308860"/>
          </a:xfrm>
          <a:prstGeom prst="rect">
            <a:avLst/>
          </a:prstGeom>
          <a:solidFill>
            <a:srgbClr val="FFF2CC"/>
          </a:solidFill>
        </p:spPr>
        <p:txBody>
          <a:bodyPr vert="horz" wrap="square" lIns="0" tIns="209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65"/>
              </a:spcBef>
            </a:pP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Enghreifftiau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o</a:t>
            </a:r>
            <a:r>
              <a:rPr sz="24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Gwestiynau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500">
              <a:latin typeface="Times New Roman"/>
              <a:cs typeface="Times New Roman"/>
            </a:endParaRPr>
          </a:p>
          <a:p>
            <a:pPr marL="434340" indent="-342900">
              <a:lnSpc>
                <a:spcPct val="100000"/>
              </a:lnSpc>
              <a:buFont typeface="Arial"/>
              <a:buChar char="•"/>
              <a:tabLst>
                <a:tab pos="433705" algn="l"/>
                <a:tab pos="434340" algn="l"/>
              </a:tabLst>
            </a:pP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A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ydy </a:t>
            </a:r>
            <a:r>
              <a:rPr sz="2400" spc="-15" dirty="0">
                <a:solidFill>
                  <a:srgbClr val="FF0000"/>
                </a:solidFill>
                <a:latin typeface="Calibri"/>
                <a:cs typeface="Calibri"/>
              </a:rPr>
              <a:t>pysgod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yn</a:t>
            </a:r>
            <a:r>
              <a:rPr sz="2400" spc="-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llefain?</a:t>
            </a:r>
            <a:endParaRPr sz="2400">
              <a:latin typeface="Calibri"/>
              <a:cs typeface="Calibri"/>
            </a:endParaRPr>
          </a:p>
          <a:p>
            <a:pPr marL="434340" marR="271780" indent="-342900">
              <a:lnSpc>
                <a:spcPct val="100800"/>
              </a:lnSpc>
              <a:buFont typeface="Arial"/>
              <a:buChar char="•"/>
              <a:tabLst>
                <a:tab pos="433705" algn="l"/>
                <a:tab pos="434340" algn="l"/>
              </a:tabLst>
            </a:pP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Os fyddai blodau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yn </a:t>
            </a:r>
            <a:r>
              <a:rPr sz="2400" spc="-15" dirty="0">
                <a:solidFill>
                  <a:srgbClr val="FF0000"/>
                </a:solidFill>
                <a:latin typeface="Calibri"/>
                <a:cs typeface="Calibri"/>
              </a:rPr>
              <a:t>gallu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siarad, 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beth fydden nhw’n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ei</a:t>
            </a:r>
            <a:r>
              <a:rPr sz="2400" spc="-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ddweud?</a:t>
            </a:r>
            <a:endParaRPr sz="2400">
              <a:latin typeface="Calibri"/>
              <a:cs typeface="Calibri"/>
            </a:endParaRPr>
          </a:p>
          <a:p>
            <a:pPr marL="434340" indent="-342900">
              <a:lnSpc>
                <a:spcPts val="2810"/>
              </a:lnSpc>
              <a:buFont typeface="Arial"/>
              <a:buChar char="•"/>
              <a:tabLst>
                <a:tab pos="433705" algn="l"/>
                <a:tab pos="434340" algn="l"/>
              </a:tabLst>
            </a:pPr>
            <a:r>
              <a:rPr sz="2400" spc="-20" dirty="0">
                <a:solidFill>
                  <a:srgbClr val="FF0000"/>
                </a:solidFill>
                <a:latin typeface="Calibri"/>
                <a:cs typeface="Calibri"/>
              </a:rPr>
              <a:t>Pam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bod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glaw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yn</a:t>
            </a:r>
            <a:r>
              <a:rPr sz="24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wlyb?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3534" y="201250"/>
            <a:ext cx="8229597" cy="65186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22400" y="812800"/>
            <a:ext cx="1104900" cy="596900"/>
          </a:xfrm>
          <a:custGeom>
            <a:avLst/>
            <a:gdLst/>
            <a:ahLst/>
            <a:cxnLst/>
            <a:rect l="l" t="t" r="r" b="b"/>
            <a:pathLst>
              <a:path w="1104900" h="596900">
                <a:moveTo>
                  <a:pt x="0" y="596900"/>
                </a:moveTo>
                <a:lnTo>
                  <a:pt x="1104900" y="596900"/>
                </a:lnTo>
                <a:lnTo>
                  <a:pt x="1104900" y="0"/>
                </a:lnTo>
                <a:lnTo>
                  <a:pt x="0" y="0"/>
                </a:lnTo>
                <a:lnTo>
                  <a:pt x="0" y="596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660534" y="89524"/>
            <a:ext cx="5435600" cy="1447165"/>
          </a:xfrm>
          <a:custGeom>
            <a:avLst/>
            <a:gdLst/>
            <a:ahLst/>
            <a:cxnLst/>
            <a:rect l="l" t="t" r="r" b="b"/>
            <a:pathLst>
              <a:path w="5435600" h="1447165">
                <a:moveTo>
                  <a:pt x="0" y="1446550"/>
                </a:moveTo>
                <a:lnTo>
                  <a:pt x="5435600" y="1446550"/>
                </a:lnTo>
                <a:lnTo>
                  <a:pt x="5435600" y="0"/>
                </a:lnTo>
                <a:lnTo>
                  <a:pt x="0" y="0"/>
                </a:lnTo>
                <a:lnTo>
                  <a:pt x="0" y="14465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739274" y="83820"/>
            <a:ext cx="4916805" cy="136969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5080">
              <a:lnSpc>
                <a:spcPct val="100499"/>
              </a:lnSpc>
              <a:spcBef>
                <a:spcPts val="70"/>
              </a:spcBef>
            </a:pPr>
            <a:r>
              <a:rPr sz="4400" b="0" spc="-25" dirty="0">
                <a:latin typeface="Calibri"/>
                <a:cs typeface="Calibri"/>
              </a:rPr>
              <a:t>Rhifo </a:t>
            </a:r>
            <a:r>
              <a:rPr sz="4400" b="0" spc="-5" dirty="0">
                <a:latin typeface="Calibri"/>
                <a:cs typeface="Calibri"/>
              </a:rPr>
              <a:t>unigolion </a:t>
            </a:r>
            <a:r>
              <a:rPr sz="4400" b="0" spc="-10" dirty="0">
                <a:latin typeface="Calibri"/>
                <a:cs typeface="Calibri"/>
              </a:rPr>
              <a:t>gyda’i  gilydd</a:t>
            </a:r>
            <a:endParaRPr sz="4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677045" y="83125"/>
            <a:ext cx="8595406" cy="64929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398000" y="266700"/>
            <a:ext cx="774700" cy="482600"/>
          </a:xfrm>
          <a:custGeom>
            <a:avLst/>
            <a:gdLst/>
            <a:ahLst/>
            <a:cxnLst/>
            <a:rect l="l" t="t" r="r" b="b"/>
            <a:pathLst>
              <a:path w="774700" h="482600">
                <a:moveTo>
                  <a:pt x="0" y="482600"/>
                </a:moveTo>
                <a:lnTo>
                  <a:pt x="774700" y="482600"/>
                </a:lnTo>
                <a:lnTo>
                  <a:pt x="774700" y="0"/>
                </a:lnTo>
                <a:lnTo>
                  <a:pt x="0" y="0"/>
                </a:lnTo>
                <a:lnTo>
                  <a:pt x="0" y="48260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7045" y="5080000"/>
            <a:ext cx="8595995" cy="1754505"/>
          </a:xfrm>
          <a:custGeom>
            <a:avLst/>
            <a:gdLst/>
            <a:ahLst/>
            <a:cxnLst/>
            <a:rect l="l" t="t" r="r" b="b"/>
            <a:pathLst>
              <a:path w="8595995" h="1754504">
                <a:moveTo>
                  <a:pt x="0" y="1754325"/>
                </a:moveTo>
                <a:lnTo>
                  <a:pt x="8595406" y="1754325"/>
                </a:lnTo>
                <a:lnTo>
                  <a:pt x="8595406" y="0"/>
                </a:lnTo>
                <a:lnTo>
                  <a:pt x="0" y="0"/>
                </a:lnTo>
                <a:lnTo>
                  <a:pt x="0" y="17543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755785" y="5086603"/>
            <a:ext cx="7482205" cy="16687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700"/>
              </a:lnSpc>
              <a:spcBef>
                <a:spcPts val="110"/>
              </a:spcBef>
            </a:pPr>
            <a:r>
              <a:rPr sz="3600" spc="-10" dirty="0">
                <a:latin typeface="Calibri"/>
                <a:cs typeface="Calibri"/>
              </a:rPr>
              <a:t>Meddyliwch </a:t>
            </a:r>
            <a:r>
              <a:rPr sz="3600" dirty="0">
                <a:latin typeface="Calibri"/>
                <a:cs typeface="Calibri"/>
              </a:rPr>
              <a:t>am </a:t>
            </a:r>
            <a:r>
              <a:rPr sz="3600" spc="-5" dirty="0">
                <a:latin typeface="Calibri"/>
                <a:cs typeface="Calibri"/>
              </a:rPr>
              <a:t>un </a:t>
            </a:r>
            <a:r>
              <a:rPr sz="3600" spc="-15" dirty="0">
                <a:latin typeface="Calibri"/>
                <a:cs typeface="Calibri"/>
              </a:rPr>
              <a:t>sefyllfa </a:t>
            </a:r>
            <a:r>
              <a:rPr sz="3600" spc="-10" dirty="0">
                <a:latin typeface="Calibri"/>
                <a:cs typeface="Calibri"/>
              </a:rPr>
              <a:t>addysgu…  </a:t>
            </a:r>
            <a:r>
              <a:rPr sz="3600" spc="-15" dirty="0">
                <a:latin typeface="Calibri"/>
                <a:cs typeface="Calibri"/>
              </a:rPr>
              <a:t>dysgwch </a:t>
            </a:r>
            <a:r>
              <a:rPr sz="3600" dirty="0">
                <a:latin typeface="Calibri"/>
                <a:cs typeface="Calibri"/>
              </a:rPr>
              <a:t>e </a:t>
            </a:r>
            <a:r>
              <a:rPr sz="3600" spc="-10" dirty="0">
                <a:latin typeface="Calibri"/>
                <a:cs typeface="Calibri"/>
              </a:rPr>
              <a:t>mewn </a:t>
            </a:r>
            <a:r>
              <a:rPr sz="3600" dirty="0">
                <a:latin typeface="Calibri"/>
                <a:cs typeface="Calibri"/>
              </a:rPr>
              <a:t>1 </a:t>
            </a:r>
            <a:r>
              <a:rPr sz="3600" spc="-5" dirty="0">
                <a:latin typeface="Calibri"/>
                <a:cs typeface="Calibri"/>
              </a:rPr>
              <a:t>munud yn </a:t>
            </a:r>
            <a:r>
              <a:rPr sz="3600" spc="-25" dirty="0">
                <a:latin typeface="Calibri"/>
                <a:cs typeface="Calibri"/>
              </a:rPr>
              <a:t>defnyddio  </a:t>
            </a:r>
            <a:r>
              <a:rPr sz="3600" spc="-10" dirty="0">
                <a:latin typeface="Calibri"/>
                <a:cs typeface="Calibri"/>
              </a:rPr>
              <a:t>cwestiynau </a:t>
            </a:r>
            <a:r>
              <a:rPr sz="3600" spc="-5" dirty="0">
                <a:latin typeface="Calibri"/>
                <a:cs typeface="Calibri"/>
              </a:rPr>
              <a:t>yn</a:t>
            </a:r>
            <a:r>
              <a:rPr sz="3600" spc="-15" dirty="0">
                <a:latin typeface="Calibri"/>
                <a:cs typeface="Calibri"/>
              </a:rPr>
              <a:t> </a:t>
            </a:r>
            <a:r>
              <a:rPr sz="3600" spc="-5" dirty="0">
                <a:latin typeface="Calibri"/>
                <a:cs typeface="Calibri"/>
              </a:rPr>
              <a:t>unig!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684713" y="128353"/>
            <a:ext cx="8373686" cy="632076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928100" y="6057900"/>
            <a:ext cx="965200" cy="391795"/>
          </a:xfrm>
          <a:custGeom>
            <a:avLst/>
            <a:gdLst/>
            <a:ahLst/>
            <a:cxnLst/>
            <a:rect l="l" t="t" r="r" b="b"/>
            <a:pathLst>
              <a:path w="965200" h="391795">
                <a:moveTo>
                  <a:pt x="0" y="391218"/>
                </a:moveTo>
                <a:lnTo>
                  <a:pt x="965200" y="391218"/>
                </a:lnTo>
                <a:lnTo>
                  <a:pt x="965200" y="0"/>
                </a:lnTo>
                <a:lnTo>
                  <a:pt x="0" y="0"/>
                </a:lnTo>
                <a:lnTo>
                  <a:pt x="0" y="391218"/>
                </a:lnTo>
                <a:close/>
              </a:path>
            </a:pathLst>
          </a:custGeom>
          <a:solidFill>
            <a:srgbClr val="FBE5D6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82587" y="336175"/>
            <a:ext cx="8216153" cy="616211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71775" y="54306"/>
            <a:ext cx="7122101" cy="66815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035300" y="457200"/>
            <a:ext cx="5613400" cy="1323975"/>
          </a:xfrm>
          <a:custGeom>
            <a:avLst/>
            <a:gdLst/>
            <a:ahLst/>
            <a:cxnLst/>
            <a:rect l="l" t="t" r="r" b="b"/>
            <a:pathLst>
              <a:path w="5613400" h="1323975">
                <a:moveTo>
                  <a:pt x="0" y="1323439"/>
                </a:moveTo>
                <a:lnTo>
                  <a:pt x="5613400" y="1323439"/>
                </a:lnTo>
                <a:lnTo>
                  <a:pt x="5613400" y="0"/>
                </a:lnTo>
                <a:lnTo>
                  <a:pt x="0" y="0"/>
                </a:lnTo>
                <a:lnTo>
                  <a:pt x="0" y="1323439"/>
                </a:lnTo>
                <a:close/>
              </a:path>
            </a:pathLst>
          </a:custGeom>
          <a:solidFill>
            <a:srgbClr val="FFF2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2483" rIns="0" bIns="0" rtlCol="0">
            <a:spAutoFit/>
          </a:bodyPr>
          <a:lstStyle/>
          <a:p>
            <a:pPr marL="1092200" marR="5080">
              <a:lnSpc>
                <a:spcPct val="100000"/>
              </a:lnSpc>
              <a:spcBef>
                <a:spcPts val="100"/>
              </a:spcBef>
            </a:pPr>
            <a:r>
              <a:rPr sz="4000" b="0" spc="-25" dirty="0">
                <a:latin typeface="Calibri"/>
                <a:cs typeface="Calibri"/>
              </a:rPr>
              <a:t>Strategaethau </a:t>
            </a:r>
            <a:r>
              <a:rPr sz="4000" b="0" spc="-10" dirty="0">
                <a:latin typeface="Calibri"/>
                <a:cs typeface="Calibri"/>
              </a:rPr>
              <a:t>Addysgu  </a:t>
            </a:r>
            <a:r>
              <a:rPr sz="4000" b="0" spc="-15" dirty="0">
                <a:latin typeface="Calibri"/>
                <a:cs typeface="Calibri"/>
              </a:rPr>
              <a:t>Gweithredol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49133" y="132459"/>
            <a:ext cx="11685703" cy="666310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16795" y="141084"/>
            <a:ext cx="4541497" cy="32402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647110" y="82104"/>
            <a:ext cx="4418845" cy="32725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54924" y="3473517"/>
            <a:ext cx="4255123" cy="295429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482013" y="4007611"/>
            <a:ext cx="3483610" cy="221424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 marR="5080">
              <a:lnSpc>
                <a:spcPct val="99600"/>
              </a:lnSpc>
              <a:spcBef>
                <a:spcPts val="114"/>
              </a:spcBef>
            </a:pPr>
            <a:r>
              <a:rPr sz="3600" spc="-10" dirty="0">
                <a:latin typeface="Calibri"/>
                <a:cs typeface="Calibri"/>
              </a:rPr>
              <a:t>Strwythurau  cwestiynau  </a:t>
            </a:r>
            <a:r>
              <a:rPr sz="3600" spc="-20" dirty="0">
                <a:latin typeface="Calibri"/>
                <a:cs typeface="Calibri"/>
              </a:rPr>
              <a:t>socrataidd </a:t>
            </a:r>
            <a:r>
              <a:rPr sz="3600" spc="-5" dirty="0">
                <a:latin typeface="Calibri"/>
                <a:cs typeface="Calibri"/>
              </a:rPr>
              <a:t>yn</a:t>
            </a:r>
            <a:r>
              <a:rPr sz="3600" spc="-60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gallu  </a:t>
            </a:r>
            <a:r>
              <a:rPr sz="3600" spc="-10" dirty="0">
                <a:latin typeface="Calibri"/>
                <a:cs typeface="Calibri"/>
              </a:rPr>
              <a:t>helpu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887585" y="3549534"/>
            <a:ext cx="1433195" cy="1119505"/>
          </a:xfrm>
          <a:custGeom>
            <a:avLst/>
            <a:gdLst/>
            <a:ahLst/>
            <a:cxnLst/>
            <a:rect l="l" t="t" r="r" b="b"/>
            <a:pathLst>
              <a:path w="1433195" h="1119504">
                <a:moveTo>
                  <a:pt x="559723" y="0"/>
                </a:moveTo>
                <a:lnTo>
                  <a:pt x="0" y="559723"/>
                </a:lnTo>
                <a:lnTo>
                  <a:pt x="559723" y="1119446"/>
                </a:lnTo>
                <a:lnTo>
                  <a:pt x="559723" y="839585"/>
                </a:lnTo>
                <a:lnTo>
                  <a:pt x="1432562" y="839585"/>
                </a:lnTo>
                <a:lnTo>
                  <a:pt x="1432562" y="279862"/>
                </a:lnTo>
                <a:lnTo>
                  <a:pt x="559723" y="279862"/>
                </a:lnTo>
                <a:lnTo>
                  <a:pt x="559723" y="0"/>
                </a:lnTo>
                <a:close/>
              </a:path>
            </a:pathLst>
          </a:custGeom>
          <a:solidFill>
            <a:srgbClr val="5B9B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887585" y="3549534"/>
            <a:ext cx="1433195" cy="1119505"/>
          </a:xfrm>
          <a:custGeom>
            <a:avLst/>
            <a:gdLst/>
            <a:ahLst/>
            <a:cxnLst/>
            <a:rect l="l" t="t" r="r" b="b"/>
            <a:pathLst>
              <a:path w="1433195" h="1119504">
                <a:moveTo>
                  <a:pt x="559723" y="1119447"/>
                </a:moveTo>
                <a:lnTo>
                  <a:pt x="0" y="559722"/>
                </a:lnTo>
                <a:lnTo>
                  <a:pt x="559723" y="0"/>
                </a:lnTo>
                <a:lnTo>
                  <a:pt x="559723" y="279862"/>
                </a:lnTo>
                <a:lnTo>
                  <a:pt x="1432562" y="279862"/>
                </a:lnTo>
                <a:lnTo>
                  <a:pt x="1432562" y="839584"/>
                </a:lnTo>
                <a:lnTo>
                  <a:pt x="559723" y="839584"/>
                </a:lnTo>
                <a:lnTo>
                  <a:pt x="559723" y="1119447"/>
                </a:lnTo>
                <a:close/>
              </a:path>
            </a:pathLst>
          </a:custGeom>
          <a:ln w="12700">
            <a:solidFill>
              <a:srgbClr val="4171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86368" y="487679"/>
            <a:ext cx="7931030" cy="56621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585893" y="19811"/>
            <a:ext cx="3196590" cy="6731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Calibri"/>
                <a:cs typeface="Calibri"/>
              </a:rPr>
              <a:t>A </a:t>
            </a:r>
            <a:r>
              <a:rPr sz="2000" b="1" spc="-10" dirty="0">
                <a:latin typeface="Calibri"/>
                <a:cs typeface="Calibri"/>
              </a:rPr>
              <a:t>ydych </a:t>
            </a:r>
            <a:r>
              <a:rPr sz="2000" b="1" dirty="0">
                <a:latin typeface="Calibri"/>
                <a:cs typeface="Calibri"/>
              </a:rPr>
              <a:t>yn </a:t>
            </a:r>
            <a:r>
              <a:rPr sz="2000" b="1" spc="-5" dirty="0">
                <a:latin typeface="Calibri"/>
                <a:cs typeface="Calibri"/>
              </a:rPr>
              <a:t>cytuno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gyda…?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latin typeface="Calibri"/>
                <a:cs typeface="Calibri"/>
              </a:rPr>
              <a:t>Sut </a:t>
            </a:r>
            <a:r>
              <a:rPr sz="2000" b="1" spc="-10" dirty="0">
                <a:latin typeface="Calibri"/>
                <a:cs typeface="Calibri"/>
              </a:rPr>
              <a:t>ydych </a:t>
            </a:r>
            <a:r>
              <a:rPr sz="2000" b="1" dirty="0">
                <a:latin typeface="Calibri"/>
                <a:cs typeface="Calibri"/>
              </a:rPr>
              <a:t>yn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gwybod?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 marR="71120">
              <a:lnSpc>
                <a:spcPct val="100000"/>
              </a:lnSpc>
            </a:pPr>
            <a:r>
              <a:rPr sz="2000" b="1" spc="-20" dirty="0">
                <a:latin typeface="Calibri"/>
                <a:cs typeface="Calibri"/>
              </a:rPr>
              <a:t>Pam </a:t>
            </a:r>
            <a:r>
              <a:rPr sz="2000" b="1" dirty="0">
                <a:latin typeface="Calibri"/>
                <a:cs typeface="Calibri"/>
              </a:rPr>
              <a:t>y </a:t>
            </a:r>
            <a:r>
              <a:rPr sz="2000" b="1" spc="-10" dirty="0">
                <a:latin typeface="Calibri"/>
                <a:cs typeface="Calibri"/>
              </a:rPr>
              <a:t>byddai rhywun arall </a:t>
            </a:r>
            <a:r>
              <a:rPr sz="2000" b="1" dirty="0">
                <a:latin typeface="Calibri"/>
                <a:cs typeface="Calibri"/>
              </a:rPr>
              <a:t>yn  </a:t>
            </a:r>
            <a:r>
              <a:rPr sz="2000" b="1" spc="-5" dirty="0">
                <a:latin typeface="Calibri"/>
                <a:cs typeface="Calibri"/>
              </a:rPr>
              <a:t>meddwl </a:t>
            </a:r>
            <a:r>
              <a:rPr sz="2000" b="1" spc="-15" dirty="0">
                <a:latin typeface="Calibri"/>
                <a:cs typeface="Calibri"/>
              </a:rPr>
              <a:t>fel</a:t>
            </a:r>
            <a:r>
              <a:rPr sz="2000" b="1" spc="-2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yna?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 marR="334645">
              <a:lnSpc>
                <a:spcPct val="100000"/>
              </a:lnSpc>
            </a:pPr>
            <a:r>
              <a:rPr sz="2000" b="1" spc="-5" dirty="0">
                <a:latin typeface="Calibri"/>
                <a:cs typeface="Calibri"/>
              </a:rPr>
              <a:t>Beth </a:t>
            </a:r>
            <a:r>
              <a:rPr sz="2000" b="1" dirty="0">
                <a:latin typeface="Calibri"/>
                <a:cs typeface="Calibri"/>
              </a:rPr>
              <a:t>yw </a:t>
            </a:r>
            <a:r>
              <a:rPr sz="2000" b="1" spc="-5" dirty="0">
                <a:latin typeface="Calibri"/>
                <a:cs typeface="Calibri"/>
              </a:rPr>
              <a:t>eich rhesymau</a:t>
            </a:r>
            <a:r>
              <a:rPr sz="2000" b="1" spc="-7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am  </a:t>
            </a:r>
            <a:r>
              <a:rPr sz="2000" b="1" spc="-5" dirty="0">
                <a:latin typeface="Calibri"/>
                <a:cs typeface="Calibri"/>
              </a:rPr>
              <a:t>ddweud</a:t>
            </a:r>
            <a:r>
              <a:rPr sz="2000" b="1" spc="-10" dirty="0">
                <a:latin typeface="Calibri"/>
                <a:cs typeface="Calibri"/>
              </a:rPr>
              <a:t> hyn?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</a:pPr>
            <a:r>
              <a:rPr sz="2000" b="1" spc="-5" dirty="0">
                <a:latin typeface="Calibri"/>
                <a:cs typeface="Calibri"/>
              </a:rPr>
              <a:t>Esboniwch </a:t>
            </a:r>
            <a:r>
              <a:rPr sz="2000" b="1" dirty="0">
                <a:latin typeface="Calibri"/>
                <a:cs typeface="Calibri"/>
              </a:rPr>
              <a:t>fwy </a:t>
            </a:r>
            <a:r>
              <a:rPr sz="2000" b="1" spc="-5" dirty="0">
                <a:latin typeface="Calibri"/>
                <a:cs typeface="Calibri"/>
              </a:rPr>
              <a:t>os </a:t>
            </a:r>
            <a:r>
              <a:rPr sz="2000" b="1" spc="-10" dirty="0">
                <a:latin typeface="Calibri"/>
                <a:cs typeface="Calibri"/>
              </a:rPr>
              <a:t>gwelwch </a:t>
            </a:r>
            <a:r>
              <a:rPr sz="2000" b="1" dirty="0">
                <a:latin typeface="Calibri"/>
                <a:cs typeface="Calibri"/>
              </a:rPr>
              <a:t>yn  dda?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 marR="72390">
              <a:lnSpc>
                <a:spcPct val="100000"/>
              </a:lnSpc>
            </a:pPr>
            <a:r>
              <a:rPr sz="2000" b="1" spc="-5" dirty="0">
                <a:latin typeface="Calibri"/>
                <a:cs typeface="Calibri"/>
              </a:rPr>
              <a:t>Esbonwich </a:t>
            </a:r>
            <a:r>
              <a:rPr sz="2000" b="1" dirty="0">
                <a:latin typeface="Calibri"/>
                <a:cs typeface="Calibri"/>
              </a:rPr>
              <a:t>sut </a:t>
            </a:r>
            <a:r>
              <a:rPr sz="2000" b="1" spc="-5" dirty="0">
                <a:latin typeface="Calibri"/>
                <a:cs typeface="Calibri"/>
              </a:rPr>
              <a:t>os </a:t>
            </a:r>
            <a:r>
              <a:rPr sz="2000" b="1" spc="-10" dirty="0">
                <a:latin typeface="Calibri"/>
                <a:cs typeface="Calibri"/>
              </a:rPr>
              <a:t>gwelwch</a:t>
            </a:r>
            <a:r>
              <a:rPr sz="2000" b="1" spc="-6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yn  dda?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 marR="299720">
              <a:lnSpc>
                <a:spcPct val="100000"/>
              </a:lnSpc>
            </a:pPr>
            <a:r>
              <a:rPr sz="2000" b="1" spc="-5" dirty="0">
                <a:latin typeface="Calibri"/>
                <a:cs typeface="Calibri"/>
              </a:rPr>
              <a:t>Beth fyddech </a:t>
            </a:r>
            <a:r>
              <a:rPr sz="2000" b="1" dirty="0">
                <a:latin typeface="Calibri"/>
                <a:cs typeface="Calibri"/>
              </a:rPr>
              <a:t>yn ei</a:t>
            </a:r>
            <a:r>
              <a:rPr sz="2000" b="1" spc="-7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ddweud  wrth berson fyddai </a:t>
            </a:r>
            <a:r>
              <a:rPr sz="2000" b="1" dirty="0">
                <a:latin typeface="Calibri"/>
                <a:cs typeface="Calibri"/>
              </a:rPr>
              <a:t>yn  </a:t>
            </a:r>
            <a:r>
              <a:rPr sz="2000" b="1" spc="-5" dirty="0">
                <a:latin typeface="Calibri"/>
                <a:cs typeface="Calibri"/>
              </a:rPr>
              <a:t>dweud…?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 marR="452120">
              <a:lnSpc>
                <a:spcPct val="100000"/>
              </a:lnSpc>
            </a:pPr>
            <a:r>
              <a:rPr sz="2000" b="1" spc="-5" dirty="0">
                <a:latin typeface="Calibri"/>
                <a:cs typeface="Calibri"/>
              </a:rPr>
              <a:t>Beth fyddai </a:t>
            </a:r>
            <a:r>
              <a:rPr sz="2000" b="1" dirty="0">
                <a:latin typeface="Calibri"/>
                <a:cs typeface="Calibri"/>
              </a:rPr>
              <a:t>yn </a:t>
            </a:r>
            <a:r>
              <a:rPr sz="2000" b="1" spc="-5" dirty="0">
                <a:latin typeface="Calibri"/>
                <a:cs typeface="Calibri"/>
              </a:rPr>
              <a:t>newid</a:t>
            </a:r>
            <a:r>
              <a:rPr sz="2000" b="1" spc="-8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eich  meddwl?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99940" y="447430"/>
            <a:ext cx="8748364" cy="574026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06134" y="199506"/>
            <a:ext cx="6910970" cy="52949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403077" y="681638"/>
            <a:ext cx="1097280" cy="951230"/>
          </a:xfrm>
          <a:custGeom>
            <a:avLst/>
            <a:gdLst/>
            <a:ahLst/>
            <a:cxnLst/>
            <a:rect l="l" t="t" r="r" b="b"/>
            <a:pathLst>
              <a:path w="1097279" h="951230">
                <a:moveTo>
                  <a:pt x="546919" y="0"/>
                </a:moveTo>
                <a:lnTo>
                  <a:pt x="0" y="950810"/>
                </a:lnTo>
                <a:lnTo>
                  <a:pt x="1097036" y="950810"/>
                </a:lnTo>
                <a:lnTo>
                  <a:pt x="546919" y="0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403077" y="681638"/>
            <a:ext cx="1097280" cy="951230"/>
          </a:xfrm>
          <a:custGeom>
            <a:avLst/>
            <a:gdLst/>
            <a:ahLst/>
            <a:cxnLst/>
            <a:rect l="l" t="t" r="r" b="b"/>
            <a:pathLst>
              <a:path w="1097279" h="951230">
                <a:moveTo>
                  <a:pt x="0" y="950810"/>
                </a:moveTo>
                <a:lnTo>
                  <a:pt x="546919" y="0"/>
                </a:lnTo>
                <a:lnTo>
                  <a:pt x="1097036" y="950810"/>
                </a:lnTo>
                <a:lnTo>
                  <a:pt x="0" y="950810"/>
                </a:lnTo>
                <a:close/>
              </a:path>
            </a:pathLst>
          </a:custGeom>
          <a:ln w="6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767690" y="1001059"/>
            <a:ext cx="307975" cy="2266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80"/>
              </a:lnSpc>
            </a:pPr>
            <a:r>
              <a:rPr sz="1450" dirty="0">
                <a:latin typeface="Calibri"/>
                <a:cs typeface="Calibri"/>
              </a:rPr>
              <a:t>Eval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52960" y="1632449"/>
            <a:ext cx="2194560" cy="951230"/>
          </a:xfrm>
          <a:custGeom>
            <a:avLst/>
            <a:gdLst/>
            <a:ahLst/>
            <a:cxnLst/>
            <a:rect l="l" t="t" r="r" b="b"/>
            <a:pathLst>
              <a:path w="2194559" h="951230">
                <a:moveTo>
                  <a:pt x="1647154" y="0"/>
                </a:moveTo>
                <a:lnTo>
                  <a:pt x="550117" y="0"/>
                </a:lnTo>
                <a:lnTo>
                  <a:pt x="0" y="950810"/>
                </a:lnTo>
                <a:lnTo>
                  <a:pt x="2194073" y="950810"/>
                </a:lnTo>
                <a:lnTo>
                  <a:pt x="1647154" y="0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852960" y="1632449"/>
            <a:ext cx="2194560" cy="951230"/>
          </a:xfrm>
          <a:custGeom>
            <a:avLst/>
            <a:gdLst/>
            <a:ahLst/>
            <a:cxnLst/>
            <a:rect l="l" t="t" r="r" b="b"/>
            <a:pathLst>
              <a:path w="2194559" h="951230">
                <a:moveTo>
                  <a:pt x="0" y="950810"/>
                </a:moveTo>
                <a:lnTo>
                  <a:pt x="550117" y="0"/>
                </a:lnTo>
                <a:lnTo>
                  <a:pt x="1647154" y="0"/>
                </a:lnTo>
                <a:lnTo>
                  <a:pt x="2194073" y="950810"/>
                </a:lnTo>
                <a:lnTo>
                  <a:pt x="0" y="950810"/>
                </a:lnTo>
                <a:close/>
              </a:path>
            </a:pathLst>
          </a:custGeom>
          <a:ln w="640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558311" y="1811832"/>
            <a:ext cx="785495" cy="2641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50" dirty="0">
                <a:latin typeface="Calibri"/>
                <a:cs typeface="Calibri"/>
              </a:rPr>
              <a:t>Synthesis</a:t>
            </a:r>
            <a:endParaRPr sz="155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306040" y="2583259"/>
            <a:ext cx="3291204" cy="951230"/>
          </a:xfrm>
          <a:custGeom>
            <a:avLst/>
            <a:gdLst/>
            <a:ahLst/>
            <a:cxnLst/>
            <a:rect l="l" t="t" r="r" b="b"/>
            <a:pathLst>
              <a:path w="3291204" h="951229">
                <a:moveTo>
                  <a:pt x="2740992" y="0"/>
                </a:moveTo>
                <a:lnTo>
                  <a:pt x="546919" y="0"/>
                </a:lnTo>
                <a:lnTo>
                  <a:pt x="0" y="950810"/>
                </a:lnTo>
                <a:lnTo>
                  <a:pt x="3291110" y="950810"/>
                </a:lnTo>
                <a:lnTo>
                  <a:pt x="2740992" y="0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306040" y="2583259"/>
            <a:ext cx="3291204" cy="951230"/>
          </a:xfrm>
          <a:custGeom>
            <a:avLst/>
            <a:gdLst/>
            <a:ahLst/>
            <a:cxnLst/>
            <a:rect l="l" t="t" r="r" b="b"/>
            <a:pathLst>
              <a:path w="3291204" h="951229">
                <a:moveTo>
                  <a:pt x="0" y="950810"/>
                </a:moveTo>
                <a:lnTo>
                  <a:pt x="546919" y="0"/>
                </a:lnTo>
                <a:lnTo>
                  <a:pt x="2740992" y="0"/>
                </a:lnTo>
                <a:lnTo>
                  <a:pt x="3291110" y="950810"/>
                </a:lnTo>
                <a:lnTo>
                  <a:pt x="0" y="950810"/>
                </a:lnTo>
                <a:close/>
              </a:path>
            </a:pathLst>
          </a:custGeom>
          <a:ln w="640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433019" y="2721025"/>
            <a:ext cx="986790" cy="2641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50" spc="0" dirty="0">
                <a:latin typeface="Calibri"/>
                <a:cs typeface="Calibri"/>
              </a:rPr>
              <a:t>Dadansoddi</a:t>
            </a:r>
            <a:endParaRPr sz="155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755923" y="3534070"/>
            <a:ext cx="4388485" cy="951230"/>
          </a:xfrm>
          <a:custGeom>
            <a:avLst/>
            <a:gdLst/>
            <a:ahLst/>
            <a:cxnLst/>
            <a:rect l="l" t="t" r="r" b="b"/>
            <a:pathLst>
              <a:path w="4388484" h="951229">
                <a:moveTo>
                  <a:pt x="3841227" y="0"/>
                </a:moveTo>
                <a:lnTo>
                  <a:pt x="550117" y="0"/>
                </a:lnTo>
                <a:lnTo>
                  <a:pt x="0" y="950810"/>
                </a:lnTo>
                <a:lnTo>
                  <a:pt x="4388146" y="950810"/>
                </a:lnTo>
                <a:lnTo>
                  <a:pt x="3841227" y="0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755923" y="3534070"/>
            <a:ext cx="4388485" cy="951230"/>
          </a:xfrm>
          <a:custGeom>
            <a:avLst/>
            <a:gdLst/>
            <a:ahLst/>
            <a:cxnLst/>
            <a:rect l="l" t="t" r="r" b="b"/>
            <a:pathLst>
              <a:path w="4388484" h="951229">
                <a:moveTo>
                  <a:pt x="0" y="950810"/>
                </a:moveTo>
                <a:lnTo>
                  <a:pt x="550117" y="0"/>
                </a:lnTo>
                <a:lnTo>
                  <a:pt x="3841227" y="0"/>
                </a:lnTo>
                <a:lnTo>
                  <a:pt x="4388146" y="950810"/>
                </a:lnTo>
                <a:lnTo>
                  <a:pt x="0" y="950810"/>
                </a:lnTo>
                <a:close/>
              </a:path>
            </a:pathLst>
          </a:custGeom>
          <a:ln w="640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5498256" y="3652627"/>
            <a:ext cx="904240" cy="2641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50" spc="0" dirty="0">
                <a:latin typeface="Calibri"/>
                <a:cs typeface="Calibri"/>
              </a:rPr>
              <a:t>Cymhwyso</a:t>
            </a:r>
            <a:endParaRPr sz="155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209004" y="4484880"/>
            <a:ext cx="5485765" cy="951230"/>
          </a:xfrm>
          <a:custGeom>
            <a:avLst/>
            <a:gdLst/>
            <a:ahLst/>
            <a:cxnLst/>
            <a:rect l="l" t="t" r="r" b="b"/>
            <a:pathLst>
              <a:path w="5485765" h="951229">
                <a:moveTo>
                  <a:pt x="4935066" y="0"/>
                </a:moveTo>
                <a:lnTo>
                  <a:pt x="546919" y="0"/>
                </a:lnTo>
                <a:lnTo>
                  <a:pt x="0" y="950810"/>
                </a:lnTo>
                <a:lnTo>
                  <a:pt x="5485183" y="950810"/>
                </a:lnTo>
                <a:lnTo>
                  <a:pt x="4935066" y="0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209004" y="4484881"/>
            <a:ext cx="5485765" cy="951230"/>
          </a:xfrm>
          <a:custGeom>
            <a:avLst/>
            <a:gdLst/>
            <a:ahLst/>
            <a:cxnLst/>
            <a:rect l="l" t="t" r="r" b="b"/>
            <a:pathLst>
              <a:path w="5485765" h="951229">
                <a:moveTo>
                  <a:pt x="0" y="950810"/>
                </a:moveTo>
                <a:lnTo>
                  <a:pt x="546919" y="0"/>
                </a:lnTo>
                <a:lnTo>
                  <a:pt x="4935066" y="0"/>
                </a:lnTo>
                <a:lnTo>
                  <a:pt x="5485183" y="950810"/>
                </a:lnTo>
                <a:lnTo>
                  <a:pt x="0" y="950810"/>
                </a:lnTo>
                <a:close/>
              </a:path>
            </a:pathLst>
          </a:custGeom>
          <a:ln w="640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5386080" y="4593833"/>
            <a:ext cx="1127125" cy="2641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50" dirty="0">
                <a:latin typeface="Calibri"/>
                <a:cs typeface="Calibri"/>
              </a:rPr>
              <a:t>Dealltwriaeth</a:t>
            </a:r>
            <a:endParaRPr sz="155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658885" y="5435690"/>
            <a:ext cx="6582409" cy="951230"/>
          </a:xfrm>
          <a:custGeom>
            <a:avLst/>
            <a:gdLst/>
            <a:ahLst/>
            <a:cxnLst/>
            <a:rect l="l" t="t" r="r" b="b"/>
            <a:pathLst>
              <a:path w="6582409" h="951229">
                <a:moveTo>
                  <a:pt x="6035301" y="0"/>
                </a:moveTo>
                <a:lnTo>
                  <a:pt x="550117" y="0"/>
                </a:lnTo>
                <a:lnTo>
                  <a:pt x="0" y="950810"/>
                </a:lnTo>
                <a:lnTo>
                  <a:pt x="6582220" y="950810"/>
                </a:lnTo>
                <a:lnTo>
                  <a:pt x="6035301" y="0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658885" y="5435690"/>
            <a:ext cx="6582409" cy="951230"/>
          </a:xfrm>
          <a:custGeom>
            <a:avLst/>
            <a:gdLst/>
            <a:ahLst/>
            <a:cxnLst/>
            <a:rect l="l" t="t" r="r" b="b"/>
            <a:pathLst>
              <a:path w="6582409" h="951229">
                <a:moveTo>
                  <a:pt x="0" y="950810"/>
                </a:moveTo>
                <a:lnTo>
                  <a:pt x="550117" y="0"/>
                </a:lnTo>
                <a:lnTo>
                  <a:pt x="6035301" y="0"/>
                </a:lnTo>
                <a:lnTo>
                  <a:pt x="6582220" y="950810"/>
                </a:lnTo>
                <a:lnTo>
                  <a:pt x="0" y="950810"/>
                </a:lnTo>
                <a:close/>
              </a:path>
            </a:pathLst>
          </a:custGeom>
          <a:ln w="640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416022" y="5535040"/>
            <a:ext cx="1067435" cy="2641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50" spc="0" dirty="0">
                <a:latin typeface="Calibri"/>
                <a:cs typeface="Calibri"/>
              </a:rPr>
              <a:t>Gwybodaeth</a:t>
            </a:r>
            <a:endParaRPr sz="155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412672" y="963360"/>
            <a:ext cx="1196340" cy="358775"/>
          </a:xfrm>
          <a:prstGeom prst="rect">
            <a:avLst/>
          </a:prstGeom>
          <a:solidFill>
            <a:srgbClr val="99CCFF"/>
          </a:solidFill>
        </p:spPr>
        <p:txBody>
          <a:bodyPr vert="horz" wrap="square" lIns="0" tIns="40005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315"/>
              </a:spcBef>
            </a:pPr>
            <a:r>
              <a:rPr sz="1450" spc="0" dirty="0">
                <a:latin typeface="Calibri"/>
                <a:cs typeface="Calibri"/>
              </a:rPr>
              <a:t>Gwerthuso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654088" y="1803724"/>
            <a:ext cx="2040889" cy="720725"/>
          </a:xfrm>
          <a:prstGeom prst="rect">
            <a:avLst/>
          </a:prstGeom>
          <a:ln w="9603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100330" marR="118110">
              <a:lnSpc>
                <a:spcPct val="106900"/>
              </a:lnSpc>
              <a:spcBef>
                <a:spcPts val="305"/>
              </a:spcBef>
            </a:pPr>
            <a:r>
              <a:rPr sz="1100" spc="10" dirty="0">
                <a:latin typeface="Calibri"/>
                <a:cs typeface="Calibri"/>
              </a:rPr>
              <a:t>Cyfuno </a:t>
            </a:r>
            <a:r>
              <a:rPr sz="1100" spc="15" dirty="0">
                <a:latin typeface="Calibri"/>
                <a:cs typeface="Calibri"/>
              </a:rPr>
              <a:t>gwybodaeth </a:t>
            </a:r>
            <a:r>
              <a:rPr sz="1100" spc="0" dirty="0">
                <a:latin typeface="Calibri"/>
                <a:cs typeface="Calibri"/>
              </a:rPr>
              <a:t>i </a:t>
            </a:r>
            <a:r>
              <a:rPr sz="1100" spc="5" dirty="0">
                <a:latin typeface="Calibri"/>
                <a:cs typeface="Calibri"/>
              </a:rPr>
              <a:t>ffurfio  </a:t>
            </a:r>
            <a:r>
              <a:rPr sz="1100" spc="10" dirty="0">
                <a:latin typeface="Calibri"/>
                <a:cs typeface="Calibri"/>
              </a:rPr>
              <a:t>cynnyrch </a:t>
            </a:r>
            <a:r>
              <a:rPr sz="1100" spc="5" dirty="0">
                <a:latin typeface="Calibri"/>
                <a:cs typeface="Calibri"/>
              </a:rPr>
              <a:t>unigryw: </a:t>
            </a:r>
            <a:r>
              <a:rPr sz="1100" spc="10" dirty="0">
                <a:latin typeface="Calibri"/>
                <a:cs typeface="Calibri"/>
              </a:rPr>
              <a:t>gofyn </a:t>
            </a:r>
            <a:r>
              <a:rPr sz="1100" spc="15" dirty="0">
                <a:latin typeface="Calibri"/>
                <a:cs typeface="Calibri"/>
              </a:rPr>
              <a:t>am  </a:t>
            </a:r>
            <a:r>
              <a:rPr sz="1100" spc="10" dirty="0">
                <a:latin typeface="Calibri"/>
                <a:cs typeface="Calibri"/>
              </a:rPr>
              <a:t>greadigrwydd a</a:t>
            </a:r>
            <a:r>
              <a:rPr sz="1100" spc="110" dirty="0">
                <a:latin typeface="Calibri"/>
                <a:cs typeface="Calibri"/>
              </a:rPr>
              <a:t> </a:t>
            </a:r>
            <a:r>
              <a:rPr sz="1100" spc="10" dirty="0">
                <a:latin typeface="Calibri"/>
                <a:cs typeface="Calibri"/>
              </a:rPr>
              <a:t>gwreiddioldeb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2652490" y="3604501"/>
            <a:ext cx="2639060" cy="720725"/>
          </a:xfrm>
          <a:custGeom>
            <a:avLst/>
            <a:gdLst/>
            <a:ahLst/>
            <a:cxnLst/>
            <a:rect l="l" t="t" r="r" b="b"/>
            <a:pathLst>
              <a:path w="2639060" h="720725">
                <a:moveTo>
                  <a:pt x="0" y="720310"/>
                </a:moveTo>
                <a:lnTo>
                  <a:pt x="2638645" y="720310"/>
                </a:lnTo>
                <a:lnTo>
                  <a:pt x="2638645" y="0"/>
                </a:lnTo>
                <a:lnTo>
                  <a:pt x="0" y="0"/>
                </a:lnTo>
                <a:lnTo>
                  <a:pt x="0" y="7203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2654088" y="3606101"/>
            <a:ext cx="2639060" cy="720725"/>
          </a:xfrm>
          <a:prstGeom prst="rect">
            <a:avLst/>
          </a:prstGeom>
          <a:ln w="9603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100330" marR="226060">
              <a:lnSpc>
                <a:spcPct val="106900"/>
              </a:lnSpc>
              <a:spcBef>
                <a:spcPts val="280"/>
              </a:spcBef>
            </a:pPr>
            <a:r>
              <a:rPr sz="1100" spc="10" dirty="0">
                <a:latin typeface="Calibri"/>
                <a:cs typeface="Calibri"/>
              </a:rPr>
              <a:t>Defnyddio gwybodaeth </a:t>
            </a:r>
            <a:r>
              <a:rPr sz="1100" spc="0" dirty="0">
                <a:latin typeface="Calibri"/>
                <a:cs typeface="Calibri"/>
              </a:rPr>
              <a:t>i </a:t>
            </a:r>
            <a:r>
              <a:rPr sz="1100" spc="5" dirty="0">
                <a:latin typeface="Calibri"/>
                <a:cs typeface="Calibri"/>
              </a:rPr>
              <a:t>ddatrys  </a:t>
            </a:r>
            <a:r>
              <a:rPr sz="1100" spc="10" dirty="0">
                <a:latin typeface="Calibri"/>
                <a:cs typeface="Calibri"/>
              </a:rPr>
              <a:t>problemau, trosglwyddo syniadau,  </a:t>
            </a:r>
            <a:r>
              <a:rPr sz="1100" spc="15" dirty="0">
                <a:latin typeface="Calibri"/>
                <a:cs typeface="Calibri"/>
              </a:rPr>
              <a:t>adnabod </a:t>
            </a:r>
            <a:r>
              <a:rPr sz="1100" spc="10" dirty="0">
                <a:latin typeface="Calibri"/>
                <a:cs typeface="Calibri"/>
              </a:rPr>
              <a:t>cysylltiadau a</a:t>
            </a:r>
            <a:r>
              <a:rPr sz="1100" spc="80" dirty="0">
                <a:latin typeface="Calibri"/>
                <a:cs typeface="Calibri"/>
              </a:rPr>
              <a:t> </a:t>
            </a:r>
            <a:r>
              <a:rPr sz="1100" spc="10" dirty="0">
                <a:latin typeface="Calibri"/>
                <a:cs typeface="Calibri"/>
              </a:rPr>
              <a:t>pherthnasoedd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652490" y="4564914"/>
            <a:ext cx="1081405" cy="720725"/>
          </a:xfrm>
          <a:custGeom>
            <a:avLst/>
            <a:gdLst/>
            <a:ahLst/>
            <a:cxnLst/>
            <a:rect l="l" t="t" r="r" b="b"/>
            <a:pathLst>
              <a:path w="1081404" h="720725">
                <a:moveTo>
                  <a:pt x="0" y="720310"/>
                </a:moveTo>
                <a:lnTo>
                  <a:pt x="1081045" y="720310"/>
                </a:lnTo>
                <a:lnTo>
                  <a:pt x="1081045" y="0"/>
                </a:lnTo>
                <a:lnTo>
                  <a:pt x="0" y="0"/>
                </a:lnTo>
                <a:lnTo>
                  <a:pt x="0" y="7203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2654088" y="4566516"/>
            <a:ext cx="1081405" cy="720725"/>
          </a:xfrm>
          <a:prstGeom prst="rect">
            <a:avLst/>
          </a:prstGeom>
          <a:ln w="9601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100330" marR="394970">
              <a:lnSpc>
                <a:spcPct val="106900"/>
              </a:lnSpc>
              <a:spcBef>
                <a:spcPts val="280"/>
              </a:spcBef>
            </a:pPr>
            <a:r>
              <a:rPr sz="1100" spc="20" dirty="0">
                <a:latin typeface="Calibri"/>
                <a:cs typeface="Calibri"/>
              </a:rPr>
              <a:t>A</a:t>
            </a:r>
            <a:r>
              <a:rPr sz="1100" spc="10" dirty="0">
                <a:latin typeface="Calibri"/>
                <a:cs typeface="Calibri"/>
              </a:rPr>
              <a:t>r</a:t>
            </a:r>
            <a:r>
              <a:rPr sz="1100" spc="20" dirty="0">
                <a:latin typeface="Calibri"/>
                <a:cs typeface="Calibri"/>
              </a:rPr>
              <a:t>a</a:t>
            </a:r>
            <a:r>
              <a:rPr sz="1100" spc="0" dirty="0">
                <a:latin typeface="Calibri"/>
                <a:cs typeface="Calibri"/>
              </a:rPr>
              <a:t>ll</a:t>
            </a:r>
            <a:r>
              <a:rPr sz="1100" spc="15" dirty="0">
                <a:latin typeface="Calibri"/>
                <a:cs typeface="Calibri"/>
              </a:rPr>
              <a:t>e</a:t>
            </a:r>
            <a:r>
              <a:rPr sz="1100" spc="0" dirty="0">
                <a:latin typeface="Calibri"/>
                <a:cs typeface="Calibri"/>
              </a:rPr>
              <a:t>i</a:t>
            </a:r>
            <a:r>
              <a:rPr sz="1100" spc="10" dirty="0">
                <a:latin typeface="Calibri"/>
                <a:cs typeface="Calibri"/>
              </a:rPr>
              <a:t>r</a:t>
            </a:r>
            <a:r>
              <a:rPr sz="1100" spc="0" dirty="0">
                <a:latin typeface="Calibri"/>
                <a:cs typeface="Calibri"/>
              </a:rPr>
              <a:t>i</a:t>
            </a:r>
            <a:r>
              <a:rPr sz="1100" spc="20" dirty="0">
                <a:latin typeface="Calibri"/>
                <a:cs typeface="Calibri"/>
              </a:rPr>
              <a:t>o</a:t>
            </a:r>
            <a:r>
              <a:rPr sz="1100" spc="0" dirty="0">
                <a:latin typeface="Calibri"/>
                <a:cs typeface="Calibri"/>
              </a:rPr>
              <a:t>,  </a:t>
            </a:r>
            <a:r>
              <a:rPr sz="1100" spc="5" dirty="0">
                <a:latin typeface="Calibri"/>
                <a:cs typeface="Calibri"/>
              </a:rPr>
              <a:t>crynhoi,  cyfieithu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654088" y="5645381"/>
            <a:ext cx="1081405" cy="480695"/>
          </a:xfrm>
          <a:prstGeom prst="rect">
            <a:avLst/>
          </a:prstGeom>
          <a:solidFill>
            <a:srgbClr val="FFFFFF"/>
          </a:solidFill>
          <a:ln w="9602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100330" marR="154305">
              <a:lnSpc>
                <a:spcPct val="106900"/>
              </a:lnSpc>
              <a:spcBef>
                <a:spcPts val="305"/>
              </a:spcBef>
            </a:pPr>
            <a:r>
              <a:rPr sz="1100" spc="10" dirty="0">
                <a:latin typeface="Calibri"/>
                <a:cs typeface="Calibri"/>
              </a:rPr>
              <a:t>Galw </a:t>
            </a:r>
            <a:r>
              <a:rPr sz="1100" spc="0" dirty="0">
                <a:latin typeface="Calibri"/>
                <a:cs typeface="Calibri"/>
              </a:rPr>
              <a:t>i </a:t>
            </a:r>
            <a:r>
              <a:rPr sz="1100" spc="5" dirty="0">
                <a:latin typeface="Calibri"/>
                <a:cs typeface="Calibri"/>
              </a:rPr>
              <a:t>gof,  </a:t>
            </a:r>
            <a:r>
              <a:rPr sz="1100" spc="10" dirty="0">
                <a:latin typeface="Calibri"/>
                <a:cs typeface="Calibri"/>
              </a:rPr>
              <a:t>dysgu ar y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spc="5" dirty="0">
                <a:latin typeface="Calibri"/>
                <a:cs typeface="Calibri"/>
              </a:rPr>
              <a:t>cof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654088" y="244651"/>
            <a:ext cx="2399030" cy="480695"/>
          </a:xfrm>
          <a:prstGeom prst="rect">
            <a:avLst/>
          </a:prstGeom>
          <a:ln w="9603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00330">
              <a:lnSpc>
                <a:spcPct val="100000"/>
              </a:lnSpc>
              <a:spcBef>
                <a:spcPts val="325"/>
              </a:spcBef>
            </a:pPr>
            <a:r>
              <a:rPr sz="1450" b="1" spc="0" dirty="0">
                <a:latin typeface="Calibri"/>
                <a:cs typeface="Calibri"/>
              </a:rPr>
              <a:t>Tacsonomeg Bloom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2652490" y="2644086"/>
            <a:ext cx="2040889" cy="720725"/>
          </a:xfrm>
          <a:custGeom>
            <a:avLst/>
            <a:gdLst/>
            <a:ahLst/>
            <a:cxnLst/>
            <a:rect l="l" t="t" r="r" b="b"/>
            <a:pathLst>
              <a:path w="2040889" h="720725">
                <a:moveTo>
                  <a:pt x="0" y="720310"/>
                </a:moveTo>
                <a:lnTo>
                  <a:pt x="2040552" y="720310"/>
                </a:lnTo>
                <a:lnTo>
                  <a:pt x="2040552" y="0"/>
                </a:lnTo>
                <a:lnTo>
                  <a:pt x="0" y="0"/>
                </a:lnTo>
                <a:lnTo>
                  <a:pt x="0" y="7203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2654088" y="2645687"/>
            <a:ext cx="2040889" cy="720725"/>
          </a:xfrm>
          <a:prstGeom prst="rect">
            <a:avLst/>
          </a:prstGeom>
          <a:ln w="9603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100330" marR="278765">
              <a:lnSpc>
                <a:spcPct val="106900"/>
              </a:lnSpc>
              <a:spcBef>
                <a:spcPts val="280"/>
              </a:spcBef>
            </a:pPr>
            <a:r>
              <a:rPr sz="1100" spc="15" dirty="0">
                <a:latin typeface="Calibri"/>
                <a:cs typeface="Calibri"/>
              </a:rPr>
              <a:t>Adnabod </a:t>
            </a:r>
            <a:r>
              <a:rPr sz="1100" spc="10" dirty="0">
                <a:latin typeface="Calibri"/>
                <a:cs typeface="Calibri"/>
              </a:rPr>
              <a:t>cydrannau, pennu  </a:t>
            </a:r>
            <a:r>
              <a:rPr sz="1100" spc="5" dirty="0">
                <a:latin typeface="Calibri"/>
                <a:cs typeface="Calibri"/>
              </a:rPr>
              <a:t>trefniadau, </a:t>
            </a:r>
            <a:r>
              <a:rPr sz="1100" spc="15" dirty="0">
                <a:latin typeface="Calibri"/>
                <a:cs typeface="Calibri"/>
              </a:rPr>
              <a:t>rhesymeg </a:t>
            </a:r>
            <a:r>
              <a:rPr sz="1100" spc="10" dirty="0">
                <a:latin typeface="Calibri"/>
                <a:cs typeface="Calibri"/>
              </a:rPr>
              <a:t>a  semanteg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654088" y="843309"/>
            <a:ext cx="2399030" cy="720725"/>
          </a:xfrm>
          <a:prstGeom prst="rect">
            <a:avLst/>
          </a:prstGeom>
          <a:ln w="9603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100330" marR="143510">
              <a:lnSpc>
                <a:spcPct val="106900"/>
              </a:lnSpc>
              <a:spcBef>
                <a:spcPts val="305"/>
              </a:spcBef>
            </a:pPr>
            <a:r>
              <a:rPr sz="1100" spc="15" dirty="0">
                <a:latin typeface="Calibri"/>
                <a:cs typeface="Calibri"/>
              </a:rPr>
              <a:t>Gwneud </a:t>
            </a:r>
            <a:r>
              <a:rPr sz="1100" spc="10" dirty="0">
                <a:latin typeface="Calibri"/>
                <a:cs typeface="Calibri"/>
              </a:rPr>
              <a:t>penderfyniadau a  chyfiawnhau </a:t>
            </a:r>
            <a:r>
              <a:rPr sz="1100" spc="5" dirty="0">
                <a:latin typeface="Calibri"/>
                <a:cs typeface="Calibri"/>
              </a:rPr>
              <a:t>safbwyntiau: </a:t>
            </a:r>
            <a:r>
              <a:rPr sz="1100" spc="10" dirty="0">
                <a:latin typeface="Calibri"/>
                <a:cs typeface="Calibri"/>
              </a:rPr>
              <a:t>gofyn </a:t>
            </a:r>
            <a:r>
              <a:rPr sz="1100" spc="15" dirty="0">
                <a:latin typeface="Calibri"/>
                <a:cs typeface="Calibri"/>
              </a:rPr>
              <a:t>am  </a:t>
            </a:r>
            <a:r>
              <a:rPr sz="1100" spc="10" dirty="0">
                <a:latin typeface="Calibri"/>
                <a:cs typeface="Calibri"/>
              </a:rPr>
              <a:t>ddealltwriaeth o</a:t>
            </a:r>
            <a:r>
              <a:rPr sz="1100" spc="25" dirty="0">
                <a:latin typeface="Calibri"/>
                <a:cs typeface="Calibri"/>
              </a:rPr>
              <a:t> </a:t>
            </a:r>
            <a:r>
              <a:rPr sz="1100" spc="5" dirty="0">
                <a:latin typeface="Calibri"/>
                <a:cs typeface="Calibri"/>
              </a:rPr>
              <a:t>faterion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502140" y="5991859"/>
            <a:ext cx="1963420" cy="56515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>
              <a:lnSpc>
                <a:spcPts val="2090"/>
              </a:lnSpc>
              <a:spcBef>
                <a:spcPts val="225"/>
              </a:spcBef>
            </a:pPr>
            <a:r>
              <a:rPr sz="1800" spc="-10" dirty="0">
                <a:latin typeface="Calibri"/>
                <a:cs typeface="Calibri"/>
              </a:rPr>
              <a:t>(Llywodraeth </a:t>
            </a:r>
            <a:r>
              <a:rPr sz="1800" spc="-5" dirty="0">
                <a:latin typeface="Calibri"/>
                <a:cs typeface="Calibri"/>
              </a:rPr>
              <a:t>Cymru,  2013:t.16)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121181" y="338765"/>
            <a:ext cx="4953660" cy="6055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6173" y="199729"/>
            <a:ext cx="7377362" cy="6072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1654" y="1427524"/>
            <a:ext cx="11661355" cy="36853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654" y="2754283"/>
            <a:ext cx="426084" cy="588010"/>
          </a:xfrm>
          <a:custGeom>
            <a:avLst/>
            <a:gdLst/>
            <a:ahLst/>
            <a:cxnLst/>
            <a:rect l="l" t="t" r="r" b="b"/>
            <a:pathLst>
              <a:path w="426084" h="588010">
                <a:moveTo>
                  <a:pt x="0" y="0"/>
                </a:moveTo>
                <a:lnTo>
                  <a:pt x="426025" y="0"/>
                </a:lnTo>
                <a:lnTo>
                  <a:pt x="426025" y="587432"/>
                </a:lnTo>
                <a:lnTo>
                  <a:pt x="0" y="587432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1654" y="1168400"/>
            <a:ext cx="11851005" cy="1323975"/>
          </a:xfrm>
          <a:custGeom>
            <a:avLst/>
            <a:gdLst/>
            <a:ahLst/>
            <a:cxnLst/>
            <a:rect l="l" t="t" r="r" b="b"/>
            <a:pathLst>
              <a:path w="11851005" h="1323975">
                <a:moveTo>
                  <a:pt x="0" y="1323439"/>
                </a:moveTo>
                <a:lnTo>
                  <a:pt x="11850945" y="1323439"/>
                </a:lnTo>
                <a:lnTo>
                  <a:pt x="11850945" y="0"/>
                </a:lnTo>
                <a:lnTo>
                  <a:pt x="0" y="0"/>
                </a:lnTo>
                <a:lnTo>
                  <a:pt x="0" y="1323439"/>
                </a:lnTo>
                <a:close/>
              </a:path>
            </a:pathLst>
          </a:custGeom>
          <a:solidFill>
            <a:srgbClr val="FFF2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40394" y="1138428"/>
            <a:ext cx="994727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b="0" spc="-95" dirty="0">
                <a:latin typeface="Calibri"/>
                <a:cs typeface="Calibri"/>
              </a:rPr>
              <a:t>Trafodaeth </a:t>
            </a:r>
            <a:r>
              <a:rPr sz="8000" b="0" spc="-5" dirty="0">
                <a:latin typeface="Calibri"/>
                <a:cs typeface="Calibri"/>
              </a:rPr>
              <a:t>Balwn</a:t>
            </a:r>
            <a:r>
              <a:rPr sz="8000" b="0" spc="40" dirty="0">
                <a:latin typeface="Calibri"/>
                <a:cs typeface="Calibri"/>
              </a:rPr>
              <a:t> </a:t>
            </a:r>
            <a:r>
              <a:rPr sz="8000" b="0" spc="-15" dirty="0">
                <a:latin typeface="Calibri"/>
                <a:cs typeface="Calibri"/>
              </a:rPr>
              <a:t>Boeth</a:t>
            </a:r>
            <a:endParaRPr sz="8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88829" y="0"/>
            <a:ext cx="3143864" cy="676820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290704" y="649258"/>
            <a:ext cx="5329189" cy="546968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362564" y="1760912"/>
            <a:ext cx="975360" cy="201295"/>
          </a:xfrm>
          <a:custGeom>
            <a:avLst/>
            <a:gdLst/>
            <a:ahLst/>
            <a:cxnLst/>
            <a:rect l="l" t="t" r="r" b="b"/>
            <a:pathLst>
              <a:path w="975360" h="201294">
                <a:moveTo>
                  <a:pt x="100445" y="0"/>
                </a:moveTo>
                <a:lnTo>
                  <a:pt x="0" y="100445"/>
                </a:lnTo>
                <a:lnTo>
                  <a:pt x="100445" y="200891"/>
                </a:lnTo>
                <a:lnTo>
                  <a:pt x="100445" y="150667"/>
                </a:lnTo>
                <a:lnTo>
                  <a:pt x="975360" y="150667"/>
                </a:lnTo>
                <a:lnTo>
                  <a:pt x="975360" y="50223"/>
                </a:lnTo>
                <a:lnTo>
                  <a:pt x="100445" y="50223"/>
                </a:lnTo>
                <a:lnTo>
                  <a:pt x="10044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362564" y="1760912"/>
            <a:ext cx="975360" cy="201295"/>
          </a:xfrm>
          <a:custGeom>
            <a:avLst/>
            <a:gdLst/>
            <a:ahLst/>
            <a:cxnLst/>
            <a:rect l="l" t="t" r="r" b="b"/>
            <a:pathLst>
              <a:path w="975360" h="201294">
                <a:moveTo>
                  <a:pt x="0" y="100446"/>
                </a:moveTo>
                <a:lnTo>
                  <a:pt x="100445" y="0"/>
                </a:lnTo>
                <a:lnTo>
                  <a:pt x="100445" y="50223"/>
                </a:lnTo>
                <a:lnTo>
                  <a:pt x="975360" y="50223"/>
                </a:lnTo>
                <a:lnTo>
                  <a:pt x="975360" y="150668"/>
                </a:lnTo>
                <a:lnTo>
                  <a:pt x="100445" y="150668"/>
                </a:lnTo>
                <a:lnTo>
                  <a:pt x="100445" y="200891"/>
                </a:lnTo>
                <a:lnTo>
                  <a:pt x="0" y="100446"/>
                </a:lnTo>
                <a:close/>
              </a:path>
            </a:pathLst>
          </a:custGeom>
          <a:ln w="12700">
            <a:solidFill>
              <a:srgbClr val="A5A5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854700" y="649257"/>
            <a:ext cx="4610100" cy="708025"/>
          </a:xfrm>
          <a:custGeom>
            <a:avLst/>
            <a:gdLst/>
            <a:ahLst/>
            <a:cxnLst/>
            <a:rect l="l" t="t" r="r" b="b"/>
            <a:pathLst>
              <a:path w="4610100" h="708025">
                <a:moveTo>
                  <a:pt x="0" y="707885"/>
                </a:moveTo>
                <a:lnTo>
                  <a:pt x="4610100" y="707885"/>
                </a:lnTo>
                <a:lnTo>
                  <a:pt x="4610100" y="0"/>
                </a:lnTo>
                <a:lnTo>
                  <a:pt x="0" y="0"/>
                </a:lnTo>
                <a:lnTo>
                  <a:pt x="0" y="7078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933440" y="643635"/>
            <a:ext cx="391541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5" dirty="0">
                <a:latin typeface="Calibri"/>
                <a:cs typeface="Calibri"/>
              </a:rPr>
              <a:t>Meddwl</a:t>
            </a:r>
            <a:r>
              <a:rPr sz="4000" b="0" spc="-45" dirty="0">
                <a:latin typeface="Calibri"/>
                <a:cs typeface="Calibri"/>
              </a:rPr>
              <a:t> </a:t>
            </a:r>
            <a:r>
              <a:rPr sz="4000" b="0" spc="-20" dirty="0">
                <a:latin typeface="Calibri"/>
                <a:cs typeface="Calibri"/>
              </a:rPr>
              <a:t>Cyfochrog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39" y="608076"/>
            <a:ext cx="378015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dirty="0">
                <a:latin typeface="Calibri Light"/>
                <a:cs typeface="Calibri Light"/>
              </a:rPr>
              <a:t>A yw’n </a:t>
            </a:r>
            <a:r>
              <a:rPr sz="4400" b="0" spc="-5" dirty="0">
                <a:latin typeface="Calibri Light"/>
                <a:cs typeface="Calibri Light"/>
              </a:rPr>
              <a:t>AagD</a:t>
            </a:r>
            <a:r>
              <a:rPr sz="4400" b="0" spc="-65" dirty="0">
                <a:latin typeface="Calibri Light"/>
                <a:cs typeface="Calibri Light"/>
              </a:rPr>
              <a:t> </a:t>
            </a:r>
            <a:r>
              <a:rPr sz="4400" b="0" dirty="0">
                <a:latin typeface="Calibri Light"/>
                <a:cs typeface="Calibri Light"/>
              </a:rPr>
              <a:t>da?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297679" y="2660904"/>
            <a:ext cx="2862072" cy="39745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059939" y="1623059"/>
            <a:ext cx="7426325" cy="1728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 dirty="0">
                <a:latin typeface="Calibri"/>
                <a:cs typeface="Calibri"/>
              </a:rPr>
              <a:t>Beth </a:t>
            </a:r>
            <a:r>
              <a:rPr sz="3200" dirty="0">
                <a:latin typeface="Calibri"/>
                <a:cs typeface="Calibri"/>
              </a:rPr>
              <a:t>yw </a:t>
            </a:r>
            <a:r>
              <a:rPr sz="3200" spc="-5" dirty="0">
                <a:latin typeface="Calibri"/>
                <a:cs typeface="Calibri"/>
              </a:rPr>
              <a:t>eich </a:t>
            </a:r>
            <a:r>
              <a:rPr sz="3200" spc="-10" dirty="0">
                <a:latin typeface="Calibri"/>
                <a:cs typeface="Calibri"/>
              </a:rPr>
              <a:t>naw </a:t>
            </a:r>
            <a:r>
              <a:rPr sz="3200" spc="-25" dirty="0">
                <a:latin typeface="Calibri"/>
                <a:cs typeface="Calibri"/>
              </a:rPr>
              <a:t>strategaeth</a:t>
            </a:r>
            <a:r>
              <a:rPr sz="3200" spc="2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orau?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535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</a:pPr>
            <a:r>
              <a:rPr sz="2800" b="1" spc="-5" dirty="0">
                <a:solidFill>
                  <a:srgbClr val="FF0000"/>
                </a:solidFill>
                <a:latin typeface="Calibri"/>
                <a:cs typeface="Calibri"/>
              </a:rPr>
              <a:t>U</a:t>
            </a:r>
            <a:r>
              <a:rPr sz="2800" b="1" spc="0" dirty="0">
                <a:solidFill>
                  <a:srgbClr val="FF0000"/>
                </a:solidFill>
                <a:latin typeface="Calibri"/>
                <a:cs typeface="Calibri"/>
              </a:rPr>
              <a:t>C</a:t>
            </a:r>
            <a:r>
              <a:rPr sz="2800" b="1" spc="-5" dirty="0">
                <a:solidFill>
                  <a:srgbClr val="FF0000"/>
                </a:solidFill>
                <a:latin typeface="Calibri"/>
                <a:cs typeface="Calibri"/>
              </a:rPr>
              <a:t>H</a:t>
            </a:r>
            <a:r>
              <a:rPr sz="2800" b="1" dirty="0">
                <a:solidFill>
                  <a:srgbClr val="FF0000"/>
                </a:solidFill>
                <a:latin typeface="Calibri"/>
                <a:cs typeface="Calibri"/>
              </a:rPr>
              <a:t>AF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36721" y="6008115"/>
            <a:ext cx="6642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800" b="1" spc="-35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800" b="1" dirty="0">
                <a:solidFill>
                  <a:srgbClr val="FF0000"/>
                </a:solidFill>
                <a:latin typeface="Calibri"/>
                <a:cs typeface="Calibri"/>
              </a:rPr>
              <a:t>AF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068760" y="3041298"/>
            <a:ext cx="2289810" cy="171450"/>
          </a:xfrm>
          <a:custGeom>
            <a:avLst/>
            <a:gdLst/>
            <a:ahLst/>
            <a:cxnLst/>
            <a:rect l="l" t="t" r="r" b="b"/>
            <a:pathLst>
              <a:path w="2289809" h="171450">
                <a:moveTo>
                  <a:pt x="150690" y="0"/>
                </a:moveTo>
                <a:lnTo>
                  <a:pt x="143502" y="2356"/>
                </a:lnTo>
                <a:lnTo>
                  <a:pt x="0" y="83758"/>
                </a:lnTo>
                <a:lnTo>
                  <a:pt x="141494" y="168604"/>
                </a:lnTo>
                <a:lnTo>
                  <a:pt x="148623" y="171134"/>
                </a:lnTo>
                <a:lnTo>
                  <a:pt x="155916" y="170746"/>
                </a:lnTo>
                <a:lnTo>
                  <a:pt x="162531" y="167652"/>
                </a:lnTo>
                <a:lnTo>
                  <a:pt x="167628" y="162063"/>
                </a:lnTo>
                <a:lnTo>
                  <a:pt x="170158" y="154933"/>
                </a:lnTo>
                <a:lnTo>
                  <a:pt x="169771" y="147641"/>
                </a:lnTo>
                <a:lnTo>
                  <a:pt x="166677" y="141026"/>
                </a:lnTo>
                <a:lnTo>
                  <a:pt x="161088" y="135929"/>
                </a:lnTo>
                <a:lnTo>
                  <a:pt x="108034" y="104115"/>
                </a:lnTo>
                <a:lnTo>
                  <a:pt x="37590" y="103264"/>
                </a:lnTo>
                <a:lnTo>
                  <a:pt x="38051" y="65167"/>
                </a:lnTo>
                <a:lnTo>
                  <a:pt x="109995" y="65167"/>
                </a:lnTo>
                <a:lnTo>
                  <a:pt x="162300" y="35496"/>
                </a:lnTo>
                <a:lnTo>
                  <a:pt x="168012" y="30535"/>
                </a:lnTo>
                <a:lnTo>
                  <a:pt x="171264" y="23996"/>
                </a:lnTo>
                <a:lnTo>
                  <a:pt x="171828" y="16715"/>
                </a:lnTo>
                <a:lnTo>
                  <a:pt x="169471" y="9527"/>
                </a:lnTo>
                <a:lnTo>
                  <a:pt x="164510" y="3815"/>
                </a:lnTo>
                <a:lnTo>
                  <a:pt x="157972" y="563"/>
                </a:lnTo>
                <a:lnTo>
                  <a:pt x="150690" y="0"/>
                </a:lnTo>
                <a:close/>
              </a:path>
              <a:path w="2289809" h="171450">
                <a:moveTo>
                  <a:pt x="108495" y="66018"/>
                </a:moveTo>
                <a:lnTo>
                  <a:pt x="75610" y="84672"/>
                </a:lnTo>
                <a:lnTo>
                  <a:pt x="108034" y="104115"/>
                </a:lnTo>
                <a:lnTo>
                  <a:pt x="2288992" y="130456"/>
                </a:lnTo>
                <a:lnTo>
                  <a:pt x="2289451" y="92359"/>
                </a:lnTo>
                <a:lnTo>
                  <a:pt x="108495" y="66018"/>
                </a:lnTo>
                <a:close/>
              </a:path>
              <a:path w="2289809" h="171450">
                <a:moveTo>
                  <a:pt x="38051" y="65167"/>
                </a:moveTo>
                <a:lnTo>
                  <a:pt x="37590" y="103264"/>
                </a:lnTo>
                <a:lnTo>
                  <a:pt x="108034" y="104115"/>
                </a:lnTo>
                <a:lnTo>
                  <a:pt x="102481" y="100785"/>
                </a:lnTo>
                <a:lnTo>
                  <a:pt x="47204" y="100785"/>
                </a:lnTo>
                <a:lnTo>
                  <a:pt x="47602" y="67877"/>
                </a:lnTo>
                <a:lnTo>
                  <a:pt x="105217" y="67877"/>
                </a:lnTo>
                <a:lnTo>
                  <a:pt x="108495" y="66018"/>
                </a:lnTo>
                <a:lnTo>
                  <a:pt x="38051" y="65167"/>
                </a:lnTo>
                <a:close/>
              </a:path>
              <a:path w="2289809" h="171450">
                <a:moveTo>
                  <a:pt x="47602" y="67877"/>
                </a:moveTo>
                <a:lnTo>
                  <a:pt x="47204" y="100785"/>
                </a:lnTo>
                <a:lnTo>
                  <a:pt x="75610" y="84672"/>
                </a:lnTo>
                <a:lnTo>
                  <a:pt x="47602" y="67877"/>
                </a:lnTo>
                <a:close/>
              </a:path>
              <a:path w="2289809" h="171450">
                <a:moveTo>
                  <a:pt x="75610" y="84672"/>
                </a:moveTo>
                <a:lnTo>
                  <a:pt x="47204" y="100785"/>
                </a:lnTo>
                <a:lnTo>
                  <a:pt x="102481" y="100785"/>
                </a:lnTo>
                <a:lnTo>
                  <a:pt x="75610" y="84672"/>
                </a:lnTo>
                <a:close/>
              </a:path>
              <a:path w="2289809" h="171450">
                <a:moveTo>
                  <a:pt x="105217" y="67877"/>
                </a:moveTo>
                <a:lnTo>
                  <a:pt x="47602" y="67877"/>
                </a:lnTo>
                <a:lnTo>
                  <a:pt x="75610" y="84672"/>
                </a:lnTo>
                <a:lnTo>
                  <a:pt x="105217" y="67877"/>
                </a:lnTo>
                <a:close/>
              </a:path>
              <a:path w="2289809" h="171450">
                <a:moveTo>
                  <a:pt x="109995" y="65167"/>
                </a:moveTo>
                <a:lnTo>
                  <a:pt x="38051" y="65167"/>
                </a:lnTo>
                <a:lnTo>
                  <a:pt x="108495" y="66018"/>
                </a:lnTo>
                <a:lnTo>
                  <a:pt x="109995" y="65167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068759" y="6231391"/>
            <a:ext cx="2289810" cy="171450"/>
          </a:xfrm>
          <a:custGeom>
            <a:avLst/>
            <a:gdLst/>
            <a:ahLst/>
            <a:cxnLst/>
            <a:rect l="l" t="t" r="r" b="b"/>
            <a:pathLst>
              <a:path w="2289809" h="171450">
                <a:moveTo>
                  <a:pt x="149668" y="0"/>
                </a:moveTo>
                <a:lnTo>
                  <a:pt x="142509" y="2443"/>
                </a:lnTo>
                <a:lnTo>
                  <a:pt x="0" y="85573"/>
                </a:lnTo>
                <a:lnTo>
                  <a:pt x="142509" y="168702"/>
                </a:lnTo>
                <a:lnTo>
                  <a:pt x="149668" y="171146"/>
                </a:lnTo>
                <a:lnTo>
                  <a:pt x="156955" y="170671"/>
                </a:lnTo>
                <a:lnTo>
                  <a:pt x="163533" y="167497"/>
                </a:lnTo>
                <a:lnTo>
                  <a:pt x="168563" y="161847"/>
                </a:lnTo>
                <a:lnTo>
                  <a:pt x="171006" y="154687"/>
                </a:lnTo>
                <a:lnTo>
                  <a:pt x="170530" y="147399"/>
                </a:lnTo>
                <a:lnTo>
                  <a:pt x="167357" y="140822"/>
                </a:lnTo>
                <a:lnTo>
                  <a:pt x="161706" y="135793"/>
                </a:lnTo>
                <a:lnTo>
                  <a:pt x="108272" y="104623"/>
                </a:lnTo>
                <a:lnTo>
                  <a:pt x="37810" y="104623"/>
                </a:lnTo>
                <a:lnTo>
                  <a:pt x="37810" y="66523"/>
                </a:lnTo>
                <a:lnTo>
                  <a:pt x="108272" y="66522"/>
                </a:lnTo>
                <a:lnTo>
                  <a:pt x="161706" y="35352"/>
                </a:lnTo>
                <a:lnTo>
                  <a:pt x="171006" y="16458"/>
                </a:lnTo>
                <a:lnTo>
                  <a:pt x="168563" y="9299"/>
                </a:lnTo>
                <a:lnTo>
                  <a:pt x="163533" y="3648"/>
                </a:lnTo>
                <a:lnTo>
                  <a:pt x="156955" y="475"/>
                </a:lnTo>
                <a:lnTo>
                  <a:pt x="149668" y="0"/>
                </a:lnTo>
                <a:close/>
              </a:path>
              <a:path w="2289809" h="171450">
                <a:moveTo>
                  <a:pt x="108270" y="66523"/>
                </a:moveTo>
                <a:lnTo>
                  <a:pt x="37810" y="66523"/>
                </a:lnTo>
                <a:lnTo>
                  <a:pt x="37810" y="104623"/>
                </a:lnTo>
                <a:lnTo>
                  <a:pt x="108272" y="104623"/>
                </a:lnTo>
                <a:lnTo>
                  <a:pt x="103822" y="102027"/>
                </a:lnTo>
                <a:lnTo>
                  <a:pt x="47406" y="102027"/>
                </a:lnTo>
                <a:lnTo>
                  <a:pt x="47406" y="69118"/>
                </a:lnTo>
                <a:lnTo>
                  <a:pt x="103822" y="69118"/>
                </a:lnTo>
                <a:lnTo>
                  <a:pt x="108270" y="66523"/>
                </a:lnTo>
                <a:close/>
              </a:path>
              <a:path w="2289809" h="171450">
                <a:moveTo>
                  <a:pt x="108272" y="104623"/>
                </a:moveTo>
                <a:lnTo>
                  <a:pt x="37810" y="104623"/>
                </a:lnTo>
                <a:lnTo>
                  <a:pt x="108272" y="104623"/>
                </a:lnTo>
                <a:close/>
              </a:path>
              <a:path w="2289809" h="171450">
                <a:moveTo>
                  <a:pt x="2289220" y="66522"/>
                </a:moveTo>
                <a:lnTo>
                  <a:pt x="108270" y="66523"/>
                </a:lnTo>
                <a:lnTo>
                  <a:pt x="75614" y="85572"/>
                </a:lnTo>
                <a:lnTo>
                  <a:pt x="108272" y="104623"/>
                </a:lnTo>
                <a:lnTo>
                  <a:pt x="2289220" y="104622"/>
                </a:lnTo>
                <a:lnTo>
                  <a:pt x="2289220" y="66522"/>
                </a:lnTo>
                <a:close/>
              </a:path>
              <a:path w="2289809" h="171450">
                <a:moveTo>
                  <a:pt x="47406" y="69118"/>
                </a:moveTo>
                <a:lnTo>
                  <a:pt x="47406" y="102027"/>
                </a:lnTo>
                <a:lnTo>
                  <a:pt x="75614" y="85572"/>
                </a:lnTo>
                <a:lnTo>
                  <a:pt x="47406" y="69118"/>
                </a:lnTo>
                <a:close/>
              </a:path>
              <a:path w="2289809" h="171450">
                <a:moveTo>
                  <a:pt x="75614" y="85572"/>
                </a:moveTo>
                <a:lnTo>
                  <a:pt x="47406" y="102027"/>
                </a:lnTo>
                <a:lnTo>
                  <a:pt x="103822" y="102027"/>
                </a:lnTo>
                <a:lnTo>
                  <a:pt x="75614" y="85572"/>
                </a:lnTo>
                <a:close/>
              </a:path>
              <a:path w="2289809" h="171450">
                <a:moveTo>
                  <a:pt x="103822" y="69118"/>
                </a:moveTo>
                <a:lnTo>
                  <a:pt x="47406" y="69118"/>
                </a:lnTo>
                <a:lnTo>
                  <a:pt x="75614" y="85572"/>
                </a:lnTo>
                <a:lnTo>
                  <a:pt x="103822" y="69118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6628" y="364557"/>
            <a:ext cx="8837189" cy="59169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138457" y="5730240"/>
            <a:ext cx="1014730" cy="551815"/>
          </a:xfrm>
          <a:custGeom>
            <a:avLst/>
            <a:gdLst/>
            <a:ahLst/>
            <a:cxnLst/>
            <a:rect l="l" t="t" r="r" b="b"/>
            <a:pathLst>
              <a:path w="1014729" h="551814">
                <a:moveTo>
                  <a:pt x="0" y="551237"/>
                </a:moveTo>
                <a:lnTo>
                  <a:pt x="1014152" y="551237"/>
                </a:lnTo>
                <a:lnTo>
                  <a:pt x="1014152" y="0"/>
                </a:lnTo>
                <a:lnTo>
                  <a:pt x="0" y="0"/>
                </a:lnTo>
                <a:lnTo>
                  <a:pt x="0" y="5512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138457" y="5730240"/>
            <a:ext cx="1014730" cy="551815"/>
          </a:xfrm>
          <a:custGeom>
            <a:avLst/>
            <a:gdLst/>
            <a:ahLst/>
            <a:cxnLst/>
            <a:rect l="l" t="t" r="r" b="b"/>
            <a:pathLst>
              <a:path w="1014729" h="551814">
                <a:moveTo>
                  <a:pt x="0" y="0"/>
                </a:moveTo>
                <a:lnTo>
                  <a:pt x="1014153" y="0"/>
                </a:lnTo>
                <a:lnTo>
                  <a:pt x="1014153" y="551237"/>
                </a:lnTo>
                <a:lnTo>
                  <a:pt x="0" y="551237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85949" y="306329"/>
            <a:ext cx="9697228" cy="63603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5800" y="419100"/>
            <a:ext cx="8521700" cy="1939289"/>
          </a:xfrm>
          <a:custGeom>
            <a:avLst/>
            <a:gdLst/>
            <a:ahLst/>
            <a:cxnLst/>
            <a:rect l="l" t="t" r="r" b="b"/>
            <a:pathLst>
              <a:path w="8521700" h="1939289">
                <a:moveTo>
                  <a:pt x="0" y="1938991"/>
                </a:moveTo>
                <a:lnTo>
                  <a:pt x="8521700" y="1938991"/>
                </a:lnTo>
                <a:lnTo>
                  <a:pt x="8521700" y="0"/>
                </a:lnTo>
                <a:lnTo>
                  <a:pt x="0" y="0"/>
                </a:lnTo>
                <a:lnTo>
                  <a:pt x="0" y="1938991"/>
                </a:lnTo>
                <a:close/>
              </a:path>
            </a:pathLst>
          </a:custGeom>
          <a:solidFill>
            <a:srgbClr val="F4B1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Cyfeiriadau </a:t>
            </a:r>
            <a:r>
              <a:rPr dirty="0"/>
              <a:t>a </a:t>
            </a:r>
            <a:r>
              <a:rPr spc="-5" dirty="0"/>
              <a:t>darllen  pellach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563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</TotalTime>
  <Words>885</Words>
  <Application>Microsoft Office PowerPoint</Application>
  <PresentationFormat>Widescreen</PresentationFormat>
  <Paragraphs>152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5" baseType="lpstr">
      <vt:lpstr>Arial</vt:lpstr>
      <vt:lpstr>Calibri</vt:lpstr>
      <vt:lpstr>Calibri Light</vt:lpstr>
      <vt:lpstr>Lucida Handwriting</vt:lpstr>
      <vt:lpstr>Times New Roman</vt:lpstr>
      <vt:lpstr>Office Theme</vt:lpstr>
      <vt:lpstr>PowerPoint Presentation</vt:lpstr>
      <vt:lpstr>AMCANION</vt:lpstr>
      <vt:lpstr>PowerPoint Presentation</vt:lpstr>
      <vt:lpstr>PowerPoint Presentation</vt:lpstr>
      <vt:lpstr>Beth yw manteision  ymagwedd  gwestiynu?</vt:lpstr>
      <vt:lpstr>Beth yw manteision yr agwedd  gwestiynu?</vt:lpstr>
      <vt:lpstr>PowerPoint Presentation</vt:lpstr>
      <vt:lpstr>Cwestiynu pendant</vt:lpstr>
      <vt:lpstr>PowerPoint Presentation</vt:lpstr>
      <vt:lpstr>Meddwl, Paru, Rhannu</vt:lpstr>
      <vt:lpstr>Pêl-fasged nid ping-pong</vt:lpstr>
      <vt:lpstr>NODIADAU CYFRINACHOL</vt:lpstr>
      <vt:lpstr>Gridiau GED/GESD</vt:lpstr>
      <vt:lpstr>PowerPoint Presentation</vt:lpstr>
      <vt:lpstr>PowerPoint Presentation</vt:lpstr>
      <vt:lpstr>PowerPoint Presentation</vt:lpstr>
      <vt:lpstr>Amrywio’r math o gwestiynau</vt:lpstr>
      <vt:lpstr>Mathau o gwestiynu</vt:lpstr>
      <vt:lpstr>Y trap siarad</vt:lpstr>
      <vt:lpstr>PowerPoint Presentation</vt:lpstr>
      <vt:lpstr>PELEN EIRA</vt:lpstr>
      <vt:lpstr>PowerPoint Presentation</vt:lpstr>
      <vt:lpstr>PowerPoint Presentation</vt:lpstr>
      <vt:lpstr>‘Efallai’’</vt:lpstr>
      <vt:lpstr>Amser-Aros</vt:lpstr>
      <vt:lpstr>PowerPoint Presentation</vt:lpstr>
      <vt:lpstr>X = Y</vt:lpstr>
      <vt:lpstr>PowerPoint Presentation</vt:lpstr>
      <vt:lpstr>PowerPoint Presentation</vt:lpstr>
      <vt:lpstr>PowerPoint Presentation</vt:lpstr>
      <vt:lpstr>Parau pilipala</vt:lpstr>
      <vt:lpstr>Rhifo unigolion gyda’i  gilydd</vt:lpstr>
      <vt:lpstr>PowerPoint Presentation</vt:lpstr>
      <vt:lpstr>PowerPoint Presentation</vt:lpstr>
      <vt:lpstr>PowerPoint Presentation</vt:lpstr>
      <vt:lpstr>Strategaethau Addysgu  Gweithredol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Trafodaeth Balwn Boeth</vt:lpstr>
      <vt:lpstr>Meddwl Cyfochrog</vt:lpstr>
      <vt:lpstr>A yw’n AagD da?</vt:lpstr>
      <vt:lpstr>PowerPoint Presentation</vt:lpstr>
      <vt:lpstr>Cyfeiriadau a darllen  pellach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Nanna Ryder</cp:lastModifiedBy>
  <cp:revision>2</cp:revision>
  <dcterms:created xsi:type="dcterms:W3CDTF">2021-02-24T17:38:46Z</dcterms:created>
  <dcterms:modified xsi:type="dcterms:W3CDTF">2021-02-24T20:56:01Z</dcterms:modified>
</cp:coreProperties>
</file>