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1"/>
  </p:notesMasterIdLst>
  <p:sldIdLst>
    <p:sldId id="256" r:id="rId5"/>
    <p:sldId id="423" r:id="rId6"/>
    <p:sldId id="422" r:id="rId7"/>
    <p:sldId id="424" r:id="rId8"/>
    <p:sldId id="259" r:id="rId9"/>
    <p:sldId id="454" r:id="rId10"/>
    <p:sldId id="432" r:id="rId11"/>
    <p:sldId id="304" r:id="rId12"/>
    <p:sldId id="303" r:id="rId13"/>
    <p:sldId id="455" r:id="rId14"/>
    <p:sldId id="413" r:id="rId15"/>
    <p:sldId id="450" r:id="rId16"/>
    <p:sldId id="306" r:id="rId17"/>
    <p:sldId id="429" r:id="rId18"/>
    <p:sldId id="437" r:id="rId19"/>
    <p:sldId id="430" r:id="rId20"/>
    <p:sldId id="469" r:id="rId21"/>
    <p:sldId id="425" r:id="rId22"/>
    <p:sldId id="428" r:id="rId23"/>
    <p:sldId id="456" r:id="rId24"/>
    <p:sldId id="433" r:id="rId25"/>
    <p:sldId id="448" r:id="rId26"/>
    <p:sldId id="457" r:id="rId27"/>
    <p:sldId id="426" r:id="rId28"/>
    <p:sldId id="434" r:id="rId29"/>
    <p:sldId id="443" r:id="rId30"/>
    <p:sldId id="440" r:id="rId31"/>
    <p:sldId id="444" r:id="rId32"/>
    <p:sldId id="458" r:id="rId33"/>
    <p:sldId id="445" r:id="rId34"/>
    <p:sldId id="460" r:id="rId35"/>
    <p:sldId id="447" r:id="rId36"/>
    <p:sldId id="436" r:id="rId37"/>
    <p:sldId id="451" r:id="rId38"/>
    <p:sldId id="452" r:id="rId39"/>
    <p:sldId id="453" r:id="rId40"/>
    <p:sldId id="427" r:id="rId41"/>
    <p:sldId id="431" r:id="rId42"/>
    <p:sldId id="438" r:id="rId43"/>
    <p:sldId id="415" r:id="rId44"/>
    <p:sldId id="461" r:id="rId45"/>
    <p:sldId id="462" r:id="rId46"/>
    <p:sldId id="471" r:id="rId47"/>
    <p:sldId id="465" r:id="rId48"/>
    <p:sldId id="435" r:id="rId49"/>
    <p:sldId id="464" r:id="rId5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815" autoAdjust="0"/>
    <p:restoredTop sz="69753" autoAdjust="0"/>
  </p:normalViewPr>
  <p:slideViewPr>
    <p:cSldViewPr snapToGrid="0">
      <p:cViewPr varScale="1">
        <p:scale>
          <a:sx n="86" d="100"/>
          <a:sy n="86" d="100"/>
        </p:scale>
        <p:origin x="2216" y="200"/>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BF86B3-14A4-4421-BC14-CB8DD150CA53}" type="datetimeFigureOut">
              <a:rPr lang="en-GB" smtClean="0"/>
              <a:t>04/12/2020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F3EC92-96C9-4E7E-A0F5-9B1CA54D168A}" type="slidenum">
              <a:rPr lang="en-GB" smtClean="0"/>
              <a:t>‹#›</a:t>
            </a:fld>
            <a:endParaRPr lang="en-GB"/>
          </a:p>
        </p:txBody>
      </p:sp>
    </p:spTree>
    <p:extLst>
      <p:ext uri="{BB962C8B-B14F-4D97-AF65-F5344CB8AC3E}">
        <p14:creationId xmlns:p14="http://schemas.microsoft.com/office/powerpoint/2010/main" val="19554312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www.xact.org.uk/information/downloads/CPIA/Disclosure_code_of_practice.pdf"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www.app.college.police.uk/app-content/investigations/victims-and-witnesses/#sources-of-support"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3" Type="http://schemas.openxmlformats.org/officeDocument/2006/relationships/hyperlink" Target="http://www.victimsupport.org.uk/Help%20for%20victims/~/link.aspx?_id=BF2ACCC19F794A258D0DB44654AD36AF&amp;_z=z" TargetMode="External"/><Relationship Id="rId2" Type="http://schemas.openxmlformats.org/officeDocument/2006/relationships/slide" Target="../slides/slide31.xml"/><Relationship Id="rId1" Type="http://schemas.openxmlformats.org/officeDocument/2006/relationships/notesMaster" Target="../notesMasters/notesMaster1.xml"/><Relationship Id="rId5" Type="http://schemas.openxmlformats.org/officeDocument/2006/relationships/hyperlink" Target="http://www.victimsupport.org.uk/Help-for-victims/Ive-been-affected-by-a-murder" TargetMode="External"/><Relationship Id="rId4" Type="http://schemas.openxmlformats.org/officeDocument/2006/relationships/hyperlink" Target="http://www.cadd.org.uk/docs/victim%20focus%20scheme%20leaflet%2017%2009%2007.pdf" TargetMode="Externa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3" Type="http://schemas.openxmlformats.org/officeDocument/2006/relationships/hyperlink" Target="https://www.app.college.police.uk/app-content/detention-and-custody-2/risk-assessment/#release-from-custody" TargetMode="External"/><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3" Type="http://schemas.openxmlformats.org/officeDocument/2006/relationships/hyperlink" Target="https://www.app.college.police.uk/app-content/investigations/investigation-process/" TargetMode="External"/><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a:t>
            </a:fld>
            <a:endParaRPr lang="en-GB"/>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6C0828C-A546-D941-9E35-D319F3E31C2F}" type="slidenum">
              <a:rPr lang="en-US" smtClean="0"/>
              <a:pPr/>
              <a:t>3</a:t>
            </a:fld>
            <a:endParaRPr lang="en-US"/>
          </a:p>
        </p:txBody>
      </p:sp>
    </p:spTree>
    <p:extLst>
      <p:ext uri="{BB962C8B-B14F-4D97-AF65-F5344CB8AC3E}">
        <p14:creationId xmlns:p14="http://schemas.microsoft.com/office/powerpoint/2010/main" val="25141758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4</a:t>
            </a:fld>
            <a:endParaRPr lang="en-GB"/>
          </a:p>
        </p:txBody>
      </p:sp>
    </p:spTree>
    <p:extLst>
      <p:ext uri="{BB962C8B-B14F-4D97-AF65-F5344CB8AC3E}">
        <p14:creationId xmlns:p14="http://schemas.microsoft.com/office/powerpoint/2010/main" val="24126253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PIP</a:t>
            </a:r>
            <a:r>
              <a:rPr lang="en-GB" dirty="0">
                <a:solidFill>
                  <a:srgbClr val="333333"/>
                </a:solidFill>
                <a:latin typeface="Arial" panose="020B0604020202020204" pitchFamily="34" charset="0"/>
                <a:cs typeface="Arial" panose="020B0604020202020204" pitchFamily="34" charset="0"/>
              </a:rPr>
              <a:t> level 2 and 3 investigators are likely to have their own caseload of investigations, commonly involving serious or complex crime, but may also provide advice and support to </a:t>
            </a:r>
            <a:r>
              <a:rPr lang="en-GB" dirty="0">
                <a:latin typeface="Arial" panose="020B0604020202020204" pitchFamily="34" charset="0"/>
                <a:cs typeface="Arial" panose="020B0604020202020204" pitchFamily="34" charset="0"/>
              </a:rPr>
              <a:t>PIP</a:t>
            </a:r>
            <a:r>
              <a:rPr lang="en-GB" dirty="0">
                <a:solidFill>
                  <a:srgbClr val="333333"/>
                </a:solidFill>
                <a:latin typeface="Arial" panose="020B0604020202020204" pitchFamily="34" charset="0"/>
                <a:cs typeface="Arial" panose="020B0604020202020204" pitchFamily="34" charset="0"/>
              </a:rPr>
              <a:t> level 1 investigators involved in volume crime.</a:t>
            </a:r>
            <a:endParaRPr lang="en-GB"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D6C0828C-A546-D941-9E35-D319F3E31C2F}" type="slidenum">
              <a:rPr lang="en-US" smtClean="0"/>
              <a:pPr/>
              <a:t>5</a:t>
            </a:fld>
            <a:endParaRPr lang="en-US"/>
          </a:p>
        </p:txBody>
      </p:sp>
    </p:spTree>
    <p:extLst>
      <p:ext uri="{BB962C8B-B14F-4D97-AF65-F5344CB8AC3E}">
        <p14:creationId xmlns:p14="http://schemas.microsoft.com/office/powerpoint/2010/main" val="29005555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Serious and complex crime is not defined </a:t>
            </a:r>
          </a:p>
          <a:p>
            <a:endParaRPr lang="en-GB"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6</a:t>
            </a:fld>
            <a:endParaRPr lang="en-GB"/>
          </a:p>
        </p:txBody>
      </p:sp>
    </p:spTree>
    <p:extLst>
      <p:ext uri="{BB962C8B-B14F-4D97-AF65-F5344CB8AC3E}">
        <p14:creationId xmlns:p14="http://schemas.microsoft.com/office/powerpoint/2010/main" val="20977916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GB" sz="1200" b="0" i="0" u="none" strike="noStrike"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7</a:t>
            </a:fld>
            <a:endParaRPr lang="en-GB"/>
          </a:p>
        </p:txBody>
      </p:sp>
    </p:spTree>
    <p:extLst>
      <p:ext uri="{BB962C8B-B14F-4D97-AF65-F5344CB8AC3E}">
        <p14:creationId xmlns:p14="http://schemas.microsoft.com/office/powerpoint/2010/main" val="12799771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These principles, the investigation process, and an investigative mindset provide a structure to support quality investigations.</a:t>
            </a:r>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8</a:t>
            </a:fld>
            <a:endParaRPr lang="en-GB"/>
          </a:p>
        </p:txBody>
      </p:sp>
    </p:spTree>
    <p:extLst>
      <p:ext uri="{BB962C8B-B14F-4D97-AF65-F5344CB8AC3E}">
        <p14:creationId xmlns:p14="http://schemas.microsoft.com/office/powerpoint/2010/main" val="19284070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ea typeface="Calibri" panose="020F0502020204030204" pitchFamily="34" charset="0"/>
                <a:cs typeface="Arial" panose="020B0604020202020204" pitchFamily="34" charset="0"/>
              </a:rPr>
              <a:t>Understand and explain the processes employed in complex investigations </a:t>
            </a:r>
          </a:p>
          <a:p>
            <a:endParaRPr lang="en-GB" dirty="0"/>
          </a:p>
          <a:p>
            <a:r>
              <a:rPr lang="en-GB" sz="1200" b="0" i="0" u="none" strike="noStrike" kern="1200" dirty="0">
                <a:solidFill>
                  <a:schemeClr val="tx1"/>
                </a:solidFill>
                <a:effectLst/>
                <a:latin typeface="+mn-lt"/>
                <a:ea typeface="+mn-ea"/>
                <a:cs typeface="+mn-cs"/>
              </a:rPr>
              <a:t>As stated by the Coll of Policing: There are a number of investigative principles which are widely accepted within the police service. The principles are underpinned by the recognition that policing works best where it has the support and cooperation of the community.</a:t>
            </a:r>
          </a:p>
          <a:p>
            <a:r>
              <a:rPr lang="en-GB" sz="1200" b="0" i="0" u="none" strike="noStrike" kern="1200" dirty="0">
                <a:solidFill>
                  <a:schemeClr val="tx1"/>
                </a:solidFill>
                <a:effectLst/>
                <a:latin typeface="+mn-lt"/>
                <a:ea typeface="+mn-ea"/>
                <a:cs typeface="+mn-cs"/>
              </a:rPr>
              <a:t>These principles propose that:</a:t>
            </a:r>
          </a:p>
          <a:p>
            <a:r>
              <a:rPr lang="en-GB" sz="1200" b="0" i="0" u="none" strike="noStrike" kern="1200" dirty="0">
                <a:solidFill>
                  <a:schemeClr val="tx1"/>
                </a:solidFill>
                <a:effectLst/>
                <a:latin typeface="+mn-lt"/>
                <a:ea typeface="+mn-ea"/>
                <a:cs typeface="+mn-cs"/>
              </a:rPr>
              <a:t>the exercise of legal powers should not be oppressive and should be proportionate to the crime under investigation</a:t>
            </a:r>
          </a:p>
          <a:p>
            <a:r>
              <a:rPr lang="en-GB" sz="1200" b="0" i="0" u="none" strike="noStrike" kern="1200" dirty="0">
                <a:solidFill>
                  <a:schemeClr val="tx1"/>
                </a:solidFill>
                <a:effectLst/>
                <a:latin typeface="+mn-lt"/>
                <a:ea typeface="+mn-ea"/>
                <a:cs typeface="+mn-cs"/>
              </a:rPr>
              <a:t>as far as is operationally practical and having regard to an individual’s right to confidentiality, investigations should be carried out as transparently as possible – victims, witnesses and suspects should be kept up to date with developments in the case</a:t>
            </a:r>
          </a:p>
          <a:p>
            <a:r>
              <a:rPr lang="en-GB" sz="1200" b="0" i="0" u="none" strike="noStrike" kern="1200" dirty="0">
                <a:solidFill>
                  <a:schemeClr val="tx1"/>
                </a:solidFill>
                <a:effectLst/>
                <a:latin typeface="+mn-lt"/>
                <a:ea typeface="+mn-ea"/>
                <a:cs typeface="+mn-cs"/>
              </a:rPr>
              <a:t>investigators should take all reasonable steps to understand the particular needs of individuals, including, but not limited to, any protected characteristics they may have, in order to comply with the provisions of the Equality Act 2010</a:t>
            </a:r>
          </a:p>
          <a:p>
            <a:r>
              <a:rPr lang="en-GB" sz="1200" b="0" i="0" u="none" strike="noStrike" kern="1200" dirty="0">
                <a:solidFill>
                  <a:schemeClr val="tx1"/>
                </a:solidFill>
                <a:effectLst/>
                <a:latin typeface="+mn-lt"/>
                <a:ea typeface="+mn-ea"/>
                <a:cs typeface="+mn-cs"/>
              </a:rPr>
              <a:t>investigators should have particular regard for vulnerable people and children</a:t>
            </a:r>
          </a:p>
          <a:p>
            <a:r>
              <a:rPr lang="en-GB" sz="1200" b="0" i="0" u="none" strike="noStrike" kern="1200" dirty="0">
                <a:solidFill>
                  <a:schemeClr val="tx1"/>
                </a:solidFill>
                <a:effectLst/>
                <a:latin typeface="+mn-lt"/>
                <a:ea typeface="+mn-ea"/>
                <a:cs typeface="+mn-cs"/>
              </a:rPr>
              <a:t>investigators should respect the professional ethics of others. This is particularly important when working with those whose role it is to support suspects.</a:t>
            </a: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9</a:t>
            </a:fld>
            <a:endParaRPr lang="en-GB"/>
          </a:p>
        </p:txBody>
      </p:sp>
    </p:spTree>
    <p:extLst>
      <p:ext uri="{BB962C8B-B14F-4D97-AF65-F5344CB8AC3E}">
        <p14:creationId xmlns:p14="http://schemas.microsoft.com/office/powerpoint/2010/main" val="33191975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solidFill>
                  <a:srgbClr val="282560"/>
                </a:solidFill>
                <a:latin typeface="Helvetica Neue" panose="02000503000000020004" pitchFamily="2" charset="0"/>
              </a:rPr>
              <a:t>The ABC APPROACH </a:t>
            </a:r>
            <a:r>
              <a:rPr lang="en-GB" b="1" dirty="0" err="1">
                <a:solidFill>
                  <a:srgbClr val="282560"/>
                </a:solidFill>
                <a:latin typeface="Helvetica Neue" panose="02000503000000020004" pitchFamily="2" charset="0"/>
              </a:rPr>
              <a:t>ect</a:t>
            </a:r>
            <a:r>
              <a:rPr lang="en-GB" b="1" dirty="0">
                <a:solidFill>
                  <a:srgbClr val="282560"/>
                </a:solidFill>
                <a:latin typeface="Helvetica Neue" panose="02000503000000020004" pitchFamily="2" charset="0"/>
              </a:rPr>
              <a:t> would have already covered </a:t>
            </a:r>
          </a:p>
          <a:p>
            <a:endParaRPr lang="en-GB" b="1" dirty="0">
              <a:solidFill>
                <a:srgbClr val="282560"/>
              </a:solidFill>
              <a:latin typeface="Helvetica Neue" panose="02000503000000020004" pitchFamily="2" charset="0"/>
            </a:endParaRPr>
          </a:p>
          <a:p>
            <a:r>
              <a:rPr lang="en-GB" b="1" dirty="0">
                <a:solidFill>
                  <a:srgbClr val="282560"/>
                </a:solidFill>
                <a:latin typeface="Helvetica Neue" panose="02000503000000020004" pitchFamily="2" charset="0"/>
              </a:rPr>
              <a:t>Investigative skills</a:t>
            </a:r>
          </a:p>
          <a:p>
            <a:r>
              <a:rPr lang="en-GB" dirty="0">
                <a:solidFill>
                  <a:srgbClr val="333333"/>
                </a:solidFill>
                <a:latin typeface="Arial" panose="020B0604020202020204" pitchFamily="34" charset="0"/>
              </a:rPr>
              <a:t>Investigators need to be skilled in the following areas:</a:t>
            </a:r>
          </a:p>
          <a:p>
            <a:pPr>
              <a:buFont typeface="Arial" panose="020B0604020202020204" pitchFamily="34" charset="0"/>
              <a:buChar char="•"/>
            </a:pPr>
            <a:r>
              <a:rPr lang="en-GB" dirty="0">
                <a:solidFill>
                  <a:srgbClr val="333333"/>
                </a:solidFill>
                <a:latin typeface="Arial" panose="020B0604020202020204" pitchFamily="34" charset="0"/>
              </a:rPr>
              <a:t>the planning required to conduct an investigation and the investigative process</a:t>
            </a:r>
          </a:p>
          <a:p>
            <a:pPr>
              <a:buFont typeface="Arial" panose="020B0604020202020204" pitchFamily="34" charset="0"/>
              <a:buChar char="•"/>
            </a:pPr>
            <a:r>
              <a:rPr lang="en-GB" dirty="0">
                <a:solidFill>
                  <a:srgbClr val="333333"/>
                </a:solidFill>
                <a:latin typeface="Arial" panose="020B0604020202020204" pitchFamily="34" charset="0"/>
              </a:rPr>
              <a:t>decision making and how it can be improved by applying the investigative mindset</a:t>
            </a:r>
          </a:p>
          <a:p>
            <a:pPr>
              <a:buFont typeface="Arial" panose="020B0604020202020204" pitchFamily="34" charset="0"/>
              <a:buChar char="•"/>
            </a:pPr>
            <a:r>
              <a:rPr lang="en-GB" dirty="0">
                <a:solidFill>
                  <a:srgbClr val="333333"/>
                </a:solidFill>
                <a:latin typeface="Arial" panose="020B0604020202020204" pitchFamily="34" charset="0"/>
              </a:rPr>
              <a:t>investigative and evidential evaluation (which can assist the investigator to determine the value of material gathered during the investigation)</a:t>
            </a:r>
          </a:p>
          <a:p>
            <a:pPr>
              <a:buFont typeface="Arial" panose="020B0604020202020204" pitchFamily="34" charset="0"/>
              <a:buChar char="•"/>
            </a:pPr>
            <a:r>
              <a:rPr lang="en-GB" dirty="0">
                <a:solidFill>
                  <a:srgbClr val="333333"/>
                </a:solidFill>
                <a:latin typeface="Arial" panose="020B0604020202020204" pitchFamily="34" charset="0"/>
              </a:rPr>
              <a:t>creative thinking</a:t>
            </a:r>
          </a:p>
          <a:p>
            <a:pPr>
              <a:buFont typeface="Arial" panose="020B0604020202020204" pitchFamily="34" charset="0"/>
              <a:buChar char="•"/>
            </a:pPr>
            <a:r>
              <a:rPr lang="en-GB" dirty="0">
                <a:solidFill>
                  <a:srgbClr val="333333"/>
                </a:solidFill>
                <a:latin typeface="Arial" panose="020B0604020202020204" pitchFamily="34" charset="0"/>
              </a:rPr>
              <a:t>challenging experts</a:t>
            </a:r>
          </a:p>
          <a:p>
            <a:pPr>
              <a:buFont typeface="Arial" panose="020B0604020202020204" pitchFamily="34" charset="0"/>
              <a:buChar char="•"/>
            </a:pPr>
            <a:r>
              <a:rPr lang="en-GB" dirty="0">
                <a:solidFill>
                  <a:srgbClr val="333333"/>
                </a:solidFill>
                <a:latin typeface="Arial" panose="020B0604020202020204" pitchFamily="34" charset="0"/>
              </a:rPr>
              <a:t>victim and witness care.</a:t>
            </a:r>
          </a:p>
          <a:p>
            <a:r>
              <a:rPr lang="en-GB" dirty="0">
                <a:solidFill>
                  <a:srgbClr val="333333"/>
                </a:solidFill>
                <a:latin typeface="Arial" panose="020B0604020202020204" pitchFamily="34" charset="0"/>
              </a:rPr>
              <a:t>Where routine investigative actions have failed to gather sufficient material, investigators should explore alternative methods. Creative thinking may be required to determine the most appropriate type of action that is needed to progress an investigation, but this does not mean that the high legal standards and integrity expected of investigators should be compromised.</a:t>
            </a:r>
          </a:p>
          <a:p>
            <a:r>
              <a:rPr lang="en-GB" dirty="0">
                <a:solidFill>
                  <a:srgbClr val="333333"/>
                </a:solidFill>
                <a:latin typeface="Arial" panose="020B0604020202020204" pitchFamily="34" charset="0"/>
              </a:rPr>
              <a:t>Investigators need to be open to the ideas and experiences of others. Colleagues and supervisors are a readily available source of investigative information and investigators should consult them when trying to identify the most appropriate action to take in any given case.</a:t>
            </a:r>
          </a:p>
          <a:p>
            <a:r>
              <a:rPr lang="en-GB" dirty="0">
                <a:solidFill>
                  <a:srgbClr val="333333"/>
                </a:solidFill>
                <a:latin typeface="Arial" panose="020B0604020202020204" pitchFamily="34" charset="0"/>
              </a:rPr>
              <a:t>Most forces have various specialist investigation units, such as intelligence or covert policing teams, which are a valuable source of information about specific types of investigation techniques.</a:t>
            </a:r>
          </a:p>
          <a:p>
            <a:br>
              <a:rPr lang="en-GB" dirty="0"/>
            </a:br>
            <a:endParaRPr lang="en-GB" dirty="0"/>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11</a:t>
            </a:fld>
            <a:endParaRPr lang="en-GB"/>
          </a:p>
        </p:txBody>
      </p:sp>
    </p:spTree>
    <p:extLst>
      <p:ext uri="{BB962C8B-B14F-4D97-AF65-F5344CB8AC3E}">
        <p14:creationId xmlns:p14="http://schemas.microsoft.com/office/powerpoint/2010/main" val="11791681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The application of an investigative mindset brings order to the examination of material and investigative decision making. </a:t>
            </a:r>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12</a:t>
            </a:fld>
            <a:endParaRPr lang="en-GB"/>
          </a:p>
        </p:txBody>
      </p:sp>
    </p:spTree>
    <p:extLst>
      <p:ext uri="{BB962C8B-B14F-4D97-AF65-F5344CB8AC3E}">
        <p14:creationId xmlns:p14="http://schemas.microsoft.com/office/powerpoint/2010/main" val="17696484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13</a:t>
            </a:fld>
            <a:endParaRPr lang="en-GB"/>
          </a:p>
        </p:txBody>
      </p:sp>
    </p:spTree>
    <p:extLst>
      <p:ext uri="{BB962C8B-B14F-4D97-AF65-F5344CB8AC3E}">
        <p14:creationId xmlns:p14="http://schemas.microsoft.com/office/powerpoint/2010/main" val="45867149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t>
            </a:r>
            <a:r>
              <a:rPr lang="en-GB" dirty="0" err="1"/>
              <a:t>www.app.college.police.uk</a:t>
            </a:r>
            <a:r>
              <a:rPr lang="en-GB" dirty="0"/>
              <a:t>/app-content/investigations/introduction/#pip-level-2</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rgbClr val="333333"/>
                </a:solidFill>
                <a:latin typeface="Arial" panose="020B0604020202020204" pitchFamily="34" charset="0"/>
              </a:rPr>
              <a:t>Investigators have access to a range of legal powers that enable them to conduct effective investigations.</a:t>
            </a:r>
          </a:p>
          <a:p>
            <a:endParaRPr lang="en-GB" dirty="0"/>
          </a:p>
          <a:p>
            <a:r>
              <a:rPr lang="en-GB" dirty="0">
                <a:solidFill>
                  <a:srgbClr val="333333"/>
                </a:solidFill>
                <a:latin typeface="Arial" panose="020B0604020202020204" pitchFamily="34" charset="0"/>
              </a:rPr>
              <a:t>Under certain conditions, these powers allow investigators to deprive individuals of their liberty, use reasonable physical force, enter their homes or other private premises, gain access to private information and to deploy intrusive surveillance techniques.</a:t>
            </a:r>
          </a:p>
          <a:p>
            <a:r>
              <a:rPr lang="en-GB" dirty="0">
                <a:solidFill>
                  <a:srgbClr val="333333"/>
                </a:solidFill>
                <a:latin typeface="Arial" panose="020B0604020202020204" pitchFamily="34" charset="0"/>
              </a:rPr>
              <a:t>Investigators have a high level of discretion in how they choose to use these powers</a:t>
            </a:r>
            <a:endParaRPr lang="en-GB" b="0" i="0" u="none" strike="noStrike" dirty="0">
              <a:solidFill>
                <a:srgbClr val="333333"/>
              </a:solidFill>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14</a:t>
            </a:fld>
            <a:endParaRPr lang="en-GB"/>
          </a:p>
        </p:txBody>
      </p:sp>
    </p:spTree>
    <p:extLst>
      <p:ext uri="{BB962C8B-B14F-4D97-AF65-F5344CB8AC3E}">
        <p14:creationId xmlns:p14="http://schemas.microsoft.com/office/powerpoint/2010/main" val="23473322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sz="1200" b="0" i="0" u="none" strike="noStrike" kern="1200" dirty="0">
                <a:solidFill>
                  <a:schemeClr val="tx1"/>
                </a:solidFill>
                <a:effectLst/>
                <a:latin typeface="+mn-lt"/>
                <a:ea typeface="+mn-ea"/>
                <a:cs typeface="+mn-cs"/>
              </a:rPr>
              <a:t>The </a:t>
            </a:r>
            <a:r>
              <a:rPr lang="en-GB" sz="1200" b="0" i="0" u="sng" strike="noStrike" kern="1200" dirty="0">
                <a:solidFill>
                  <a:schemeClr val="tx1"/>
                </a:solidFill>
                <a:effectLst/>
                <a:latin typeface="+mn-lt"/>
                <a:ea typeface="+mn-ea"/>
                <a:cs typeface="+mn-cs"/>
                <a:hlinkClick r:id="rId3" tooltip="Criminal Procedure and Investigations Act 1996 Code of Practice"/>
              </a:rPr>
              <a:t>Criminal Procedure and Investigations Act 1996 Code of Practice</a:t>
            </a:r>
            <a:r>
              <a:rPr lang="en-GB" sz="1200" b="0" i="0" u="none" strike="noStrike" kern="1200" dirty="0">
                <a:solidFill>
                  <a:schemeClr val="tx1"/>
                </a:solidFill>
                <a:effectLst/>
                <a:latin typeface="+mn-lt"/>
                <a:ea typeface="+mn-ea"/>
                <a:cs typeface="+mn-cs"/>
              </a:rPr>
              <a:t> under part 2 states that:</a:t>
            </a:r>
          </a:p>
          <a:p>
            <a:r>
              <a:rPr lang="en-GB" sz="1200" b="0" i="0" u="none" strike="noStrike" kern="1200" dirty="0">
                <a:solidFill>
                  <a:schemeClr val="tx1"/>
                </a:solidFill>
                <a:effectLst/>
                <a:latin typeface="+mn-lt"/>
                <a:ea typeface="+mn-ea"/>
                <a:cs typeface="+mn-cs"/>
              </a:rPr>
              <a:t>All investigators have a responsibility for carrying out the duties imposed on them under this code, including in particular recording information and retaining records of information and other material.</a:t>
            </a:r>
          </a:p>
          <a:p>
            <a:r>
              <a:rPr lang="en-GB" sz="1200" b="0" i="0" u="none" strike="noStrike" kern="1200" dirty="0">
                <a:solidFill>
                  <a:schemeClr val="tx1"/>
                </a:solidFill>
                <a:effectLst/>
                <a:latin typeface="+mn-lt"/>
                <a:ea typeface="+mn-ea"/>
                <a:cs typeface="+mn-cs"/>
              </a:rPr>
              <a:t>The successful management of an investigation requires planning, organisation, control and motivation.</a:t>
            </a:r>
          </a:p>
          <a:p>
            <a:br>
              <a:rPr lang="en-GB" dirty="0"/>
            </a:br>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15</a:t>
            </a:fld>
            <a:endParaRPr lang="en-GB"/>
          </a:p>
        </p:txBody>
      </p:sp>
    </p:spTree>
    <p:extLst>
      <p:ext uri="{BB962C8B-B14F-4D97-AF65-F5344CB8AC3E}">
        <p14:creationId xmlns:p14="http://schemas.microsoft.com/office/powerpoint/2010/main" val="41462731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16</a:t>
            </a:fld>
            <a:endParaRPr lang="en-GB"/>
          </a:p>
        </p:txBody>
      </p:sp>
    </p:spTree>
    <p:extLst>
      <p:ext uri="{BB962C8B-B14F-4D97-AF65-F5344CB8AC3E}">
        <p14:creationId xmlns:p14="http://schemas.microsoft.com/office/powerpoint/2010/main" val="367157919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333333"/>
                </a:solidFill>
                <a:latin typeface="Arial" panose="020B0604020202020204" pitchFamily="34" charset="0"/>
              </a:rPr>
              <a:t>When challenging false accounts or inconsistencies in a suspect’s account, the interviewer should not use a raised voice or inflammatory language as this can lead to a breakdown in rapport.</a:t>
            </a:r>
          </a:p>
          <a:p>
            <a:r>
              <a:rPr lang="en-GB" dirty="0">
                <a:solidFill>
                  <a:srgbClr val="333333"/>
                </a:solidFill>
                <a:latin typeface="Arial" panose="020B0604020202020204" pitchFamily="34" charset="0"/>
              </a:rPr>
              <a:t>Each false account should be treated as a separate objective. The interviewer should use questioning to probe and summarise</a:t>
            </a:r>
            <a:endParaRPr lang="en-GB" b="0" i="0" u="none" strike="noStrike" dirty="0">
              <a:solidFill>
                <a:srgbClr val="333333"/>
              </a:solidFill>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17</a:t>
            </a:fld>
            <a:endParaRPr lang="en-GB"/>
          </a:p>
        </p:txBody>
      </p:sp>
    </p:spTree>
    <p:extLst>
      <p:ext uri="{BB962C8B-B14F-4D97-AF65-F5344CB8AC3E}">
        <p14:creationId xmlns:p14="http://schemas.microsoft.com/office/powerpoint/2010/main" val="409930869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18</a:t>
            </a:fld>
            <a:endParaRPr lang="en-GB"/>
          </a:p>
        </p:txBody>
      </p:sp>
    </p:spTree>
    <p:extLst>
      <p:ext uri="{BB962C8B-B14F-4D97-AF65-F5344CB8AC3E}">
        <p14:creationId xmlns:p14="http://schemas.microsoft.com/office/powerpoint/2010/main" val="68708038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Fast-track actions can be applied to reactive or proactive investigations, irrespective of when the crime was committed.</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first chance to obtain material may be the last. Identifying these actions during the initial investigation stage produces the most effective outcome. A delay in protecting, preserving or gathering material may result in evidence being contaminated or lost.</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In larger enquiries SIOs should establish strategies to ensure that new information is brought to their attention quickly, so that fast-track actions can be taken when they are needed.</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Once these immediate priorities are dealt with, officers should plan how best to conduct the investigation and should consider a number of key factors. Having done so, it is then appropriate to consider concluding the initial investigation.</a:t>
            </a: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19</a:t>
            </a:fld>
            <a:endParaRPr lang="en-GB"/>
          </a:p>
        </p:txBody>
      </p:sp>
    </p:spTree>
    <p:extLst>
      <p:ext uri="{BB962C8B-B14F-4D97-AF65-F5344CB8AC3E}">
        <p14:creationId xmlns:p14="http://schemas.microsoft.com/office/powerpoint/2010/main" val="193478761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u="none" strike="noStrike" kern="1200" dirty="0">
                <a:solidFill>
                  <a:schemeClr val="tx1"/>
                </a:solidFill>
                <a:effectLst/>
                <a:latin typeface="+mn-lt"/>
                <a:ea typeface="+mn-ea"/>
                <a:cs typeface="+mn-cs"/>
              </a:rPr>
              <a:t>Golden hour</a:t>
            </a:r>
          </a:p>
          <a:p>
            <a:endParaRPr lang="en-GB" sz="1200" b="1"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golden hour is the term used for the period immediately after an offence has been committed, when material is readily available in high volumes to the police.</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Positive action in the period immediately after the report of a crime minimises the amount of material that could be lost to the investigation, and maximises the chance of securing the material that will be admissible in court.</a:t>
            </a: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21</a:t>
            </a:fld>
            <a:endParaRPr lang="en-GB"/>
          </a:p>
        </p:txBody>
      </p:sp>
    </p:spTree>
    <p:extLst>
      <p:ext uri="{BB962C8B-B14F-4D97-AF65-F5344CB8AC3E}">
        <p14:creationId xmlns:p14="http://schemas.microsoft.com/office/powerpoint/2010/main" val="53906291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There may be occasions when it is necessary to conduct a fast-track interview with a witness in order to rapidly progress the investigation.</a:t>
            </a:r>
          </a:p>
          <a:p>
            <a:endParaRPr lang="en-GB" sz="1200" b="0" i="0" u="none" strike="noStrike"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22</a:t>
            </a:fld>
            <a:endParaRPr lang="en-GB"/>
          </a:p>
        </p:txBody>
      </p:sp>
    </p:spTree>
    <p:extLst>
      <p:ext uri="{BB962C8B-B14F-4D97-AF65-F5344CB8AC3E}">
        <p14:creationId xmlns:p14="http://schemas.microsoft.com/office/powerpoint/2010/main" val="82545285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24</a:t>
            </a:fld>
            <a:endParaRPr lang="en-GB"/>
          </a:p>
        </p:txBody>
      </p:sp>
    </p:spTree>
    <p:extLst>
      <p:ext uri="{BB962C8B-B14F-4D97-AF65-F5344CB8AC3E}">
        <p14:creationId xmlns:p14="http://schemas.microsoft.com/office/powerpoint/2010/main" val="336282741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t>
            </a:r>
            <a:r>
              <a:rPr lang="en-GB" dirty="0" err="1"/>
              <a:t>www.app.college.police.uk</a:t>
            </a:r>
            <a:r>
              <a:rPr lang="en-GB" dirty="0"/>
              <a:t>/app-content/investigations/victims-and-witnesses/</a:t>
            </a:r>
          </a:p>
          <a:p>
            <a:endParaRPr lang="en-GB" dirty="0"/>
          </a:p>
          <a:p>
            <a:endParaRPr lang="en-GB" dirty="0"/>
          </a:p>
          <a:p>
            <a:r>
              <a:rPr lang="en-GB" sz="1200" b="0" i="0" u="none" strike="noStrike" kern="1200" dirty="0">
                <a:solidFill>
                  <a:schemeClr val="tx1"/>
                </a:solidFill>
                <a:effectLst/>
                <a:latin typeface="+mn-lt"/>
                <a:ea typeface="+mn-ea"/>
                <a:cs typeface="+mn-cs"/>
              </a:rPr>
              <a:t>“A witness is considered as a person, other than a defendant, who is likely to give evidence in court. All victims are also witnesses and should be treated as such.” College of Policing, 2020” </a:t>
            </a:r>
            <a:endParaRPr lang="en-GB" dirty="0"/>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25</a:t>
            </a:fld>
            <a:endParaRPr lang="en-GB"/>
          </a:p>
        </p:txBody>
      </p:sp>
    </p:spTree>
    <p:extLst>
      <p:ext uri="{BB962C8B-B14F-4D97-AF65-F5344CB8AC3E}">
        <p14:creationId xmlns:p14="http://schemas.microsoft.com/office/powerpoint/2010/main" val="81903629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26</a:t>
            </a:fld>
            <a:endParaRPr lang="en-GB"/>
          </a:p>
        </p:txBody>
      </p:sp>
    </p:spTree>
    <p:extLst>
      <p:ext uri="{BB962C8B-B14F-4D97-AF65-F5344CB8AC3E}">
        <p14:creationId xmlns:p14="http://schemas.microsoft.com/office/powerpoint/2010/main" val="47710920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a:t>
            </a:r>
            <a:r>
              <a:rPr lang="en-GB" dirty="0" err="1"/>
              <a:t>assets.publishing.service.gov.uk</a:t>
            </a:r>
            <a:r>
              <a:rPr lang="en-GB" dirty="0"/>
              <a:t>/government/uploads/system/uploads/</a:t>
            </a:r>
            <a:r>
              <a:rPr lang="en-GB" dirty="0" err="1"/>
              <a:t>attachment_data</a:t>
            </a:r>
            <a:r>
              <a:rPr lang="en-GB" dirty="0"/>
              <a:t>/file/470212/code-of-practice-for-victims-of-</a:t>
            </a:r>
            <a:r>
              <a:rPr lang="en-GB" dirty="0" err="1"/>
              <a:t>crime.PDF</a:t>
            </a:r>
            <a:endParaRPr lang="en-GB" dirty="0"/>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27</a:t>
            </a:fld>
            <a:endParaRPr lang="en-GB"/>
          </a:p>
        </p:txBody>
      </p:sp>
    </p:spTree>
    <p:extLst>
      <p:ext uri="{BB962C8B-B14F-4D97-AF65-F5344CB8AC3E}">
        <p14:creationId xmlns:p14="http://schemas.microsoft.com/office/powerpoint/2010/main" val="297323673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Investigators must recognise the impact that being a witness to a crime or event can have on an individual. They may feel shocked, traumatised, vulnerable or intimidated by the experience. Invariably, all witnesses will require a degree of help from </a:t>
            </a:r>
            <a:r>
              <a:rPr lang="en-GB" sz="1200" b="0" i="0" u="sng" kern="1200" dirty="0">
                <a:solidFill>
                  <a:schemeClr val="tx1"/>
                </a:solidFill>
                <a:effectLst/>
                <a:latin typeface="+mn-lt"/>
                <a:ea typeface="+mn-ea"/>
                <a:cs typeface="+mn-cs"/>
                <a:hlinkClick r:id="rId3" tooltip="Sources of support"/>
              </a:rPr>
              <a:t>sources of support</a:t>
            </a:r>
            <a:r>
              <a:rPr lang="en-GB" sz="1200" b="0" i="0" u="none" strike="noStrike" kern="1200" dirty="0">
                <a:solidFill>
                  <a:schemeClr val="tx1"/>
                </a:solidFill>
                <a:effectLst/>
                <a:latin typeface="+mn-lt"/>
                <a:ea typeface="+mn-ea"/>
                <a:cs typeface="+mn-cs"/>
              </a:rPr>
              <a:t> during any investigation.</a:t>
            </a:r>
          </a:p>
          <a:p>
            <a:endParaRPr lang="en-GB" sz="1200" b="0" i="0" u="none" strike="noStrike" kern="1200" dirty="0">
              <a:solidFill>
                <a:schemeClr val="tx1"/>
              </a:solidFill>
              <a:effectLst/>
              <a:latin typeface="+mn-lt"/>
              <a:ea typeface="+mn-ea"/>
              <a:cs typeface="+mn-cs"/>
            </a:endParaRPr>
          </a:p>
          <a:p>
            <a:r>
              <a:rPr lang="en-GB" b="1" dirty="0">
                <a:solidFill>
                  <a:srgbClr val="333333"/>
                </a:solidFill>
                <a:latin typeface="Helvetica Neue" panose="02000503000000020004" pitchFamily="2" charset="0"/>
              </a:rPr>
              <a:t>Information to victims/witnesses</a:t>
            </a:r>
          </a:p>
          <a:p>
            <a:r>
              <a:rPr lang="en-GB" dirty="0">
                <a:solidFill>
                  <a:srgbClr val="333333"/>
                </a:solidFill>
                <a:latin typeface="Arial" panose="020B0604020202020204" pitchFamily="34" charset="0"/>
              </a:rPr>
              <a:t>In the majority of cases, investigators can support witnesses by providing them with relevant information about the progress of the investigation and of any significant developments throughout the investigation. Witnesses should always be provided with the following details:</a:t>
            </a:r>
          </a:p>
          <a:p>
            <a:pPr>
              <a:buFont typeface="Arial" panose="020B0604020202020204" pitchFamily="34" charset="0"/>
              <a:buChar char="•"/>
            </a:pPr>
            <a:r>
              <a:rPr lang="en-GB" dirty="0">
                <a:solidFill>
                  <a:srgbClr val="333333"/>
                </a:solidFill>
                <a:latin typeface="Arial" panose="020B0604020202020204" pitchFamily="34" charset="0"/>
              </a:rPr>
              <a:t>the name of the investigating officer</a:t>
            </a:r>
          </a:p>
          <a:p>
            <a:pPr>
              <a:buFont typeface="Arial" panose="020B0604020202020204" pitchFamily="34" charset="0"/>
              <a:buChar char="•"/>
            </a:pPr>
            <a:r>
              <a:rPr lang="en-GB" dirty="0">
                <a:solidFill>
                  <a:srgbClr val="333333"/>
                </a:solidFill>
                <a:latin typeface="Arial" panose="020B0604020202020204" pitchFamily="34" charset="0"/>
              </a:rPr>
              <a:t>contact details for the investigating officer</a:t>
            </a:r>
          </a:p>
          <a:p>
            <a:pPr>
              <a:buFont typeface="Arial" panose="020B0604020202020204" pitchFamily="34" charset="0"/>
              <a:buChar char="•"/>
            </a:pPr>
            <a:r>
              <a:rPr lang="en-GB" dirty="0">
                <a:solidFill>
                  <a:srgbClr val="333333"/>
                </a:solidFill>
                <a:latin typeface="Arial" panose="020B0604020202020204" pitchFamily="34" charset="0"/>
              </a:rPr>
              <a:t>crime or incident reference number.</a:t>
            </a:r>
          </a:p>
          <a:p>
            <a:r>
              <a:rPr lang="en-GB" dirty="0">
                <a:solidFill>
                  <a:srgbClr val="333333"/>
                </a:solidFill>
                <a:latin typeface="Arial" panose="020B0604020202020204" pitchFamily="34" charset="0"/>
              </a:rPr>
              <a:t>When a suspect is identified or arrested, the witness should be informed and kept up to date about court appearances, and whether the suspect has been remanded in custody or is out on bail. If the suspect is out on bail, the witness should be made aware of any conditions that are imposed on the suspect.</a:t>
            </a:r>
          </a:p>
          <a:p>
            <a:r>
              <a:rPr lang="en-GB" dirty="0">
                <a:solidFill>
                  <a:srgbClr val="333333"/>
                </a:solidFill>
                <a:latin typeface="Arial" panose="020B0604020202020204" pitchFamily="34" charset="0"/>
              </a:rPr>
              <a:t>Where a suspect is released under Investigation (RUI’d), or no further action is taken, relevant information must be passed to the victim.</a:t>
            </a:r>
            <a:endParaRPr lang="en-GB" b="0" i="0" u="none" strike="noStrike" dirty="0">
              <a:solidFill>
                <a:srgbClr val="333333"/>
              </a:solidFill>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28</a:t>
            </a:fld>
            <a:endParaRPr lang="en-GB"/>
          </a:p>
        </p:txBody>
      </p:sp>
    </p:spTree>
    <p:extLst>
      <p:ext uri="{BB962C8B-B14F-4D97-AF65-F5344CB8AC3E}">
        <p14:creationId xmlns:p14="http://schemas.microsoft.com/office/powerpoint/2010/main" val="372974985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u="none" strike="noStrike"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29</a:t>
            </a:fld>
            <a:endParaRPr lang="en-GB"/>
          </a:p>
        </p:txBody>
      </p:sp>
    </p:spTree>
    <p:extLst>
      <p:ext uri="{BB962C8B-B14F-4D97-AF65-F5344CB8AC3E}">
        <p14:creationId xmlns:p14="http://schemas.microsoft.com/office/powerpoint/2010/main" val="319776831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30</a:t>
            </a:fld>
            <a:endParaRPr lang="en-GB"/>
          </a:p>
        </p:txBody>
      </p:sp>
    </p:spTree>
    <p:extLst>
      <p:ext uri="{BB962C8B-B14F-4D97-AF65-F5344CB8AC3E}">
        <p14:creationId xmlns:p14="http://schemas.microsoft.com/office/powerpoint/2010/main" val="95777624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333333"/>
                </a:solidFill>
                <a:latin typeface="Arial" panose="020B0604020202020204" pitchFamily="34" charset="0"/>
              </a:rPr>
              <a:t>There are also a number of organisations that provide valuable services to witnesses, including:</a:t>
            </a:r>
          </a:p>
          <a:p>
            <a:r>
              <a:rPr lang="en-GB" dirty="0">
                <a:solidFill>
                  <a:srgbClr val="333333"/>
                </a:solidFill>
                <a:latin typeface="Arial" panose="020B0604020202020204" pitchFamily="34" charset="0"/>
              </a:rPr>
              <a:t>Victim Support schemes – including the </a:t>
            </a:r>
            <a:r>
              <a:rPr lang="en-GB" u="sng" dirty="0">
                <a:solidFill>
                  <a:srgbClr val="065E80"/>
                </a:solidFill>
                <a:latin typeface="Arial" panose="020B0604020202020204" pitchFamily="34" charset="0"/>
                <a:hlinkClick r:id="rId3" tooltip="Witness service"/>
              </a:rPr>
              <a:t>witness service</a:t>
            </a:r>
            <a:r>
              <a:rPr lang="en-GB" dirty="0">
                <a:solidFill>
                  <a:srgbClr val="333333"/>
                </a:solidFill>
                <a:latin typeface="Arial" panose="020B0604020202020204" pitchFamily="34" charset="0"/>
              </a:rPr>
              <a:t>, </a:t>
            </a:r>
            <a:r>
              <a:rPr lang="en-GB" u="sng" dirty="0">
                <a:solidFill>
                  <a:srgbClr val="065E80"/>
                </a:solidFill>
                <a:latin typeface="Arial" panose="020B0604020202020204" pitchFamily="34" charset="0"/>
                <a:hlinkClick r:id="rId4" tooltip="Victim focus scheme"/>
              </a:rPr>
              <a:t>victim focus scheme</a:t>
            </a:r>
            <a:r>
              <a:rPr lang="en-GB" dirty="0">
                <a:solidFill>
                  <a:srgbClr val="333333"/>
                </a:solidFill>
                <a:latin typeface="Arial" panose="020B0604020202020204" pitchFamily="34" charset="0"/>
              </a:rPr>
              <a:t> and </a:t>
            </a:r>
            <a:r>
              <a:rPr lang="en-GB" u="sng" dirty="0">
                <a:solidFill>
                  <a:srgbClr val="065E80"/>
                </a:solidFill>
                <a:latin typeface="Arial" panose="020B0604020202020204" pitchFamily="34" charset="0"/>
                <a:hlinkClick r:id="rId5" tooltip="victim support homicide service"/>
              </a:rPr>
              <a:t>victim support homicide service</a:t>
            </a:r>
            <a:r>
              <a:rPr lang="en-GB" dirty="0">
                <a:solidFill>
                  <a:srgbClr val="333333"/>
                </a:solidFill>
                <a:latin typeface="Arial" panose="020B0604020202020204" pitchFamily="34" charset="0"/>
              </a:rPr>
              <a:t>.</a:t>
            </a: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31</a:t>
            </a:fld>
            <a:endParaRPr lang="en-GB"/>
          </a:p>
        </p:txBody>
      </p:sp>
    </p:spTree>
    <p:extLst>
      <p:ext uri="{BB962C8B-B14F-4D97-AF65-F5344CB8AC3E}">
        <p14:creationId xmlns:p14="http://schemas.microsoft.com/office/powerpoint/2010/main" val="401834643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34</a:t>
            </a:fld>
            <a:endParaRPr lang="en-GB"/>
          </a:p>
        </p:txBody>
      </p:sp>
    </p:spTree>
    <p:extLst>
      <p:ext uri="{BB962C8B-B14F-4D97-AF65-F5344CB8AC3E}">
        <p14:creationId xmlns:p14="http://schemas.microsoft.com/office/powerpoint/2010/main" val="237186403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35</a:t>
            </a:fld>
            <a:endParaRPr lang="en-GB"/>
          </a:p>
        </p:txBody>
      </p:sp>
    </p:spTree>
    <p:extLst>
      <p:ext uri="{BB962C8B-B14F-4D97-AF65-F5344CB8AC3E}">
        <p14:creationId xmlns:p14="http://schemas.microsoft.com/office/powerpoint/2010/main" val="239589931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Once in custody, the suspect’s detention is controlled by PACE. At the time of arrest and before the suspect is delivered to the police station, anything that the suspect says must be fully recorded. In particular, any significant statements, </a:t>
            </a:r>
            <a:r>
              <a:rPr lang="en-GB" sz="1200" b="0" i="0" u="none" strike="noStrike" kern="1200" dirty="0" err="1">
                <a:solidFill>
                  <a:schemeClr val="tx1"/>
                </a:solidFill>
                <a:effectLst/>
                <a:latin typeface="+mn-lt"/>
                <a:ea typeface="+mn-ea"/>
                <a:cs typeface="+mn-cs"/>
              </a:rPr>
              <a:t>eg</a:t>
            </a:r>
            <a:r>
              <a:rPr lang="en-GB" sz="1200" b="0" i="0" u="none" strike="noStrike" kern="1200" dirty="0">
                <a:solidFill>
                  <a:schemeClr val="tx1"/>
                </a:solidFill>
                <a:effectLst/>
                <a:latin typeface="+mn-lt"/>
                <a:ea typeface="+mn-ea"/>
                <a:cs typeface="+mn-cs"/>
              </a:rPr>
              <a:t>, ‘I don’t know what you’re talking about’, made by the suspect post arrest and before formal interview should be recorded.</a:t>
            </a:r>
          </a:p>
          <a:p>
            <a:r>
              <a:rPr lang="en-GB" sz="1200" b="0" i="0" u="none" strike="noStrike" kern="1200" dirty="0">
                <a:solidFill>
                  <a:schemeClr val="tx1"/>
                </a:solidFill>
                <a:effectLst/>
                <a:latin typeface="+mn-lt"/>
                <a:ea typeface="+mn-ea"/>
                <a:cs typeface="+mn-cs"/>
              </a:rPr>
              <a:t>Where a suspect is released under Investigation (RUI’d), or no further action is taken, relevant information must be passed to the suspect. See </a:t>
            </a:r>
            <a:r>
              <a:rPr lang="en-GB" sz="1200" b="0" i="0" u="sng" strike="noStrike" kern="1200" dirty="0">
                <a:solidFill>
                  <a:schemeClr val="tx1"/>
                </a:solidFill>
                <a:effectLst/>
                <a:latin typeface="+mn-lt"/>
                <a:ea typeface="+mn-ea"/>
                <a:cs typeface="+mn-cs"/>
                <a:hlinkClick r:id="rId3"/>
              </a:rPr>
              <a:t>custody</a:t>
            </a:r>
            <a:r>
              <a:rPr lang="en-GB" sz="1200" b="0" i="0" u="none" strike="noStrike" kern="1200" dirty="0">
                <a:solidFill>
                  <a:schemeClr val="tx1"/>
                </a:solidFill>
                <a:effectLst/>
                <a:latin typeface="+mn-lt"/>
                <a:ea typeface="+mn-ea"/>
                <a:cs typeface="+mn-cs"/>
              </a:rPr>
              <a:t> for further information.</a:t>
            </a: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36</a:t>
            </a:fld>
            <a:endParaRPr lang="en-GB"/>
          </a:p>
        </p:txBody>
      </p:sp>
    </p:spTree>
    <p:extLst>
      <p:ext uri="{BB962C8B-B14F-4D97-AF65-F5344CB8AC3E}">
        <p14:creationId xmlns:p14="http://schemas.microsoft.com/office/powerpoint/2010/main" val="93045002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37</a:t>
            </a:fld>
            <a:endParaRPr lang="en-GB"/>
          </a:p>
        </p:txBody>
      </p:sp>
    </p:spTree>
    <p:extLst>
      <p:ext uri="{BB962C8B-B14F-4D97-AF65-F5344CB8AC3E}">
        <p14:creationId xmlns:p14="http://schemas.microsoft.com/office/powerpoint/2010/main" val="97497341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u="none" strike="noStrike" kern="1200" dirty="0">
                <a:solidFill>
                  <a:schemeClr val="tx1"/>
                </a:solidFill>
                <a:effectLst/>
                <a:latin typeface="+mn-lt"/>
                <a:ea typeface="+mn-ea"/>
                <a:cs typeface="+mn-cs"/>
              </a:rPr>
              <a:t>Investigative interviewing</a:t>
            </a:r>
          </a:p>
          <a:p>
            <a:r>
              <a:rPr lang="en-GB" sz="1200" b="0" i="0" u="none" strike="noStrike" kern="1200" dirty="0">
                <a:solidFill>
                  <a:schemeClr val="tx1"/>
                </a:solidFill>
                <a:effectLst/>
                <a:latin typeface="+mn-lt"/>
                <a:ea typeface="+mn-ea"/>
                <a:cs typeface="+mn-cs"/>
              </a:rPr>
              <a:t>Investigation is a core duty of policing. Interviewing victims, witnesses and suspects is central to the success of an investigation and the highest standards need to be upheld.</a:t>
            </a:r>
          </a:p>
          <a:p>
            <a:r>
              <a:rPr lang="en-GB" sz="1200" b="0" i="0" u="none" strike="noStrike" kern="1200" dirty="0">
                <a:solidFill>
                  <a:schemeClr val="tx1"/>
                </a:solidFill>
                <a:effectLst/>
                <a:latin typeface="+mn-lt"/>
                <a:ea typeface="+mn-ea"/>
                <a:cs typeface="+mn-cs"/>
              </a:rPr>
              <a:t>Forces need to develop and maintain the valuable resource of a skilled interviewer. Interviews that are conducted professionally and quality assured realise several benefits. In particular, they can:</a:t>
            </a:r>
          </a:p>
          <a:p>
            <a:r>
              <a:rPr lang="en-GB" sz="1200" b="0" i="0" u="none" strike="noStrike" kern="1200" dirty="0">
                <a:solidFill>
                  <a:schemeClr val="tx1"/>
                </a:solidFill>
                <a:effectLst/>
                <a:latin typeface="+mn-lt"/>
                <a:ea typeface="+mn-ea"/>
                <a:cs typeface="+mn-cs"/>
              </a:rPr>
              <a:t>direct an investigation and gather material, which in turn can lead to a prosecution or early release of an innocent person</a:t>
            </a:r>
          </a:p>
          <a:p>
            <a:r>
              <a:rPr lang="en-GB" sz="1200" b="0" i="0" u="none" strike="noStrike" kern="1200" dirty="0">
                <a:solidFill>
                  <a:schemeClr val="tx1"/>
                </a:solidFill>
                <a:effectLst/>
                <a:latin typeface="+mn-lt"/>
                <a:ea typeface="+mn-ea"/>
                <a:cs typeface="+mn-cs"/>
              </a:rPr>
              <a:t>support the prosecution case, thereby saving time, money and resources</a:t>
            </a:r>
          </a:p>
          <a:p>
            <a:r>
              <a:rPr lang="en-GB" sz="1200" b="0" i="0" u="none" strike="noStrike" kern="1200" dirty="0">
                <a:solidFill>
                  <a:schemeClr val="tx1"/>
                </a:solidFill>
                <a:effectLst/>
                <a:latin typeface="+mn-lt"/>
                <a:ea typeface="+mn-ea"/>
                <a:cs typeface="+mn-cs"/>
              </a:rPr>
              <a:t>increase public confidence in the police service, particularly with witnesses and victims of crimes who come into direct contact with the police.</a:t>
            </a:r>
          </a:p>
          <a:p>
            <a:r>
              <a:rPr lang="en-GB" sz="1200" b="0" i="0" u="none" strike="noStrike" kern="1200" dirty="0">
                <a:solidFill>
                  <a:schemeClr val="tx1"/>
                </a:solidFill>
                <a:effectLst/>
                <a:latin typeface="+mn-lt"/>
                <a:ea typeface="+mn-ea"/>
                <a:cs typeface="+mn-cs"/>
              </a:rPr>
              <a:t>Without the accounts of those who played a central role in the crime, or those who have witnessed an important aspect of the commission of a crime, other sources of material such as CCTV images, fingerprints and forensic material, although extremely important, may have little value.</a:t>
            </a:r>
          </a:p>
          <a:p>
            <a:r>
              <a:rPr lang="en-GB" sz="1200" b="0" i="0" u="none" strike="noStrike" kern="1200" dirty="0">
                <a:solidFill>
                  <a:schemeClr val="tx1"/>
                </a:solidFill>
                <a:effectLst/>
                <a:latin typeface="+mn-lt"/>
                <a:ea typeface="+mn-ea"/>
                <a:cs typeface="+mn-cs"/>
              </a:rPr>
              <a:t>Conducting investigative interviews is, therefore, a crucial element of the </a:t>
            </a:r>
            <a:r>
              <a:rPr lang="en-GB" sz="1200" b="0" i="0" u="sng" strike="noStrike" kern="1200" dirty="0">
                <a:solidFill>
                  <a:schemeClr val="tx1"/>
                </a:solidFill>
                <a:effectLst/>
                <a:latin typeface="+mn-lt"/>
                <a:ea typeface="+mn-ea"/>
                <a:cs typeface="+mn-cs"/>
                <a:hlinkClick r:id="rId3" tooltip="investigation process"/>
              </a:rPr>
              <a:t>process of investigation</a:t>
            </a:r>
            <a:r>
              <a:rPr lang="en-GB" sz="1200" b="0" i="0" u="none" strike="noStrike" kern="1200" dirty="0">
                <a:solidFill>
                  <a:schemeClr val="tx1"/>
                </a:solidFill>
                <a:effectLst/>
                <a:latin typeface="+mn-lt"/>
                <a:ea typeface="+mn-ea"/>
                <a:cs typeface="+mn-cs"/>
              </a:rPr>
              <a:t>.</a:t>
            </a: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38</a:t>
            </a:fld>
            <a:endParaRPr lang="en-GB"/>
          </a:p>
        </p:txBody>
      </p:sp>
    </p:spTree>
    <p:extLst>
      <p:ext uri="{BB962C8B-B14F-4D97-AF65-F5344CB8AC3E}">
        <p14:creationId xmlns:p14="http://schemas.microsoft.com/office/powerpoint/2010/main" val="129193345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40</a:t>
            </a:fld>
            <a:endParaRPr lang="en-GB"/>
          </a:p>
        </p:txBody>
      </p:sp>
    </p:spTree>
    <p:extLst>
      <p:ext uri="{BB962C8B-B14F-4D97-AF65-F5344CB8AC3E}">
        <p14:creationId xmlns:p14="http://schemas.microsoft.com/office/powerpoint/2010/main" val="149287198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It’s important as pc’s to be able to identify if the person you are interviewing needs specialist support/ requirements for example if someone has communication needs. </a:t>
            </a:r>
          </a:p>
        </p:txBody>
      </p:sp>
      <p:sp>
        <p:nvSpPr>
          <p:cNvPr id="4" name="Slide Number Placeholder 3"/>
          <p:cNvSpPr>
            <a:spLocks noGrp="1"/>
          </p:cNvSpPr>
          <p:nvPr>
            <p:ph type="sldNum" sz="quarter" idx="5"/>
          </p:nvPr>
        </p:nvSpPr>
        <p:spPr/>
        <p:txBody>
          <a:bodyPr/>
          <a:lstStyle/>
          <a:p>
            <a:fld id="{F9F3EC92-96C9-4E7E-A0F5-9B1CA54D168A}" type="slidenum">
              <a:rPr lang="en-GB" smtClean="0"/>
              <a:t>41</a:t>
            </a:fld>
            <a:endParaRPr lang="en-GB"/>
          </a:p>
        </p:txBody>
      </p:sp>
    </p:spTree>
    <p:extLst>
      <p:ext uri="{BB962C8B-B14F-4D97-AF65-F5344CB8AC3E}">
        <p14:creationId xmlns:p14="http://schemas.microsoft.com/office/powerpoint/2010/main" val="276288284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42</a:t>
            </a:fld>
            <a:endParaRPr lang="en-GB"/>
          </a:p>
        </p:txBody>
      </p:sp>
    </p:spTree>
    <p:extLst>
      <p:ext uri="{BB962C8B-B14F-4D97-AF65-F5344CB8AC3E}">
        <p14:creationId xmlns:p14="http://schemas.microsoft.com/office/powerpoint/2010/main" val="391074546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Crown Prosecution Service (CPS) prosecutes criminal cases that have been investigated by the police and other investigative organisations in England and Wales. The CPS is independent, and we make our decisions independently of the police and government.</a:t>
            </a:r>
          </a:p>
          <a:p>
            <a:r>
              <a:rPr lang="en-GB" sz="1200" b="0" i="0" u="none" strike="noStrike" kern="1200" dirty="0">
                <a:solidFill>
                  <a:schemeClr val="tx1"/>
                </a:solidFill>
                <a:effectLst/>
                <a:latin typeface="+mn-lt"/>
                <a:ea typeface="+mn-ea"/>
                <a:cs typeface="+mn-cs"/>
              </a:rPr>
              <a:t>Our duty is to make sure that the right person is prosecuted for the right offence, and to bring offenders to justice wherever possible.</a:t>
            </a:r>
          </a:p>
          <a:p>
            <a:r>
              <a:rPr lang="en-GB" sz="1200" b="0" i="0" u="none" strike="noStrike" kern="1200" dirty="0">
                <a:solidFill>
                  <a:schemeClr val="tx1"/>
                </a:solidFill>
                <a:effectLst/>
                <a:latin typeface="+mn-lt"/>
                <a:ea typeface="+mn-ea"/>
                <a:cs typeface="+mn-cs"/>
              </a:rPr>
              <a:t>The CPS:</a:t>
            </a:r>
          </a:p>
          <a:p>
            <a:r>
              <a:rPr lang="en-GB" sz="1200" b="0" i="0" u="none" strike="noStrike" kern="1200" dirty="0">
                <a:solidFill>
                  <a:schemeClr val="tx1"/>
                </a:solidFill>
                <a:effectLst/>
                <a:latin typeface="+mn-lt"/>
                <a:ea typeface="+mn-ea"/>
                <a:cs typeface="+mn-cs"/>
              </a:rPr>
              <a:t>decides which cases should be prosecuted; </a:t>
            </a:r>
          </a:p>
          <a:p>
            <a:r>
              <a:rPr lang="en-GB" sz="1200" b="0" i="0" u="none" strike="noStrike" kern="1200" dirty="0">
                <a:solidFill>
                  <a:schemeClr val="tx1"/>
                </a:solidFill>
                <a:effectLst/>
                <a:latin typeface="+mn-lt"/>
                <a:ea typeface="+mn-ea"/>
                <a:cs typeface="+mn-cs"/>
              </a:rPr>
              <a:t>determines the appropriate charges in more serious or complex cases, and advises the police during the early stages of investigations; </a:t>
            </a:r>
          </a:p>
          <a:p>
            <a:r>
              <a:rPr lang="en-GB" sz="1200" b="0" i="0" u="none" strike="noStrike" kern="1200" dirty="0">
                <a:solidFill>
                  <a:schemeClr val="tx1"/>
                </a:solidFill>
                <a:effectLst/>
                <a:latin typeface="+mn-lt"/>
                <a:ea typeface="+mn-ea"/>
                <a:cs typeface="+mn-cs"/>
              </a:rPr>
              <a:t>prepares cases and presents them at court; and </a:t>
            </a:r>
          </a:p>
          <a:p>
            <a:r>
              <a:rPr lang="en-GB" sz="1200" b="0" i="0" u="none" strike="noStrike" kern="1200" dirty="0">
                <a:solidFill>
                  <a:schemeClr val="tx1"/>
                </a:solidFill>
                <a:effectLst/>
                <a:latin typeface="+mn-lt"/>
                <a:ea typeface="+mn-ea"/>
                <a:cs typeface="+mn-cs"/>
              </a:rPr>
              <a:t>provides information, assistance and support to victims and prosecution witnesses. </a:t>
            </a: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43</a:t>
            </a:fld>
            <a:endParaRPr lang="en-GB"/>
          </a:p>
        </p:txBody>
      </p:sp>
    </p:spTree>
    <p:extLst>
      <p:ext uri="{BB962C8B-B14F-4D97-AF65-F5344CB8AC3E}">
        <p14:creationId xmlns:p14="http://schemas.microsoft.com/office/powerpoint/2010/main" val="279930291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44</a:t>
            </a:fld>
            <a:endParaRPr lang="en-GB"/>
          </a:p>
        </p:txBody>
      </p:sp>
    </p:spTree>
    <p:extLst>
      <p:ext uri="{BB962C8B-B14F-4D97-AF65-F5344CB8AC3E}">
        <p14:creationId xmlns:p14="http://schemas.microsoft.com/office/powerpoint/2010/main" val="108824355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45</a:t>
            </a:fld>
            <a:endParaRPr lang="en-GB"/>
          </a:p>
        </p:txBody>
      </p:sp>
    </p:spTree>
    <p:extLst>
      <p:ext uri="{BB962C8B-B14F-4D97-AF65-F5344CB8AC3E}">
        <p14:creationId xmlns:p14="http://schemas.microsoft.com/office/powerpoint/2010/main" val="152982559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46</a:t>
            </a:fld>
            <a:endParaRPr lang="en-GB"/>
          </a:p>
        </p:txBody>
      </p:sp>
    </p:spTree>
    <p:extLst>
      <p:ext uri="{BB962C8B-B14F-4D97-AF65-F5344CB8AC3E}">
        <p14:creationId xmlns:p14="http://schemas.microsoft.com/office/powerpoint/2010/main" val="180725679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04/12/2020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04/12/2020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04/12/2020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04/12/2020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04/12/2020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04/12/2020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04/12/2020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04/12/2020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04/12/2020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04/12/2020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04/12/2020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04/12/2020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profdev.college.police.uk/professional-profile/investigator-serious-complex-crime-pip2/"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7.jpeg"/><Relationship Id="rId4" Type="http://schemas.openxmlformats.org/officeDocument/2006/relationships/hyperlink" Target="https://profdev.college.police.uk/professional-profile/1477/" TargetMode="Externa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s://www.met.police.uk/msctraining/documents/ipldp_quick_notes_sept2011.pdf" TargetMode="External"/><Relationship Id="rId5" Type="http://schemas.microsoft.com/office/2007/relationships/hdphoto" Target="../media/hdphoto1.wdp"/><Relationship Id="rId4" Type="http://schemas.openxmlformats.org/officeDocument/2006/relationships/image" Target="../media/image10.png"/></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s://www.app.college.police.uk/app-content/investigations/investigation-process/"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hyperlink" Target="https://www.app.college.police.uk/app-content/investigations/managing-investigations/#investigative-strategies"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ww.app.college.police.uk/app-content/investigations/investigative-strategies/communications-strategy/" TargetMode="External"/><Relationship Id="rId3" Type="http://schemas.openxmlformats.org/officeDocument/2006/relationships/hyperlink" Target="https://www.app.college.police.uk/app-content/investigations/investigative-strategies/search-powers-and-obtaining-and-executing-search-warrants/" TargetMode="External"/><Relationship Id="rId7" Type="http://schemas.openxmlformats.org/officeDocument/2006/relationships/hyperlink" Target="https://www.app.college.police.uk/app-content/investigations/investigative-strategies/financial-investigation-2/"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hyperlink" Target="https://www.app.college.police.uk/app-content/investigations/investigative-strategies/passive-data-generators/" TargetMode="External"/><Relationship Id="rId11" Type="http://schemas.openxmlformats.org/officeDocument/2006/relationships/image" Target="../media/image14.png"/><Relationship Id="rId5" Type="http://schemas.openxmlformats.org/officeDocument/2006/relationships/hyperlink" Target="https://www.app.college.police.uk/app-content/investigations/investigative-strategies/intelligence-strategy/" TargetMode="External"/><Relationship Id="rId10" Type="http://schemas.openxmlformats.org/officeDocument/2006/relationships/hyperlink" Target="https://www.app.college.police.uk/app-content/investigations/investigative-strategies/investigative-strategiesanpr/" TargetMode="External"/><Relationship Id="rId4" Type="http://schemas.openxmlformats.org/officeDocument/2006/relationships/hyperlink" Target="https://www.app.college.police.uk/app-content/investigations/investigative-strategies/house-to-house-enquiries/" TargetMode="External"/><Relationship Id="rId9" Type="http://schemas.openxmlformats.org/officeDocument/2006/relationships/hyperlink" Target="https://www.app.college.police.uk/app-content/investigations/investigative-strategies/physical-evidence/"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17.jpeg"/></Relationships>
</file>

<file path=ppt/slides/_rels/slide2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19.jpeg"/></Relationships>
</file>

<file path=ppt/slides/_rels/slide2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20.jpeg"/></Relationships>
</file>

<file path=ppt/slides/_rels/slide23.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app.college.police.uk/app-content/investigations/victims-and-witnesses/#witness-identification-strategy"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5" Type="http://schemas.openxmlformats.org/officeDocument/2006/relationships/hyperlink" Target="https://www.app.college.police.uk/app-content/investigations/victims-and-witnesses/#witness-interview-strategy" TargetMode="External"/><Relationship Id="rId4" Type="http://schemas.openxmlformats.org/officeDocument/2006/relationships/hyperlink" Target="https://www.app.college.police.uk/app-content/investigations/victims-and-witnesses/#initial-contact-strategy"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470212/code-of-practice-for-victims-of-crime.PDF"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image" Target="../media/image24.png"/><Relationship Id="rId5" Type="http://schemas.microsoft.com/office/2007/relationships/hdphoto" Target="../media/hdphoto2.wdp"/><Relationship Id="rId4" Type="http://schemas.openxmlformats.org/officeDocument/2006/relationships/image" Target="../media/image23.png"/></Relationships>
</file>

<file path=ppt/slides/_rels/slide2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hyperlink" Target="https://www.victimsupport.org.uk/sites/default/files/Left%20in%20the%20dark%20-%20why%20victims%20of%20crime%20need%20to%20be%20kept%20informed.pdf"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8" Type="http://schemas.openxmlformats.org/officeDocument/2006/relationships/image" Target="../media/image32.jpeg"/><Relationship Id="rId3" Type="http://schemas.openxmlformats.org/officeDocument/2006/relationships/image" Target="../media/image27.png"/><Relationship Id="rId7" Type="http://schemas.openxmlformats.org/officeDocument/2006/relationships/image" Target="../media/image31.jpeg"/><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image" Target="../media/image30.jpeg"/><Relationship Id="rId5" Type="http://schemas.openxmlformats.org/officeDocument/2006/relationships/image" Target="../media/image29.png"/><Relationship Id="rId4" Type="http://schemas.openxmlformats.org/officeDocument/2006/relationships/image" Target="../media/image28.png"/></Relationships>
</file>

<file path=ppt/slides/_rels/slide32.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33.png"/><Relationship Id="rId1" Type="http://schemas.openxmlformats.org/officeDocument/2006/relationships/slideLayout" Target="../slideLayouts/slideLayout2.xml"/><Relationship Id="rId4" Type="http://schemas.openxmlformats.org/officeDocument/2006/relationships/hyperlink" Target="http://operationresolve.co.uk/media/1370/np_guidance_on_police_victim_right_to_review_feb_2.pdf"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s://www.app.college.police.uk/app-content/investigations/working-with-suspects/" TargetMode="External"/><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hyperlink" Target="https://www.app.college.police.uk/app-content/investigations/working-with-suspects/" TargetMode="External"/></Relationships>
</file>

<file path=ppt/slides/_rels/slide35.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hyperlink" Target="https://www.app.college.police.uk/app-content/investigations/working-with-suspects/" TargetMode="External"/></Relationships>
</file>

<file path=ppt/slides/_rels/slide36.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hyperlink" Target="https://www.app.college.police.uk/app-content/investigations/working-with-suspects/" TargetMode="Externa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hyperlink" Target="https://www.app.college.police.uk/app-content/investigations/investigative-interviewing/" TargetMode="External"/></Relationships>
</file>

<file path=ppt/slides/_rels/slide39.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39.png"/><Relationship Id="rId1" Type="http://schemas.openxmlformats.org/officeDocument/2006/relationships/slideLayout" Target="../slideLayouts/slideLayout2.xml"/><Relationship Id="rId4" Type="http://schemas.openxmlformats.org/officeDocument/2006/relationships/hyperlink" Target="https://www.cps.gov.uk/sites/default/files/documents/legal_guidance/best_evidence_in_criminal_proceedings.pdf" TargetMode="External"/></Relationships>
</file>

<file path=ppt/slides/_rels/slide40.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hyperlink" Target="http://library.college.police.uk/docs/appref/NPCC-(2015)-Guidance-Visually-Recorded-Interviews%203rd%20Edition.pdf" TargetMode="External"/><Relationship Id="rId5" Type="http://schemas.microsoft.com/office/2007/relationships/hdphoto" Target="../media/hdphoto5.wdp"/><Relationship Id="rId4" Type="http://schemas.openxmlformats.org/officeDocument/2006/relationships/image" Target="../media/image41.png"/></Relationships>
</file>

<file path=ppt/slides/_rels/slide41.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34.xml"/><Relationship Id="rId1" Type="http://schemas.openxmlformats.org/officeDocument/2006/relationships/slideLayout" Target="../slideLayouts/slideLayout2.xml"/><Relationship Id="rId4" Type="http://schemas.openxmlformats.org/officeDocument/2006/relationships/hyperlink" Target="https://www.theadvocatesgateway.org/toolkits" TargetMode="Externa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3" Type="http://schemas.openxmlformats.org/officeDocument/2006/relationships/hyperlink" Target="https://www.cps.gov.uk/" TargetMode="External"/><Relationship Id="rId2" Type="http://schemas.openxmlformats.org/officeDocument/2006/relationships/notesSlide" Target="../notesSlides/notesSlide36.xml"/><Relationship Id="rId1" Type="http://schemas.openxmlformats.org/officeDocument/2006/relationships/slideLayout" Target="../slideLayouts/slideLayout2.xml"/><Relationship Id="rId4" Type="http://schemas.openxmlformats.org/officeDocument/2006/relationships/image" Target="../media/image43.png"/></Relationships>
</file>

<file path=ppt/slides/_rels/slide44.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37.xml"/><Relationship Id="rId1" Type="http://schemas.openxmlformats.org/officeDocument/2006/relationships/slideLayout" Target="../slideLayouts/slideLayout2.xml"/><Relationship Id="rId5" Type="http://schemas.openxmlformats.org/officeDocument/2006/relationships/hyperlink" Target="https://www.cps.gov.uk/sites/default/files/documents/legal_guidance/Disclosure-Manual-12-2018.pdf" TargetMode="External"/><Relationship Id="rId4" Type="http://schemas.openxmlformats.org/officeDocument/2006/relationships/image" Target="../media/image43.png"/></Relationships>
</file>

<file path=ppt/slides/_rels/slide45.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38.xml"/><Relationship Id="rId1" Type="http://schemas.openxmlformats.org/officeDocument/2006/relationships/slideLayout" Target="../slideLayouts/slideLayout2.xml"/><Relationship Id="rId5" Type="http://schemas.openxmlformats.org/officeDocument/2006/relationships/hyperlink" Target="https://www.judiciary.uk/wp-content/uploads/JCO/Documents/Guidance/protocol-good-practice-model-2013.pdf" TargetMode="External"/><Relationship Id="rId4" Type="http://schemas.microsoft.com/office/2007/relationships/hdphoto" Target="../media/hdphoto6.wdp"/></Relationships>
</file>

<file path=ppt/slides/_rels/slide46.xml.rels><?xml version="1.0" encoding="UTF-8" standalone="yes"?>
<Relationships xmlns="http://schemas.openxmlformats.org/package/2006/relationships"><Relationship Id="rId8" Type="http://schemas.openxmlformats.org/officeDocument/2006/relationships/image" Target="../media/image48.png"/><Relationship Id="rId3" Type="http://schemas.openxmlformats.org/officeDocument/2006/relationships/hyperlink" Target="https://publications.parliament.uk/pa/cm201719/cmselect/cmjust/859/859.pdf" TargetMode="External"/><Relationship Id="rId7" Type="http://schemas.openxmlformats.org/officeDocument/2006/relationships/hyperlink" Target="https://humanrightsforallsite.files.wordpress.com/2016/08/joint_enterprise-cps-police-college.pdf" TargetMode="External"/><Relationship Id="rId2" Type="http://schemas.openxmlformats.org/officeDocument/2006/relationships/notesSlide" Target="../notesSlides/notesSlide39.xml"/><Relationship Id="rId1" Type="http://schemas.openxmlformats.org/officeDocument/2006/relationships/slideLayout" Target="../slideLayouts/slideLayout2.xml"/><Relationship Id="rId6" Type="http://schemas.openxmlformats.org/officeDocument/2006/relationships/image" Target="../media/image47.png"/><Relationship Id="rId5" Type="http://schemas.openxmlformats.org/officeDocument/2006/relationships/hyperlink" Target="http://library.college.police.uk/docs/appref/MoG-final-2011-july.pdf" TargetMode="External"/><Relationship Id="rId4" Type="http://schemas.openxmlformats.org/officeDocument/2006/relationships/image" Target="../media/image4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38A7B-A423-4469-9B45-F5833C61CB9D}"/>
              </a:ext>
            </a:extLst>
          </p:cNvPr>
          <p:cNvSpPr>
            <a:spLocks noGrp="1"/>
          </p:cNvSpPr>
          <p:nvPr>
            <p:ph type="ctrTitle"/>
          </p:nvPr>
        </p:nvSpPr>
        <p:spPr>
          <a:xfrm>
            <a:off x="636104" y="647720"/>
            <a:ext cx="8081176" cy="3208000"/>
          </a:xfrm>
        </p:spPr>
        <p:txBody>
          <a:bodyPr>
            <a:normAutofit/>
          </a:bodyPr>
          <a:lstStyle/>
          <a:p>
            <a:pPr algn="r"/>
            <a:r>
              <a:rPr lang="en-GB" sz="4000" b="1" dirty="0">
                <a:solidFill>
                  <a:schemeClr val="bg1"/>
                </a:solidFill>
                <a:latin typeface="Arial" panose="020B0604020202020204" pitchFamily="34" charset="0"/>
                <a:cs typeface="Arial" panose="020B0604020202020204" pitchFamily="34" charset="0"/>
              </a:rPr>
              <a:t>DHEP Advanced Learning </a:t>
            </a:r>
            <a:br>
              <a:rPr lang="en-GB" sz="4000" b="1" dirty="0">
                <a:solidFill>
                  <a:schemeClr val="bg1"/>
                </a:solidFill>
                <a:latin typeface="Arial" panose="020B0604020202020204" pitchFamily="34" charset="0"/>
                <a:cs typeface="Arial" panose="020B0604020202020204" pitchFamily="34" charset="0"/>
              </a:rPr>
            </a:br>
            <a:r>
              <a:rPr lang="en-GB" sz="4000" b="1">
                <a:solidFill>
                  <a:schemeClr val="bg1"/>
                </a:solidFill>
                <a:latin typeface="Arial" panose="020B0604020202020204" pitchFamily="34" charset="0"/>
                <a:cs typeface="Arial" panose="020B0604020202020204" pitchFamily="34" charset="0"/>
              </a:rPr>
              <a:t>Conducting Investigations  </a:t>
            </a:r>
            <a:endParaRPr lang="en-GB" sz="4000"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Teaching students to think critically (opinion)">
            <a:extLst>
              <a:ext uri="{FF2B5EF4-FFF2-40B4-BE49-F238E27FC236}">
                <a16:creationId xmlns:a16="http://schemas.microsoft.com/office/drawing/2014/main" id="{A2A5746A-D9F2-4243-A9DE-A056033F32A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7199" y="1223900"/>
            <a:ext cx="2987929" cy="4231158"/>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39E76192-93B7-2243-AAB5-85D74CC70FE0}"/>
              </a:ext>
            </a:extLst>
          </p:cNvPr>
          <p:cNvSpPr/>
          <p:nvPr/>
        </p:nvSpPr>
        <p:spPr>
          <a:xfrm>
            <a:off x="4114801" y="1102841"/>
            <a:ext cx="4572000" cy="4473276"/>
          </a:xfrm>
          <a:prstGeom prst="rect">
            <a:avLst/>
          </a:prstGeom>
        </p:spPr>
        <p:txBody>
          <a:bodyPr>
            <a:spAutoFit/>
          </a:bodyPr>
          <a:lstStyle/>
          <a:p>
            <a:pPr>
              <a:lnSpc>
                <a:spcPct val="107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1. Understand and explain the processes employed in complex investigations </a:t>
            </a:r>
          </a:p>
          <a:p>
            <a:pPr>
              <a:lnSpc>
                <a:spcPct val="107000"/>
              </a:lnSpc>
              <a:spcAft>
                <a:spcPts val="800"/>
              </a:spcAft>
            </a:pPr>
            <a:endParaRPr lang="en-GB" sz="16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2. Apply appropriate fast-track actions in an investigation </a:t>
            </a:r>
          </a:p>
          <a:p>
            <a:pPr>
              <a:lnSpc>
                <a:spcPct val="107000"/>
              </a:lnSpc>
              <a:spcAft>
                <a:spcPts val="800"/>
              </a:spcAft>
            </a:pPr>
            <a:endParaRPr lang="en-GB" sz="16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3. Understand and provide support for victims, witnesses and offenders (where appropriate) in complex investigations</a:t>
            </a:r>
          </a:p>
          <a:p>
            <a:pPr>
              <a:lnSpc>
                <a:spcPct val="107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 </a:t>
            </a:r>
            <a:endParaRPr lang="en-GB" sz="16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4. Understand and apply appropriate interviewing techniques in complex investigations </a:t>
            </a:r>
            <a:endParaRPr lang="en-GB" sz="1600" dirty="0">
              <a:effectLst/>
              <a:latin typeface="Arial" panose="020B0604020202020204" pitchFamily="34" charset="0"/>
              <a:ea typeface="Calibri" panose="020F0502020204030204" pitchFamily="34" charset="0"/>
              <a:cs typeface="Arial" panose="020B0604020202020204" pitchFamily="34" charset="0"/>
            </a:endParaRPr>
          </a:p>
        </p:txBody>
      </p:sp>
      <p:sp>
        <p:nvSpPr>
          <p:cNvPr id="6" name="TextBox 5">
            <a:extLst>
              <a:ext uri="{FF2B5EF4-FFF2-40B4-BE49-F238E27FC236}">
                <a16:creationId xmlns:a16="http://schemas.microsoft.com/office/drawing/2014/main" id="{890D7A45-9C04-C442-9D5F-C972C99BAC57}"/>
              </a:ext>
            </a:extLst>
          </p:cNvPr>
          <p:cNvSpPr txBox="1"/>
          <p:nvPr/>
        </p:nvSpPr>
        <p:spPr>
          <a:xfrm>
            <a:off x="232348" y="119921"/>
            <a:ext cx="7764905" cy="769441"/>
          </a:xfrm>
          <a:prstGeom prst="rect">
            <a:avLst/>
          </a:prstGeom>
          <a:noFill/>
        </p:spPr>
        <p:txBody>
          <a:bodyPr wrap="square" rtlCol="0">
            <a:spAutoFit/>
          </a:bodyPr>
          <a:lstStyle/>
          <a:p>
            <a:r>
              <a:rPr lang="en-GB" sz="4400" u="sng" dirty="0">
                <a:latin typeface="Arial" panose="020B0604020202020204" pitchFamily="34" charset="0"/>
                <a:cs typeface="Arial" panose="020B0604020202020204" pitchFamily="34" charset="0"/>
              </a:rPr>
              <a:t>Learning Outcomes </a:t>
            </a:r>
          </a:p>
        </p:txBody>
      </p:sp>
    </p:spTree>
    <p:extLst>
      <p:ext uri="{BB962C8B-B14F-4D97-AF65-F5344CB8AC3E}">
        <p14:creationId xmlns:p14="http://schemas.microsoft.com/office/powerpoint/2010/main" val="41494219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162912A5-A2B3-4062-BB30-5EF6FA34F49D}"/>
              </a:ext>
            </a:extLst>
          </p:cNvPr>
          <p:cNvSpPr>
            <a:spLocks noGrp="1"/>
          </p:cNvSpPr>
          <p:nvPr>
            <p:ph type="title"/>
          </p:nvPr>
        </p:nvSpPr>
        <p:spPr>
          <a:xfrm>
            <a:off x="457200" y="274638"/>
            <a:ext cx="8229600" cy="1143000"/>
          </a:xfrm>
        </p:spPr>
        <p:txBody>
          <a:bodyPr anchor="ctr">
            <a:normAutofit/>
          </a:bodyPr>
          <a:lstStyle/>
          <a:p>
            <a:r>
              <a:rPr lang="en-US" u="sng" dirty="0">
                <a:latin typeface="Arial" panose="020B0604020202020204" pitchFamily="34" charset="0"/>
                <a:cs typeface="Arial" panose="020B0604020202020204" pitchFamily="34" charset="0"/>
              </a:rPr>
              <a:t>Recap the following sessions:</a:t>
            </a:r>
          </a:p>
        </p:txBody>
      </p:sp>
      <p:pic>
        <p:nvPicPr>
          <p:cNvPr id="1026" name="Picture 2" descr="Recap Icon Images, Stock Photos &amp; Vectors | Shutterstock">
            <a:extLst>
              <a:ext uri="{FF2B5EF4-FFF2-40B4-BE49-F238E27FC236}">
                <a16:creationId xmlns:a16="http://schemas.microsoft.com/office/drawing/2014/main" id="{CF7B5EC7-282E-AF42-9210-A6A6731AC7E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27503" y="1600201"/>
            <a:ext cx="3697994" cy="3989040"/>
          </a:xfrm>
          <a:prstGeom prst="rect">
            <a:avLst/>
          </a:prstGeom>
          <a:solidFill>
            <a:srgbClr val="FFFFFF"/>
          </a:solidFill>
        </p:spPr>
      </p:pic>
      <p:sp>
        <p:nvSpPr>
          <p:cNvPr id="9" name="Text Placeholder 3">
            <a:extLst>
              <a:ext uri="{FF2B5EF4-FFF2-40B4-BE49-F238E27FC236}">
                <a16:creationId xmlns:a16="http://schemas.microsoft.com/office/drawing/2014/main" id="{37AC11A9-AF13-44D0-8150-AFF857B5D0A4}"/>
              </a:ext>
            </a:extLst>
          </p:cNvPr>
          <p:cNvSpPr>
            <a:spLocks noGrp="1"/>
          </p:cNvSpPr>
          <p:nvPr>
            <p:ph sz="half" idx="2"/>
          </p:nvPr>
        </p:nvSpPr>
        <p:spPr>
          <a:xfrm>
            <a:off x="4648200" y="1600201"/>
            <a:ext cx="4038600" cy="3989040"/>
          </a:xfrm>
        </p:spPr>
        <p:txBody>
          <a:bodyPr vert="horz" lIns="91440" tIns="45720" rIns="91440" bIns="45720" rtlCol="0">
            <a:normAutofit/>
          </a:bodyPr>
          <a:lstStyle/>
          <a:p>
            <a:pPr marL="285750" indent="-285750">
              <a:buChar char="•"/>
            </a:pPr>
            <a:r>
              <a:rPr lang="en-US" dirty="0">
                <a:latin typeface="Arial" panose="020B0604020202020204" pitchFamily="34" charset="0"/>
                <a:cs typeface="Arial" panose="020B0604020202020204" pitchFamily="34" charset="0"/>
              </a:rPr>
              <a:t>Conducting investigations</a:t>
            </a:r>
          </a:p>
          <a:p>
            <a:pPr marL="285750" indent="-285750">
              <a:buChar char="•"/>
            </a:pPr>
            <a:endParaRPr lang="en-US" dirty="0">
              <a:latin typeface="Arial" panose="020B0604020202020204" pitchFamily="34" charset="0"/>
              <a:cs typeface="Arial" panose="020B0604020202020204" pitchFamily="34" charset="0"/>
            </a:endParaRPr>
          </a:p>
          <a:p>
            <a:pPr marL="285750" indent="-285750">
              <a:buChar char="•"/>
            </a:pPr>
            <a:r>
              <a:rPr lang="en-US" dirty="0">
                <a:latin typeface="Arial" panose="020B0604020202020204" pitchFamily="34" charset="0"/>
                <a:cs typeface="Arial" panose="020B0604020202020204" pitchFamily="34" charset="0"/>
              </a:rPr>
              <a:t>Evidence</a:t>
            </a:r>
          </a:p>
          <a:p>
            <a:pPr marL="285750" indent="-285750">
              <a:buChar char="•"/>
            </a:pPr>
            <a:endParaRPr lang="en-US" dirty="0">
              <a:latin typeface="Arial" panose="020B0604020202020204" pitchFamily="34" charset="0"/>
              <a:cs typeface="Arial" panose="020B0604020202020204" pitchFamily="34" charset="0"/>
            </a:endParaRPr>
          </a:p>
          <a:p>
            <a:pPr marL="285750" indent="-285750">
              <a:buChar char="•"/>
            </a:pPr>
            <a:r>
              <a:rPr lang="en-US" dirty="0">
                <a:latin typeface="Arial" panose="020B0604020202020204" pitchFamily="34" charset="0"/>
                <a:cs typeface="Arial" panose="020B0604020202020204" pitchFamily="34" charset="0"/>
              </a:rPr>
              <a:t>Conducting further investigations</a:t>
            </a:r>
          </a:p>
          <a:p>
            <a:pPr marL="285750" indent="-285750"/>
            <a:endParaRPr lang="en-US" dirty="0"/>
          </a:p>
          <a:p>
            <a:pPr marL="0" indent="0">
              <a:buNone/>
            </a:pPr>
            <a:endParaRPr lang="en-US" dirty="0"/>
          </a:p>
          <a:p>
            <a:pPr marL="0" indent="0">
              <a:buNone/>
            </a:pPr>
            <a:endParaRPr lang="en-US" dirty="0"/>
          </a:p>
        </p:txBody>
      </p:sp>
      <p:sp>
        <p:nvSpPr>
          <p:cNvPr id="2" name="Rectangle 1">
            <a:extLst>
              <a:ext uri="{FF2B5EF4-FFF2-40B4-BE49-F238E27FC236}">
                <a16:creationId xmlns:a16="http://schemas.microsoft.com/office/drawing/2014/main" id="{04AF31E9-9CC6-EE45-AE8C-8A30528AE1B5}"/>
              </a:ext>
            </a:extLst>
          </p:cNvPr>
          <p:cNvSpPr/>
          <p:nvPr/>
        </p:nvSpPr>
        <p:spPr>
          <a:xfrm>
            <a:off x="839449" y="5321508"/>
            <a:ext cx="3808751" cy="267733"/>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2827933186"/>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38A7B-A423-4469-9B45-F5833C61CB9D}"/>
              </a:ext>
            </a:extLst>
          </p:cNvPr>
          <p:cNvSpPr>
            <a:spLocks noGrp="1"/>
          </p:cNvSpPr>
          <p:nvPr>
            <p:ph type="ctrTitle"/>
          </p:nvPr>
        </p:nvSpPr>
        <p:spPr>
          <a:xfrm>
            <a:off x="741274" y="1307288"/>
            <a:ext cx="8081176" cy="3208000"/>
          </a:xfrm>
        </p:spPr>
        <p:txBody>
          <a:bodyPr>
            <a:normAutofit fontScale="90000"/>
          </a:bodyPr>
          <a:lstStyle/>
          <a:p>
            <a:pPr algn="r"/>
            <a:r>
              <a:rPr lang="en-GB" sz="4000" b="1" dirty="0">
                <a:solidFill>
                  <a:schemeClr val="bg1"/>
                </a:solidFill>
                <a:latin typeface="Arial" panose="020B0604020202020204" pitchFamily="34" charset="0"/>
                <a:cs typeface="Arial" panose="020B0604020202020204" pitchFamily="34" charset="0"/>
              </a:rPr>
              <a:t>Part 1</a:t>
            </a:r>
            <a:br>
              <a:rPr lang="en-GB" sz="4000" b="1" dirty="0">
                <a:solidFill>
                  <a:schemeClr val="bg1"/>
                </a:solidFill>
                <a:latin typeface="Arial" panose="020B0604020202020204" pitchFamily="34" charset="0"/>
                <a:cs typeface="Arial" panose="020B0604020202020204" pitchFamily="34" charset="0"/>
              </a:rPr>
            </a:br>
            <a:r>
              <a:rPr lang="en-GB" sz="4000" dirty="0">
                <a:solidFill>
                  <a:schemeClr val="bg1"/>
                </a:solidFill>
                <a:latin typeface="Arial" panose="020B0604020202020204" pitchFamily="34" charset="0"/>
                <a:ea typeface="Calibri" panose="020F0502020204030204" pitchFamily="34" charset="0"/>
                <a:cs typeface="Arial" panose="020B0604020202020204" pitchFamily="34" charset="0"/>
              </a:rPr>
              <a:t>Understand and explain the processes employed in complex investigations </a:t>
            </a:r>
            <a:br>
              <a:rPr lang="en-GB" sz="4000" dirty="0">
                <a:latin typeface="Arial" panose="020B0604020202020204" pitchFamily="34" charset="0"/>
                <a:ea typeface="Calibri" panose="020F0502020204030204" pitchFamily="34" charset="0"/>
                <a:cs typeface="Arial" panose="020B0604020202020204" pitchFamily="34" charset="0"/>
              </a:rPr>
            </a:br>
            <a:r>
              <a:rPr lang="en-GB" sz="4000" b="1" dirty="0">
                <a:solidFill>
                  <a:schemeClr val="bg1"/>
                </a:solidFill>
                <a:latin typeface="Arial" panose="020B0604020202020204" pitchFamily="34" charset="0"/>
                <a:cs typeface="Arial" panose="020B0604020202020204" pitchFamily="34" charset="0"/>
              </a:rPr>
              <a:t>  </a:t>
            </a:r>
            <a:br>
              <a:rPr lang="en-GB" sz="4000" b="1" dirty="0">
                <a:solidFill>
                  <a:schemeClr val="bg1"/>
                </a:solidFill>
                <a:latin typeface="Arial" panose="020B0604020202020204" pitchFamily="34" charset="0"/>
                <a:cs typeface="Arial" panose="020B0604020202020204" pitchFamily="34" charset="0"/>
              </a:rPr>
            </a:br>
            <a:endParaRPr lang="en-GB" sz="4000"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584496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 name="Pentagon 11">
            <a:extLst>
              <a:ext uri="{FF2B5EF4-FFF2-40B4-BE49-F238E27FC236}">
                <a16:creationId xmlns:a16="http://schemas.microsoft.com/office/drawing/2014/main" id="{90F2D5CF-74F9-3647-B6D8-0B406C509EA1}"/>
              </a:ext>
            </a:extLst>
          </p:cNvPr>
          <p:cNvSpPr/>
          <p:nvPr/>
        </p:nvSpPr>
        <p:spPr>
          <a:xfrm>
            <a:off x="653405" y="3081174"/>
            <a:ext cx="6976588" cy="555575"/>
          </a:xfrm>
          <a:prstGeom prst="homePlat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Pentagon 12">
            <a:extLst>
              <a:ext uri="{FF2B5EF4-FFF2-40B4-BE49-F238E27FC236}">
                <a16:creationId xmlns:a16="http://schemas.microsoft.com/office/drawing/2014/main" id="{D08A0025-1067-FD41-9DF8-4240A8BF63DC}"/>
              </a:ext>
            </a:extLst>
          </p:cNvPr>
          <p:cNvSpPr/>
          <p:nvPr/>
        </p:nvSpPr>
        <p:spPr>
          <a:xfrm>
            <a:off x="653405" y="3864978"/>
            <a:ext cx="7456274" cy="555575"/>
          </a:xfrm>
          <a:prstGeom prst="homePlat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Pentagon 13">
            <a:extLst>
              <a:ext uri="{FF2B5EF4-FFF2-40B4-BE49-F238E27FC236}">
                <a16:creationId xmlns:a16="http://schemas.microsoft.com/office/drawing/2014/main" id="{B382CCAE-0A85-BB48-8648-119EF29F4522}"/>
              </a:ext>
            </a:extLst>
          </p:cNvPr>
          <p:cNvSpPr/>
          <p:nvPr/>
        </p:nvSpPr>
        <p:spPr>
          <a:xfrm>
            <a:off x="675813" y="4578927"/>
            <a:ext cx="7814781" cy="555576"/>
          </a:xfrm>
          <a:prstGeom prst="homePlat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Pentagon 10">
            <a:extLst>
              <a:ext uri="{FF2B5EF4-FFF2-40B4-BE49-F238E27FC236}">
                <a16:creationId xmlns:a16="http://schemas.microsoft.com/office/drawing/2014/main" id="{AC81E297-4A3B-B04F-9F6F-925F221F69F1}"/>
              </a:ext>
            </a:extLst>
          </p:cNvPr>
          <p:cNvSpPr/>
          <p:nvPr/>
        </p:nvSpPr>
        <p:spPr>
          <a:xfrm>
            <a:off x="653406" y="2300612"/>
            <a:ext cx="6311691" cy="555575"/>
          </a:xfrm>
          <a:prstGeom prst="homePlat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4" descr="5 reasons why we started a Podcast | by Cedric Tan | The Higher Education  Revolution">
            <a:extLst>
              <a:ext uri="{FF2B5EF4-FFF2-40B4-BE49-F238E27FC236}">
                <a16:creationId xmlns:a16="http://schemas.microsoft.com/office/drawing/2014/main" id="{DA6EA135-1D0B-5B48-837F-EDCD9802B8A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89085" y="350653"/>
            <a:ext cx="2630059" cy="1607258"/>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56A19F90-F63B-2C4B-86DA-928068737022}"/>
              </a:ext>
            </a:extLst>
          </p:cNvPr>
          <p:cNvSpPr/>
          <p:nvPr/>
        </p:nvSpPr>
        <p:spPr>
          <a:xfrm>
            <a:off x="604474" y="406506"/>
            <a:ext cx="6468256" cy="1200329"/>
          </a:xfrm>
          <a:prstGeom prst="rect">
            <a:avLst/>
          </a:prstGeom>
        </p:spPr>
        <p:txBody>
          <a:bodyPr wrap="square">
            <a:spAutoFit/>
          </a:bodyPr>
          <a:lstStyle/>
          <a:p>
            <a:r>
              <a:rPr lang="en-GB" sz="3600" u="sng" dirty="0">
                <a:latin typeface="Arial" panose="020B0604020202020204" pitchFamily="34" charset="0"/>
                <a:cs typeface="Arial" panose="020B0604020202020204" pitchFamily="34" charset="0"/>
              </a:rPr>
              <a:t>Discuss</a:t>
            </a:r>
          </a:p>
          <a:p>
            <a:br>
              <a:rPr lang="en-GB"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AE746FC2-78B4-FF4C-90A1-B2B65B04319F}"/>
              </a:ext>
            </a:extLst>
          </p:cNvPr>
          <p:cNvSpPr/>
          <p:nvPr/>
        </p:nvSpPr>
        <p:spPr>
          <a:xfrm>
            <a:off x="653406" y="4665668"/>
            <a:ext cx="7765738" cy="369332"/>
          </a:xfrm>
          <a:prstGeom prst="rect">
            <a:avLst/>
          </a:prstGeom>
        </p:spPr>
        <p:txBody>
          <a:bodyPr wrap="square">
            <a:spAutoFit/>
          </a:bodyPr>
          <a:lstStyle/>
          <a:p>
            <a:r>
              <a:rPr lang="en-GB" dirty="0">
                <a:solidFill>
                  <a:schemeClr val="bg1"/>
                </a:solidFill>
                <a:latin typeface="Arial" panose="020B0604020202020204" pitchFamily="34" charset="0"/>
                <a:cs typeface="Arial" panose="020B0604020202020204" pitchFamily="34" charset="0"/>
              </a:rPr>
              <a:t>PIP level 4 – Strategic Management of Highly Complex Investigations</a:t>
            </a:r>
          </a:p>
        </p:txBody>
      </p:sp>
      <p:sp>
        <p:nvSpPr>
          <p:cNvPr id="4" name="Rectangle 3">
            <a:extLst>
              <a:ext uri="{FF2B5EF4-FFF2-40B4-BE49-F238E27FC236}">
                <a16:creationId xmlns:a16="http://schemas.microsoft.com/office/drawing/2014/main" id="{5DEA34FA-B3EA-9B49-9B0E-4AA7E2586780}"/>
              </a:ext>
            </a:extLst>
          </p:cNvPr>
          <p:cNvSpPr/>
          <p:nvPr/>
        </p:nvSpPr>
        <p:spPr>
          <a:xfrm>
            <a:off x="653406" y="3982909"/>
            <a:ext cx="3578865" cy="369332"/>
          </a:xfrm>
          <a:prstGeom prst="rect">
            <a:avLst/>
          </a:prstGeom>
        </p:spPr>
        <p:txBody>
          <a:bodyPr wrap="none">
            <a:spAutoFit/>
          </a:bodyPr>
          <a:lstStyle/>
          <a:p>
            <a:r>
              <a:rPr lang="en-GB" dirty="0">
                <a:solidFill>
                  <a:schemeClr val="bg1"/>
                </a:solidFill>
                <a:latin typeface="Arial" panose="020B0604020202020204" pitchFamily="34" charset="0"/>
                <a:cs typeface="Arial" panose="020B0604020202020204" pitchFamily="34" charset="0"/>
              </a:rPr>
              <a:t>PIP level 3 – Major Investigations</a:t>
            </a:r>
          </a:p>
        </p:txBody>
      </p:sp>
      <p:sp>
        <p:nvSpPr>
          <p:cNvPr id="5" name="Rectangle 4">
            <a:extLst>
              <a:ext uri="{FF2B5EF4-FFF2-40B4-BE49-F238E27FC236}">
                <a16:creationId xmlns:a16="http://schemas.microsoft.com/office/drawing/2014/main" id="{82C58495-53D9-B84D-8400-76F586AF61AF}"/>
              </a:ext>
            </a:extLst>
          </p:cNvPr>
          <p:cNvSpPr/>
          <p:nvPr/>
        </p:nvSpPr>
        <p:spPr>
          <a:xfrm>
            <a:off x="653406" y="3184054"/>
            <a:ext cx="6356507" cy="369332"/>
          </a:xfrm>
          <a:prstGeom prst="rect">
            <a:avLst/>
          </a:prstGeom>
        </p:spPr>
        <p:txBody>
          <a:bodyPr wrap="square">
            <a:spAutoFit/>
          </a:bodyPr>
          <a:lstStyle/>
          <a:p>
            <a:r>
              <a:rPr lang="en-GB" dirty="0">
                <a:solidFill>
                  <a:srgbClr val="FF0000"/>
                </a:solidFill>
                <a:latin typeface="Arial" panose="020B0604020202020204" pitchFamily="34" charset="0"/>
                <a:cs typeface="Arial" panose="020B0604020202020204" pitchFamily="34" charset="0"/>
              </a:rPr>
              <a:t>PIP level 2 – Serious and Complex Investigations</a:t>
            </a:r>
          </a:p>
        </p:txBody>
      </p:sp>
      <p:sp>
        <p:nvSpPr>
          <p:cNvPr id="6" name="Rectangle 5">
            <a:extLst>
              <a:ext uri="{FF2B5EF4-FFF2-40B4-BE49-F238E27FC236}">
                <a16:creationId xmlns:a16="http://schemas.microsoft.com/office/drawing/2014/main" id="{2FA3EF28-5834-8D4F-8A16-87C4BD21EECC}"/>
              </a:ext>
            </a:extLst>
          </p:cNvPr>
          <p:cNvSpPr/>
          <p:nvPr/>
        </p:nvSpPr>
        <p:spPr>
          <a:xfrm>
            <a:off x="653406" y="2397487"/>
            <a:ext cx="6468255" cy="369332"/>
          </a:xfrm>
          <a:prstGeom prst="rect">
            <a:avLst/>
          </a:prstGeom>
        </p:spPr>
        <p:txBody>
          <a:bodyPr wrap="square">
            <a:spAutoFit/>
          </a:bodyPr>
          <a:lstStyle/>
          <a:p>
            <a:r>
              <a:rPr lang="en-GB" dirty="0">
                <a:solidFill>
                  <a:schemeClr val="bg1"/>
                </a:solidFill>
                <a:latin typeface="Arial" panose="020B0604020202020204" pitchFamily="34" charset="0"/>
                <a:cs typeface="Arial" panose="020B0604020202020204" pitchFamily="34" charset="0"/>
              </a:rPr>
              <a:t>PIP level 1 – Priority and Volume Crime Investigations</a:t>
            </a:r>
          </a:p>
        </p:txBody>
      </p:sp>
      <p:sp>
        <p:nvSpPr>
          <p:cNvPr id="9" name="Rectangle 8">
            <a:extLst>
              <a:ext uri="{FF2B5EF4-FFF2-40B4-BE49-F238E27FC236}">
                <a16:creationId xmlns:a16="http://schemas.microsoft.com/office/drawing/2014/main" id="{CF1F1453-CFE1-8040-B535-0C2D7C4A14B3}"/>
              </a:ext>
            </a:extLst>
          </p:cNvPr>
          <p:cNvSpPr/>
          <p:nvPr/>
        </p:nvSpPr>
        <p:spPr>
          <a:xfrm>
            <a:off x="584402" y="1292781"/>
            <a:ext cx="4572000" cy="646331"/>
          </a:xfrm>
          <a:prstGeom prst="rect">
            <a:avLst/>
          </a:prstGeom>
        </p:spPr>
        <p:txBody>
          <a:bodyPr>
            <a:spAutoFit/>
          </a:bodyPr>
          <a:lstStyle/>
          <a:p>
            <a:r>
              <a:rPr lang="en-GB" dirty="0">
                <a:latin typeface="Arial" panose="020B0604020202020204" pitchFamily="34" charset="0"/>
                <a:cs typeface="Arial" panose="020B0604020202020204" pitchFamily="34" charset="0"/>
              </a:rPr>
              <a:t>From previous study, can you remember the 4 stages of the  PIP structure?  </a:t>
            </a:r>
            <a:endParaRPr lang="en-GB" dirty="0"/>
          </a:p>
        </p:txBody>
      </p:sp>
    </p:spTree>
    <p:extLst>
      <p:ext uri="{BB962C8B-B14F-4D97-AF65-F5344CB8AC3E}">
        <p14:creationId xmlns:p14="http://schemas.microsoft.com/office/powerpoint/2010/main" val="2967052623"/>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Pentagon 8">
            <a:extLst>
              <a:ext uri="{FF2B5EF4-FFF2-40B4-BE49-F238E27FC236}">
                <a16:creationId xmlns:a16="http://schemas.microsoft.com/office/drawing/2014/main" id="{B53C567D-6AD4-2343-81F9-74C03447062E}"/>
              </a:ext>
            </a:extLst>
          </p:cNvPr>
          <p:cNvSpPr/>
          <p:nvPr/>
        </p:nvSpPr>
        <p:spPr>
          <a:xfrm>
            <a:off x="258737" y="503893"/>
            <a:ext cx="7401239" cy="830997"/>
          </a:xfrm>
          <a:prstGeom prst="homePlat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074" name="Picture 2" descr="Preston Crime Dropped 50% During Lockdown, Despite Anti-Social Spike -  Preston Hub">
            <a:extLst>
              <a:ext uri="{FF2B5EF4-FFF2-40B4-BE49-F238E27FC236}">
                <a16:creationId xmlns:a16="http://schemas.microsoft.com/office/drawing/2014/main" id="{3973378D-DE1F-384A-8FC6-8B2D50B591D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44421" y="1752494"/>
            <a:ext cx="3622261" cy="3643514"/>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D20637B7-74B2-AF4F-A3BE-2182B42E047C}"/>
              </a:ext>
            </a:extLst>
          </p:cNvPr>
          <p:cNvSpPr/>
          <p:nvPr/>
        </p:nvSpPr>
        <p:spPr>
          <a:xfrm>
            <a:off x="-4294682" y="2383789"/>
            <a:ext cx="4572000" cy="923330"/>
          </a:xfrm>
          <a:prstGeom prst="rect">
            <a:avLst/>
          </a:prstGeom>
        </p:spPr>
        <p:txBody>
          <a:bodyPr>
            <a:spAutoFit/>
          </a:bodyPr>
          <a:lstStyle/>
          <a:p>
            <a:endParaRPr lang="en-GB" b="1" dirty="0"/>
          </a:p>
          <a:p>
            <a:br>
              <a:rPr lang="en-GB" dirty="0"/>
            </a:br>
            <a:endParaRPr lang="en-GB" dirty="0"/>
          </a:p>
        </p:txBody>
      </p:sp>
      <p:sp>
        <p:nvSpPr>
          <p:cNvPr id="5" name="Rectangle 4">
            <a:extLst>
              <a:ext uri="{FF2B5EF4-FFF2-40B4-BE49-F238E27FC236}">
                <a16:creationId xmlns:a16="http://schemas.microsoft.com/office/drawing/2014/main" id="{79320B22-C08D-644A-9FB8-47A0768F15D9}"/>
              </a:ext>
            </a:extLst>
          </p:cNvPr>
          <p:cNvSpPr/>
          <p:nvPr/>
        </p:nvSpPr>
        <p:spPr>
          <a:xfrm>
            <a:off x="277319" y="503893"/>
            <a:ext cx="8132164" cy="830997"/>
          </a:xfrm>
          <a:prstGeom prst="rect">
            <a:avLst/>
          </a:prstGeom>
        </p:spPr>
        <p:txBody>
          <a:bodyPr wrap="square">
            <a:spAutoFit/>
          </a:bodyPr>
          <a:lstStyle/>
          <a:p>
            <a:r>
              <a:rPr lang="en-GB" sz="2400" dirty="0">
                <a:solidFill>
                  <a:schemeClr val="bg1"/>
                </a:solidFill>
                <a:latin typeface="Arial" panose="020B0604020202020204" pitchFamily="34" charset="0"/>
                <a:cs typeface="Arial" panose="020B0604020202020204" pitchFamily="34" charset="0"/>
              </a:rPr>
              <a:t>Professionalising Investigation Programme </a:t>
            </a:r>
          </a:p>
          <a:p>
            <a:r>
              <a:rPr lang="en-GB" sz="2400" dirty="0">
                <a:solidFill>
                  <a:schemeClr val="bg1"/>
                </a:solidFill>
                <a:latin typeface="Arial" panose="020B0604020202020204" pitchFamily="34" charset="0"/>
                <a:cs typeface="Arial" panose="020B0604020202020204" pitchFamily="34" charset="0"/>
              </a:rPr>
              <a:t>(PIP) 2: Serious and Complex Crime</a:t>
            </a:r>
          </a:p>
        </p:txBody>
      </p:sp>
      <p:sp>
        <p:nvSpPr>
          <p:cNvPr id="6" name="Rectangle 5">
            <a:extLst>
              <a:ext uri="{FF2B5EF4-FFF2-40B4-BE49-F238E27FC236}">
                <a16:creationId xmlns:a16="http://schemas.microsoft.com/office/drawing/2014/main" id="{37BE8C98-8384-3B4D-B340-E39E8F0A8568}"/>
              </a:ext>
            </a:extLst>
          </p:cNvPr>
          <p:cNvSpPr/>
          <p:nvPr/>
        </p:nvSpPr>
        <p:spPr>
          <a:xfrm>
            <a:off x="423627" y="1654527"/>
            <a:ext cx="3134256" cy="369332"/>
          </a:xfrm>
          <a:prstGeom prst="rect">
            <a:avLst/>
          </a:prstGeom>
        </p:spPr>
        <p:txBody>
          <a:bodyPr wrap="none">
            <a:spAutoFit/>
          </a:bodyPr>
          <a:lstStyle/>
          <a:p>
            <a:r>
              <a:rPr lang="en-GB" dirty="0">
                <a:latin typeface="Arial" panose="020B0604020202020204" pitchFamily="34" charset="0"/>
                <a:cs typeface="Arial" panose="020B0604020202020204" pitchFamily="34" charset="0"/>
              </a:rPr>
              <a:t>The Serious Crime Act 2007:</a:t>
            </a:r>
          </a:p>
        </p:txBody>
      </p:sp>
      <p:sp>
        <p:nvSpPr>
          <p:cNvPr id="7" name="Rectangle 6">
            <a:extLst>
              <a:ext uri="{FF2B5EF4-FFF2-40B4-BE49-F238E27FC236}">
                <a16:creationId xmlns:a16="http://schemas.microsoft.com/office/drawing/2014/main" id="{3C29C14E-B051-2E46-AEA6-172F7D2716CC}"/>
              </a:ext>
            </a:extLst>
          </p:cNvPr>
          <p:cNvSpPr/>
          <p:nvPr/>
        </p:nvSpPr>
        <p:spPr>
          <a:xfrm>
            <a:off x="174832" y="2437361"/>
            <a:ext cx="4572000" cy="369332"/>
          </a:xfrm>
          <a:prstGeom prst="rect">
            <a:avLst/>
          </a:prstGeom>
        </p:spPr>
        <p:txBody>
          <a:bodyPr>
            <a:spAutoFit/>
          </a:bodyPr>
          <a:lstStyle/>
          <a:p>
            <a:r>
              <a:rPr lang="en-GB" dirty="0">
                <a:latin typeface="Arial" panose="020B0604020202020204" pitchFamily="34" charset="0"/>
                <a:cs typeface="Arial" panose="020B0604020202020204" pitchFamily="34" charset="0"/>
              </a:rPr>
              <a:t> </a:t>
            </a:r>
          </a:p>
        </p:txBody>
      </p:sp>
      <p:sp>
        <p:nvSpPr>
          <p:cNvPr id="8" name="Rectangle 7">
            <a:extLst>
              <a:ext uri="{FF2B5EF4-FFF2-40B4-BE49-F238E27FC236}">
                <a16:creationId xmlns:a16="http://schemas.microsoft.com/office/drawing/2014/main" id="{ABE9D8BA-8AEB-A046-8229-B79901DBE7A0}"/>
              </a:ext>
            </a:extLst>
          </p:cNvPr>
          <p:cNvSpPr/>
          <p:nvPr/>
        </p:nvSpPr>
        <p:spPr>
          <a:xfrm>
            <a:off x="423627" y="1979688"/>
            <a:ext cx="4572000" cy="3416320"/>
          </a:xfrm>
          <a:prstGeom prst="rect">
            <a:avLst/>
          </a:prstGeom>
        </p:spPr>
        <p:txBody>
          <a:bodyPr>
            <a:spAutoFit/>
          </a:bodyPr>
          <a:lstStyle/>
          <a:p>
            <a:endParaRPr lang="en-GB" dirty="0"/>
          </a:p>
          <a:p>
            <a:pPr marL="285750" indent="-285750">
              <a:buFont typeface="Wingdings" pitchFamily="2" charset="2"/>
              <a:buChar char="Ø"/>
            </a:pPr>
            <a:r>
              <a:rPr lang="en-GB" dirty="0"/>
              <a:t>use of violence, including the use of weapons and firearms</a:t>
            </a:r>
          </a:p>
          <a:p>
            <a:pPr marL="285750" indent="-285750">
              <a:buFont typeface="Wingdings" pitchFamily="2" charset="2"/>
              <a:buChar char="Ø"/>
            </a:pPr>
            <a:endParaRPr lang="en-GB" dirty="0"/>
          </a:p>
          <a:p>
            <a:pPr marL="285750" indent="-285750">
              <a:buFont typeface="Wingdings" pitchFamily="2" charset="2"/>
              <a:buChar char="Ø"/>
            </a:pPr>
            <a:r>
              <a:rPr lang="en-GB" dirty="0"/>
              <a:t>sexual assaults</a:t>
            </a:r>
          </a:p>
          <a:p>
            <a:pPr marL="285750" indent="-285750">
              <a:buFont typeface="Wingdings" pitchFamily="2" charset="2"/>
              <a:buChar char="Ø"/>
            </a:pPr>
            <a:endParaRPr lang="en-GB" dirty="0"/>
          </a:p>
          <a:p>
            <a:pPr marL="285750" indent="-285750">
              <a:buFont typeface="Wingdings" pitchFamily="2" charset="2"/>
              <a:buChar char="Ø"/>
            </a:pPr>
            <a:r>
              <a:rPr lang="en-GB" dirty="0"/>
              <a:t>substantial financial gain</a:t>
            </a:r>
          </a:p>
          <a:p>
            <a:pPr marL="285750" indent="-285750">
              <a:buFont typeface="Wingdings" pitchFamily="2" charset="2"/>
              <a:buChar char="Ø"/>
            </a:pPr>
            <a:endParaRPr lang="en-GB" dirty="0"/>
          </a:p>
          <a:p>
            <a:pPr marL="285750" indent="-285750">
              <a:buFont typeface="Wingdings" pitchFamily="2" charset="2"/>
              <a:buChar char="Ø"/>
            </a:pPr>
            <a:r>
              <a:rPr lang="en-GB" dirty="0"/>
              <a:t>substantial financial loss</a:t>
            </a:r>
          </a:p>
          <a:p>
            <a:pPr marL="285750" indent="-285750">
              <a:buFont typeface="Wingdings" pitchFamily="2" charset="2"/>
              <a:buChar char="Ø"/>
            </a:pPr>
            <a:endParaRPr lang="en-GB" dirty="0"/>
          </a:p>
          <a:p>
            <a:pPr marL="285750" indent="-285750">
              <a:buFont typeface="Wingdings" pitchFamily="2" charset="2"/>
              <a:buChar char="Ø"/>
            </a:pPr>
            <a:r>
              <a:rPr lang="en-GB" dirty="0"/>
              <a:t>conducted by a large number of persons in pursuit of a common purpose.</a:t>
            </a:r>
          </a:p>
        </p:txBody>
      </p:sp>
    </p:spTree>
    <p:extLst>
      <p:ext uri="{BB962C8B-B14F-4D97-AF65-F5344CB8AC3E}">
        <p14:creationId xmlns:p14="http://schemas.microsoft.com/office/powerpoint/2010/main" val="38855482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B087791-DBC7-3744-A7EB-C6D5E3F80698}"/>
              </a:ext>
            </a:extLst>
          </p:cNvPr>
          <p:cNvSpPr txBox="1"/>
          <p:nvPr/>
        </p:nvSpPr>
        <p:spPr>
          <a:xfrm>
            <a:off x="5246556" y="1800226"/>
            <a:ext cx="3057993" cy="830997"/>
          </a:xfrm>
          <a:prstGeom prst="rect">
            <a:avLst/>
          </a:prstGeom>
          <a:noFill/>
        </p:spPr>
        <p:txBody>
          <a:bodyPr wrap="square" rtlCol="0">
            <a:spAutoFit/>
          </a:bodyPr>
          <a:lstStyle/>
          <a:p>
            <a:pPr marL="342900" indent="-342900">
              <a:buFont typeface="Courier New" panose="02070309020205020404" pitchFamily="49" charset="0"/>
              <a:buChar char="o"/>
            </a:pPr>
            <a:r>
              <a:rPr lang="en-GB" sz="2400" dirty="0">
                <a:latin typeface="Arial" panose="020B0604020202020204" pitchFamily="34" charset="0"/>
                <a:cs typeface="Arial" panose="020B0604020202020204" pitchFamily="34" charset="0"/>
              </a:rPr>
              <a:t>Police Investigator PIP 2 (Click </a:t>
            </a:r>
            <a:r>
              <a:rPr lang="en-GB" sz="2400" u="sng" dirty="0">
                <a:solidFill>
                  <a:schemeClr val="accent1"/>
                </a:solidFill>
                <a:latin typeface="Arial" panose="020B0604020202020204" pitchFamily="34" charset="0"/>
                <a:cs typeface="Arial" panose="020B0604020202020204" pitchFamily="34" charset="0"/>
                <a:hlinkClick r:id="rId3"/>
              </a:rPr>
              <a:t>here</a:t>
            </a:r>
            <a:r>
              <a:rPr lang="en-GB" sz="2400" dirty="0">
                <a:latin typeface="Arial" panose="020B0604020202020204" pitchFamily="34" charset="0"/>
                <a:cs typeface="Arial" panose="020B0604020202020204" pitchFamily="34" charset="0"/>
              </a:rPr>
              <a:t>)  </a:t>
            </a:r>
          </a:p>
        </p:txBody>
      </p:sp>
      <p:sp>
        <p:nvSpPr>
          <p:cNvPr id="7" name="TextBox 6">
            <a:extLst>
              <a:ext uri="{FF2B5EF4-FFF2-40B4-BE49-F238E27FC236}">
                <a16:creationId xmlns:a16="http://schemas.microsoft.com/office/drawing/2014/main" id="{27B5BD46-5C22-1B4F-BD57-E66B16C9B7DE}"/>
              </a:ext>
            </a:extLst>
          </p:cNvPr>
          <p:cNvSpPr txBox="1"/>
          <p:nvPr/>
        </p:nvSpPr>
        <p:spPr>
          <a:xfrm>
            <a:off x="5246557" y="3424775"/>
            <a:ext cx="3792512" cy="1200329"/>
          </a:xfrm>
          <a:prstGeom prst="rect">
            <a:avLst/>
          </a:prstGeom>
          <a:noFill/>
        </p:spPr>
        <p:txBody>
          <a:bodyPr wrap="square" rtlCol="0">
            <a:spAutoFit/>
          </a:bodyPr>
          <a:lstStyle/>
          <a:p>
            <a:pPr marL="342900" indent="-342900">
              <a:buFont typeface="Courier New" panose="02070309020205020404" pitchFamily="49" charset="0"/>
              <a:buChar char="o"/>
            </a:pPr>
            <a:r>
              <a:rPr lang="en-GB" sz="2400" dirty="0">
                <a:latin typeface="Arial" panose="020B0604020202020204" pitchFamily="34" charset="0"/>
                <a:cs typeface="Arial" panose="020B0604020202020204" pitchFamily="34" charset="0"/>
              </a:rPr>
              <a:t>Senior Investigating Officer PIP 3 </a:t>
            </a:r>
          </a:p>
          <a:p>
            <a:r>
              <a:rPr lang="en-GB" sz="2400" dirty="0">
                <a:latin typeface="Arial" panose="020B0604020202020204" pitchFamily="34" charset="0"/>
                <a:cs typeface="Arial" panose="020B0604020202020204" pitchFamily="34" charset="0"/>
              </a:rPr>
              <a:t>    (Click </a:t>
            </a:r>
            <a:r>
              <a:rPr lang="en-GB" sz="2400" dirty="0">
                <a:latin typeface="Arial" panose="020B0604020202020204" pitchFamily="34" charset="0"/>
                <a:cs typeface="Arial" panose="020B0604020202020204" pitchFamily="34" charset="0"/>
                <a:hlinkClick r:id="rId4"/>
              </a:rPr>
              <a:t>here</a:t>
            </a:r>
            <a:r>
              <a:rPr lang="en-GB" sz="2400" dirty="0">
                <a:latin typeface="Arial" panose="020B0604020202020204" pitchFamily="34" charset="0"/>
                <a:cs typeface="Arial" panose="020B0604020202020204" pitchFamily="34" charset="0"/>
              </a:rPr>
              <a:t>) </a:t>
            </a:r>
          </a:p>
        </p:txBody>
      </p:sp>
      <p:sp>
        <p:nvSpPr>
          <p:cNvPr id="9" name="Pentagon 8">
            <a:extLst>
              <a:ext uri="{FF2B5EF4-FFF2-40B4-BE49-F238E27FC236}">
                <a16:creationId xmlns:a16="http://schemas.microsoft.com/office/drawing/2014/main" id="{318F88A2-B007-5A46-A170-4894EE173C44}"/>
              </a:ext>
            </a:extLst>
          </p:cNvPr>
          <p:cNvSpPr/>
          <p:nvPr/>
        </p:nvSpPr>
        <p:spPr>
          <a:xfrm>
            <a:off x="328601" y="295648"/>
            <a:ext cx="6814212" cy="837275"/>
          </a:xfrm>
          <a:prstGeom prst="homePlat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F075A224-3659-9443-95A0-68EFE28BE572}"/>
              </a:ext>
            </a:extLst>
          </p:cNvPr>
          <p:cNvSpPr txBox="1"/>
          <p:nvPr/>
        </p:nvSpPr>
        <p:spPr>
          <a:xfrm>
            <a:off x="500988" y="421899"/>
            <a:ext cx="6062272" cy="584775"/>
          </a:xfrm>
          <a:prstGeom prst="rect">
            <a:avLst/>
          </a:prstGeom>
          <a:noFill/>
        </p:spPr>
        <p:txBody>
          <a:bodyPr wrap="square" rtlCol="0">
            <a:spAutoFit/>
          </a:bodyPr>
          <a:lstStyle/>
          <a:p>
            <a:r>
              <a:rPr lang="en-GB" sz="3200" dirty="0">
                <a:solidFill>
                  <a:schemeClr val="bg1"/>
                </a:solidFill>
                <a:latin typeface="Arial" panose="020B0604020202020204" pitchFamily="34" charset="0"/>
                <a:cs typeface="Arial" panose="020B0604020202020204" pitchFamily="34" charset="0"/>
              </a:rPr>
              <a:t>Investigating Roles PIP2 &amp; PIP3 </a:t>
            </a:r>
          </a:p>
        </p:txBody>
      </p:sp>
      <p:pic>
        <p:nvPicPr>
          <p:cNvPr id="4098" name="Picture 2" descr="Professional Detectives | Fully Professional Private Investigation Service">
            <a:extLst>
              <a:ext uri="{FF2B5EF4-FFF2-40B4-BE49-F238E27FC236}">
                <a16:creationId xmlns:a16="http://schemas.microsoft.com/office/drawing/2014/main" id="{6C513AE9-FDFC-B94F-B6AB-EAE20226257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87543" y="1955270"/>
            <a:ext cx="3295575" cy="26698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749582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Oval 7">
            <a:extLst>
              <a:ext uri="{FF2B5EF4-FFF2-40B4-BE49-F238E27FC236}">
                <a16:creationId xmlns:a16="http://schemas.microsoft.com/office/drawing/2014/main" id="{F0CBAC88-E140-8F45-AC3A-E52EBBEF5BB5}"/>
              </a:ext>
            </a:extLst>
          </p:cNvPr>
          <p:cNvSpPr/>
          <p:nvPr/>
        </p:nvSpPr>
        <p:spPr>
          <a:xfrm>
            <a:off x="1346588" y="2830413"/>
            <a:ext cx="2978469" cy="2800299"/>
          </a:xfrm>
          <a:prstGeom prst="ellipse">
            <a:avLst/>
          </a:prstGeom>
          <a:solidFill>
            <a:schemeClr val="accent1"/>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dirty="0"/>
          </a:p>
        </p:txBody>
      </p:sp>
      <p:sp>
        <p:nvSpPr>
          <p:cNvPr id="9" name="Oval 8">
            <a:extLst>
              <a:ext uri="{FF2B5EF4-FFF2-40B4-BE49-F238E27FC236}">
                <a16:creationId xmlns:a16="http://schemas.microsoft.com/office/drawing/2014/main" id="{3850CBBC-1A06-B145-BE97-CF4F39E1AB91}"/>
              </a:ext>
            </a:extLst>
          </p:cNvPr>
          <p:cNvSpPr/>
          <p:nvPr/>
        </p:nvSpPr>
        <p:spPr>
          <a:xfrm>
            <a:off x="3127323" y="1254834"/>
            <a:ext cx="2902486" cy="2622603"/>
          </a:xfrm>
          <a:prstGeom prst="ellipse">
            <a:avLst/>
          </a:prstGeom>
        </p:spPr>
        <p:style>
          <a:lnRef idx="1">
            <a:schemeClr val="accent5"/>
          </a:lnRef>
          <a:fillRef idx="2">
            <a:schemeClr val="accent5"/>
          </a:fillRef>
          <a:effectRef idx="1">
            <a:schemeClr val="accent5"/>
          </a:effectRef>
          <a:fontRef idx="minor">
            <a:schemeClr val="dk1"/>
          </a:fontRef>
        </p:style>
        <p:txBody>
          <a:bodyPr rtlCol="0" anchor="ctr"/>
          <a:lstStyle/>
          <a:p>
            <a:pPr algn="ctr"/>
            <a:endParaRPr lang="en-GB"/>
          </a:p>
        </p:txBody>
      </p:sp>
      <p:sp>
        <p:nvSpPr>
          <p:cNvPr id="10" name="Oval 9">
            <a:extLst>
              <a:ext uri="{FF2B5EF4-FFF2-40B4-BE49-F238E27FC236}">
                <a16:creationId xmlns:a16="http://schemas.microsoft.com/office/drawing/2014/main" id="{F8D865DC-E8EA-884E-8677-E674D7A3E50F}"/>
              </a:ext>
            </a:extLst>
          </p:cNvPr>
          <p:cNvSpPr/>
          <p:nvPr/>
        </p:nvSpPr>
        <p:spPr>
          <a:xfrm>
            <a:off x="4832075" y="2977046"/>
            <a:ext cx="2978469" cy="2670109"/>
          </a:xfrm>
          <a:prstGeom prst="ellipse">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dirty="0"/>
          </a:p>
        </p:txBody>
      </p:sp>
      <p:sp>
        <p:nvSpPr>
          <p:cNvPr id="5" name="Rectangle 4">
            <a:extLst>
              <a:ext uri="{FF2B5EF4-FFF2-40B4-BE49-F238E27FC236}">
                <a16:creationId xmlns:a16="http://schemas.microsoft.com/office/drawing/2014/main" id="{4AB2435B-5D9E-3C4F-9BB1-DFDC7E51B119}"/>
              </a:ext>
            </a:extLst>
          </p:cNvPr>
          <p:cNvSpPr/>
          <p:nvPr/>
        </p:nvSpPr>
        <p:spPr>
          <a:xfrm>
            <a:off x="5109280" y="3877437"/>
            <a:ext cx="2303836" cy="954107"/>
          </a:xfrm>
          <a:prstGeom prst="rect">
            <a:avLst/>
          </a:prstGeom>
        </p:spPr>
        <p:txBody>
          <a:bodyPr wrap="none">
            <a:spAutoFit/>
          </a:bodyPr>
          <a:lstStyle/>
          <a:p>
            <a:pPr algn="ctr"/>
            <a:r>
              <a:rPr lang="en-GB" sz="2800" dirty="0">
                <a:solidFill>
                  <a:srgbClr val="333333"/>
                </a:solidFill>
                <a:latin typeface="Arial" panose="020B0604020202020204" pitchFamily="34" charset="0"/>
              </a:rPr>
              <a:t>Investigation </a:t>
            </a:r>
          </a:p>
          <a:p>
            <a:pPr algn="ctr"/>
            <a:r>
              <a:rPr lang="en-GB" sz="2800" dirty="0">
                <a:solidFill>
                  <a:srgbClr val="333333"/>
                </a:solidFill>
                <a:latin typeface="Arial" panose="020B0604020202020204" pitchFamily="34" charset="0"/>
              </a:rPr>
              <a:t>Process</a:t>
            </a:r>
            <a:endParaRPr lang="en-GB" sz="2800" dirty="0"/>
          </a:p>
        </p:txBody>
      </p:sp>
      <p:sp>
        <p:nvSpPr>
          <p:cNvPr id="4" name="Rectangle 3">
            <a:extLst>
              <a:ext uri="{FF2B5EF4-FFF2-40B4-BE49-F238E27FC236}">
                <a16:creationId xmlns:a16="http://schemas.microsoft.com/office/drawing/2014/main" id="{A945543D-4AFF-FA47-99E0-727CAA06F20B}"/>
              </a:ext>
            </a:extLst>
          </p:cNvPr>
          <p:cNvSpPr/>
          <p:nvPr/>
        </p:nvSpPr>
        <p:spPr>
          <a:xfrm>
            <a:off x="3373963" y="2022939"/>
            <a:ext cx="2483372" cy="954107"/>
          </a:xfrm>
          <a:prstGeom prst="rect">
            <a:avLst/>
          </a:prstGeom>
        </p:spPr>
        <p:txBody>
          <a:bodyPr wrap="none">
            <a:spAutoFit/>
          </a:bodyPr>
          <a:lstStyle/>
          <a:p>
            <a:pPr algn="ctr"/>
            <a:r>
              <a:rPr lang="en-GB" sz="2800" dirty="0">
                <a:solidFill>
                  <a:srgbClr val="333333"/>
                </a:solidFill>
                <a:latin typeface="Arial" panose="020B0604020202020204" pitchFamily="34" charset="0"/>
              </a:rPr>
              <a:t> Principles of</a:t>
            </a:r>
          </a:p>
          <a:p>
            <a:pPr algn="ctr"/>
            <a:r>
              <a:rPr lang="en-GB" sz="2800" dirty="0">
                <a:solidFill>
                  <a:srgbClr val="333333"/>
                </a:solidFill>
                <a:latin typeface="Arial" panose="020B0604020202020204" pitchFamily="34" charset="0"/>
              </a:rPr>
              <a:t>Investigations </a:t>
            </a:r>
            <a:endParaRPr lang="en-GB" sz="2800" dirty="0"/>
          </a:p>
        </p:txBody>
      </p:sp>
      <p:sp>
        <p:nvSpPr>
          <p:cNvPr id="6" name="Rectangle 5">
            <a:extLst>
              <a:ext uri="{FF2B5EF4-FFF2-40B4-BE49-F238E27FC236}">
                <a16:creationId xmlns:a16="http://schemas.microsoft.com/office/drawing/2014/main" id="{AFFDD6A5-849A-AB4B-B5D1-5EBCD962C08E}"/>
              </a:ext>
            </a:extLst>
          </p:cNvPr>
          <p:cNvSpPr/>
          <p:nvPr/>
        </p:nvSpPr>
        <p:spPr>
          <a:xfrm>
            <a:off x="1758096" y="3808188"/>
            <a:ext cx="2183611" cy="954107"/>
          </a:xfrm>
          <a:prstGeom prst="rect">
            <a:avLst/>
          </a:prstGeom>
        </p:spPr>
        <p:txBody>
          <a:bodyPr wrap="none">
            <a:spAutoFit/>
          </a:bodyPr>
          <a:lstStyle/>
          <a:p>
            <a:pPr algn="ctr"/>
            <a:r>
              <a:rPr lang="en-GB" sz="2800" dirty="0">
                <a:solidFill>
                  <a:srgbClr val="333333"/>
                </a:solidFill>
                <a:latin typeface="Arial" panose="020B0604020202020204" pitchFamily="34" charset="0"/>
              </a:rPr>
              <a:t>Investigative</a:t>
            </a:r>
          </a:p>
          <a:p>
            <a:pPr algn="ctr"/>
            <a:r>
              <a:rPr lang="en-GB" sz="2800" dirty="0">
                <a:solidFill>
                  <a:srgbClr val="333333"/>
                </a:solidFill>
                <a:latin typeface="Arial" panose="020B0604020202020204" pitchFamily="34" charset="0"/>
              </a:rPr>
              <a:t> Mindset </a:t>
            </a:r>
            <a:endParaRPr lang="en-GB" sz="2800" dirty="0"/>
          </a:p>
        </p:txBody>
      </p:sp>
      <p:sp>
        <p:nvSpPr>
          <p:cNvPr id="11" name="Pentagon 10">
            <a:extLst>
              <a:ext uri="{FF2B5EF4-FFF2-40B4-BE49-F238E27FC236}">
                <a16:creationId xmlns:a16="http://schemas.microsoft.com/office/drawing/2014/main" id="{3AF04FF6-6E5D-6443-8B15-66C9FFE2D9AA}"/>
              </a:ext>
            </a:extLst>
          </p:cNvPr>
          <p:cNvSpPr/>
          <p:nvPr/>
        </p:nvSpPr>
        <p:spPr>
          <a:xfrm>
            <a:off x="119663" y="227539"/>
            <a:ext cx="8124669" cy="839449"/>
          </a:xfrm>
          <a:prstGeom prst="homePlat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ectangle 6">
            <a:extLst>
              <a:ext uri="{FF2B5EF4-FFF2-40B4-BE49-F238E27FC236}">
                <a16:creationId xmlns:a16="http://schemas.microsoft.com/office/drawing/2014/main" id="{DC02B48C-8C4E-9943-AD2E-74E2061F3D8C}"/>
              </a:ext>
            </a:extLst>
          </p:cNvPr>
          <p:cNvSpPr/>
          <p:nvPr/>
        </p:nvSpPr>
        <p:spPr>
          <a:xfrm>
            <a:off x="209347" y="369509"/>
            <a:ext cx="7735439" cy="523220"/>
          </a:xfrm>
          <a:prstGeom prst="rect">
            <a:avLst/>
          </a:prstGeom>
        </p:spPr>
        <p:txBody>
          <a:bodyPr wrap="square">
            <a:spAutoFit/>
          </a:bodyPr>
          <a:lstStyle/>
          <a:p>
            <a:r>
              <a:rPr lang="en-GB" sz="2800" dirty="0">
                <a:solidFill>
                  <a:schemeClr val="bg1"/>
                </a:solidFill>
                <a:latin typeface="Arial" panose="020B0604020202020204" pitchFamily="34" charset="0"/>
              </a:rPr>
              <a:t>A Structure to Support Quality Investigations</a:t>
            </a:r>
            <a:endParaRPr lang="en-GB" sz="2800" dirty="0">
              <a:solidFill>
                <a:schemeClr val="bg1"/>
              </a:solidFill>
            </a:endParaRPr>
          </a:p>
        </p:txBody>
      </p:sp>
      <p:sp>
        <p:nvSpPr>
          <p:cNvPr id="12" name="TextBox 11">
            <a:extLst>
              <a:ext uri="{FF2B5EF4-FFF2-40B4-BE49-F238E27FC236}">
                <a16:creationId xmlns:a16="http://schemas.microsoft.com/office/drawing/2014/main" id="{34143F11-CB86-AB42-AB5B-D3E98103DDDF}"/>
              </a:ext>
            </a:extLst>
          </p:cNvPr>
          <p:cNvSpPr txBox="1"/>
          <p:nvPr/>
        </p:nvSpPr>
        <p:spPr>
          <a:xfrm>
            <a:off x="6238677" y="5697865"/>
            <a:ext cx="3831943" cy="369332"/>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(College of Policing, 2020) </a:t>
            </a:r>
          </a:p>
        </p:txBody>
      </p:sp>
    </p:spTree>
    <p:extLst>
      <p:ext uri="{BB962C8B-B14F-4D97-AF65-F5344CB8AC3E}">
        <p14:creationId xmlns:p14="http://schemas.microsoft.com/office/powerpoint/2010/main" val="7707485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entagon 1">
            <a:extLst>
              <a:ext uri="{FF2B5EF4-FFF2-40B4-BE49-F238E27FC236}">
                <a16:creationId xmlns:a16="http://schemas.microsoft.com/office/drawing/2014/main" id="{24F1BD86-FBB9-3F4E-9B31-7A5B40340246}"/>
              </a:ext>
            </a:extLst>
          </p:cNvPr>
          <p:cNvSpPr/>
          <p:nvPr/>
        </p:nvSpPr>
        <p:spPr>
          <a:xfrm>
            <a:off x="69412" y="179882"/>
            <a:ext cx="8085237" cy="884420"/>
          </a:xfrm>
          <a:prstGeom prst="homePlat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1D259CB1-D911-1944-A221-7673B42566FB}"/>
              </a:ext>
            </a:extLst>
          </p:cNvPr>
          <p:cNvSpPr/>
          <p:nvPr/>
        </p:nvSpPr>
        <p:spPr>
          <a:xfrm>
            <a:off x="385895" y="357941"/>
            <a:ext cx="5445279" cy="1077218"/>
          </a:xfrm>
          <a:prstGeom prst="rect">
            <a:avLst/>
          </a:prstGeom>
        </p:spPr>
        <p:txBody>
          <a:bodyPr wrap="square">
            <a:spAutoFit/>
          </a:bodyPr>
          <a:lstStyle/>
          <a:p>
            <a:r>
              <a:rPr lang="en-GB" sz="2800" dirty="0">
                <a:solidFill>
                  <a:schemeClr val="bg1"/>
                </a:solidFill>
                <a:latin typeface="Arial" panose="020B0604020202020204" pitchFamily="34" charset="0"/>
                <a:cs typeface="Arial" panose="020B0604020202020204" pitchFamily="34" charset="0"/>
              </a:rPr>
              <a:t>Principles of Investigation</a:t>
            </a:r>
          </a:p>
          <a:p>
            <a:br>
              <a:rPr lang="en-GB" u="sng" dirty="0">
                <a:latin typeface="Arial" panose="020B0604020202020204" pitchFamily="34" charset="0"/>
                <a:cs typeface="Arial" panose="020B0604020202020204" pitchFamily="34" charset="0"/>
              </a:rPr>
            </a:br>
            <a:endParaRPr lang="en-GB" u="sng" dirty="0">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9AECBCED-36E2-7141-8C22-B05CE0A5C5AD}"/>
              </a:ext>
            </a:extLst>
          </p:cNvPr>
          <p:cNvSpPr/>
          <p:nvPr/>
        </p:nvSpPr>
        <p:spPr>
          <a:xfrm>
            <a:off x="69412" y="1246525"/>
            <a:ext cx="7401697" cy="646331"/>
          </a:xfrm>
          <a:prstGeom prst="rect">
            <a:avLst/>
          </a:prstGeom>
        </p:spPr>
        <p:txBody>
          <a:bodyPr wrap="square">
            <a:spAutoFit/>
          </a:bodyPr>
          <a:lstStyle/>
          <a:p>
            <a:pPr marL="285750" indent="-285750">
              <a:buFont typeface="Wingdings" pitchFamily="2" charset="2"/>
              <a:buChar char="Ø"/>
            </a:pPr>
            <a:r>
              <a:rPr lang="en-GB" dirty="0">
                <a:latin typeface="Arial" panose="020B0604020202020204" pitchFamily="34" charset="0"/>
                <a:cs typeface="Arial" panose="020B0604020202020204" pitchFamily="34" charset="0"/>
              </a:rPr>
              <a:t>The exercise of legal powers should </a:t>
            </a:r>
            <a:r>
              <a:rPr lang="en-GB" u="sng" dirty="0">
                <a:latin typeface="Arial" panose="020B0604020202020204" pitchFamily="34" charset="0"/>
                <a:cs typeface="Arial" panose="020B0604020202020204" pitchFamily="34" charset="0"/>
              </a:rPr>
              <a:t>not</a:t>
            </a:r>
            <a:r>
              <a:rPr lang="en-GB" dirty="0">
                <a:latin typeface="Arial" panose="020B0604020202020204" pitchFamily="34" charset="0"/>
                <a:cs typeface="Arial" panose="020B0604020202020204" pitchFamily="34" charset="0"/>
              </a:rPr>
              <a:t> be oppressive and should be proportionate to the crime under investigation</a:t>
            </a:r>
          </a:p>
        </p:txBody>
      </p:sp>
      <p:sp>
        <p:nvSpPr>
          <p:cNvPr id="6" name="Rectangle 5">
            <a:extLst>
              <a:ext uri="{FF2B5EF4-FFF2-40B4-BE49-F238E27FC236}">
                <a16:creationId xmlns:a16="http://schemas.microsoft.com/office/drawing/2014/main" id="{B7B309DF-0652-9E44-BA01-EE029700E8E3}"/>
              </a:ext>
            </a:extLst>
          </p:cNvPr>
          <p:cNvSpPr/>
          <p:nvPr/>
        </p:nvSpPr>
        <p:spPr>
          <a:xfrm>
            <a:off x="69412" y="2129629"/>
            <a:ext cx="7648832" cy="2031325"/>
          </a:xfrm>
          <a:prstGeom prst="rect">
            <a:avLst/>
          </a:prstGeom>
        </p:spPr>
        <p:txBody>
          <a:bodyPr wrap="square">
            <a:spAutoFit/>
          </a:bodyPr>
          <a:lstStyle/>
          <a:p>
            <a:pPr marL="285750" indent="-285750">
              <a:buFont typeface="Wingdings" pitchFamily="2" charset="2"/>
              <a:buChar char="Ø"/>
            </a:pPr>
            <a:r>
              <a:rPr lang="en-GB" dirty="0">
                <a:latin typeface="Arial" panose="020B0604020202020204" pitchFamily="34" charset="0"/>
                <a:cs typeface="Arial" panose="020B0604020202020204" pitchFamily="34" charset="0"/>
              </a:rPr>
              <a:t>Investigations should be carried out as transparently as possible </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285750" indent="-285750">
              <a:buFont typeface="Wingdings" pitchFamily="2" charset="2"/>
              <a:buChar char="Ø"/>
            </a:pPr>
            <a:r>
              <a:rPr lang="en-GB" dirty="0">
                <a:latin typeface="Arial" panose="020B0604020202020204" pitchFamily="34" charset="0"/>
                <a:cs typeface="Arial" panose="020B0604020202020204" pitchFamily="34" charset="0"/>
              </a:rPr>
              <a:t>Victims, Witnesses and Suspects should be kept up to date with developments</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8" name="Rectangle 7">
            <a:extLst>
              <a:ext uri="{FF2B5EF4-FFF2-40B4-BE49-F238E27FC236}">
                <a16:creationId xmlns:a16="http://schemas.microsoft.com/office/drawing/2014/main" id="{7C85B754-4DA9-0B41-BFFE-800C1A6E3E44}"/>
              </a:ext>
            </a:extLst>
          </p:cNvPr>
          <p:cNvSpPr/>
          <p:nvPr/>
        </p:nvSpPr>
        <p:spPr>
          <a:xfrm>
            <a:off x="69412" y="3712708"/>
            <a:ext cx="10663881" cy="1477328"/>
          </a:xfrm>
          <a:prstGeom prst="rect">
            <a:avLst/>
          </a:prstGeom>
        </p:spPr>
        <p:txBody>
          <a:bodyPr wrap="square">
            <a:spAutoFit/>
          </a:bodyPr>
          <a:lstStyle/>
          <a:p>
            <a:endParaRPr lang="en-GB" dirty="0">
              <a:latin typeface="Arial" panose="020B0604020202020204" pitchFamily="34" charset="0"/>
              <a:cs typeface="Arial" panose="020B0604020202020204" pitchFamily="34" charset="0"/>
            </a:endParaRPr>
          </a:p>
          <a:p>
            <a:pPr marL="285750" indent="-285750">
              <a:buFont typeface="Wingdings" pitchFamily="2" charset="2"/>
              <a:buChar char="Ø"/>
            </a:pPr>
            <a:r>
              <a:rPr lang="en-GB" dirty="0">
                <a:latin typeface="Arial" panose="020B0604020202020204" pitchFamily="34" charset="0"/>
                <a:cs typeface="Arial" panose="020B0604020202020204" pitchFamily="34" charset="0"/>
              </a:rPr>
              <a:t>Investigators should:</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understand the needs of individuals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have particular regard for vulnerable people and children</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respect the professional ethics of others. </a:t>
            </a:r>
          </a:p>
        </p:txBody>
      </p:sp>
      <p:sp>
        <p:nvSpPr>
          <p:cNvPr id="9" name="Oval 8">
            <a:extLst>
              <a:ext uri="{FF2B5EF4-FFF2-40B4-BE49-F238E27FC236}">
                <a16:creationId xmlns:a16="http://schemas.microsoft.com/office/drawing/2014/main" id="{71D448AC-68A3-9847-A1C3-B1D6401BB29C}"/>
              </a:ext>
            </a:extLst>
          </p:cNvPr>
          <p:cNvSpPr/>
          <p:nvPr/>
        </p:nvSpPr>
        <p:spPr>
          <a:xfrm>
            <a:off x="6642669" y="3682728"/>
            <a:ext cx="2075936" cy="1724266"/>
          </a:xfrm>
          <a:prstGeom prst="ellipse">
            <a:avLst/>
          </a:prstGeom>
        </p:spPr>
        <p:style>
          <a:lnRef idx="1">
            <a:schemeClr val="accent5"/>
          </a:lnRef>
          <a:fillRef idx="2">
            <a:schemeClr val="accent5"/>
          </a:fillRef>
          <a:effectRef idx="1">
            <a:schemeClr val="accent5"/>
          </a:effectRef>
          <a:fontRef idx="minor">
            <a:schemeClr val="dk1"/>
          </a:fontRef>
        </p:style>
        <p:txBody>
          <a:bodyPr rtlCol="0" anchor="ctr"/>
          <a:lstStyle/>
          <a:p>
            <a:pPr algn="ctr"/>
            <a:endParaRPr lang="en-GB"/>
          </a:p>
        </p:txBody>
      </p:sp>
      <p:sp>
        <p:nvSpPr>
          <p:cNvPr id="10" name="Rectangle 9">
            <a:extLst>
              <a:ext uri="{FF2B5EF4-FFF2-40B4-BE49-F238E27FC236}">
                <a16:creationId xmlns:a16="http://schemas.microsoft.com/office/drawing/2014/main" id="{E22464FC-F845-0440-BA97-EB3BA208DA3B}"/>
              </a:ext>
            </a:extLst>
          </p:cNvPr>
          <p:cNvSpPr/>
          <p:nvPr/>
        </p:nvSpPr>
        <p:spPr>
          <a:xfrm>
            <a:off x="5401353" y="4220537"/>
            <a:ext cx="4572000" cy="646331"/>
          </a:xfrm>
          <a:prstGeom prst="rect">
            <a:avLst/>
          </a:prstGeom>
        </p:spPr>
        <p:txBody>
          <a:bodyPr>
            <a:spAutoFit/>
          </a:bodyPr>
          <a:lstStyle/>
          <a:p>
            <a:pPr algn="ctr"/>
            <a:r>
              <a:rPr lang="en-GB" dirty="0">
                <a:solidFill>
                  <a:srgbClr val="333333"/>
                </a:solidFill>
                <a:latin typeface="Arial" panose="020B0604020202020204" pitchFamily="34" charset="0"/>
              </a:rPr>
              <a:t> Principles of</a:t>
            </a:r>
          </a:p>
          <a:p>
            <a:pPr algn="ctr"/>
            <a:r>
              <a:rPr lang="en-GB" dirty="0">
                <a:solidFill>
                  <a:srgbClr val="333333"/>
                </a:solidFill>
                <a:latin typeface="Arial" panose="020B0604020202020204" pitchFamily="34" charset="0"/>
              </a:rPr>
              <a:t>Investigations </a:t>
            </a:r>
            <a:endParaRPr lang="en-GB" dirty="0"/>
          </a:p>
        </p:txBody>
      </p:sp>
      <p:sp>
        <p:nvSpPr>
          <p:cNvPr id="4" name="TextBox 3">
            <a:extLst>
              <a:ext uri="{FF2B5EF4-FFF2-40B4-BE49-F238E27FC236}">
                <a16:creationId xmlns:a16="http://schemas.microsoft.com/office/drawing/2014/main" id="{3BC512ED-BD23-3949-999B-50654C5C9CAE}"/>
              </a:ext>
            </a:extLst>
          </p:cNvPr>
          <p:cNvSpPr txBox="1"/>
          <p:nvPr/>
        </p:nvSpPr>
        <p:spPr>
          <a:xfrm>
            <a:off x="6238677" y="5697865"/>
            <a:ext cx="3831943" cy="369332"/>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(College of Policing, 2020) </a:t>
            </a:r>
          </a:p>
        </p:txBody>
      </p:sp>
    </p:spTree>
    <p:extLst>
      <p:ext uri="{BB962C8B-B14F-4D97-AF65-F5344CB8AC3E}">
        <p14:creationId xmlns:p14="http://schemas.microsoft.com/office/powerpoint/2010/main" val="15057035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5 reasons why we started a Podcast | by Cedric Tan | The Higher Education  Revolution">
            <a:extLst>
              <a:ext uri="{FF2B5EF4-FFF2-40B4-BE49-F238E27FC236}">
                <a16:creationId xmlns:a16="http://schemas.microsoft.com/office/drawing/2014/main" id="{804E2264-3095-8041-B46A-0F2148315B3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95276" y="1809732"/>
            <a:ext cx="2189777" cy="133819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4EA21F9-62EB-564F-8D31-AA096CF81159}"/>
              </a:ext>
            </a:extLst>
          </p:cNvPr>
          <p:cNvSpPr txBox="1"/>
          <p:nvPr/>
        </p:nvSpPr>
        <p:spPr>
          <a:xfrm>
            <a:off x="467399" y="3435615"/>
            <a:ext cx="7300209" cy="646331"/>
          </a:xfrm>
          <a:prstGeom prst="rect">
            <a:avLst/>
          </a:prstGeom>
          <a:noFill/>
        </p:spPr>
        <p:txBody>
          <a:bodyPr wrap="square" rtlCol="0">
            <a:spAutoFit/>
          </a:bodyPr>
          <a:lstStyle/>
          <a:p>
            <a:pPr marL="457200" indent="-457200">
              <a:buFont typeface="Wingdings" pitchFamily="2" charset="2"/>
              <a:buChar char="Ø"/>
            </a:pPr>
            <a:r>
              <a:rPr lang="en-GB" dirty="0">
                <a:latin typeface="Arial" panose="020B0604020202020204" pitchFamily="34" charset="0"/>
                <a:cs typeface="Arial" panose="020B0604020202020204" pitchFamily="34" charset="0"/>
              </a:rPr>
              <a:t>What is an investigative mindset? </a:t>
            </a:r>
          </a:p>
          <a:p>
            <a:pPr marL="457200" indent="-457200">
              <a:buFont typeface="Wingdings" pitchFamily="2" charset="2"/>
              <a:buChar char="Ø"/>
            </a:pPr>
            <a:r>
              <a:rPr lang="en-GB" dirty="0">
                <a:latin typeface="Arial" panose="020B0604020202020204" pitchFamily="34" charset="0"/>
                <a:cs typeface="Arial" panose="020B0604020202020204" pitchFamily="34" charset="0"/>
              </a:rPr>
              <a:t>Which skills are needed? </a:t>
            </a:r>
          </a:p>
        </p:txBody>
      </p:sp>
      <p:pic>
        <p:nvPicPr>
          <p:cNvPr id="6" name="Picture 3" descr="A screenshot of a cell phone&#10;&#10;Description automatically generated">
            <a:extLst>
              <a:ext uri="{FF2B5EF4-FFF2-40B4-BE49-F238E27FC236}">
                <a16:creationId xmlns:a16="http://schemas.microsoft.com/office/drawing/2014/main" id="{CCC42192-7448-FA4F-8195-05FF5F0A2085}"/>
              </a:ext>
            </a:extLst>
          </p:cNvPr>
          <p:cNvPicPr>
            <a:picLocks noChangeAspect="1"/>
          </p:cNvPicPr>
          <p:nvPr/>
        </p:nvPicPr>
        <p:blipFill>
          <a:blip r:embed="rId3"/>
          <a:stretch>
            <a:fillRect/>
          </a:stretch>
        </p:blipFill>
        <p:spPr>
          <a:xfrm>
            <a:off x="4744386" y="1165162"/>
            <a:ext cx="4038600" cy="3552669"/>
          </a:xfrm>
          <a:prstGeom prst="rect">
            <a:avLst/>
          </a:prstGeom>
          <a:noFill/>
        </p:spPr>
      </p:pic>
      <p:sp>
        <p:nvSpPr>
          <p:cNvPr id="7" name="Rectangle 6">
            <a:extLst>
              <a:ext uri="{FF2B5EF4-FFF2-40B4-BE49-F238E27FC236}">
                <a16:creationId xmlns:a16="http://schemas.microsoft.com/office/drawing/2014/main" id="{ADC21B90-2DE3-C54F-980B-1F4364FA0C8F}"/>
              </a:ext>
            </a:extLst>
          </p:cNvPr>
          <p:cNvSpPr/>
          <p:nvPr/>
        </p:nvSpPr>
        <p:spPr>
          <a:xfrm>
            <a:off x="573764" y="881059"/>
            <a:ext cx="1443024" cy="523220"/>
          </a:xfrm>
          <a:prstGeom prst="rect">
            <a:avLst/>
          </a:prstGeom>
        </p:spPr>
        <p:txBody>
          <a:bodyPr wrap="none">
            <a:spAutoFit/>
          </a:bodyPr>
          <a:lstStyle/>
          <a:p>
            <a:r>
              <a:rPr lang="en-GB" sz="2800" u="sng" dirty="0">
                <a:latin typeface="Arial" panose="020B0604020202020204" pitchFamily="34" charset="0"/>
                <a:cs typeface="Arial" panose="020B0604020202020204" pitchFamily="34" charset="0"/>
              </a:rPr>
              <a:t>Discuss</a:t>
            </a:r>
          </a:p>
        </p:txBody>
      </p:sp>
    </p:spTree>
    <p:extLst>
      <p:ext uri="{BB962C8B-B14F-4D97-AF65-F5344CB8AC3E}">
        <p14:creationId xmlns:p14="http://schemas.microsoft.com/office/powerpoint/2010/main" val="32606313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B61F1410-5E9C-D14C-B870-375546C84A0C}"/>
              </a:ext>
            </a:extLst>
          </p:cNvPr>
          <p:cNvSpPr/>
          <p:nvPr/>
        </p:nvSpPr>
        <p:spPr>
          <a:xfrm>
            <a:off x="2919709" y="2112837"/>
            <a:ext cx="2607574" cy="2285285"/>
          </a:xfrm>
          <a:prstGeom prst="ellipse">
            <a:avLst/>
          </a:prstGeom>
          <a:solidFill>
            <a:schemeClr val="accent1"/>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dirty="0"/>
          </a:p>
        </p:txBody>
      </p:sp>
      <p:sp>
        <p:nvSpPr>
          <p:cNvPr id="4" name="Rectangle 3">
            <a:extLst>
              <a:ext uri="{FF2B5EF4-FFF2-40B4-BE49-F238E27FC236}">
                <a16:creationId xmlns:a16="http://schemas.microsoft.com/office/drawing/2014/main" id="{BD9DB7BB-5444-0345-8AEE-1FCD80696A2E}"/>
              </a:ext>
            </a:extLst>
          </p:cNvPr>
          <p:cNvSpPr/>
          <p:nvPr/>
        </p:nvSpPr>
        <p:spPr>
          <a:xfrm>
            <a:off x="1926806" y="2886015"/>
            <a:ext cx="4572000" cy="830997"/>
          </a:xfrm>
          <a:prstGeom prst="rect">
            <a:avLst/>
          </a:prstGeom>
        </p:spPr>
        <p:txBody>
          <a:bodyPr>
            <a:spAutoFit/>
          </a:bodyPr>
          <a:lstStyle/>
          <a:p>
            <a:pPr algn="ctr"/>
            <a:r>
              <a:rPr lang="en-GB" sz="2400" dirty="0">
                <a:solidFill>
                  <a:srgbClr val="333333"/>
                </a:solidFill>
                <a:latin typeface="Arial" panose="020B0604020202020204" pitchFamily="34" charset="0"/>
              </a:rPr>
              <a:t>Investigative</a:t>
            </a:r>
          </a:p>
          <a:p>
            <a:pPr algn="ctr"/>
            <a:r>
              <a:rPr lang="en-GB" sz="2400" dirty="0">
                <a:solidFill>
                  <a:srgbClr val="333333"/>
                </a:solidFill>
                <a:latin typeface="Arial" panose="020B0604020202020204" pitchFamily="34" charset="0"/>
              </a:rPr>
              <a:t> Mindset </a:t>
            </a:r>
            <a:endParaRPr lang="en-GB" sz="2400" dirty="0"/>
          </a:p>
        </p:txBody>
      </p:sp>
      <p:sp>
        <p:nvSpPr>
          <p:cNvPr id="5" name="Rectangle 4">
            <a:extLst>
              <a:ext uri="{FF2B5EF4-FFF2-40B4-BE49-F238E27FC236}">
                <a16:creationId xmlns:a16="http://schemas.microsoft.com/office/drawing/2014/main" id="{1655B7A7-812A-5F41-A744-85C1D6AB4A51}"/>
              </a:ext>
            </a:extLst>
          </p:cNvPr>
          <p:cNvSpPr/>
          <p:nvPr/>
        </p:nvSpPr>
        <p:spPr>
          <a:xfrm>
            <a:off x="401218" y="2807592"/>
            <a:ext cx="1662769" cy="646331"/>
          </a:xfrm>
          <a:prstGeom prst="rect">
            <a:avLst/>
          </a:prstGeom>
        </p:spPr>
        <p:txBody>
          <a:bodyPr wrap="square">
            <a:spAutoFit/>
          </a:bodyPr>
          <a:lstStyle/>
          <a:p>
            <a:r>
              <a:rPr lang="en-GB" dirty="0">
                <a:solidFill>
                  <a:srgbClr val="333333"/>
                </a:solidFill>
                <a:latin typeface="Arial" panose="020B0604020202020204" pitchFamily="34" charset="0"/>
              </a:rPr>
              <a:t>Victim and Witness care</a:t>
            </a:r>
          </a:p>
        </p:txBody>
      </p:sp>
      <p:sp>
        <p:nvSpPr>
          <p:cNvPr id="7" name="Rectangle 6">
            <a:extLst>
              <a:ext uri="{FF2B5EF4-FFF2-40B4-BE49-F238E27FC236}">
                <a16:creationId xmlns:a16="http://schemas.microsoft.com/office/drawing/2014/main" id="{2D67A5D2-1C1A-CF44-AA82-BE42E79E5BE5}"/>
              </a:ext>
            </a:extLst>
          </p:cNvPr>
          <p:cNvSpPr/>
          <p:nvPr/>
        </p:nvSpPr>
        <p:spPr>
          <a:xfrm>
            <a:off x="5115572" y="835263"/>
            <a:ext cx="3441457" cy="923330"/>
          </a:xfrm>
          <a:prstGeom prst="rect">
            <a:avLst/>
          </a:prstGeom>
        </p:spPr>
        <p:txBody>
          <a:bodyPr wrap="square">
            <a:spAutoFit/>
          </a:bodyPr>
          <a:lstStyle/>
          <a:p>
            <a:pPr algn="ctr"/>
            <a:r>
              <a:rPr lang="en-GB" dirty="0">
                <a:solidFill>
                  <a:srgbClr val="333333"/>
                </a:solidFill>
                <a:latin typeface="Arial" panose="020B0604020202020204" pitchFamily="34" charset="0"/>
              </a:rPr>
              <a:t>Planning skills to conduct an investigation and the investigative process</a:t>
            </a:r>
          </a:p>
        </p:txBody>
      </p:sp>
      <p:sp>
        <p:nvSpPr>
          <p:cNvPr id="8" name="Rectangle 7">
            <a:extLst>
              <a:ext uri="{FF2B5EF4-FFF2-40B4-BE49-F238E27FC236}">
                <a16:creationId xmlns:a16="http://schemas.microsoft.com/office/drawing/2014/main" id="{532388FB-45EA-5E41-9C79-4D315AAFA6D2}"/>
              </a:ext>
            </a:extLst>
          </p:cNvPr>
          <p:cNvSpPr/>
          <p:nvPr/>
        </p:nvSpPr>
        <p:spPr>
          <a:xfrm>
            <a:off x="6333343" y="4299628"/>
            <a:ext cx="4572000" cy="369332"/>
          </a:xfrm>
          <a:prstGeom prst="rect">
            <a:avLst/>
          </a:prstGeom>
        </p:spPr>
        <p:txBody>
          <a:bodyPr>
            <a:spAutoFit/>
          </a:bodyPr>
          <a:lstStyle/>
          <a:p>
            <a:r>
              <a:rPr lang="en-GB" dirty="0">
                <a:solidFill>
                  <a:srgbClr val="333333"/>
                </a:solidFill>
                <a:latin typeface="Arial" panose="020B0604020202020204" pitchFamily="34" charset="0"/>
              </a:rPr>
              <a:t>Decision making</a:t>
            </a:r>
          </a:p>
        </p:txBody>
      </p:sp>
      <p:sp>
        <p:nvSpPr>
          <p:cNvPr id="9" name="Rectangle 8">
            <a:extLst>
              <a:ext uri="{FF2B5EF4-FFF2-40B4-BE49-F238E27FC236}">
                <a16:creationId xmlns:a16="http://schemas.microsoft.com/office/drawing/2014/main" id="{85D7E38D-7672-2C46-9D1F-35FA5C1A8CB4}"/>
              </a:ext>
            </a:extLst>
          </p:cNvPr>
          <p:cNvSpPr/>
          <p:nvPr/>
        </p:nvSpPr>
        <p:spPr>
          <a:xfrm>
            <a:off x="4497703" y="4927025"/>
            <a:ext cx="2607574" cy="646331"/>
          </a:xfrm>
          <a:prstGeom prst="rect">
            <a:avLst/>
          </a:prstGeom>
        </p:spPr>
        <p:txBody>
          <a:bodyPr wrap="square">
            <a:spAutoFit/>
          </a:bodyPr>
          <a:lstStyle/>
          <a:p>
            <a:pPr algn="ctr"/>
            <a:r>
              <a:rPr lang="en-GB" dirty="0">
                <a:solidFill>
                  <a:srgbClr val="333333"/>
                </a:solidFill>
                <a:latin typeface="Arial" panose="020B0604020202020204" pitchFamily="34" charset="0"/>
              </a:rPr>
              <a:t>Investigative and Evidential Evaluation</a:t>
            </a:r>
          </a:p>
        </p:txBody>
      </p:sp>
      <p:sp>
        <p:nvSpPr>
          <p:cNvPr id="10" name="Rectangle 9">
            <a:extLst>
              <a:ext uri="{FF2B5EF4-FFF2-40B4-BE49-F238E27FC236}">
                <a16:creationId xmlns:a16="http://schemas.microsoft.com/office/drawing/2014/main" id="{04AEA9FF-40A5-2E44-BD8D-9E39F2B7687B}"/>
              </a:ext>
            </a:extLst>
          </p:cNvPr>
          <p:cNvSpPr/>
          <p:nvPr/>
        </p:nvSpPr>
        <p:spPr>
          <a:xfrm>
            <a:off x="6333343" y="2075178"/>
            <a:ext cx="1975862" cy="369332"/>
          </a:xfrm>
          <a:prstGeom prst="rect">
            <a:avLst/>
          </a:prstGeom>
        </p:spPr>
        <p:txBody>
          <a:bodyPr wrap="none">
            <a:spAutoFit/>
          </a:bodyPr>
          <a:lstStyle/>
          <a:p>
            <a:r>
              <a:rPr lang="en-GB" dirty="0">
                <a:solidFill>
                  <a:srgbClr val="333333"/>
                </a:solidFill>
                <a:latin typeface="Arial" panose="020B0604020202020204" pitchFamily="34" charset="0"/>
              </a:rPr>
              <a:t>Creative Thinking</a:t>
            </a:r>
          </a:p>
        </p:txBody>
      </p:sp>
      <p:sp>
        <p:nvSpPr>
          <p:cNvPr id="11" name="Rectangle 10">
            <a:extLst>
              <a:ext uri="{FF2B5EF4-FFF2-40B4-BE49-F238E27FC236}">
                <a16:creationId xmlns:a16="http://schemas.microsoft.com/office/drawing/2014/main" id="{ACAA388F-9422-9A43-9A4B-551EBE0137A8}"/>
              </a:ext>
            </a:extLst>
          </p:cNvPr>
          <p:cNvSpPr/>
          <p:nvPr/>
        </p:nvSpPr>
        <p:spPr>
          <a:xfrm>
            <a:off x="363494" y="3922243"/>
            <a:ext cx="2223686" cy="369332"/>
          </a:xfrm>
          <a:prstGeom prst="rect">
            <a:avLst/>
          </a:prstGeom>
        </p:spPr>
        <p:txBody>
          <a:bodyPr wrap="none">
            <a:spAutoFit/>
          </a:bodyPr>
          <a:lstStyle/>
          <a:p>
            <a:r>
              <a:rPr lang="en-GB" dirty="0">
                <a:solidFill>
                  <a:srgbClr val="333333"/>
                </a:solidFill>
                <a:latin typeface="Arial" panose="020B0604020202020204" pitchFamily="34" charset="0"/>
              </a:rPr>
              <a:t>Challenging experts</a:t>
            </a:r>
          </a:p>
        </p:txBody>
      </p:sp>
      <p:sp>
        <p:nvSpPr>
          <p:cNvPr id="12" name="Rectangle 11">
            <a:extLst>
              <a:ext uri="{FF2B5EF4-FFF2-40B4-BE49-F238E27FC236}">
                <a16:creationId xmlns:a16="http://schemas.microsoft.com/office/drawing/2014/main" id="{017CA63B-88E9-F440-B0E6-FD98783F855A}"/>
              </a:ext>
            </a:extLst>
          </p:cNvPr>
          <p:cNvSpPr/>
          <p:nvPr/>
        </p:nvSpPr>
        <p:spPr>
          <a:xfrm>
            <a:off x="6464311" y="3199713"/>
            <a:ext cx="1844894" cy="646331"/>
          </a:xfrm>
          <a:prstGeom prst="rect">
            <a:avLst/>
          </a:prstGeom>
        </p:spPr>
        <p:txBody>
          <a:bodyPr wrap="square">
            <a:spAutoFit/>
          </a:bodyPr>
          <a:lstStyle/>
          <a:p>
            <a:pPr algn="ctr"/>
            <a:r>
              <a:rPr lang="en-GB" dirty="0">
                <a:solidFill>
                  <a:srgbClr val="333333"/>
                </a:solidFill>
                <a:latin typeface="Arial" panose="020B0604020202020204" pitchFamily="34" charset="0"/>
              </a:rPr>
              <a:t>Explore a range of  methods </a:t>
            </a:r>
          </a:p>
        </p:txBody>
      </p:sp>
      <p:sp>
        <p:nvSpPr>
          <p:cNvPr id="13" name="Rectangle 12">
            <a:extLst>
              <a:ext uri="{FF2B5EF4-FFF2-40B4-BE49-F238E27FC236}">
                <a16:creationId xmlns:a16="http://schemas.microsoft.com/office/drawing/2014/main" id="{9D44270F-4FE5-1249-BD77-EF37A5FB4DE5}"/>
              </a:ext>
            </a:extLst>
          </p:cNvPr>
          <p:cNvSpPr/>
          <p:nvPr/>
        </p:nvSpPr>
        <p:spPr>
          <a:xfrm>
            <a:off x="91080" y="1341683"/>
            <a:ext cx="3236499" cy="646331"/>
          </a:xfrm>
          <a:prstGeom prst="rect">
            <a:avLst/>
          </a:prstGeom>
        </p:spPr>
        <p:txBody>
          <a:bodyPr wrap="square">
            <a:spAutoFit/>
          </a:bodyPr>
          <a:lstStyle/>
          <a:p>
            <a:r>
              <a:rPr lang="en-GB" dirty="0">
                <a:solidFill>
                  <a:srgbClr val="333333"/>
                </a:solidFill>
                <a:latin typeface="Arial" panose="020B0604020202020204" pitchFamily="34" charset="0"/>
              </a:rPr>
              <a:t>Open to the ideas and experiences of others</a:t>
            </a:r>
            <a:endParaRPr lang="en-GB" dirty="0"/>
          </a:p>
        </p:txBody>
      </p:sp>
      <p:sp>
        <p:nvSpPr>
          <p:cNvPr id="14" name="Rectangle 13">
            <a:extLst>
              <a:ext uri="{FF2B5EF4-FFF2-40B4-BE49-F238E27FC236}">
                <a16:creationId xmlns:a16="http://schemas.microsoft.com/office/drawing/2014/main" id="{575C8139-DE38-7F4C-8FCF-11D5AE582478}"/>
              </a:ext>
            </a:extLst>
          </p:cNvPr>
          <p:cNvSpPr/>
          <p:nvPr/>
        </p:nvSpPr>
        <p:spPr>
          <a:xfrm>
            <a:off x="538711" y="4752366"/>
            <a:ext cx="2776189" cy="646331"/>
          </a:xfrm>
          <a:prstGeom prst="rect">
            <a:avLst/>
          </a:prstGeom>
        </p:spPr>
        <p:txBody>
          <a:bodyPr wrap="square">
            <a:spAutoFit/>
          </a:bodyPr>
          <a:lstStyle/>
          <a:p>
            <a:pPr algn="ctr"/>
            <a:r>
              <a:rPr lang="en-GB" dirty="0">
                <a:solidFill>
                  <a:srgbClr val="333333"/>
                </a:solidFill>
                <a:latin typeface="Arial" panose="020B0604020202020204" pitchFamily="34" charset="0"/>
              </a:rPr>
              <a:t>Liaising with specialist investigation units</a:t>
            </a:r>
            <a:endParaRPr lang="en-GB" dirty="0"/>
          </a:p>
        </p:txBody>
      </p:sp>
      <p:sp>
        <p:nvSpPr>
          <p:cNvPr id="2" name="Pentagon 1">
            <a:extLst>
              <a:ext uri="{FF2B5EF4-FFF2-40B4-BE49-F238E27FC236}">
                <a16:creationId xmlns:a16="http://schemas.microsoft.com/office/drawing/2014/main" id="{4D37E264-8D87-BF4F-AB59-999B05F7FABE}"/>
              </a:ext>
            </a:extLst>
          </p:cNvPr>
          <p:cNvSpPr/>
          <p:nvPr/>
        </p:nvSpPr>
        <p:spPr>
          <a:xfrm>
            <a:off x="91080" y="270495"/>
            <a:ext cx="3761392" cy="597016"/>
          </a:xfrm>
          <a:prstGeom prst="homePlat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0F89841E-ABEC-8E42-9467-FA7655991EF1}"/>
              </a:ext>
            </a:extLst>
          </p:cNvPr>
          <p:cNvSpPr/>
          <p:nvPr/>
        </p:nvSpPr>
        <p:spPr>
          <a:xfrm>
            <a:off x="301180" y="338170"/>
            <a:ext cx="8255849" cy="461665"/>
          </a:xfrm>
          <a:prstGeom prst="rect">
            <a:avLst/>
          </a:prstGeom>
        </p:spPr>
        <p:txBody>
          <a:bodyPr wrap="square">
            <a:spAutoFit/>
          </a:bodyPr>
          <a:lstStyle/>
          <a:p>
            <a:r>
              <a:rPr lang="en-GB" sz="2400" dirty="0">
                <a:solidFill>
                  <a:schemeClr val="bg1"/>
                </a:solidFill>
                <a:latin typeface="Arial" panose="020B0604020202020204" pitchFamily="34" charset="0"/>
              </a:rPr>
              <a:t>Investigator Skills </a:t>
            </a:r>
          </a:p>
        </p:txBody>
      </p:sp>
      <p:cxnSp>
        <p:nvCxnSpPr>
          <p:cNvPr id="16" name="Straight Arrow Connector 15">
            <a:extLst>
              <a:ext uri="{FF2B5EF4-FFF2-40B4-BE49-F238E27FC236}">
                <a16:creationId xmlns:a16="http://schemas.microsoft.com/office/drawing/2014/main" id="{C7248545-5807-6B4E-A19F-37E7EC85610B}"/>
              </a:ext>
            </a:extLst>
          </p:cNvPr>
          <p:cNvCxnSpPr/>
          <p:nvPr/>
        </p:nvCxnSpPr>
        <p:spPr>
          <a:xfrm flipV="1">
            <a:off x="5115572" y="1758593"/>
            <a:ext cx="411711" cy="501251"/>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7" name="Straight Arrow Connector 16">
            <a:extLst>
              <a:ext uri="{FF2B5EF4-FFF2-40B4-BE49-F238E27FC236}">
                <a16:creationId xmlns:a16="http://schemas.microsoft.com/office/drawing/2014/main" id="{4817AB2D-0197-5749-97D6-036960FB4315}"/>
              </a:ext>
            </a:extLst>
          </p:cNvPr>
          <p:cNvCxnSpPr>
            <a:cxnSpLocks/>
          </p:cNvCxnSpPr>
          <p:nvPr/>
        </p:nvCxnSpPr>
        <p:spPr>
          <a:xfrm flipV="1">
            <a:off x="5653956" y="2414637"/>
            <a:ext cx="536982" cy="30198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9" name="Straight Arrow Connector 18">
            <a:extLst>
              <a:ext uri="{FF2B5EF4-FFF2-40B4-BE49-F238E27FC236}">
                <a16:creationId xmlns:a16="http://schemas.microsoft.com/office/drawing/2014/main" id="{8F15B218-A87D-1444-A8FB-8623C2BA3654}"/>
              </a:ext>
            </a:extLst>
          </p:cNvPr>
          <p:cNvCxnSpPr>
            <a:cxnSpLocks/>
          </p:cNvCxnSpPr>
          <p:nvPr/>
        </p:nvCxnSpPr>
        <p:spPr>
          <a:xfrm>
            <a:off x="5625230" y="3717012"/>
            <a:ext cx="708113"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1" name="Straight Arrow Connector 20">
            <a:extLst>
              <a:ext uri="{FF2B5EF4-FFF2-40B4-BE49-F238E27FC236}">
                <a16:creationId xmlns:a16="http://schemas.microsoft.com/office/drawing/2014/main" id="{1F15B300-DEB6-5745-ACFB-B1BEB4A52A5E}"/>
              </a:ext>
            </a:extLst>
          </p:cNvPr>
          <p:cNvCxnSpPr>
            <a:cxnSpLocks/>
          </p:cNvCxnSpPr>
          <p:nvPr/>
        </p:nvCxnSpPr>
        <p:spPr>
          <a:xfrm>
            <a:off x="5328013" y="4209917"/>
            <a:ext cx="594434" cy="229783"/>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4" name="Straight Arrow Connector 23">
            <a:extLst>
              <a:ext uri="{FF2B5EF4-FFF2-40B4-BE49-F238E27FC236}">
                <a16:creationId xmlns:a16="http://schemas.microsoft.com/office/drawing/2014/main" id="{8DBF6217-F568-E441-8236-123FC64F98C8}"/>
              </a:ext>
            </a:extLst>
          </p:cNvPr>
          <p:cNvCxnSpPr>
            <a:cxnSpLocks/>
          </p:cNvCxnSpPr>
          <p:nvPr/>
        </p:nvCxnSpPr>
        <p:spPr>
          <a:xfrm flipH="1">
            <a:off x="2919709" y="4343183"/>
            <a:ext cx="512756" cy="409183"/>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9" name="Straight Arrow Connector 28">
            <a:extLst>
              <a:ext uri="{FF2B5EF4-FFF2-40B4-BE49-F238E27FC236}">
                <a16:creationId xmlns:a16="http://schemas.microsoft.com/office/drawing/2014/main" id="{A315CE41-794E-4840-9961-69092E2DF1FD}"/>
              </a:ext>
            </a:extLst>
          </p:cNvPr>
          <p:cNvCxnSpPr>
            <a:cxnSpLocks/>
          </p:cNvCxnSpPr>
          <p:nvPr/>
        </p:nvCxnSpPr>
        <p:spPr>
          <a:xfrm flipH="1">
            <a:off x="2227242" y="3586458"/>
            <a:ext cx="529213" cy="281241"/>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31" name="Straight Arrow Connector 30">
            <a:extLst>
              <a:ext uri="{FF2B5EF4-FFF2-40B4-BE49-F238E27FC236}">
                <a16:creationId xmlns:a16="http://schemas.microsoft.com/office/drawing/2014/main" id="{78F8861E-0C1C-0641-8527-811AE42B0B04}"/>
              </a:ext>
            </a:extLst>
          </p:cNvPr>
          <p:cNvCxnSpPr>
            <a:cxnSpLocks/>
          </p:cNvCxnSpPr>
          <p:nvPr/>
        </p:nvCxnSpPr>
        <p:spPr>
          <a:xfrm flipH="1">
            <a:off x="1948730" y="3009680"/>
            <a:ext cx="605405"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33" name="Straight Arrow Connector 32">
            <a:extLst>
              <a:ext uri="{FF2B5EF4-FFF2-40B4-BE49-F238E27FC236}">
                <a16:creationId xmlns:a16="http://schemas.microsoft.com/office/drawing/2014/main" id="{1F0DB9F4-7793-CE44-B689-886BA59AA309}"/>
              </a:ext>
            </a:extLst>
          </p:cNvPr>
          <p:cNvCxnSpPr>
            <a:cxnSpLocks/>
          </p:cNvCxnSpPr>
          <p:nvPr/>
        </p:nvCxnSpPr>
        <p:spPr>
          <a:xfrm flipH="1" flipV="1">
            <a:off x="2628871" y="1856001"/>
            <a:ext cx="439272" cy="348904"/>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3" name="Straight Arrow Connector 22">
            <a:extLst>
              <a:ext uri="{FF2B5EF4-FFF2-40B4-BE49-F238E27FC236}">
                <a16:creationId xmlns:a16="http://schemas.microsoft.com/office/drawing/2014/main" id="{86F32BA0-BC11-6B44-83B0-B7304F385FFF}"/>
              </a:ext>
            </a:extLst>
          </p:cNvPr>
          <p:cNvCxnSpPr>
            <a:cxnSpLocks/>
          </p:cNvCxnSpPr>
          <p:nvPr/>
        </p:nvCxnSpPr>
        <p:spPr>
          <a:xfrm>
            <a:off x="4818355" y="4408053"/>
            <a:ext cx="297217" cy="431574"/>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032867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C6F9165-F832-B24D-A693-305466320CA0}"/>
              </a:ext>
            </a:extLst>
          </p:cNvPr>
          <p:cNvSpPr/>
          <p:nvPr/>
        </p:nvSpPr>
        <p:spPr>
          <a:xfrm>
            <a:off x="412230" y="889445"/>
            <a:ext cx="5239062" cy="4585871"/>
          </a:xfrm>
          <a:prstGeom prst="rect">
            <a:avLst/>
          </a:prstGeom>
        </p:spPr>
        <p:txBody>
          <a:bodyPr wrap="square">
            <a:spAutoFit/>
          </a:bodyPr>
          <a:lstStyle/>
          <a:p>
            <a:r>
              <a:rPr lang="en-GB" sz="2800" b="1" u="sng" dirty="0">
                <a:latin typeface="Arial" panose="020B0604020202020204" pitchFamily="34" charset="0"/>
                <a:cs typeface="Arial" panose="020B0604020202020204" pitchFamily="34" charset="0"/>
              </a:rPr>
              <a:t>‘The Investigative Mindset’ </a:t>
            </a:r>
          </a:p>
          <a:p>
            <a:endParaRPr lang="en-GB" sz="20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Five principles:</a:t>
            </a:r>
          </a:p>
          <a:p>
            <a:r>
              <a:rPr lang="en-GB" sz="2000" dirty="0">
                <a:latin typeface="Arial" panose="020B0604020202020204" pitchFamily="34" charset="0"/>
                <a:cs typeface="Arial" panose="020B0604020202020204" pitchFamily="34" charset="0"/>
              </a:rPr>
              <a:t> </a:t>
            </a:r>
          </a:p>
          <a:p>
            <a:pPr>
              <a:buFont typeface="Arial" panose="020B0604020202020204" pitchFamily="34" charset="0"/>
              <a:buChar char="•"/>
            </a:pPr>
            <a:r>
              <a:rPr lang="en-GB" sz="2000" dirty="0">
                <a:latin typeface="Arial" panose="020B0604020202020204" pitchFamily="34" charset="0"/>
                <a:cs typeface="Arial" panose="020B0604020202020204" pitchFamily="34" charset="0"/>
              </a:rPr>
              <a:t>Understanding the Source of Material</a:t>
            </a:r>
          </a:p>
          <a:p>
            <a:r>
              <a:rPr lang="en-GB" sz="2000" dirty="0">
                <a:latin typeface="Arial" panose="020B0604020202020204" pitchFamily="34" charset="0"/>
                <a:cs typeface="Arial" panose="020B0604020202020204" pitchFamily="34" charset="0"/>
              </a:rPr>
              <a:t> </a:t>
            </a:r>
          </a:p>
          <a:p>
            <a:pPr>
              <a:buFont typeface="Arial" panose="020B0604020202020204" pitchFamily="34" charset="0"/>
              <a:buChar char="•"/>
            </a:pPr>
            <a:r>
              <a:rPr lang="en-GB" sz="2000" dirty="0">
                <a:latin typeface="Arial" panose="020B0604020202020204" pitchFamily="34" charset="0"/>
                <a:cs typeface="Arial" panose="020B0604020202020204" pitchFamily="34" charset="0"/>
              </a:rPr>
              <a:t>Planning and Preparation </a:t>
            </a:r>
          </a:p>
          <a:p>
            <a:endParaRPr lang="en-GB" sz="20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2000" dirty="0">
                <a:latin typeface="Arial" panose="020B0604020202020204" pitchFamily="34" charset="0"/>
                <a:cs typeface="Arial" panose="020B0604020202020204" pitchFamily="34" charset="0"/>
              </a:rPr>
              <a:t>Examination</a:t>
            </a:r>
          </a:p>
          <a:p>
            <a:endParaRPr lang="en-GB" sz="20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2000" dirty="0">
                <a:latin typeface="Arial" panose="020B0604020202020204" pitchFamily="34" charset="0"/>
                <a:cs typeface="Arial" panose="020B0604020202020204" pitchFamily="34" charset="0"/>
              </a:rPr>
              <a:t>Recording and Collation</a:t>
            </a:r>
          </a:p>
          <a:p>
            <a:endParaRPr lang="en-GB" sz="20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2000" dirty="0">
                <a:latin typeface="Arial" panose="020B0604020202020204" pitchFamily="34" charset="0"/>
                <a:cs typeface="Arial" panose="020B0604020202020204" pitchFamily="34" charset="0"/>
              </a:rPr>
              <a:t>Evaluation</a:t>
            </a:r>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p:txBody>
      </p:sp>
      <p:pic>
        <p:nvPicPr>
          <p:cNvPr id="2049" name="Picture 1" descr="page15image1021818192">
            <a:extLst>
              <a:ext uri="{FF2B5EF4-FFF2-40B4-BE49-F238E27FC236}">
                <a16:creationId xmlns:a16="http://schemas.microsoft.com/office/drawing/2014/main" id="{CFDB40B9-9872-234D-903B-77BFDA9BCBF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51292" y="322684"/>
            <a:ext cx="2683389" cy="174899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Graphical user interface, text, application, chat or text message&#10;&#10;Description automatically generated">
            <a:extLst>
              <a:ext uri="{FF2B5EF4-FFF2-40B4-BE49-F238E27FC236}">
                <a16:creationId xmlns:a16="http://schemas.microsoft.com/office/drawing/2014/main" id="{6BD74F38-2835-EF4F-AF0D-5310BCC708B7}"/>
              </a:ext>
            </a:extLst>
          </p:cNvPr>
          <p:cNvPicPr>
            <a:picLocks noChangeAspect="1"/>
          </p:cNvPicPr>
          <p:nvPr/>
        </p:nvPicPr>
        <p:blipFill>
          <a:blip r:embed="rId4">
            <a:alphaModFix/>
            <a:extLst>
              <a:ext uri="{BEBA8EAE-BF5A-486C-A8C5-ECC9F3942E4B}">
                <a14:imgProps xmlns:a14="http://schemas.microsoft.com/office/drawing/2010/main">
                  <a14:imgLayer r:embed="rId5">
                    <a14:imgEffect>
                      <a14:artisticFilmGrain/>
                    </a14:imgEffect>
                  </a14:imgLayer>
                </a14:imgProps>
              </a:ext>
              <a:ext uri="{28A0092B-C50C-407E-A947-70E740481C1C}">
                <a14:useLocalDpi xmlns:a14="http://schemas.microsoft.com/office/drawing/2010/main" val="0"/>
              </a:ext>
            </a:extLst>
          </a:blip>
          <a:stretch>
            <a:fillRect/>
          </a:stretch>
        </p:blipFill>
        <p:spPr>
          <a:xfrm>
            <a:off x="5957005" y="2071679"/>
            <a:ext cx="2377676" cy="2928551"/>
          </a:xfrm>
          <a:prstGeom prst="rect">
            <a:avLst/>
          </a:prstGeom>
        </p:spPr>
      </p:pic>
      <p:sp>
        <p:nvSpPr>
          <p:cNvPr id="8" name="TextBox 7">
            <a:extLst>
              <a:ext uri="{FF2B5EF4-FFF2-40B4-BE49-F238E27FC236}">
                <a16:creationId xmlns:a16="http://schemas.microsoft.com/office/drawing/2014/main" id="{18FFEDEB-67EE-A542-B41F-21D0FE0EF441}"/>
              </a:ext>
            </a:extLst>
          </p:cNvPr>
          <p:cNvSpPr txBox="1"/>
          <p:nvPr/>
        </p:nvSpPr>
        <p:spPr>
          <a:xfrm>
            <a:off x="6047813" y="5000230"/>
            <a:ext cx="2196059" cy="646331"/>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Click </a:t>
            </a:r>
            <a:r>
              <a:rPr lang="en-GB" u="sng" dirty="0">
                <a:solidFill>
                  <a:schemeClr val="tx2"/>
                </a:solidFill>
                <a:latin typeface="Arial" panose="020B0604020202020204" pitchFamily="34" charset="0"/>
                <a:cs typeface="Arial" panose="020B0604020202020204" pitchFamily="34" charset="0"/>
                <a:hlinkClick r:id="rId6"/>
              </a:rPr>
              <a:t>here</a:t>
            </a:r>
            <a:r>
              <a:rPr lang="en-GB" dirty="0">
                <a:latin typeface="Arial" panose="020B0604020202020204" pitchFamily="34" charset="0"/>
                <a:cs typeface="Arial" panose="020B0604020202020204" pitchFamily="34" charset="0"/>
              </a:rPr>
              <a:t> for full document </a:t>
            </a:r>
          </a:p>
        </p:txBody>
      </p:sp>
      <p:sp>
        <p:nvSpPr>
          <p:cNvPr id="9" name="Rectangle 8">
            <a:extLst>
              <a:ext uri="{FF2B5EF4-FFF2-40B4-BE49-F238E27FC236}">
                <a16:creationId xmlns:a16="http://schemas.microsoft.com/office/drawing/2014/main" id="{53AF8DE5-F0C5-3D4C-8A90-51644D261FB1}"/>
              </a:ext>
            </a:extLst>
          </p:cNvPr>
          <p:cNvSpPr/>
          <p:nvPr/>
        </p:nvSpPr>
        <p:spPr>
          <a:xfrm>
            <a:off x="4257204" y="5693949"/>
            <a:ext cx="8243872" cy="369332"/>
          </a:xfrm>
          <a:prstGeom prst="rect">
            <a:avLst/>
          </a:prstGeom>
        </p:spPr>
        <p:txBody>
          <a:bodyPr wrap="square">
            <a:spAutoFit/>
          </a:bodyPr>
          <a:lstStyle/>
          <a:p>
            <a:r>
              <a:rPr lang="en-GB" dirty="0">
                <a:solidFill>
                  <a:schemeClr val="bg1"/>
                </a:solidFill>
                <a:latin typeface="Arial" panose="020B0604020202020204" pitchFamily="34" charset="0"/>
                <a:cs typeface="Arial" panose="020B0604020202020204" pitchFamily="34" charset="0"/>
              </a:rPr>
              <a:t>(National Policing Improvement Agency, 2011) </a:t>
            </a:r>
          </a:p>
        </p:txBody>
      </p:sp>
    </p:spTree>
    <p:extLst>
      <p:ext uri="{BB962C8B-B14F-4D97-AF65-F5344CB8AC3E}">
        <p14:creationId xmlns:p14="http://schemas.microsoft.com/office/powerpoint/2010/main" val="34562590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F41F0317-C157-C642-A171-64097F8F4526}"/>
              </a:ext>
            </a:extLst>
          </p:cNvPr>
          <p:cNvSpPr/>
          <p:nvPr/>
        </p:nvSpPr>
        <p:spPr>
          <a:xfrm>
            <a:off x="151394" y="194980"/>
            <a:ext cx="2651768" cy="2488259"/>
          </a:xfrm>
          <a:prstGeom prst="ellipse">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dirty="0"/>
          </a:p>
        </p:txBody>
      </p:sp>
      <p:sp>
        <p:nvSpPr>
          <p:cNvPr id="4" name="Rectangle 3">
            <a:extLst>
              <a:ext uri="{FF2B5EF4-FFF2-40B4-BE49-F238E27FC236}">
                <a16:creationId xmlns:a16="http://schemas.microsoft.com/office/drawing/2014/main" id="{714D60FF-1D62-3C4D-89BF-510BDE03C996}"/>
              </a:ext>
            </a:extLst>
          </p:cNvPr>
          <p:cNvSpPr/>
          <p:nvPr/>
        </p:nvSpPr>
        <p:spPr>
          <a:xfrm>
            <a:off x="-825253" y="696456"/>
            <a:ext cx="4572000" cy="1523495"/>
          </a:xfrm>
          <a:prstGeom prst="rect">
            <a:avLst/>
          </a:prstGeom>
        </p:spPr>
        <p:txBody>
          <a:bodyPr>
            <a:spAutoFit/>
          </a:bodyPr>
          <a:lstStyle/>
          <a:p>
            <a:pPr algn="ctr"/>
            <a:r>
              <a:rPr lang="en-GB" sz="2800" dirty="0">
                <a:solidFill>
                  <a:srgbClr val="333333"/>
                </a:solidFill>
                <a:latin typeface="Arial" panose="020B0604020202020204" pitchFamily="34" charset="0"/>
              </a:rPr>
              <a:t>The</a:t>
            </a:r>
          </a:p>
          <a:p>
            <a:pPr algn="ctr"/>
            <a:r>
              <a:rPr lang="en-GB" sz="2800" dirty="0">
                <a:solidFill>
                  <a:srgbClr val="333333"/>
                </a:solidFill>
                <a:latin typeface="Arial" panose="020B0604020202020204" pitchFamily="34" charset="0"/>
              </a:rPr>
              <a:t>Investigation </a:t>
            </a:r>
          </a:p>
          <a:p>
            <a:pPr algn="ctr"/>
            <a:r>
              <a:rPr lang="en-GB" sz="2800" dirty="0">
                <a:solidFill>
                  <a:srgbClr val="333333"/>
                </a:solidFill>
                <a:latin typeface="Arial" panose="020B0604020202020204" pitchFamily="34" charset="0"/>
              </a:rPr>
              <a:t>Process</a:t>
            </a:r>
            <a:endParaRPr lang="en-GB" sz="2800" dirty="0"/>
          </a:p>
        </p:txBody>
      </p:sp>
      <p:pic>
        <p:nvPicPr>
          <p:cNvPr id="3074" name="Picture 2" descr="Flowchart showing the process of investigation">
            <a:extLst>
              <a:ext uri="{FF2B5EF4-FFF2-40B4-BE49-F238E27FC236}">
                <a16:creationId xmlns:a16="http://schemas.microsoft.com/office/drawing/2014/main" id="{0BC7132F-C070-C742-B061-18D4FA9E00D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29863" y="177527"/>
            <a:ext cx="5472175" cy="5375124"/>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45C781E-9AE2-D440-8AF0-7417B0C1B2FC}"/>
              </a:ext>
            </a:extLst>
          </p:cNvPr>
          <p:cNvSpPr txBox="1"/>
          <p:nvPr/>
        </p:nvSpPr>
        <p:spPr>
          <a:xfrm>
            <a:off x="6238677" y="5697865"/>
            <a:ext cx="3831943" cy="369332"/>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(College of Policing, 2020) </a:t>
            </a:r>
          </a:p>
        </p:txBody>
      </p:sp>
      <p:sp>
        <p:nvSpPr>
          <p:cNvPr id="2" name="TextBox 1">
            <a:extLst>
              <a:ext uri="{FF2B5EF4-FFF2-40B4-BE49-F238E27FC236}">
                <a16:creationId xmlns:a16="http://schemas.microsoft.com/office/drawing/2014/main" id="{A9445AFE-4CBF-1642-B66B-FB12D6980D55}"/>
              </a:ext>
            </a:extLst>
          </p:cNvPr>
          <p:cNvSpPr txBox="1"/>
          <p:nvPr/>
        </p:nvSpPr>
        <p:spPr>
          <a:xfrm>
            <a:off x="261533" y="4346271"/>
            <a:ext cx="2398428" cy="923330"/>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Click</a:t>
            </a:r>
            <a:r>
              <a:rPr lang="en-GB" u="sng" dirty="0">
                <a:latin typeface="Arial" panose="020B0604020202020204" pitchFamily="34" charset="0"/>
                <a:cs typeface="Arial" panose="020B0604020202020204" pitchFamily="34" charset="0"/>
                <a:hlinkClick r:id="rId4"/>
              </a:rPr>
              <a:t> here </a:t>
            </a:r>
            <a:r>
              <a:rPr lang="en-GB" dirty="0">
                <a:latin typeface="Arial" panose="020B0604020202020204" pitchFamily="34" charset="0"/>
                <a:cs typeface="Arial" panose="020B0604020202020204" pitchFamily="34" charset="0"/>
              </a:rPr>
              <a:t>for a full explanation of each stage </a:t>
            </a:r>
          </a:p>
        </p:txBody>
      </p:sp>
    </p:spTree>
    <p:extLst>
      <p:ext uri="{BB962C8B-B14F-4D97-AF65-F5344CB8AC3E}">
        <p14:creationId xmlns:p14="http://schemas.microsoft.com/office/powerpoint/2010/main" val="36351524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Cast Metal Symbols - Medical and Law Symbols | Cast Metal Pharmacy | Shades  of black, Clip art, Metal casting">
            <a:extLst>
              <a:ext uri="{FF2B5EF4-FFF2-40B4-BE49-F238E27FC236}">
                <a16:creationId xmlns:a16="http://schemas.microsoft.com/office/drawing/2014/main" id="{C74D106C-26E4-8E4F-B5BC-FDE0CA47556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2221" y="1859339"/>
            <a:ext cx="3162300" cy="2374900"/>
          </a:xfrm>
          <a:prstGeom prst="rect">
            <a:avLst/>
          </a:prstGeom>
          <a:noFill/>
          <a:extLst>
            <a:ext uri="{909E8E84-426E-40DD-AFC4-6F175D3DCCD1}">
              <a14:hiddenFill xmlns:a14="http://schemas.microsoft.com/office/drawing/2010/main">
                <a:solidFill>
                  <a:srgbClr val="FFFFFF"/>
                </a:solidFill>
              </a14:hiddenFill>
            </a:ext>
          </a:extLst>
        </p:spPr>
      </p:pic>
      <p:sp>
        <p:nvSpPr>
          <p:cNvPr id="2" name="Pentagon 1">
            <a:extLst>
              <a:ext uri="{FF2B5EF4-FFF2-40B4-BE49-F238E27FC236}">
                <a16:creationId xmlns:a16="http://schemas.microsoft.com/office/drawing/2014/main" id="{0533ABC8-227D-384D-8E46-5653DE47AD8B}"/>
              </a:ext>
            </a:extLst>
          </p:cNvPr>
          <p:cNvSpPr/>
          <p:nvPr/>
        </p:nvSpPr>
        <p:spPr>
          <a:xfrm>
            <a:off x="434715" y="494675"/>
            <a:ext cx="7360170" cy="782865"/>
          </a:xfrm>
          <a:prstGeom prst="homePlat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30023BF4-BE44-4C4C-A19B-F3ADF3018F80}"/>
              </a:ext>
            </a:extLst>
          </p:cNvPr>
          <p:cNvSpPr txBox="1"/>
          <p:nvPr/>
        </p:nvSpPr>
        <p:spPr>
          <a:xfrm>
            <a:off x="649439" y="646197"/>
            <a:ext cx="7845122" cy="461665"/>
          </a:xfrm>
          <a:prstGeom prst="rect">
            <a:avLst/>
          </a:prstGeom>
          <a:noFill/>
        </p:spPr>
        <p:txBody>
          <a:bodyPr wrap="square" rtlCol="0">
            <a:spAutoFit/>
          </a:bodyPr>
          <a:lstStyle/>
          <a:p>
            <a:r>
              <a:rPr lang="en-GB" sz="2400" dirty="0">
                <a:solidFill>
                  <a:schemeClr val="bg1"/>
                </a:solidFill>
                <a:latin typeface="Arial" panose="020B0604020202020204" pitchFamily="34" charset="0"/>
                <a:cs typeface="Arial" panose="020B0604020202020204" pitchFamily="34" charset="0"/>
              </a:rPr>
              <a:t>Relevant Legislation: Complex Investigations </a:t>
            </a:r>
          </a:p>
        </p:txBody>
      </p:sp>
      <p:sp>
        <p:nvSpPr>
          <p:cNvPr id="5" name="Rectangle 4">
            <a:extLst>
              <a:ext uri="{FF2B5EF4-FFF2-40B4-BE49-F238E27FC236}">
                <a16:creationId xmlns:a16="http://schemas.microsoft.com/office/drawing/2014/main" id="{A7493D94-0DF3-8E43-99DD-3518E167503E}"/>
              </a:ext>
            </a:extLst>
          </p:cNvPr>
          <p:cNvSpPr/>
          <p:nvPr/>
        </p:nvSpPr>
        <p:spPr>
          <a:xfrm>
            <a:off x="434715" y="1859339"/>
            <a:ext cx="7790226" cy="2893100"/>
          </a:xfrm>
          <a:prstGeom prst="rect">
            <a:avLst/>
          </a:prstGeom>
        </p:spPr>
        <p:txBody>
          <a:bodyPr wrap="square">
            <a:spAutoFit/>
          </a:bodyPr>
          <a:lstStyle/>
          <a:p>
            <a:pPr marL="285750" indent="-285750">
              <a:buFont typeface="Wingdings" pitchFamily="2" charset="2"/>
              <a:buChar char="Ø"/>
            </a:pPr>
            <a:r>
              <a:rPr lang="en-GB" sz="1600" dirty="0">
                <a:solidFill>
                  <a:srgbClr val="333333"/>
                </a:solidFill>
                <a:latin typeface="Arial" panose="020B0604020202020204" pitchFamily="34" charset="0"/>
              </a:rPr>
              <a:t>Criminal Procedure and Investigations Act 1996 (CPIA)</a:t>
            </a:r>
          </a:p>
          <a:p>
            <a:pPr>
              <a:buFont typeface="Arial" panose="020B0604020202020204" pitchFamily="34" charset="0"/>
              <a:buChar char="•"/>
            </a:pPr>
            <a:endParaRPr lang="en-GB" sz="1600" dirty="0">
              <a:solidFill>
                <a:srgbClr val="333333"/>
              </a:solidFill>
              <a:latin typeface="Arial" panose="020B0604020202020204" pitchFamily="34" charset="0"/>
            </a:endParaRPr>
          </a:p>
          <a:p>
            <a:pPr marL="285750" indent="-285750">
              <a:buFont typeface="Wingdings" pitchFamily="2" charset="2"/>
              <a:buChar char="Ø"/>
            </a:pPr>
            <a:r>
              <a:rPr lang="en-GB" sz="1600" dirty="0">
                <a:solidFill>
                  <a:srgbClr val="333333"/>
                </a:solidFill>
                <a:latin typeface="Arial" panose="020B0604020202020204" pitchFamily="34" charset="0"/>
              </a:rPr>
              <a:t>Regulation of Investigatory Powers 2000 (RIPA)</a:t>
            </a:r>
          </a:p>
          <a:p>
            <a:pPr>
              <a:buFont typeface="Arial" panose="020B0604020202020204" pitchFamily="34" charset="0"/>
              <a:buChar char="•"/>
            </a:pPr>
            <a:endParaRPr lang="en-GB" sz="1600" dirty="0">
              <a:solidFill>
                <a:srgbClr val="333333"/>
              </a:solidFill>
              <a:latin typeface="Arial" panose="020B0604020202020204" pitchFamily="34" charset="0"/>
            </a:endParaRPr>
          </a:p>
          <a:p>
            <a:pPr marL="285750" indent="-285750">
              <a:buFont typeface="Wingdings" pitchFamily="2" charset="2"/>
              <a:buChar char="Ø"/>
            </a:pPr>
            <a:r>
              <a:rPr lang="en-GB" sz="1600" dirty="0">
                <a:solidFill>
                  <a:srgbClr val="333333"/>
                </a:solidFill>
                <a:latin typeface="Arial" panose="020B0604020202020204" pitchFamily="34" charset="0"/>
              </a:rPr>
              <a:t>Police and Criminal Evidence Act 1984 (PACE)</a:t>
            </a:r>
          </a:p>
          <a:p>
            <a:pPr>
              <a:buFont typeface="Arial" panose="020B0604020202020204" pitchFamily="34" charset="0"/>
              <a:buChar char="•"/>
            </a:pPr>
            <a:endParaRPr lang="en-GB" sz="1600" dirty="0">
              <a:solidFill>
                <a:srgbClr val="333333"/>
              </a:solidFill>
              <a:latin typeface="Arial" panose="020B0604020202020204" pitchFamily="34" charset="0"/>
            </a:endParaRPr>
          </a:p>
          <a:p>
            <a:pPr marL="285750" indent="-285750">
              <a:buFont typeface="Wingdings" pitchFamily="2" charset="2"/>
              <a:buChar char="Ø"/>
            </a:pPr>
            <a:r>
              <a:rPr lang="en-GB" sz="1600" dirty="0">
                <a:solidFill>
                  <a:srgbClr val="333333"/>
                </a:solidFill>
                <a:latin typeface="Arial" panose="020B0604020202020204" pitchFamily="34" charset="0"/>
              </a:rPr>
              <a:t>Human Rights Act 1998 (HRA)</a:t>
            </a:r>
          </a:p>
          <a:p>
            <a:pPr>
              <a:buFont typeface="Arial" panose="020B0604020202020204" pitchFamily="34" charset="0"/>
              <a:buChar char="•"/>
            </a:pPr>
            <a:endParaRPr lang="en-GB" sz="1600" dirty="0">
              <a:solidFill>
                <a:srgbClr val="333333"/>
              </a:solidFill>
              <a:latin typeface="Arial" panose="020B0604020202020204" pitchFamily="34" charset="0"/>
            </a:endParaRPr>
          </a:p>
          <a:p>
            <a:pPr marL="285750" indent="-285750">
              <a:buFont typeface="Wingdings" pitchFamily="2" charset="2"/>
              <a:buChar char="Ø"/>
            </a:pPr>
            <a:r>
              <a:rPr lang="en-GB" sz="1600" dirty="0">
                <a:solidFill>
                  <a:srgbClr val="333333"/>
                </a:solidFill>
                <a:latin typeface="Arial" panose="020B0604020202020204" pitchFamily="34" charset="0"/>
              </a:rPr>
              <a:t>Equality Act 2010</a:t>
            </a:r>
          </a:p>
          <a:p>
            <a:pPr>
              <a:buFont typeface="Arial" panose="020B0604020202020204" pitchFamily="34" charset="0"/>
              <a:buChar char="•"/>
            </a:pPr>
            <a:endParaRPr lang="en-GB" sz="1600" dirty="0">
              <a:solidFill>
                <a:srgbClr val="333333"/>
              </a:solidFill>
              <a:latin typeface="Arial" panose="020B0604020202020204" pitchFamily="34" charset="0"/>
            </a:endParaRPr>
          </a:p>
          <a:p>
            <a:pPr marL="285750" indent="-285750">
              <a:buFont typeface="Wingdings" pitchFamily="2" charset="2"/>
              <a:buChar char="Ø"/>
            </a:pPr>
            <a:r>
              <a:rPr lang="en-GB" sz="1600" dirty="0">
                <a:solidFill>
                  <a:srgbClr val="333333"/>
                </a:solidFill>
                <a:latin typeface="Arial" panose="020B0604020202020204" pitchFamily="34" charset="0"/>
              </a:rPr>
              <a:t>Youth Justice and Criminal Evidence Act 1999 (YJCEA)</a:t>
            </a:r>
          </a:p>
        </p:txBody>
      </p:sp>
    </p:spTree>
    <p:extLst>
      <p:ext uri="{BB962C8B-B14F-4D97-AF65-F5344CB8AC3E}">
        <p14:creationId xmlns:p14="http://schemas.microsoft.com/office/powerpoint/2010/main" val="19121871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Black Solid Icon For Manage, Transact And Operate Stock Illustration -  Illustration of organize, symbol: 150191114">
            <a:extLst>
              <a:ext uri="{FF2B5EF4-FFF2-40B4-BE49-F238E27FC236}">
                <a16:creationId xmlns:a16="http://schemas.microsoft.com/office/drawing/2014/main" id="{AB19E0AB-57E9-1141-BBFB-3D8DBB1A96A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29238" y="1369976"/>
            <a:ext cx="3610028" cy="3791538"/>
          </a:xfrm>
          <a:prstGeom prst="rect">
            <a:avLst/>
          </a:prstGeom>
          <a:noFill/>
          <a:extLst>
            <a:ext uri="{909E8E84-426E-40DD-AFC4-6F175D3DCCD1}">
              <a14:hiddenFill xmlns:a14="http://schemas.microsoft.com/office/drawing/2010/main">
                <a:solidFill>
                  <a:srgbClr val="FFFFFF"/>
                </a:solidFill>
              </a14:hiddenFill>
            </a:ext>
          </a:extLst>
        </p:spPr>
      </p:pic>
      <p:sp>
        <p:nvSpPr>
          <p:cNvPr id="2" name="Pentagon 1">
            <a:extLst>
              <a:ext uri="{FF2B5EF4-FFF2-40B4-BE49-F238E27FC236}">
                <a16:creationId xmlns:a16="http://schemas.microsoft.com/office/drawing/2014/main" id="{267DB0BF-19E4-6F4B-8702-2E4265724B87}"/>
              </a:ext>
            </a:extLst>
          </p:cNvPr>
          <p:cNvSpPr/>
          <p:nvPr/>
        </p:nvSpPr>
        <p:spPr>
          <a:xfrm>
            <a:off x="404734" y="421652"/>
            <a:ext cx="6190938" cy="698364"/>
          </a:xfrm>
          <a:prstGeom prst="homePlat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4651A9B6-8C25-C546-BEE0-767B3EDB07CD}"/>
              </a:ext>
            </a:extLst>
          </p:cNvPr>
          <p:cNvSpPr txBox="1"/>
          <p:nvPr/>
        </p:nvSpPr>
        <p:spPr>
          <a:xfrm>
            <a:off x="573273" y="540001"/>
            <a:ext cx="6845643" cy="461665"/>
          </a:xfrm>
          <a:prstGeom prst="rect">
            <a:avLst/>
          </a:prstGeom>
          <a:noFill/>
        </p:spPr>
        <p:txBody>
          <a:bodyPr wrap="square" rtlCol="0">
            <a:spAutoFit/>
          </a:bodyPr>
          <a:lstStyle/>
          <a:p>
            <a:r>
              <a:rPr lang="en-GB" sz="2400" dirty="0">
                <a:solidFill>
                  <a:schemeClr val="bg1"/>
                </a:solidFill>
                <a:latin typeface="Arial" panose="020B0604020202020204" pitchFamily="34" charset="0"/>
                <a:cs typeface="Arial" panose="020B0604020202020204" pitchFamily="34" charset="0"/>
              </a:rPr>
              <a:t>Managing Complex Investigations </a:t>
            </a:r>
          </a:p>
        </p:txBody>
      </p:sp>
      <p:sp>
        <p:nvSpPr>
          <p:cNvPr id="5" name="TextBox 4">
            <a:extLst>
              <a:ext uri="{FF2B5EF4-FFF2-40B4-BE49-F238E27FC236}">
                <a16:creationId xmlns:a16="http://schemas.microsoft.com/office/drawing/2014/main" id="{DB879E49-FA6F-E546-A385-E4B329D23F03}"/>
              </a:ext>
            </a:extLst>
          </p:cNvPr>
          <p:cNvSpPr txBox="1"/>
          <p:nvPr/>
        </p:nvSpPr>
        <p:spPr>
          <a:xfrm>
            <a:off x="404734" y="1729540"/>
            <a:ext cx="7784757" cy="3693319"/>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1.Strategy Development </a:t>
            </a:r>
          </a:p>
          <a:p>
            <a:r>
              <a:rPr lang="en-GB" sz="2400" dirty="0">
                <a:latin typeface="Arial" panose="020B0604020202020204" pitchFamily="34" charset="0"/>
                <a:cs typeface="Arial" panose="020B0604020202020204" pitchFamily="34" charset="0"/>
              </a:rPr>
              <a:t>2. Managing resources </a:t>
            </a:r>
          </a:p>
          <a:p>
            <a:r>
              <a:rPr lang="en-GB" sz="2400" dirty="0">
                <a:latin typeface="Arial" panose="020B0604020202020204" pitchFamily="34" charset="0"/>
                <a:cs typeface="Arial" panose="020B0604020202020204" pitchFamily="34" charset="0"/>
              </a:rPr>
              <a:t>3. Managing people </a:t>
            </a:r>
          </a:p>
          <a:p>
            <a:r>
              <a:rPr lang="en-GB" sz="2400" dirty="0">
                <a:latin typeface="Arial" panose="020B0604020202020204" pitchFamily="34" charset="0"/>
                <a:cs typeface="Arial" panose="020B0604020202020204" pitchFamily="34" charset="0"/>
              </a:rPr>
              <a:t>4. Managing risk </a:t>
            </a:r>
          </a:p>
          <a:p>
            <a:r>
              <a:rPr lang="en-GB" sz="2400" dirty="0">
                <a:latin typeface="Arial" panose="020B0604020202020204" pitchFamily="34" charset="0"/>
                <a:cs typeface="Arial" panose="020B0604020202020204" pitchFamily="34" charset="0"/>
              </a:rPr>
              <a:t>5. Quality Assurance </a:t>
            </a:r>
          </a:p>
          <a:p>
            <a:r>
              <a:rPr lang="en-GB" sz="2400" dirty="0">
                <a:latin typeface="Arial" panose="020B0604020202020204" pitchFamily="34" charset="0"/>
                <a:cs typeface="Arial" panose="020B0604020202020204" pitchFamily="34" charset="0"/>
              </a:rPr>
              <a:t>6. Managing actions </a:t>
            </a:r>
          </a:p>
          <a:p>
            <a:r>
              <a:rPr lang="en-GB" sz="2400" dirty="0">
                <a:latin typeface="Arial" panose="020B0604020202020204" pitchFamily="34" charset="0"/>
                <a:cs typeface="Arial" panose="020B0604020202020204" pitchFamily="34" charset="0"/>
              </a:rPr>
              <a:t>7. Record Keeping </a:t>
            </a:r>
          </a:p>
          <a:p>
            <a:r>
              <a:rPr lang="en-GB" sz="2400" dirty="0">
                <a:latin typeface="Arial" panose="020B0604020202020204" pitchFamily="34" charset="0"/>
                <a:cs typeface="Arial" panose="020B0604020202020204" pitchFamily="34" charset="0"/>
              </a:rPr>
              <a:t>8. Exhibits management </a:t>
            </a:r>
          </a:p>
          <a:p>
            <a:r>
              <a:rPr lang="en-GB" sz="2400" dirty="0">
                <a:latin typeface="Arial" panose="020B0604020202020204" pitchFamily="34" charset="0"/>
                <a:cs typeface="Arial" panose="020B0604020202020204" pitchFamily="34" charset="0"/>
              </a:rPr>
              <a:t>9. Managing scenes </a:t>
            </a:r>
          </a:p>
          <a:p>
            <a:endParaRPr lang="en-GB" dirty="0"/>
          </a:p>
        </p:txBody>
      </p:sp>
      <p:sp>
        <p:nvSpPr>
          <p:cNvPr id="8" name="TextBox 7">
            <a:extLst>
              <a:ext uri="{FF2B5EF4-FFF2-40B4-BE49-F238E27FC236}">
                <a16:creationId xmlns:a16="http://schemas.microsoft.com/office/drawing/2014/main" id="{DC4EC918-012F-7949-86C1-FFBB20359C6F}"/>
              </a:ext>
            </a:extLst>
          </p:cNvPr>
          <p:cNvSpPr txBox="1"/>
          <p:nvPr/>
        </p:nvSpPr>
        <p:spPr>
          <a:xfrm>
            <a:off x="4425746" y="4832180"/>
            <a:ext cx="4598334" cy="369332"/>
          </a:xfrm>
          <a:prstGeom prst="rect">
            <a:avLst/>
          </a:prstGeom>
          <a:solidFill>
            <a:schemeClr val="tx2"/>
          </a:solid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Click </a:t>
            </a:r>
            <a:r>
              <a:rPr lang="en-GB" b="1" u="sng" dirty="0">
                <a:solidFill>
                  <a:schemeClr val="bg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here</a:t>
            </a:r>
            <a:r>
              <a:rPr lang="en-GB" dirty="0">
                <a:solidFill>
                  <a:schemeClr val="bg1"/>
                </a:solidFill>
                <a:latin typeface="Arial" panose="020B0604020202020204" pitchFamily="34" charset="0"/>
                <a:cs typeface="Arial" panose="020B0604020202020204" pitchFamily="34" charset="0"/>
              </a:rPr>
              <a:t> for full explanation of each stage </a:t>
            </a:r>
          </a:p>
        </p:txBody>
      </p:sp>
      <p:sp>
        <p:nvSpPr>
          <p:cNvPr id="9" name="TextBox 8">
            <a:extLst>
              <a:ext uri="{FF2B5EF4-FFF2-40B4-BE49-F238E27FC236}">
                <a16:creationId xmlns:a16="http://schemas.microsoft.com/office/drawing/2014/main" id="{B8F1984D-1B2E-C146-9636-B962E58CF985}"/>
              </a:ext>
            </a:extLst>
          </p:cNvPr>
          <p:cNvSpPr txBox="1"/>
          <p:nvPr/>
        </p:nvSpPr>
        <p:spPr>
          <a:xfrm>
            <a:off x="6325849" y="5714577"/>
            <a:ext cx="2968053" cy="369332"/>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(College of Policing, 2020) </a:t>
            </a:r>
          </a:p>
        </p:txBody>
      </p:sp>
    </p:spTree>
    <p:extLst>
      <p:ext uri="{BB962C8B-B14F-4D97-AF65-F5344CB8AC3E}">
        <p14:creationId xmlns:p14="http://schemas.microsoft.com/office/powerpoint/2010/main" val="38476205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entagon 1">
            <a:extLst>
              <a:ext uri="{FF2B5EF4-FFF2-40B4-BE49-F238E27FC236}">
                <a16:creationId xmlns:a16="http://schemas.microsoft.com/office/drawing/2014/main" id="{B63FD25C-3857-794A-A114-349E804A1A31}"/>
              </a:ext>
            </a:extLst>
          </p:cNvPr>
          <p:cNvSpPr/>
          <p:nvPr/>
        </p:nvSpPr>
        <p:spPr>
          <a:xfrm>
            <a:off x="509666" y="652123"/>
            <a:ext cx="6595672" cy="656323"/>
          </a:xfrm>
          <a:prstGeom prst="homePlat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04C3F33D-D471-6D4F-B352-DE5F8AEA6FE1}"/>
              </a:ext>
            </a:extLst>
          </p:cNvPr>
          <p:cNvSpPr txBox="1"/>
          <p:nvPr/>
        </p:nvSpPr>
        <p:spPr>
          <a:xfrm>
            <a:off x="633236" y="759234"/>
            <a:ext cx="5288691" cy="461665"/>
          </a:xfrm>
          <a:prstGeom prst="rect">
            <a:avLst/>
          </a:prstGeom>
          <a:noFill/>
        </p:spPr>
        <p:txBody>
          <a:bodyPr wrap="square" rtlCol="0">
            <a:spAutoFit/>
          </a:bodyPr>
          <a:lstStyle/>
          <a:p>
            <a:r>
              <a:rPr lang="en-GB" sz="2400" dirty="0">
                <a:solidFill>
                  <a:schemeClr val="bg1"/>
                </a:solidFill>
                <a:latin typeface="Arial" panose="020B0604020202020204" pitchFamily="34" charset="0"/>
                <a:cs typeface="Arial" panose="020B0604020202020204" pitchFamily="34" charset="0"/>
              </a:rPr>
              <a:t>Investigative Strategies </a:t>
            </a:r>
          </a:p>
        </p:txBody>
      </p:sp>
      <p:sp>
        <p:nvSpPr>
          <p:cNvPr id="3" name="Rectangle 2">
            <a:extLst>
              <a:ext uri="{FF2B5EF4-FFF2-40B4-BE49-F238E27FC236}">
                <a16:creationId xmlns:a16="http://schemas.microsoft.com/office/drawing/2014/main" id="{2B985C40-B44B-DC43-B4B8-7BB8E82D3CCE}"/>
              </a:ext>
            </a:extLst>
          </p:cNvPr>
          <p:cNvSpPr/>
          <p:nvPr/>
        </p:nvSpPr>
        <p:spPr>
          <a:xfrm>
            <a:off x="453452" y="1769399"/>
            <a:ext cx="6858000" cy="3693319"/>
          </a:xfrm>
          <a:prstGeom prst="rect">
            <a:avLst/>
          </a:prstGeom>
        </p:spPr>
        <p:txBody>
          <a:bodyPr wrap="square">
            <a:spAutoFit/>
          </a:bodyPr>
          <a:lstStyle/>
          <a:p>
            <a:r>
              <a:rPr lang="en-GB" dirty="0">
                <a:latin typeface="Arial" panose="020B0604020202020204" pitchFamily="34" charset="0"/>
                <a:cs typeface="Arial" panose="020B0604020202020204" pitchFamily="34" charset="0"/>
              </a:rPr>
              <a:t>The following strategies should accurately reflect the needs of the investigation:</a:t>
            </a:r>
          </a:p>
          <a:p>
            <a:endParaRPr lang="en-GB" dirty="0">
              <a:latin typeface="Arial" panose="020B0604020202020204" pitchFamily="34" charset="0"/>
              <a:cs typeface="Arial" panose="020B0604020202020204" pitchFamily="34" charset="0"/>
            </a:endParaRPr>
          </a:p>
          <a:p>
            <a:pPr marL="285750" indent="-285750">
              <a:buFont typeface="Wingdings" pitchFamily="2" charset="2"/>
              <a:buChar char="Ø"/>
            </a:pPr>
            <a:r>
              <a:rPr lang="en-GB" u="sng" dirty="0">
                <a:latin typeface="Arial" panose="020B0604020202020204" pitchFamily="34" charset="0"/>
                <a:cs typeface="Arial" panose="020B0604020202020204" pitchFamily="34" charset="0"/>
                <a:hlinkClick r:id="rId3"/>
              </a:rPr>
              <a:t>search powers, and obtaining and executing search warrants</a:t>
            </a:r>
            <a:endParaRPr lang="en-GB" dirty="0">
              <a:latin typeface="Arial" panose="020B0604020202020204" pitchFamily="34" charset="0"/>
              <a:cs typeface="Arial" panose="020B0604020202020204" pitchFamily="34" charset="0"/>
            </a:endParaRPr>
          </a:p>
          <a:p>
            <a:pPr marL="285750" indent="-285750">
              <a:buFont typeface="Wingdings" pitchFamily="2" charset="2"/>
              <a:buChar char="Ø"/>
            </a:pPr>
            <a:r>
              <a:rPr lang="en-GB" u="sng" dirty="0">
                <a:latin typeface="Arial" panose="020B0604020202020204" pitchFamily="34" charset="0"/>
                <a:cs typeface="Arial" panose="020B0604020202020204" pitchFamily="34" charset="0"/>
                <a:hlinkClick r:id="rId4" tooltip="house-to-house enquiries"/>
              </a:rPr>
              <a:t>house-to-house enquiries</a:t>
            </a:r>
            <a:endParaRPr lang="en-GB" dirty="0">
              <a:latin typeface="Arial" panose="020B0604020202020204" pitchFamily="34" charset="0"/>
              <a:cs typeface="Arial" panose="020B0604020202020204" pitchFamily="34" charset="0"/>
            </a:endParaRPr>
          </a:p>
          <a:p>
            <a:pPr marL="285750" indent="-285750">
              <a:buFont typeface="Wingdings" pitchFamily="2" charset="2"/>
              <a:buChar char="Ø"/>
            </a:pPr>
            <a:r>
              <a:rPr lang="en-GB" u="sng" dirty="0">
                <a:latin typeface="Arial" panose="020B0604020202020204" pitchFamily="34" charset="0"/>
                <a:cs typeface="Arial" panose="020B0604020202020204" pitchFamily="34" charset="0"/>
                <a:hlinkClick r:id="rId5" tooltip="intelligence strategy"/>
              </a:rPr>
              <a:t>intelligence strategy</a:t>
            </a:r>
            <a:endParaRPr lang="en-GB" dirty="0">
              <a:latin typeface="Arial" panose="020B0604020202020204" pitchFamily="34" charset="0"/>
              <a:cs typeface="Arial" panose="020B0604020202020204" pitchFamily="34" charset="0"/>
            </a:endParaRPr>
          </a:p>
          <a:p>
            <a:pPr marL="285750" indent="-285750">
              <a:buFont typeface="Wingdings" pitchFamily="2" charset="2"/>
              <a:buChar char="Ø"/>
            </a:pPr>
            <a:r>
              <a:rPr lang="en-GB" u="sng" dirty="0">
                <a:latin typeface="Arial" panose="020B0604020202020204" pitchFamily="34" charset="0"/>
                <a:cs typeface="Arial" panose="020B0604020202020204" pitchFamily="34" charset="0"/>
                <a:hlinkClick r:id="rId6" tooltip="passive data generators"/>
              </a:rPr>
              <a:t>passive data generators</a:t>
            </a:r>
            <a:endParaRPr lang="en-GB" dirty="0">
              <a:latin typeface="Arial" panose="020B0604020202020204" pitchFamily="34" charset="0"/>
              <a:cs typeface="Arial" panose="020B0604020202020204" pitchFamily="34" charset="0"/>
            </a:endParaRPr>
          </a:p>
          <a:p>
            <a:pPr marL="285750" indent="-285750">
              <a:buFont typeface="Wingdings" pitchFamily="2" charset="2"/>
              <a:buChar char="Ø"/>
            </a:pPr>
            <a:r>
              <a:rPr lang="en-GB" u="sng" dirty="0">
                <a:latin typeface="Arial" panose="020B0604020202020204" pitchFamily="34" charset="0"/>
                <a:cs typeface="Arial" panose="020B0604020202020204" pitchFamily="34" charset="0"/>
                <a:hlinkClick r:id="rId7" tooltip="financial investigation"/>
              </a:rPr>
              <a:t>financial investigation</a:t>
            </a:r>
            <a:endParaRPr lang="en-GB" dirty="0">
              <a:latin typeface="Arial" panose="020B0604020202020204" pitchFamily="34" charset="0"/>
              <a:cs typeface="Arial" panose="020B0604020202020204" pitchFamily="34" charset="0"/>
            </a:endParaRPr>
          </a:p>
          <a:p>
            <a:pPr marL="285750" indent="-285750">
              <a:buFont typeface="Wingdings" pitchFamily="2" charset="2"/>
              <a:buChar char="Ø"/>
            </a:pPr>
            <a:r>
              <a:rPr lang="en-GB" u="sng" dirty="0">
                <a:latin typeface="Arial" panose="020B0604020202020204" pitchFamily="34" charset="0"/>
                <a:cs typeface="Arial" panose="020B0604020202020204" pitchFamily="34" charset="0"/>
                <a:hlinkClick r:id="rId8" tooltip="communications strategy"/>
              </a:rPr>
              <a:t>communications strategy</a:t>
            </a:r>
            <a:endParaRPr lang="en-GB" dirty="0">
              <a:latin typeface="Arial" panose="020B0604020202020204" pitchFamily="34" charset="0"/>
              <a:cs typeface="Arial" panose="020B0604020202020204" pitchFamily="34" charset="0"/>
            </a:endParaRPr>
          </a:p>
          <a:p>
            <a:pPr marL="285750" indent="-285750">
              <a:buFont typeface="Wingdings" pitchFamily="2" charset="2"/>
              <a:buChar char="Ø"/>
            </a:pPr>
            <a:r>
              <a:rPr lang="en-GB" u="sng" dirty="0">
                <a:latin typeface="Arial" panose="020B0604020202020204" pitchFamily="34" charset="0"/>
                <a:cs typeface="Arial" panose="020B0604020202020204" pitchFamily="34" charset="0"/>
                <a:hlinkClick r:id="rId9" tooltip="physical evidence"/>
              </a:rPr>
              <a:t>physical evidence</a:t>
            </a:r>
            <a:endParaRPr lang="en-GB" dirty="0">
              <a:latin typeface="Arial" panose="020B0604020202020204" pitchFamily="34" charset="0"/>
              <a:cs typeface="Arial" panose="020B0604020202020204" pitchFamily="34" charset="0"/>
            </a:endParaRPr>
          </a:p>
          <a:p>
            <a:pPr marL="285750" indent="-285750">
              <a:buFont typeface="Wingdings" pitchFamily="2" charset="2"/>
              <a:buChar char="Ø"/>
            </a:pPr>
            <a:r>
              <a:rPr lang="en-GB" u="sng" dirty="0">
                <a:latin typeface="Arial" panose="020B0604020202020204" pitchFamily="34" charset="0"/>
                <a:cs typeface="Arial" panose="020B0604020202020204" pitchFamily="34" charset="0"/>
                <a:hlinkClick r:id="rId10" tooltip="ANPR"/>
              </a:rPr>
              <a:t>ANPR</a:t>
            </a:r>
            <a:endParaRPr lang="en-GB" u="sng" dirty="0">
              <a:latin typeface="Arial" panose="020B0604020202020204" pitchFamily="34" charset="0"/>
              <a:cs typeface="Arial" panose="020B0604020202020204" pitchFamily="34" charset="0"/>
            </a:endParaRPr>
          </a:p>
          <a:p>
            <a:endParaRPr lang="en-GB" u="sng"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(Click on each strategy for further reading) </a:t>
            </a:r>
          </a:p>
        </p:txBody>
      </p:sp>
      <p:pic>
        <p:nvPicPr>
          <p:cNvPr id="8194" name="Picture 2" descr="Investigation Icons - Download Free Vector Icons | Noun Project">
            <a:extLst>
              <a:ext uri="{FF2B5EF4-FFF2-40B4-BE49-F238E27FC236}">
                <a16:creationId xmlns:a16="http://schemas.microsoft.com/office/drawing/2014/main" id="{7D97FF3F-AAFA-6241-9872-568A9D1232EE}"/>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6231223" y="3101090"/>
            <a:ext cx="2160458" cy="216045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8C45A291-575C-2F4A-B20C-60E698DCE213}"/>
              </a:ext>
            </a:extLst>
          </p:cNvPr>
          <p:cNvSpPr txBox="1"/>
          <p:nvPr/>
        </p:nvSpPr>
        <p:spPr>
          <a:xfrm>
            <a:off x="5919116" y="5261548"/>
            <a:ext cx="3084227" cy="369332"/>
          </a:xfrm>
          <a:prstGeom prst="rect">
            <a:avLst/>
          </a:prstGeom>
          <a:noFill/>
        </p:spPr>
        <p:txBody>
          <a:bodyPr wrap="square" rtlCol="0">
            <a:spAutoFit/>
          </a:bodyPr>
          <a:lstStyle/>
          <a:p>
            <a:r>
              <a:rPr lang="en-GB" dirty="0"/>
              <a:t>(College of Policing, 2020) </a:t>
            </a:r>
          </a:p>
        </p:txBody>
      </p:sp>
    </p:spTree>
    <p:extLst>
      <p:ext uri="{BB962C8B-B14F-4D97-AF65-F5344CB8AC3E}">
        <p14:creationId xmlns:p14="http://schemas.microsoft.com/office/powerpoint/2010/main" val="39339521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Pentagon 4">
            <a:extLst>
              <a:ext uri="{FF2B5EF4-FFF2-40B4-BE49-F238E27FC236}">
                <a16:creationId xmlns:a16="http://schemas.microsoft.com/office/drawing/2014/main" id="{C816022C-73A0-864D-A0F7-0A77C5E092E1}"/>
              </a:ext>
            </a:extLst>
          </p:cNvPr>
          <p:cNvSpPr/>
          <p:nvPr/>
        </p:nvSpPr>
        <p:spPr>
          <a:xfrm>
            <a:off x="329783" y="247470"/>
            <a:ext cx="5651291" cy="861801"/>
          </a:xfrm>
          <a:prstGeom prst="homePlat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953AA20C-9BDE-864F-9293-C2C1C612C65B}"/>
              </a:ext>
            </a:extLst>
          </p:cNvPr>
          <p:cNvSpPr/>
          <p:nvPr/>
        </p:nvSpPr>
        <p:spPr>
          <a:xfrm>
            <a:off x="329783" y="1626435"/>
            <a:ext cx="3657601" cy="3139321"/>
          </a:xfrm>
          <a:prstGeom prst="rect">
            <a:avLst/>
          </a:prstGeom>
        </p:spPr>
        <p:txBody>
          <a:bodyPr wrap="square">
            <a:spAutoFit/>
          </a:bodyPr>
          <a:lstStyle/>
          <a:p>
            <a:r>
              <a:rPr lang="en-GB" dirty="0">
                <a:solidFill>
                  <a:srgbClr val="333333"/>
                </a:solidFill>
                <a:latin typeface="Arial" panose="020B0604020202020204" pitchFamily="34" charset="0"/>
              </a:rPr>
              <a:t>The interviewer should not:</a:t>
            </a:r>
          </a:p>
          <a:p>
            <a:endParaRPr lang="en-GB" dirty="0">
              <a:solidFill>
                <a:srgbClr val="333333"/>
              </a:solidFill>
              <a:latin typeface="Arial" panose="020B0604020202020204" pitchFamily="34" charset="0"/>
            </a:endParaRPr>
          </a:p>
          <a:p>
            <a:pPr marL="285750" indent="-285750">
              <a:buFont typeface="Arial" panose="020B0604020202020204" pitchFamily="34" charset="0"/>
              <a:buChar char="•"/>
            </a:pPr>
            <a:r>
              <a:rPr lang="en-GB" dirty="0">
                <a:solidFill>
                  <a:srgbClr val="333333"/>
                </a:solidFill>
                <a:latin typeface="Arial" panose="020B0604020202020204" pitchFamily="34" charset="0"/>
              </a:rPr>
              <a:t>use a raised voice </a:t>
            </a:r>
          </a:p>
          <a:p>
            <a:pPr marL="285750" indent="-285750">
              <a:buFont typeface="Arial" panose="020B0604020202020204" pitchFamily="34" charset="0"/>
              <a:buChar char="•"/>
            </a:pPr>
            <a:r>
              <a:rPr lang="en-GB" dirty="0">
                <a:solidFill>
                  <a:srgbClr val="333333"/>
                </a:solidFill>
                <a:latin typeface="Arial" panose="020B0604020202020204" pitchFamily="34" charset="0"/>
              </a:rPr>
              <a:t>use inflammatory language </a:t>
            </a:r>
          </a:p>
          <a:p>
            <a:endParaRPr lang="en-GB" dirty="0">
              <a:solidFill>
                <a:srgbClr val="333333"/>
              </a:solidFill>
              <a:latin typeface="Arial" panose="020B0604020202020204" pitchFamily="34" charset="0"/>
            </a:endParaRPr>
          </a:p>
          <a:p>
            <a:r>
              <a:rPr lang="en-GB" dirty="0">
                <a:solidFill>
                  <a:srgbClr val="333333"/>
                </a:solidFill>
                <a:latin typeface="Arial" panose="020B0604020202020204" pitchFamily="34" charset="0"/>
              </a:rPr>
              <a:t>And should:</a:t>
            </a:r>
          </a:p>
          <a:p>
            <a:endParaRPr lang="en-GB" dirty="0">
              <a:solidFill>
                <a:srgbClr val="333333"/>
              </a:solidFill>
              <a:latin typeface="Arial" panose="020B0604020202020204" pitchFamily="34" charset="0"/>
            </a:endParaRPr>
          </a:p>
          <a:p>
            <a:pPr marL="285750" indent="-285750">
              <a:buFont typeface="Arial" panose="020B0604020202020204" pitchFamily="34" charset="0"/>
              <a:buChar char="•"/>
            </a:pPr>
            <a:r>
              <a:rPr lang="en-GB" dirty="0">
                <a:solidFill>
                  <a:srgbClr val="333333"/>
                </a:solidFill>
                <a:latin typeface="Arial" panose="020B0604020202020204" pitchFamily="34" charset="0"/>
              </a:rPr>
              <a:t>treat each false account as a separate objective</a:t>
            </a:r>
          </a:p>
          <a:p>
            <a:pPr marL="285750" indent="-285750">
              <a:buFont typeface="Arial" panose="020B0604020202020204" pitchFamily="34" charset="0"/>
              <a:buChar char="•"/>
            </a:pPr>
            <a:r>
              <a:rPr lang="en-GB" dirty="0">
                <a:solidFill>
                  <a:srgbClr val="333333"/>
                </a:solidFill>
                <a:latin typeface="Arial" panose="020B0604020202020204" pitchFamily="34" charset="0"/>
              </a:rPr>
              <a:t>use questioning to probe and summarise</a:t>
            </a:r>
            <a:endParaRPr lang="en-GB" b="0" i="0" u="none" strike="noStrike" dirty="0">
              <a:solidFill>
                <a:srgbClr val="333333"/>
              </a:solidFill>
              <a:effectLst/>
              <a:latin typeface="Arial" panose="020B0604020202020204" pitchFamily="34" charset="0"/>
            </a:endParaRPr>
          </a:p>
        </p:txBody>
      </p:sp>
      <p:sp>
        <p:nvSpPr>
          <p:cNvPr id="2" name="TextBox 1">
            <a:extLst>
              <a:ext uri="{FF2B5EF4-FFF2-40B4-BE49-F238E27FC236}">
                <a16:creationId xmlns:a16="http://schemas.microsoft.com/office/drawing/2014/main" id="{C4ABA8E4-96AE-904D-A7A1-F4383A2F439D}"/>
              </a:ext>
            </a:extLst>
          </p:cNvPr>
          <p:cNvSpPr txBox="1"/>
          <p:nvPr/>
        </p:nvSpPr>
        <p:spPr>
          <a:xfrm>
            <a:off x="6250898" y="5696262"/>
            <a:ext cx="3567660" cy="369332"/>
          </a:xfrm>
          <a:prstGeom prst="rect">
            <a:avLst/>
          </a:prstGeom>
          <a:noFill/>
        </p:spPr>
        <p:txBody>
          <a:bodyPr wrap="square" rtlCol="0">
            <a:spAutoFit/>
          </a:bodyPr>
          <a:lstStyle/>
          <a:p>
            <a:r>
              <a:rPr lang="en-GB" dirty="0">
                <a:solidFill>
                  <a:schemeClr val="bg1"/>
                </a:solidFill>
              </a:rPr>
              <a:t>(College of Policing, 2020)</a:t>
            </a:r>
          </a:p>
        </p:txBody>
      </p:sp>
      <p:sp>
        <p:nvSpPr>
          <p:cNvPr id="3" name="Rectangle 2">
            <a:extLst>
              <a:ext uri="{FF2B5EF4-FFF2-40B4-BE49-F238E27FC236}">
                <a16:creationId xmlns:a16="http://schemas.microsoft.com/office/drawing/2014/main" id="{688C574A-B139-D748-9D47-116DEE09990B}"/>
              </a:ext>
            </a:extLst>
          </p:cNvPr>
          <p:cNvSpPr/>
          <p:nvPr/>
        </p:nvSpPr>
        <p:spPr>
          <a:xfrm>
            <a:off x="504669" y="416760"/>
            <a:ext cx="4485523" cy="523220"/>
          </a:xfrm>
          <a:prstGeom prst="rect">
            <a:avLst/>
          </a:prstGeom>
        </p:spPr>
        <p:txBody>
          <a:bodyPr wrap="none">
            <a:spAutoFit/>
          </a:bodyPr>
          <a:lstStyle/>
          <a:p>
            <a:r>
              <a:rPr lang="en-GB" sz="2800" dirty="0">
                <a:solidFill>
                  <a:schemeClr val="bg1"/>
                </a:solidFill>
                <a:latin typeface="Arial" panose="020B0604020202020204" pitchFamily="34" charset="0"/>
                <a:cs typeface="Arial" panose="020B0604020202020204" pitchFamily="34" charset="0"/>
              </a:rPr>
              <a:t>Challenging false accounts</a:t>
            </a:r>
          </a:p>
        </p:txBody>
      </p:sp>
      <p:pic>
        <p:nvPicPr>
          <p:cNvPr id="2050" name="Picture 2" descr="Paralegals and Police Custody - Blog - Soma Training and Consultancy">
            <a:extLst>
              <a:ext uri="{FF2B5EF4-FFF2-40B4-BE49-F238E27FC236}">
                <a16:creationId xmlns:a16="http://schemas.microsoft.com/office/drawing/2014/main" id="{91E6058E-D21B-3C4F-8C92-10951E2FEF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31226" y="2057362"/>
            <a:ext cx="4378059" cy="17378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048093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38A7B-A423-4469-9B45-F5833C61CB9D}"/>
              </a:ext>
            </a:extLst>
          </p:cNvPr>
          <p:cNvSpPr>
            <a:spLocks noGrp="1"/>
          </p:cNvSpPr>
          <p:nvPr>
            <p:ph type="ctrTitle"/>
          </p:nvPr>
        </p:nvSpPr>
        <p:spPr>
          <a:xfrm>
            <a:off x="741274" y="1307288"/>
            <a:ext cx="8081176" cy="3208000"/>
          </a:xfrm>
        </p:spPr>
        <p:txBody>
          <a:bodyPr>
            <a:normAutofit fontScale="90000"/>
          </a:bodyPr>
          <a:lstStyle/>
          <a:p>
            <a:pPr algn="r"/>
            <a:r>
              <a:rPr lang="en-GB" sz="4000" dirty="0">
                <a:solidFill>
                  <a:schemeClr val="bg1"/>
                </a:solidFill>
                <a:latin typeface="Arial" panose="020B0604020202020204" pitchFamily="34" charset="0"/>
                <a:ea typeface="Calibri" panose="020F0502020204030204" pitchFamily="34" charset="0"/>
                <a:cs typeface="Arial" panose="020B0604020202020204" pitchFamily="34" charset="0"/>
              </a:rPr>
              <a:t>Part 2</a:t>
            </a:r>
            <a:br>
              <a:rPr lang="en-GB" sz="4000" dirty="0">
                <a:solidFill>
                  <a:schemeClr val="bg1"/>
                </a:solidFill>
                <a:latin typeface="Arial" panose="020B0604020202020204" pitchFamily="34" charset="0"/>
                <a:ea typeface="Calibri" panose="020F0502020204030204" pitchFamily="34" charset="0"/>
                <a:cs typeface="Arial" panose="020B0604020202020204" pitchFamily="34" charset="0"/>
              </a:rPr>
            </a:br>
            <a:r>
              <a:rPr lang="en-GB" sz="4000" dirty="0">
                <a:solidFill>
                  <a:schemeClr val="bg1"/>
                </a:solidFill>
                <a:latin typeface="Arial" panose="020B0604020202020204" pitchFamily="34" charset="0"/>
                <a:ea typeface="Calibri" panose="020F0502020204030204" pitchFamily="34" charset="0"/>
                <a:cs typeface="Arial" panose="020B0604020202020204" pitchFamily="34" charset="0"/>
              </a:rPr>
              <a:t>Apply appropriate fast-track actions in an investigation </a:t>
            </a:r>
            <a:br>
              <a:rPr lang="en-GB" sz="4000" dirty="0">
                <a:latin typeface="Arial" panose="020B0604020202020204" pitchFamily="34" charset="0"/>
                <a:ea typeface="Calibri" panose="020F0502020204030204" pitchFamily="34" charset="0"/>
                <a:cs typeface="Arial" panose="020B0604020202020204" pitchFamily="34" charset="0"/>
              </a:rPr>
            </a:br>
            <a:br>
              <a:rPr lang="en-GB" sz="4000" dirty="0">
                <a:latin typeface="Arial" panose="020B0604020202020204" pitchFamily="34" charset="0"/>
                <a:ea typeface="Calibri" panose="020F0502020204030204" pitchFamily="34" charset="0"/>
                <a:cs typeface="Arial" panose="020B0604020202020204" pitchFamily="34" charset="0"/>
              </a:rPr>
            </a:br>
            <a:br>
              <a:rPr lang="en-GB" sz="4000" dirty="0">
                <a:latin typeface="Arial" panose="020B0604020202020204" pitchFamily="34" charset="0"/>
                <a:ea typeface="Calibri" panose="020F0502020204030204" pitchFamily="34" charset="0"/>
                <a:cs typeface="Arial" panose="020B0604020202020204" pitchFamily="34" charset="0"/>
              </a:rPr>
            </a:br>
            <a:r>
              <a:rPr lang="en-GB" sz="4000" b="1" dirty="0">
                <a:solidFill>
                  <a:schemeClr val="bg1"/>
                </a:solidFill>
                <a:latin typeface="Arial" panose="020B0604020202020204" pitchFamily="34" charset="0"/>
                <a:cs typeface="Arial" panose="020B0604020202020204" pitchFamily="34" charset="0"/>
              </a:rPr>
              <a:t>  </a:t>
            </a:r>
            <a:br>
              <a:rPr lang="en-GB" sz="4000" b="1" dirty="0">
                <a:solidFill>
                  <a:schemeClr val="bg1"/>
                </a:solidFill>
                <a:latin typeface="Arial" panose="020B0604020202020204" pitchFamily="34" charset="0"/>
                <a:cs typeface="Arial" panose="020B0604020202020204" pitchFamily="34" charset="0"/>
              </a:rPr>
            </a:br>
            <a:endParaRPr lang="en-GB" sz="4000"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427266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entagon 3">
            <a:extLst>
              <a:ext uri="{FF2B5EF4-FFF2-40B4-BE49-F238E27FC236}">
                <a16:creationId xmlns:a16="http://schemas.microsoft.com/office/drawing/2014/main" id="{3896AE54-1E94-9145-AF0F-AE09E1A3C10C}"/>
              </a:ext>
            </a:extLst>
          </p:cNvPr>
          <p:cNvSpPr/>
          <p:nvPr/>
        </p:nvSpPr>
        <p:spPr>
          <a:xfrm>
            <a:off x="299803" y="274638"/>
            <a:ext cx="6160958" cy="984536"/>
          </a:xfrm>
          <a:prstGeom prst="homePlat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7EDACFF9-5851-964F-B36A-AD385F962A49}"/>
              </a:ext>
            </a:extLst>
          </p:cNvPr>
          <p:cNvSpPr>
            <a:spLocks noGrp="1"/>
          </p:cNvSpPr>
          <p:nvPr>
            <p:ph type="title"/>
          </p:nvPr>
        </p:nvSpPr>
        <p:spPr>
          <a:xfrm>
            <a:off x="457200" y="195406"/>
            <a:ext cx="8229600" cy="1143000"/>
          </a:xfrm>
        </p:spPr>
        <p:txBody>
          <a:bodyPr>
            <a:normAutofit/>
          </a:bodyPr>
          <a:lstStyle/>
          <a:p>
            <a:pPr algn="l"/>
            <a:r>
              <a:rPr lang="en-GB" sz="3200" dirty="0">
                <a:solidFill>
                  <a:schemeClr val="bg1"/>
                </a:solidFill>
                <a:latin typeface="Arial" panose="020B0604020202020204" pitchFamily="34" charset="0"/>
                <a:cs typeface="Arial" panose="020B0604020202020204" pitchFamily="34" charset="0"/>
              </a:rPr>
              <a:t>What are fast-track actions? </a:t>
            </a:r>
          </a:p>
        </p:txBody>
      </p:sp>
      <p:sp>
        <p:nvSpPr>
          <p:cNvPr id="5" name="Rectangle 4">
            <a:extLst>
              <a:ext uri="{FF2B5EF4-FFF2-40B4-BE49-F238E27FC236}">
                <a16:creationId xmlns:a16="http://schemas.microsoft.com/office/drawing/2014/main" id="{3D10DA48-080E-FA45-948B-E2DEEA577E93}"/>
              </a:ext>
            </a:extLst>
          </p:cNvPr>
          <p:cNvSpPr/>
          <p:nvPr/>
        </p:nvSpPr>
        <p:spPr>
          <a:xfrm>
            <a:off x="251086" y="1943148"/>
            <a:ext cx="4830580" cy="1477328"/>
          </a:xfrm>
          <a:prstGeom prst="rect">
            <a:avLst/>
          </a:prstGeom>
        </p:spPr>
        <p:txBody>
          <a:bodyPr wrap="square">
            <a:spAutoFit/>
          </a:bodyPr>
          <a:lstStyle/>
          <a:p>
            <a:pPr algn="ctr"/>
            <a:r>
              <a:rPr lang="en-GB" i="1" dirty="0">
                <a:latin typeface="Arial" panose="020B0604020202020204" pitchFamily="34" charset="0"/>
                <a:cs typeface="Arial" panose="020B0604020202020204" pitchFamily="34" charset="0"/>
              </a:rPr>
              <a:t>‘…any </a:t>
            </a:r>
            <a:r>
              <a:rPr lang="en-GB" i="1" u="sng" dirty="0">
                <a:latin typeface="Arial" panose="020B0604020202020204" pitchFamily="34" charset="0"/>
                <a:cs typeface="Arial" panose="020B0604020202020204" pitchFamily="34" charset="0"/>
              </a:rPr>
              <a:t>investigative actions </a:t>
            </a:r>
            <a:r>
              <a:rPr lang="en-GB" i="1" dirty="0">
                <a:latin typeface="Arial" panose="020B0604020202020204" pitchFamily="34" charset="0"/>
                <a:cs typeface="Arial" panose="020B0604020202020204" pitchFamily="34" charset="0"/>
              </a:rPr>
              <a:t>which, if pursued immediately, are likely to establish important facts, preserve evidence or lead to the early resolution of the investigation.’ </a:t>
            </a:r>
          </a:p>
          <a:p>
            <a:pPr algn="ctr"/>
            <a:r>
              <a:rPr lang="en-GB" dirty="0"/>
              <a:t>(College of Policing, 2020) </a:t>
            </a:r>
          </a:p>
        </p:txBody>
      </p:sp>
      <p:pic>
        <p:nvPicPr>
          <p:cNvPr id="10246" name="Picture 6" descr="Pin on Printable Paper Templates">
            <a:extLst>
              <a:ext uri="{FF2B5EF4-FFF2-40B4-BE49-F238E27FC236}">
                <a16:creationId xmlns:a16="http://schemas.microsoft.com/office/drawing/2014/main" id="{9549C76F-78C4-E445-8F9D-6FB5E1C0968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55236" y="1499714"/>
            <a:ext cx="3331564" cy="4524315"/>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F6CE5E88-F288-1E47-9679-930168BBE3DF}"/>
              </a:ext>
            </a:extLst>
          </p:cNvPr>
          <p:cNvSpPr txBox="1"/>
          <p:nvPr/>
        </p:nvSpPr>
        <p:spPr>
          <a:xfrm>
            <a:off x="6071333" y="1780942"/>
            <a:ext cx="2685215" cy="4524315"/>
          </a:xfrm>
          <a:prstGeom prst="rect">
            <a:avLst/>
          </a:prstGeom>
          <a:noFill/>
        </p:spPr>
        <p:txBody>
          <a:bodyPr wrap="square" rtlCol="0">
            <a:spAutoFit/>
          </a:bodyPr>
          <a:lstStyle/>
          <a:p>
            <a:r>
              <a:rPr lang="en-GB" b="1" u="sng" dirty="0">
                <a:latin typeface="Bradley Hand ITC" panose="020F0502020204030204" pitchFamily="34" charset="0"/>
                <a:cs typeface="Bradley Hand ITC" panose="020F0502020204030204" pitchFamily="34" charset="0"/>
              </a:rPr>
              <a:t>Fast-track Actions</a:t>
            </a:r>
          </a:p>
          <a:p>
            <a:endParaRPr lang="en-GB" b="1" u="sng" dirty="0">
              <a:latin typeface="Bradley Hand ITC" panose="020F0502020204030204" pitchFamily="34" charset="0"/>
              <a:cs typeface="Bradley Hand ITC" panose="020F0502020204030204" pitchFamily="34" charset="0"/>
            </a:endParaRPr>
          </a:p>
          <a:p>
            <a:pPr marL="285750" indent="-285750">
              <a:buFont typeface="Arial" panose="020B0604020202020204" pitchFamily="34" charset="0"/>
              <a:buChar char="•"/>
            </a:pPr>
            <a:r>
              <a:rPr lang="en-GB" b="1" dirty="0">
                <a:latin typeface="Bradley Hand ITC" panose="020F0502020204030204" pitchFamily="34" charset="0"/>
                <a:cs typeface="Bradley Hand ITC" panose="020F0502020204030204" pitchFamily="34" charset="0"/>
              </a:rPr>
              <a:t>Any investigative action </a:t>
            </a:r>
          </a:p>
          <a:p>
            <a:endParaRPr lang="en-GB" b="1" dirty="0">
              <a:latin typeface="Bradley Hand ITC" panose="020F0502020204030204" pitchFamily="34" charset="0"/>
              <a:cs typeface="Bradley Hand ITC" panose="020F0502020204030204" pitchFamily="34" charset="0"/>
            </a:endParaRPr>
          </a:p>
          <a:p>
            <a:pPr marL="285750" indent="-285750">
              <a:buFont typeface="Arial" panose="020B0604020202020204" pitchFamily="34" charset="0"/>
              <a:buChar char="•"/>
            </a:pPr>
            <a:r>
              <a:rPr lang="en-GB" b="1" dirty="0">
                <a:latin typeface="Bradley Hand ITC" panose="020F0502020204030204" pitchFamily="34" charset="0"/>
                <a:cs typeface="Bradley Hand ITC" panose="020F0502020204030204" pitchFamily="34" charset="0"/>
              </a:rPr>
              <a:t>Can be applied to </a:t>
            </a:r>
            <a:r>
              <a:rPr lang="en-GB" b="1" u="sng" dirty="0">
                <a:latin typeface="Bradley Hand ITC" panose="020F0502020204030204" pitchFamily="34" charset="0"/>
                <a:cs typeface="Bradley Hand ITC" panose="020F0502020204030204" pitchFamily="34" charset="0"/>
              </a:rPr>
              <a:t>reactive</a:t>
            </a:r>
            <a:r>
              <a:rPr lang="en-GB" b="1" dirty="0">
                <a:latin typeface="Bradley Hand ITC" panose="020F0502020204030204" pitchFamily="34" charset="0"/>
                <a:cs typeface="Bradley Hand ITC" panose="020F0502020204030204" pitchFamily="34" charset="0"/>
              </a:rPr>
              <a:t> and </a:t>
            </a:r>
            <a:r>
              <a:rPr lang="en-GB" b="1" u="sng" dirty="0">
                <a:latin typeface="Bradley Hand ITC" panose="020F0502020204030204" pitchFamily="34" charset="0"/>
                <a:cs typeface="Bradley Hand ITC" panose="020F0502020204030204" pitchFamily="34" charset="0"/>
              </a:rPr>
              <a:t>proactive </a:t>
            </a:r>
            <a:r>
              <a:rPr lang="en-GB" b="1" dirty="0">
                <a:latin typeface="Bradley Hand ITC" panose="020F0502020204030204" pitchFamily="34" charset="0"/>
                <a:cs typeface="Bradley Hand ITC" panose="020F0502020204030204" pitchFamily="34" charset="0"/>
              </a:rPr>
              <a:t>investigations</a:t>
            </a:r>
          </a:p>
          <a:p>
            <a:endParaRPr lang="en-GB" b="1" dirty="0">
              <a:latin typeface="Bradley Hand ITC" panose="020F0502020204030204" pitchFamily="34" charset="0"/>
              <a:cs typeface="Bradley Hand ITC" panose="020F0502020204030204" pitchFamily="34" charset="0"/>
            </a:endParaRPr>
          </a:p>
          <a:p>
            <a:pPr marL="285750" indent="-285750">
              <a:buFont typeface="Arial" panose="020B0604020202020204" pitchFamily="34" charset="0"/>
              <a:buChar char="•"/>
            </a:pPr>
            <a:r>
              <a:rPr lang="en-GB" b="1" dirty="0">
                <a:latin typeface="Bradley Hand ITC" panose="020F0502020204030204" pitchFamily="34" charset="0"/>
                <a:cs typeface="Bradley Hand ITC" panose="020F0502020204030204" pitchFamily="34" charset="0"/>
              </a:rPr>
              <a:t>Prevents evidence  from being contaminated/lost</a:t>
            </a:r>
          </a:p>
          <a:p>
            <a:pPr marL="285750" indent="-285750">
              <a:buFont typeface="Arial" panose="020B0604020202020204" pitchFamily="34" charset="0"/>
              <a:buChar char="•"/>
            </a:pPr>
            <a:endParaRPr lang="en-GB" b="1" dirty="0">
              <a:latin typeface="Bradley Hand ITC" panose="020F0502020204030204" pitchFamily="34" charset="0"/>
              <a:cs typeface="Bradley Hand ITC" panose="020F0502020204030204" pitchFamily="34" charset="0"/>
            </a:endParaRPr>
          </a:p>
          <a:p>
            <a:pPr marL="285750" indent="-285750">
              <a:buFont typeface="Arial" panose="020B0604020202020204" pitchFamily="34" charset="0"/>
              <a:buChar char="•"/>
            </a:pPr>
            <a:r>
              <a:rPr lang="en-GB" b="1" dirty="0">
                <a:latin typeface="Bradley Hand ITC" panose="020F0502020204030204" pitchFamily="34" charset="0"/>
                <a:cs typeface="Bradley Hand ITC" panose="020F0502020204030204" pitchFamily="34" charset="0"/>
              </a:rPr>
              <a:t>Produces the most effective outcomes</a:t>
            </a:r>
          </a:p>
          <a:p>
            <a:endParaRPr lang="en-GB" dirty="0"/>
          </a:p>
        </p:txBody>
      </p:sp>
      <p:pic>
        <p:nvPicPr>
          <p:cNvPr id="10248" name="Picture 8" descr="College of Policing">
            <a:extLst>
              <a:ext uri="{FF2B5EF4-FFF2-40B4-BE49-F238E27FC236}">
                <a16:creationId xmlns:a16="http://schemas.microsoft.com/office/drawing/2014/main" id="{88EBA033-EE60-E44C-87A5-AAA43D5F7EB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03429" y="3899493"/>
            <a:ext cx="2399262" cy="1503763"/>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a:extLst>
              <a:ext uri="{FF2B5EF4-FFF2-40B4-BE49-F238E27FC236}">
                <a16:creationId xmlns:a16="http://schemas.microsoft.com/office/drawing/2014/main" id="{F12A28BF-999A-C64A-A1A9-77A0B33DE64E}"/>
              </a:ext>
            </a:extLst>
          </p:cNvPr>
          <p:cNvSpPr/>
          <p:nvPr/>
        </p:nvSpPr>
        <p:spPr>
          <a:xfrm>
            <a:off x="6222175" y="6466565"/>
            <a:ext cx="2954655" cy="369332"/>
          </a:xfrm>
          <a:prstGeom prst="rect">
            <a:avLst/>
          </a:prstGeom>
        </p:spPr>
        <p:txBody>
          <a:bodyPr wrap="none">
            <a:spAutoFit/>
          </a:bodyPr>
          <a:lstStyle/>
          <a:p>
            <a:pPr algn="ctr"/>
            <a:r>
              <a:rPr lang="en-GB" dirty="0">
                <a:solidFill>
                  <a:schemeClr val="bg1"/>
                </a:solidFill>
                <a:latin typeface="Arial" panose="020B0604020202020204" pitchFamily="34" charset="0"/>
                <a:cs typeface="Arial" panose="020B0604020202020204" pitchFamily="34" charset="0"/>
              </a:rPr>
              <a:t>(College of Policing, 2020) </a:t>
            </a:r>
          </a:p>
        </p:txBody>
      </p:sp>
    </p:spTree>
    <p:extLst>
      <p:ext uri="{BB962C8B-B14F-4D97-AF65-F5344CB8AC3E}">
        <p14:creationId xmlns:p14="http://schemas.microsoft.com/office/powerpoint/2010/main" val="13738511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5 reasons why we started a Podcast | by Cedric Tan | The Higher Education  Revolution">
            <a:extLst>
              <a:ext uri="{FF2B5EF4-FFF2-40B4-BE49-F238E27FC236}">
                <a16:creationId xmlns:a16="http://schemas.microsoft.com/office/drawing/2014/main" id="{804E2264-3095-8041-B46A-0F2148315B3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95276" y="1809732"/>
            <a:ext cx="2189777" cy="1338197"/>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3" descr="A screenshot of a cell phone&#10;&#10;Description automatically generated">
            <a:extLst>
              <a:ext uri="{FF2B5EF4-FFF2-40B4-BE49-F238E27FC236}">
                <a16:creationId xmlns:a16="http://schemas.microsoft.com/office/drawing/2014/main" id="{CCC42192-7448-FA4F-8195-05FF5F0A2085}"/>
              </a:ext>
            </a:extLst>
          </p:cNvPr>
          <p:cNvPicPr>
            <a:picLocks noChangeAspect="1"/>
          </p:cNvPicPr>
          <p:nvPr/>
        </p:nvPicPr>
        <p:blipFill>
          <a:blip r:embed="rId3"/>
          <a:stretch>
            <a:fillRect/>
          </a:stretch>
        </p:blipFill>
        <p:spPr>
          <a:xfrm>
            <a:off x="4744386" y="1165162"/>
            <a:ext cx="4038600" cy="3552669"/>
          </a:xfrm>
          <a:prstGeom prst="rect">
            <a:avLst/>
          </a:prstGeom>
          <a:noFill/>
        </p:spPr>
      </p:pic>
      <p:sp>
        <p:nvSpPr>
          <p:cNvPr id="7" name="Rectangle 6">
            <a:extLst>
              <a:ext uri="{FF2B5EF4-FFF2-40B4-BE49-F238E27FC236}">
                <a16:creationId xmlns:a16="http://schemas.microsoft.com/office/drawing/2014/main" id="{ADC21B90-2DE3-C54F-980B-1F4364FA0C8F}"/>
              </a:ext>
            </a:extLst>
          </p:cNvPr>
          <p:cNvSpPr/>
          <p:nvPr/>
        </p:nvSpPr>
        <p:spPr>
          <a:xfrm>
            <a:off x="573764" y="881059"/>
            <a:ext cx="1443024" cy="523220"/>
          </a:xfrm>
          <a:prstGeom prst="rect">
            <a:avLst/>
          </a:prstGeom>
        </p:spPr>
        <p:txBody>
          <a:bodyPr wrap="none">
            <a:spAutoFit/>
          </a:bodyPr>
          <a:lstStyle/>
          <a:p>
            <a:r>
              <a:rPr lang="en-GB" sz="2800" u="sng" dirty="0">
                <a:latin typeface="Arial" panose="020B0604020202020204" pitchFamily="34" charset="0"/>
                <a:cs typeface="Arial" panose="020B0604020202020204" pitchFamily="34" charset="0"/>
              </a:rPr>
              <a:t>Discuss</a:t>
            </a:r>
          </a:p>
        </p:txBody>
      </p:sp>
      <p:sp>
        <p:nvSpPr>
          <p:cNvPr id="2" name="TextBox 1">
            <a:extLst>
              <a:ext uri="{FF2B5EF4-FFF2-40B4-BE49-F238E27FC236}">
                <a16:creationId xmlns:a16="http://schemas.microsoft.com/office/drawing/2014/main" id="{87F18E45-80B3-AB44-B8FD-CB8F84CE8984}"/>
              </a:ext>
            </a:extLst>
          </p:cNvPr>
          <p:cNvSpPr txBox="1"/>
          <p:nvPr/>
        </p:nvSpPr>
        <p:spPr>
          <a:xfrm>
            <a:off x="573764" y="3429000"/>
            <a:ext cx="3428610" cy="646331"/>
          </a:xfrm>
          <a:prstGeom prst="rect">
            <a:avLst/>
          </a:prstGeom>
          <a:noFill/>
        </p:spPr>
        <p:txBody>
          <a:bodyPr wrap="square" rtlCol="0">
            <a:spAutoFit/>
          </a:bodyPr>
          <a:lstStyle/>
          <a:p>
            <a:pPr marL="285750" indent="-285750">
              <a:buFont typeface="Wingdings" pitchFamily="2" charset="2"/>
              <a:buChar char="Ø"/>
            </a:pPr>
            <a:r>
              <a:rPr lang="en-GB" dirty="0">
                <a:latin typeface="Arial" panose="020B0604020202020204" pitchFamily="34" charset="0"/>
                <a:cs typeface="Arial" panose="020B0604020202020204" pitchFamily="34" charset="0"/>
              </a:rPr>
              <a:t>List some possible investigative actions?</a:t>
            </a:r>
          </a:p>
        </p:txBody>
      </p:sp>
    </p:spTree>
    <p:extLst>
      <p:ext uri="{BB962C8B-B14F-4D97-AF65-F5344CB8AC3E}">
        <p14:creationId xmlns:p14="http://schemas.microsoft.com/office/powerpoint/2010/main" val="9763904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Diagram identifying considerations for investigators regarding the golden hour principle.">
            <a:extLst>
              <a:ext uri="{FF2B5EF4-FFF2-40B4-BE49-F238E27FC236}">
                <a16:creationId xmlns:a16="http://schemas.microsoft.com/office/drawing/2014/main" id="{824F81A4-5C15-2445-9D11-20611F568006}"/>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04735" y="126600"/>
            <a:ext cx="9144000" cy="5604388"/>
          </a:xfrm>
          <a:prstGeom prst="rect">
            <a:avLst/>
          </a:prstGeom>
          <a:noFill/>
          <a:extLst>
            <a:ext uri="{909E8E84-426E-40DD-AFC4-6F175D3DCCD1}">
              <a14:hiddenFill xmlns:a14="http://schemas.microsoft.com/office/drawing/2010/main">
                <a:solidFill>
                  <a:srgbClr val="FFFFFF"/>
                </a:solidFill>
              </a14:hiddenFill>
            </a:ext>
          </a:extLst>
        </p:spPr>
      </p:pic>
      <p:pic>
        <p:nvPicPr>
          <p:cNvPr id="11270" name="Picture 6" descr="Hourglass Clock Sand Timer, hourglass transparent background PNG clipart |  HiClipart">
            <a:extLst>
              <a:ext uri="{FF2B5EF4-FFF2-40B4-BE49-F238E27FC236}">
                <a16:creationId xmlns:a16="http://schemas.microsoft.com/office/drawing/2014/main" id="{030C25AD-2F2E-814D-BB06-9F3544D790A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78673" y="126600"/>
            <a:ext cx="1288388" cy="2016993"/>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CFF339CC-9FA0-6240-A77A-2F437ACB8DBE}"/>
              </a:ext>
            </a:extLst>
          </p:cNvPr>
          <p:cNvSpPr/>
          <p:nvPr/>
        </p:nvSpPr>
        <p:spPr>
          <a:xfrm>
            <a:off x="6189345" y="5730988"/>
            <a:ext cx="2954655" cy="369332"/>
          </a:xfrm>
          <a:prstGeom prst="rect">
            <a:avLst/>
          </a:prstGeom>
        </p:spPr>
        <p:txBody>
          <a:bodyPr wrap="none">
            <a:spAutoFit/>
          </a:bodyPr>
          <a:lstStyle/>
          <a:p>
            <a:pPr algn="ctr"/>
            <a:r>
              <a:rPr lang="en-GB" dirty="0">
                <a:solidFill>
                  <a:schemeClr val="bg1"/>
                </a:solidFill>
                <a:latin typeface="Arial" panose="020B0604020202020204" pitchFamily="34" charset="0"/>
                <a:cs typeface="Arial" panose="020B0604020202020204" pitchFamily="34" charset="0"/>
              </a:rPr>
              <a:t>(College of Policing, 2020) </a:t>
            </a:r>
          </a:p>
        </p:txBody>
      </p:sp>
    </p:spTree>
    <p:extLst>
      <p:ext uri="{BB962C8B-B14F-4D97-AF65-F5344CB8AC3E}">
        <p14:creationId xmlns:p14="http://schemas.microsoft.com/office/powerpoint/2010/main" val="3749368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entagon 3">
            <a:extLst>
              <a:ext uri="{FF2B5EF4-FFF2-40B4-BE49-F238E27FC236}">
                <a16:creationId xmlns:a16="http://schemas.microsoft.com/office/drawing/2014/main" id="{2F739255-2E96-8049-89A6-7126BAEBF02F}"/>
              </a:ext>
            </a:extLst>
          </p:cNvPr>
          <p:cNvSpPr/>
          <p:nvPr/>
        </p:nvSpPr>
        <p:spPr>
          <a:xfrm>
            <a:off x="224851" y="494675"/>
            <a:ext cx="8679306" cy="892983"/>
          </a:xfrm>
          <a:prstGeom prst="homePlat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1AE9CDED-AEF7-C447-8C09-4D564AA44706}"/>
              </a:ext>
            </a:extLst>
          </p:cNvPr>
          <p:cNvSpPr>
            <a:spLocks noGrp="1"/>
          </p:cNvSpPr>
          <p:nvPr>
            <p:ph type="title"/>
          </p:nvPr>
        </p:nvSpPr>
        <p:spPr>
          <a:xfrm>
            <a:off x="457200" y="345565"/>
            <a:ext cx="8229600" cy="1143000"/>
          </a:xfrm>
        </p:spPr>
        <p:txBody>
          <a:bodyPr>
            <a:normAutofit/>
          </a:bodyPr>
          <a:lstStyle/>
          <a:p>
            <a:pPr algn="l"/>
            <a:r>
              <a:rPr lang="en-GB" sz="2400" dirty="0">
                <a:solidFill>
                  <a:schemeClr val="bg1"/>
                </a:solidFill>
                <a:latin typeface="Arial" panose="020B0604020202020204" pitchFamily="34" charset="0"/>
                <a:cs typeface="Arial" panose="020B0604020202020204" pitchFamily="34" charset="0"/>
              </a:rPr>
              <a:t>Fast-track Witness Interviews in Complex Investigations  </a:t>
            </a:r>
          </a:p>
        </p:txBody>
      </p:sp>
      <p:pic>
        <p:nvPicPr>
          <p:cNvPr id="5" name="Picture 4" descr="5 reasons why we started a Podcast | by Cedric Tan | The Higher Education  Revolution">
            <a:extLst>
              <a:ext uri="{FF2B5EF4-FFF2-40B4-BE49-F238E27FC236}">
                <a16:creationId xmlns:a16="http://schemas.microsoft.com/office/drawing/2014/main" id="{F2AADD89-9B46-844C-AF8D-EA50EB48733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81272" y="1488565"/>
            <a:ext cx="1708879" cy="104431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C3BC6196-2C78-DF40-9F86-66F158B334A4}"/>
              </a:ext>
            </a:extLst>
          </p:cNvPr>
          <p:cNvSpPr txBox="1"/>
          <p:nvPr/>
        </p:nvSpPr>
        <p:spPr>
          <a:xfrm>
            <a:off x="4841823" y="2847793"/>
            <a:ext cx="3627620" cy="1754326"/>
          </a:xfrm>
          <a:prstGeom prst="rect">
            <a:avLst/>
          </a:prstGeom>
          <a:noFill/>
        </p:spPr>
        <p:txBody>
          <a:bodyPr wrap="square" rtlCol="0">
            <a:spAutoFit/>
          </a:bodyPr>
          <a:lstStyle/>
          <a:p>
            <a:r>
              <a:rPr lang="en-GB" u="sng" dirty="0">
                <a:latin typeface="Arial" panose="020B0604020202020204" pitchFamily="34" charset="0"/>
                <a:cs typeface="Arial" panose="020B0604020202020204" pitchFamily="34" charset="0"/>
              </a:rPr>
              <a:t>Discuss</a:t>
            </a:r>
          </a:p>
          <a:p>
            <a:endParaRPr lang="en-GB" u="sng" dirty="0">
              <a:latin typeface="Arial" panose="020B0604020202020204" pitchFamily="34" charset="0"/>
              <a:cs typeface="Arial" panose="020B0604020202020204" pitchFamily="34" charset="0"/>
            </a:endParaRPr>
          </a:p>
          <a:p>
            <a:pPr marL="285750" indent="-285750">
              <a:buFont typeface="Wingdings" pitchFamily="2" charset="2"/>
              <a:buChar char="Ø"/>
            </a:pPr>
            <a:r>
              <a:rPr lang="en-GB" dirty="0">
                <a:latin typeface="Arial" panose="020B0604020202020204" pitchFamily="34" charset="0"/>
                <a:cs typeface="Arial" panose="020B0604020202020204" pitchFamily="34" charset="0"/>
              </a:rPr>
              <a:t>Why is it sometimes necessary to conduct fast-track interviews with witnesses  in complex investigations? </a:t>
            </a:r>
          </a:p>
        </p:txBody>
      </p:sp>
      <p:pic>
        <p:nvPicPr>
          <p:cNvPr id="12290" name="Picture 2" descr="What is a voluntary interview - VHS Fletchers Solicitors">
            <a:extLst>
              <a:ext uri="{FF2B5EF4-FFF2-40B4-BE49-F238E27FC236}">
                <a16:creationId xmlns:a16="http://schemas.microsoft.com/office/drawing/2014/main" id="{33B1F521-4D78-B047-8E3F-393165432C5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2400" y="2127520"/>
            <a:ext cx="3949700" cy="26029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76744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38D7416-6BB8-9F4C-A85B-0A1B5763C403}"/>
              </a:ext>
            </a:extLst>
          </p:cNvPr>
          <p:cNvSpPr/>
          <p:nvPr/>
        </p:nvSpPr>
        <p:spPr>
          <a:xfrm>
            <a:off x="2305051" y="4470632"/>
            <a:ext cx="4572000" cy="923330"/>
          </a:xfrm>
          <a:prstGeom prst="rect">
            <a:avLst/>
          </a:prstGeom>
        </p:spPr>
        <p:txBody>
          <a:bodyPr>
            <a:spAutoFit/>
          </a:bodyPr>
          <a:lstStyle/>
          <a:p>
            <a:pPr algn="ctr"/>
            <a:r>
              <a:rPr lang="en-GB" dirty="0">
                <a:solidFill>
                  <a:schemeClr val="tx2"/>
                </a:solidFill>
                <a:latin typeface="Arial" panose="020B0604020202020204" pitchFamily="34" charset="0"/>
                <a:cs typeface="Arial" panose="020B0604020202020204" pitchFamily="34" charset="0"/>
              </a:rPr>
              <a:t>5. Help with categorising witnesses as vulnerable, intimidated or significant, and prioritising formal interviews</a:t>
            </a:r>
          </a:p>
        </p:txBody>
      </p:sp>
      <p:sp>
        <p:nvSpPr>
          <p:cNvPr id="5" name="Rectangle 4">
            <a:extLst>
              <a:ext uri="{FF2B5EF4-FFF2-40B4-BE49-F238E27FC236}">
                <a16:creationId xmlns:a16="http://schemas.microsoft.com/office/drawing/2014/main" id="{F48D9A5B-4EE2-9C42-8887-34BAF62BC5B7}"/>
              </a:ext>
            </a:extLst>
          </p:cNvPr>
          <p:cNvSpPr/>
          <p:nvPr/>
        </p:nvSpPr>
        <p:spPr>
          <a:xfrm>
            <a:off x="248510" y="872445"/>
            <a:ext cx="2122019" cy="923330"/>
          </a:xfrm>
          <a:prstGeom prst="rect">
            <a:avLst/>
          </a:prstGeom>
        </p:spPr>
        <p:txBody>
          <a:bodyPr wrap="square">
            <a:spAutoFit/>
          </a:bodyPr>
          <a:lstStyle/>
          <a:p>
            <a:pPr algn="ctr"/>
            <a:r>
              <a:rPr lang="en-GB" dirty="0">
                <a:solidFill>
                  <a:schemeClr val="tx2"/>
                </a:solidFill>
                <a:latin typeface="Arial" panose="020B0604020202020204" pitchFamily="34" charset="0"/>
                <a:cs typeface="Arial" panose="020B0604020202020204" pitchFamily="34" charset="0"/>
              </a:rPr>
              <a:t>1. Early identification or arrest of a suspect</a:t>
            </a:r>
          </a:p>
        </p:txBody>
      </p:sp>
      <p:sp>
        <p:nvSpPr>
          <p:cNvPr id="6" name="Rectangle 5">
            <a:extLst>
              <a:ext uri="{FF2B5EF4-FFF2-40B4-BE49-F238E27FC236}">
                <a16:creationId xmlns:a16="http://schemas.microsoft.com/office/drawing/2014/main" id="{B7DA6E8C-6D7A-374A-A68A-3108FA82073B}"/>
              </a:ext>
            </a:extLst>
          </p:cNvPr>
          <p:cNvSpPr/>
          <p:nvPr/>
        </p:nvSpPr>
        <p:spPr>
          <a:xfrm>
            <a:off x="70072" y="2967335"/>
            <a:ext cx="2227393" cy="923330"/>
          </a:xfrm>
          <a:prstGeom prst="rect">
            <a:avLst/>
          </a:prstGeom>
        </p:spPr>
        <p:txBody>
          <a:bodyPr wrap="square">
            <a:spAutoFit/>
          </a:bodyPr>
          <a:lstStyle/>
          <a:p>
            <a:pPr algn="ctr"/>
            <a:r>
              <a:rPr lang="en-GB" dirty="0">
                <a:solidFill>
                  <a:schemeClr val="tx2"/>
                </a:solidFill>
                <a:latin typeface="Arial" panose="020B0604020202020204" pitchFamily="34" charset="0"/>
                <a:cs typeface="Arial" panose="020B0604020202020204" pitchFamily="34" charset="0"/>
              </a:rPr>
              <a:t>2. Recovery of material connected with the offence</a:t>
            </a:r>
          </a:p>
        </p:txBody>
      </p:sp>
      <p:sp>
        <p:nvSpPr>
          <p:cNvPr id="7" name="Rectangle 6">
            <a:extLst>
              <a:ext uri="{FF2B5EF4-FFF2-40B4-BE49-F238E27FC236}">
                <a16:creationId xmlns:a16="http://schemas.microsoft.com/office/drawing/2014/main" id="{CA93CDA4-99AA-EF43-BBE7-F6CF97A7E1FA}"/>
              </a:ext>
            </a:extLst>
          </p:cNvPr>
          <p:cNvSpPr/>
          <p:nvPr/>
        </p:nvSpPr>
        <p:spPr>
          <a:xfrm>
            <a:off x="6406562" y="917212"/>
            <a:ext cx="2361185" cy="1477328"/>
          </a:xfrm>
          <a:prstGeom prst="rect">
            <a:avLst/>
          </a:prstGeom>
        </p:spPr>
        <p:txBody>
          <a:bodyPr wrap="square">
            <a:spAutoFit/>
          </a:bodyPr>
          <a:lstStyle/>
          <a:p>
            <a:pPr algn="ctr"/>
            <a:r>
              <a:rPr lang="en-GB" dirty="0">
                <a:solidFill>
                  <a:schemeClr val="tx2"/>
                </a:solidFill>
                <a:latin typeface="Arial" panose="020B0604020202020204" pitchFamily="34" charset="0"/>
                <a:cs typeface="Arial" panose="020B0604020202020204" pitchFamily="34" charset="0"/>
              </a:rPr>
              <a:t>3. Prevention of imminent disposal or destruction of material connected with the investigation</a:t>
            </a:r>
          </a:p>
        </p:txBody>
      </p:sp>
      <p:sp>
        <p:nvSpPr>
          <p:cNvPr id="8" name="Rectangle 7">
            <a:extLst>
              <a:ext uri="{FF2B5EF4-FFF2-40B4-BE49-F238E27FC236}">
                <a16:creationId xmlns:a16="http://schemas.microsoft.com/office/drawing/2014/main" id="{680CFF8C-CA58-FA49-92E6-A464856BA13C}"/>
              </a:ext>
            </a:extLst>
          </p:cNvPr>
          <p:cNvSpPr/>
          <p:nvPr/>
        </p:nvSpPr>
        <p:spPr>
          <a:xfrm>
            <a:off x="6585378" y="3119189"/>
            <a:ext cx="2107419" cy="923330"/>
          </a:xfrm>
          <a:prstGeom prst="rect">
            <a:avLst/>
          </a:prstGeom>
        </p:spPr>
        <p:txBody>
          <a:bodyPr wrap="square">
            <a:spAutoFit/>
          </a:bodyPr>
          <a:lstStyle/>
          <a:p>
            <a:pPr algn="ctr"/>
            <a:r>
              <a:rPr lang="en-GB" dirty="0">
                <a:solidFill>
                  <a:schemeClr val="tx2"/>
                </a:solidFill>
                <a:latin typeface="Arial" panose="020B0604020202020204" pitchFamily="34" charset="0"/>
                <a:cs typeface="Arial" panose="020B0604020202020204" pitchFamily="34" charset="0"/>
              </a:rPr>
              <a:t>4. Prevention of the commission of other offences</a:t>
            </a:r>
          </a:p>
        </p:txBody>
      </p:sp>
      <p:pic>
        <p:nvPicPr>
          <p:cNvPr id="13314" name="Picture 2" descr="Interview Symbol Stock Illustrations – 20,045 Interview Symbol Stock  Illustrations, Vectors &amp; Clipart - Dreamstime">
            <a:extLst>
              <a:ext uri="{FF2B5EF4-FFF2-40B4-BE49-F238E27FC236}">
                <a16:creationId xmlns:a16="http://schemas.microsoft.com/office/drawing/2014/main" id="{601A94BB-289D-A348-9B90-AF3F6A38379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49588" y="1363288"/>
            <a:ext cx="2717800" cy="271780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6105E296-A7D3-F045-BD62-C4E628B9BDCB}"/>
              </a:ext>
            </a:extLst>
          </p:cNvPr>
          <p:cNvSpPr txBox="1"/>
          <p:nvPr/>
        </p:nvSpPr>
        <p:spPr>
          <a:xfrm>
            <a:off x="6258159" y="5708556"/>
            <a:ext cx="3684873" cy="369332"/>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(College of Policing, 2020) </a:t>
            </a:r>
          </a:p>
        </p:txBody>
      </p:sp>
      <p:sp>
        <p:nvSpPr>
          <p:cNvPr id="11" name="TextBox 10">
            <a:extLst>
              <a:ext uri="{FF2B5EF4-FFF2-40B4-BE49-F238E27FC236}">
                <a16:creationId xmlns:a16="http://schemas.microsoft.com/office/drawing/2014/main" id="{CC6279E4-67CD-054B-9B1A-0B64CD91F305}"/>
              </a:ext>
            </a:extLst>
          </p:cNvPr>
          <p:cNvSpPr txBox="1"/>
          <p:nvPr/>
        </p:nvSpPr>
        <p:spPr>
          <a:xfrm>
            <a:off x="3080244" y="410780"/>
            <a:ext cx="3177915" cy="461665"/>
          </a:xfrm>
          <a:prstGeom prst="rect">
            <a:avLst/>
          </a:prstGeom>
          <a:noFill/>
        </p:spPr>
        <p:txBody>
          <a:bodyPr wrap="square" rtlCol="0">
            <a:spAutoFit/>
          </a:bodyPr>
          <a:lstStyle/>
          <a:p>
            <a:r>
              <a:rPr lang="en-GB" sz="2400" u="sng" dirty="0">
                <a:latin typeface="Arial" panose="020B0604020202020204" pitchFamily="34" charset="0"/>
                <a:cs typeface="Arial" panose="020B0604020202020204" pitchFamily="34" charset="0"/>
              </a:rPr>
              <a:t>Potential Outcomes </a:t>
            </a:r>
          </a:p>
        </p:txBody>
      </p:sp>
    </p:spTree>
    <p:extLst>
      <p:ext uri="{BB962C8B-B14F-4D97-AF65-F5344CB8AC3E}">
        <p14:creationId xmlns:p14="http://schemas.microsoft.com/office/powerpoint/2010/main" val="4865081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38A7B-A423-4469-9B45-F5833C61CB9D}"/>
              </a:ext>
            </a:extLst>
          </p:cNvPr>
          <p:cNvSpPr>
            <a:spLocks noGrp="1"/>
          </p:cNvSpPr>
          <p:nvPr>
            <p:ph type="ctrTitle"/>
          </p:nvPr>
        </p:nvSpPr>
        <p:spPr>
          <a:xfrm>
            <a:off x="741274" y="1307288"/>
            <a:ext cx="8081176" cy="3208000"/>
          </a:xfrm>
        </p:spPr>
        <p:txBody>
          <a:bodyPr>
            <a:normAutofit fontScale="90000"/>
          </a:bodyPr>
          <a:lstStyle/>
          <a:p>
            <a:pPr algn="r"/>
            <a:br>
              <a:rPr lang="en-GB" sz="4000" dirty="0">
                <a:latin typeface="Arial" panose="020B0604020202020204" pitchFamily="34" charset="0"/>
                <a:ea typeface="Calibri" panose="020F0502020204030204" pitchFamily="34" charset="0"/>
                <a:cs typeface="Arial" panose="020B0604020202020204" pitchFamily="34" charset="0"/>
              </a:rPr>
            </a:br>
            <a:br>
              <a:rPr lang="en-GB" sz="4000" dirty="0">
                <a:latin typeface="Arial" panose="020B0604020202020204" pitchFamily="34" charset="0"/>
                <a:ea typeface="Calibri" panose="020F0502020204030204" pitchFamily="34" charset="0"/>
                <a:cs typeface="Arial" panose="020B0604020202020204" pitchFamily="34" charset="0"/>
              </a:rPr>
            </a:br>
            <a:br>
              <a:rPr lang="en-GB" sz="4000" dirty="0">
                <a:latin typeface="Arial" panose="020B0604020202020204" pitchFamily="34" charset="0"/>
                <a:ea typeface="Calibri" panose="020F0502020204030204" pitchFamily="34" charset="0"/>
                <a:cs typeface="Arial" panose="020B0604020202020204" pitchFamily="34" charset="0"/>
              </a:rPr>
            </a:br>
            <a:r>
              <a:rPr lang="en-GB" sz="4000" dirty="0">
                <a:solidFill>
                  <a:schemeClr val="bg1"/>
                </a:solidFill>
                <a:latin typeface="Arial" panose="020B0604020202020204" pitchFamily="34" charset="0"/>
                <a:ea typeface="Calibri" panose="020F0502020204030204" pitchFamily="34" charset="0"/>
                <a:cs typeface="Arial" panose="020B0604020202020204" pitchFamily="34" charset="0"/>
              </a:rPr>
              <a:t>Part 3</a:t>
            </a:r>
            <a:br>
              <a:rPr lang="en-GB" sz="4000" dirty="0">
                <a:solidFill>
                  <a:schemeClr val="bg1"/>
                </a:solidFill>
                <a:latin typeface="Arial" panose="020B0604020202020204" pitchFamily="34" charset="0"/>
                <a:ea typeface="Calibri" panose="020F0502020204030204" pitchFamily="34" charset="0"/>
                <a:cs typeface="Arial" panose="020B0604020202020204" pitchFamily="34" charset="0"/>
              </a:rPr>
            </a:br>
            <a:r>
              <a:rPr lang="en-GB" sz="4000" dirty="0">
                <a:solidFill>
                  <a:schemeClr val="bg1"/>
                </a:solidFill>
                <a:latin typeface="Arial" panose="020B0604020202020204" pitchFamily="34" charset="0"/>
                <a:ea typeface="Calibri" panose="020F0502020204030204" pitchFamily="34" charset="0"/>
                <a:cs typeface="Arial" panose="020B0604020202020204" pitchFamily="34" charset="0"/>
              </a:rPr>
              <a:t>Understand and provide support for victims, witnesses and offenders in complex investigations</a:t>
            </a:r>
            <a:br>
              <a:rPr lang="en-GB" sz="4000" dirty="0">
                <a:solidFill>
                  <a:schemeClr val="bg1"/>
                </a:solidFill>
                <a:latin typeface="Arial" panose="020B0604020202020204" pitchFamily="34" charset="0"/>
                <a:ea typeface="Calibri" panose="020F0502020204030204" pitchFamily="34" charset="0"/>
                <a:cs typeface="Arial" panose="020B0604020202020204" pitchFamily="34" charset="0"/>
              </a:rPr>
            </a:br>
            <a:br>
              <a:rPr lang="en-GB" sz="4000" dirty="0">
                <a:solidFill>
                  <a:schemeClr val="bg1"/>
                </a:solidFill>
                <a:latin typeface="Arial" panose="020B0604020202020204" pitchFamily="34" charset="0"/>
                <a:ea typeface="Calibri" panose="020F0502020204030204" pitchFamily="34" charset="0"/>
                <a:cs typeface="Arial" panose="020B0604020202020204" pitchFamily="34" charset="0"/>
              </a:rPr>
            </a:br>
            <a:br>
              <a:rPr lang="en-GB" sz="4000" dirty="0">
                <a:latin typeface="Arial" panose="020B0604020202020204" pitchFamily="34" charset="0"/>
                <a:ea typeface="Calibri" panose="020F0502020204030204" pitchFamily="34" charset="0"/>
                <a:cs typeface="Arial" panose="020B0604020202020204" pitchFamily="34" charset="0"/>
              </a:rPr>
            </a:br>
            <a:br>
              <a:rPr lang="en-GB" sz="4000" dirty="0">
                <a:latin typeface="Arial" panose="020B0604020202020204" pitchFamily="34" charset="0"/>
                <a:ea typeface="Calibri" panose="020F0502020204030204" pitchFamily="34" charset="0"/>
                <a:cs typeface="Arial" panose="020B0604020202020204" pitchFamily="34" charset="0"/>
              </a:rPr>
            </a:br>
            <a:br>
              <a:rPr lang="en-GB" sz="4000" dirty="0">
                <a:latin typeface="Arial" panose="020B0604020202020204" pitchFamily="34" charset="0"/>
                <a:ea typeface="Calibri" panose="020F0502020204030204" pitchFamily="34" charset="0"/>
                <a:cs typeface="Arial" panose="020B0604020202020204" pitchFamily="34" charset="0"/>
              </a:rPr>
            </a:br>
            <a:r>
              <a:rPr lang="en-GB" sz="4000" b="1" dirty="0">
                <a:solidFill>
                  <a:schemeClr val="bg1"/>
                </a:solidFill>
                <a:latin typeface="Arial" panose="020B0604020202020204" pitchFamily="34" charset="0"/>
                <a:cs typeface="Arial" panose="020B0604020202020204" pitchFamily="34" charset="0"/>
              </a:rPr>
              <a:t>  </a:t>
            </a:r>
            <a:br>
              <a:rPr lang="en-GB" sz="4000" b="1" dirty="0">
                <a:solidFill>
                  <a:schemeClr val="bg1"/>
                </a:solidFill>
                <a:latin typeface="Arial" panose="020B0604020202020204" pitchFamily="34" charset="0"/>
                <a:cs typeface="Arial" panose="020B0604020202020204" pitchFamily="34" charset="0"/>
              </a:rPr>
            </a:br>
            <a:endParaRPr lang="en-GB" sz="4000"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423708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284B1417-5968-284C-BEF4-61A568CE1F0E}"/>
              </a:ext>
            </a:extLst>
          </p:cNvPr>
          <p:cNvSpPr/>
          <p:nvPr/>
        </p:nvSpPr>
        <p:spPr>
          <a:xfrm>
            <a:off x="3002717" y="2827501"/>
            <a:ext cx="5613815" cy="923330"/>
          </a:xfrm>
          <a:prstGeom prst="rect">
            <a:avLst/>
          </a:prstGeom>
        </p:spPr>
        <p:txBody>
          <a:bodyPr wrap="square">
            <a:spAutoFit/>
          </a:bodyPr>
          <a:lstStyle/>
          <a:p>
            <a:r>
              <a:rPr lang="en-GB" b="1" dirty="0">
                <a:solidFill>
                  <a:srgbClr val="333333"/>
                </a:solidFill>
                <a:latin typeface="Arial" panose="020B0604020202020204" pitchFamily="34" charset="0"/>
              </a:rPr>
              <a:t>Victim</a:t>
            </a:r>
            <a:endParaRPr lang="en-GB" dirty="0">
              <a:solidFill>
                <a:srgbClr val="333333"/>
              </a:solidFill>
              <a:latin typeface="Arial" panose="020B0604020202020204" pitchFamily="34" charset="0"/>
            </a:endParaRPr>
          </a:p>
          <a:p>
            <a:r>
              <a:rPr lang="en-GB" dirty="0">
                <a:solidFill>
                  <a:srgbClr val="333333"/>
                </a:solidFill>
                <a:latin typeface="Arial" panose="020B0604020202020204" pitchFamily="34" charset="0"/>
              </a:rPr>
              <a:t>‘...a person harmed by a crime, tort or other wrong’ (Black’s Law Dictionary, 2009) </a:t>
            </a:r>
            <a:endParaRPr lang="en-GB" b="0" i="0" u="none" strike="noStrike" dirty="0">
              <a:solidFill>
                <a:srgbClr val="333333"/>
              </a:solidFill>
              <a:effectLst/>
              <a:latin typeface="Arial" panose="020B0604020202020204" pitchFamily="34" charset="0"/>
            </a:endParaRPr>
          </a:p>
        </p:txBody>
      </p:sp>
      <p:sp>
        <p:nvSpPr>
          <p:cNvPr id="7" name="Rectangle 6">
            <a:extLst>
              <a:ext uri="{FF2B5EF4-FFF2-40B4-BE49-F238E27FC236}">
                <a16:creationId xmlns:a16="http://schemas.microsoft.com/office/drawing/2014/main" id="{058384BE-C149-1F47-9F10-B050088A85A9}"/>
              </a:ext>
            </a:extLst>
          </p:cNvPr>
          <p:cNvSpPr/>
          <p:nvPr/>
        </p:nvSpPr>
        <p:spPr>
          <a:xfrm>
            <a:off x="3002717" y="4102849"/>
            <a:ext cx="5826490" cy="1477328"/>
          </a:xfrm>
          <a:prstGeom prst="rect">
            <a:avLst/>
          </a:prstGeom>
        </p:spPr>
        <p:txBody>
          <a:bodyPr wrap="square">
            <a:spAutoFit/>
          </a:bodyPr>
          <a:lstStyle/>
          <a:p>
            <a:r>
              <a:rPr lang="en-GB" b="1" dirty="0">
                <a:solidFill>
                  <a:srgbClr val="333333"/>
                </a:solidFill>
                <a:latin typeface="Arial" panose="020B0604020202020204" pitchFamily="34" charset="0"/>
              </a:rPr>
              <a:t>Witness</a:t>
            </a:r>
            <a:endParaRPr lang="en-GB" dirty="0">
              <a:solidFill>
                <a:srgbClr val="333333"/>
              </a:solidFill>
              <a:latin typeface="Arial" panose="020B0604020202020204" pitchFamily="34" charset="0"/>
            </a:endParaRPr>
          </a:p>
          <a:p>
            <a:r>
              <a:rPr lang="en-GB" dirty="0">
                <a:solidFill>
                  <a:srgbClr val="333333"/>
                </a:solidFill>
                <a:latin typeface="Arial" panose="020B0604020202020204" pitchFamily="34" charset="0"/>
              </a:rPr>
              <a:t>‘…one who sees, knows or vouches for something. One who gives testimony under oath or affirmation, in person, by oral or written deposition or by affidavit’. </a:t>
            </a:r>
          </a:p>
          <a:p>
            <a:r>
              <a:rPr lang="en-GB" dirty="0">
                <a:solidFill>
                  <a:srgbClr val="333333"/>
                </a:solidFill>
                <a:latin typeface="Arial" panose="020B0604020202020204" pitchFamily="34" charset="0"/>
              </a:rPr>
              <a:t>(Black’s Law Dictionary, 2009)  </a:t>
            </a:r>
            <a:endParaRPr lang="en-GB" b="0" i="0" u="none" strike="noStrike" dirty="0">
              <a:solidFill>
                <a:srgbClr val="333333"/>
              </a:solidFill>
              <a:effectLst/>
              <a:latin typeface="Arial" panose="020B0604020202020204" pitchFamily="34" charset="0"/>
            </a:endParaRPr>
          </a:p>
        </p:txBody>
      </p:sp>
      <p:sp>
        <p:nvSpPr>
          <p:cNvPr id="8" name="Rectangle 7">
            <a:extLst>
              <a:ext uri="{FF2B5EF4-FFF2-40B4-BE49-F238E27FC236}">
                <a16:creationId xmlns:a16="http://schemas.microsoft.com/office/drawing/2014/main" id="{922BE479-0C30-2B40-B171-7320F60D9FC8}"/>
              </a:ext>
            </a:extLst>
          </p:cNvPr>
          <p:cNvSpPr/>
          <p:nvPr/>
        </p:nvSpPr>
        <p:spPr>
          <a:xfrm>
            <a:off x="914400" y="1125256"/>
            <a:ext cx="7315200" cy="1200329"/>
          </a:xfrm>
          <a:prstGeom prst="rect">
            <a:avLst/>
          </a:prstGeom>
        </p:spPr>
        <p:txBody>
          <a:bodyPr wrap="square">
            <a:spAutoFit/>
          </a:bodyPr>
          <a:lstStyle/>
          <a:p>
            <a:endParaRPr lang="en-GB" dirty="0"/>
          </a:p>
          <a:p>
            <a:pPr algn="ctr"/>
            <a:r>
              <a:rPr lang="en-GB" i="1" dirty="0">
                <a:latin typeface="Arial" panose="020B0604020202020204" pitchFamily="34" charset="0"/>
                <a:cs typeface="Arial" panose="020B0604020202020204" pitchFamily="34" charset="0"/>
              </a:rPr>
              <a:t>‘A witness is considered as a person, other than a defendant, who is likely to give evidence in court. All victims are also witnesses and should be treated as such.’ (College of Policing, 2020)</a:t>
            </a:r>
          </a:p>
        </p:txBody>
      </p:sp>
      <p:sp>
        <p:nvSpPr>
          <p:cNvPr id="3" name="Pentagon 2">
            <a:extLst>
              <a:ext uri="{FF2B5EF4-FFF2-40B4-BE49-F238E27FC236}">
                <a16:creationId xmlns:a16="http://schemas.microsoft.com/office/drawing/2014/main" id="{3A79B462-387D-F04C-92FF-B9B573424855}"/>
              </a:ext>
            </a:extLst>
          </p:cNvPr>
          <p:cNvSpPr/>
          <p:nvPr/>
        </p:nvSpPr>
        <p:spPr>
          <a:xfrm>
            <a:off x="91157" y="240836"/>
            <a:ext cx="6730583" cy="884420"/>
          </a:xfrm>
          <a:prstGeom prst="homePlat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63E52999-4B0F-E847-9C95-084C9A438F06}"/>
              </a:ext>
            </a:extLst>
          </p:cNvPr>
          <p:cNvSpPr>
            <a:spLocks noGrp="1"/>
          </p:cNvSpPr>
          <p:nvPr>
            <p:ph type="title"/>
          </p:nvPr>
        </p:nvSpPr>
        <p:spPr>
          <a:xfrm>
            <a:off x="-1512792" y="97757"/>
            <a:ext cx="8229600" cy="1143000"/>
          </a:xfrm>
        </p:spPr>
        <p:txBody>
          <a:bodyPr>
            <a:normAutofit/>
          </a:bodyPr>
          <a:lstStyle/>
          <a:p>
            <a:r>
              <a:rPr lang="en-GB" sz="3600" dirty="0">
                <a:solidFill>
                  <a:schemeClr val="bg1"/>
                </a:solidFill>
                <a:latin typeface="Arial" panose="020B0604020202020204" pitchFamily="34" charset="0"/>
                <a:cs typeface="Arial" panose="020B0604020202020204" pitchFamily="34" charset="0"/>
              </a:rPr>
              <a:t>‘Victims’ &amp; ‘Witnesses’  </a:t>
            </a:r>
          </a:p>
        </p:txBody>
      </p:sp>
      <p:pic>
        <p:nvPicPr>
          <p:cNvPr id="14338" name="Picture 2" descr="Black's Law Dictionary, 9th Edition - Law Dictionary - Law">
            <a:extLst>
              <a:ext uri="{FF2B5EF4-FFF2-40B4-BE49-F238E27FC236}">
                <a16:creationId xmlns:a16="http://schemas.microsoft.com/office/drawing/2014/main" id="{19A4470D-F8A3-D44A-BFB9-78312B221DB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7467" y="2909875"/>
            <a:ext cx="2057400" cy="2565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685526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8B4F1C07-CCE6-2540-9305-C3FDBA19E48E}"/>
              </a:ext>
            </a:extLst>
          </p:cNvPr>
          <p:cNvSpPr/>
          <p:nvPr/>
        </p:nvSpPr>
        <p:spPr>
          <a:xfrm>
            <a:off x="669412" y="432423"/>
            <a:ext cx="7547879" cy="954107"/>
          </a:xfrm>
          <a:prstGeom prst="rect">
            <a:avLst/>
          </a:prstGeom>
        </p:spPr>
        <p:txBody>
          <a:bodyPr wrap="square">
            <a:spAutoFit/>
          </a:bodyPr>
          <a:lstStyle/>
          <a:p>
            <a:pPr algn="ctr"/>
            <a:r>
              <a:rPr lang="en-GB" sz="2800" u="sng" dirty="0">
                <a:solidFill>
                  <a:schemeClr val="tx2"/>
                </a:solidFill>
                <a:latin typeface="Arial" panose="020B0604020202020204" pitchFamily="34" charset="0"/>
              </a:rPr>
              <a:t>Three Investigative Strategies for Victims and Witnesses</a:t>
            </a:r>
          </a:p>
        </p:txBody>
      </p:sp>
      <p:sp>
        <p:nvSpPr>
          <p:cNvPr id="2" name="Left-right-up Arrow 1">
            <a:extLst>
              <a:ext uri="{FF2B5EF4-FFF2-40B4-BE49-F238E27FC236}">
                <a16:creationId xmlns:a16="http://schemas.microsoft.com/office/drawing/2014/main" id="{8A0FE4B6-A835-174B-A131-188C99071894}"/>
              </a:ext>
            </a:extLst>
          </p:cNvPr>
          <p:cNvSpPr/>
          <p:nvPr/>
        </p:nvSpPr>
        <p:spPr>
          <a:xfrm rot="10800000">
            <a:off x="2685081" y="1923728"/>
            <a:ext cx="3773837" cy="2111644"/>
          </a:xfrm>
          <a:prstGeom prst="leftRightUpArrow">
            <a:avLst>
              <a:gd name="adj1" fmla="val 9524"/>
              <a:gd name="adj2" fmla="val 25595"/>
              <a:gd name="adj3" fmla="val 25000"/>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Rectangle 2">
            <a:extLst>
              <a:ext uri="{FF2B5EF4-FFF2-40B4-BE49-F238E27FC236}">
                <a16:creationId xmlns:a16="http://schemas.microsoft.com/office/drawing/2014/main" id="{97F35B1C-B240-BA42-BB13-4890C74CD74E}"/>
              </a:ext>
            </a:extLst>
          </p:cNvPr>
          <p:cNvSpPr/>
          <p:nvPr/>
        </p:nvSpPr>
        <p:spPr>
          <a:xfrm>
            <a:off x="467934" y="2060587"/>
            <a:ext cx="1999265" cy="830997"/>
          </a:xfrm>
          <a:prstGeom prst="rect">
            <a:avLst/>
          </a:prstGeom>
        </p:spPr>
        <p:txBody>
          <a:bodyPr wrap="none">
            <a:spAutoFit/>
          </a:bodyPr>
          <a:lstStyle/>
          <a:p>
            <a:pPr algn="ctr"/>
            <a:r>
              <a:rPr lang="en-GB" sz="2400" u="sng" dirty="0">
                <a:solidFill>
                  <a:srgbClr val="065E80"/>
                </a:solidFill>
                <a:latin typeface="Arial" panose="020B0604020202020204" pitchFamily="34" charset="0"/>
                <a:hlinkClick r:id="rId3" tooltip="witness identification strategy"/>
              </a:rPr>
              <a:t>Witness </a:t>
            </a:r>
          </a:p>
          <a:p>
            <a:pPr algn="ctr"/>
            <a:r>
              <a:rPr lang="en-GB" sz="2400" u="sng" dirty="0">
                <a:solidFill>
                  <a:srgbClr val="065E80"/>
                </a:solidFill>
                <a:latin typeface="Arial" panose="020B0604020202020204" pitchFamily="34" charset="0"/>
                <a:hlinkClick r:id="rId3" tooltip="witness identification strategy"/>
              </a:rPr>
              <a:t>Identification</a:t>
            </a:r>
            <a:r>
              <a:rPr lang="en-GB" sz="2400" u="sng" dirty="0">
                <a:solidFill>
                  <a:srgbClr val="065E80"/>
                </a:solidFill>
                <a:latin typeface="Arial" panose="020B0604020202020204" pitchFamily="34" charset="0"/>
              </a:rPr>
              <a:t> </a:t>
            </a:r>
            <a:endParaRPr lang="en-GB" sz="2400" dirty="0">
              <a:solidFill>
                <a:srgbClr val="333333"/>
              </a:solidFill>
              <a:latin typeface="Arial" panose="020B0604020202020204" pitchFamily="34" charset="0"/>
            </a:endParaRPr>
          </a:p>
        </p:txBody>
      </p:sp>
      <p:sp>
        <p:nvSpPr>
          <p:cNvPr id="4" name="Rectangle 3">
            <a:extLst>
              <a:ext uri="{FF2B5EF4-FFF2-40B4-BE49-F238E27FC236}">
                <a16:creationId xmlns:a16="http://schemas.microsoft.com/office/drawing/2014/main" id="{19160D7D-9031-8B4F-9C00-CA5D0B50B1CC}"/>
              </a:ext>
            </a:extLst>
          </p:cNvPr>
          <p:cNvSpPr/>
          <p:nvPr/>
        </p:nvSpPr>
        <p:spPr>
          <a:xfrm>
            <a:off x="6676799" y="2245252"/>
            <a:ext cx="2050561" cy="461665"/>
          </a:xfrm>
          <a:prstGeom prst="rect">
            <a:avLst/>
          </a:prstGeom>
        </p:spPr>
        <p:txBody>
          <a:bodyPr wrap="none">
            <a:spAutoFit/>
          </a:bodyPr>
          <a:lstStyle/>
          <a:p>
            <a:r>
              <a:rPr lang="en-GB" sz="2400" u="sng" dirty="0">
                <a:solidFill>
                  <a:srgbClr val="065E80"/>
                </a:solidFill>
                <a:latin typeface="Arial" panose="020B0604020202020204" pitchFamily="34" charset="0"/>
                <a:hlinkClick r:id="rId4" tooltip="initial contact strategy"/>
              </a:rPr>
              <a:t>Initial Contact</a:t>
            </a:r>
            <a:endParaRPr lang="en-GB" sz="2400" dirty="0">
              <a:solidFill>
                <a:srgbClr val="333333"/>
              </a:solidFill>
              <a:latin typeface="Arial" panose="020B0604020202020204" pitchFamily="34" charset="0"/>
            </a:endParaRPr>
          </a:p>
        </p:txBody>
      </p:sp>
      <p:sp>
        <p:nvSpPr>
          <p:cNvPr id="6" name="Rectangle 5">
            <a:extLst>
              <a:ext uri="{FF2B5EF4-FFF2-40B4-BE49-F238E27FC236}">
                <a16:creationId xmlns:a16="http://schemas.microsoft.com/office/drawing/2014/main" id="{B5555DA5-7368-CC47-89D0-34948E41F08C}"/>
              </a:ext>
            </a:extLst>
          </p:cNvPr>
          <p:cNvSpPr/>
          <p:nvPr/>
        </p:nvSpPr>
        <p:spPr>
          <a:xfrm>
            <a:off x="3409424" y="4279525"/>
            <a:ext cx="2597186" cy="461665"/>
          </a:xfrm>
          <a:prstGeom prst="rect">
            <a:avLst/>
          </a:prstGeom>
        </p:spPr>
        <p:txBody>
          <a:bodyPr wrap="none">
            <a:spAutoFit/>
          </a:bodyPr>
          <a:lstStyle/>
          <a:p>
            <a:r>
              <a:rPr lang="en-GB" sz="2400" u="sng" dirty="0">
                <a:solidFill>
                  <a:srgbClr val="065E80"/>
                </a:solidFill>
                <a:latin typeface="Arial" panose="020B0604020202020204" pitchFamily="34" charset="0"/>
                <a:hlinkClick r:id="rId5" tooltip="witness interview strategy"/>
              </a:rPr>
              <a:t>Witness Interview</a:t>
            </a:r>
            <a:endParaRPr lang="en-GB" sz="2400" dirty="0">
              <a:solidFill>
                <a:srgbClr val="333333"/>
              </a:solidFill>
              <a:latin typeface="Arial" panose="020B0604020202020204" pitchFamily="34" charset="0"/>
            </a:endParaRPr>
          </a:p>
        </p:txBody>
      </p:sp>
      <p:sp>
        <p:nvSpPr>
          <p:cNvPr id="7" name="TextBox 6">
            <a:extLst>
              <a:ext uri="{FF2B5EF4-FFF2-40B4-BE49-F238E27FC236}">
                <a16:creationId xmlns:a16="http://schemas.microsoft.com/office/drawing/2014/main" id="{C83E2B89-A036-224F-B7EE-1DF4C4E87151}"/>
              </a:ext>
            </a:extLst>
          </p:cNvPr>
          <p:cNvSpPr txBox="1"/>
          <p:nvPr/>
        </p:nvSpPr>
        <p:spPr>
          <a:xfrm>
            <a:off x="6238067" y="5716268"/>
            <a:ext cx="5811865" cy="369332"/>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(College of Policing, 2020) </a:t>
            </a:r>
          </a:p>
        </p:txBody>
      </p:sp>
      <p:sp>
        <p:nvSpPr>
          <p:cNvPr id="8" name="TextBox 7">
            <a:extLst>
              <a:ext uri="{FF2B5EF4-FFF2-40B4-BE49-F238E27FC236}">
                <a16:creationId xmlns:a16="http://schemas.microsoft.com/office/drawing/2014/main" id="{FEDB4E3D-38AF-F346-8A60-049896A39F9E}"/>
              </a:ext>
            </a:extLst>
          </p:cNvPr>
          <p:cNvSpPr txBox="1"/>
          <p:nvPr/>
        </p:nvSpPr>
        <p:spPr>
          <a:xfrm>
            <a:off x="2327730" y="5170716"/>
            <a:ext cx="6816269"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(Click on each strategy for further information)</a:t>
            </a:r>
          </a:p>
        </p:txBody>
      </p:sp>
    </p:spTree>
    <p:extLst>
      <p:ext uri="{BB962C8B-B14F-4D97-AF65-F5344CB8AC3E}">
        <p14:creationId xmlns:p14="http://schemas.microsoft.com/office/powerpoint/2010/main" val="150048234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50A9C5E8-2737-5A47-A3FD-F11B827BDF38}"/>
              </a:ext>
            </a:extLst>
          </p:cNvPr>
          <p:cNvSpPr txBox="1"/>
          <p:nvPr/>
        </p:nvSpPr>
        <p:spPr>
          <a:xfrm>
            <a:off x="438462" y="1372962"/>
            <a:ext cx="3708400" cy="3416320"/>
          </a:xfrm>
          <a:prstGeom prst="rect">
            <a:avLst/>
          </a:prstGeom>
          <a:noFill/>
        </p:spPr>
        <p:txBody>
          <a:bodyPr wrap="square" rtlCol="0">
            <a:spAutoFit/>
          </a:bodyPr>
          <a:lstStyle/>
          <a:p>
            <a:endParaRPr lang="en-GB" dirty="0">
              <a:latin typeface="Arial" panose="020B0604020202020204" pitchFamily="34" charset="0"/>
              <a:cs typeface="Arial" panose="020B0604020202020204" pitchFamily="34" charset="0"/>
            </a:endParaRPr>
          </a:p>
          <a:p>
            <a:pPr marL="285750" indent="-285750">
              <a:buFont typeface="Wingdings" pitchFamily="2" charset="2"/>
              <a:buChar char="Ø"/>
            </a:pPr>
            <a:r>
              <a:rPr lang="en-GB" dirty="0">
                <a:latin typeface="Arial" panose="020B0604020202020204" pitchFamily="34" charset="0"/>
                <a:cs typeface="Arial" panose="020B0604020202020204" pitchFamily="34" charset="0"/>
              </a:rPr>
              <a:t>Enhanced entitlements such as special measures </a:t>
            </a:r>
          </a:p>
          <a:p>
            <a:endParaRPr lang="en-GB" dirty="0">
              <a:latin typeface="Arial" panose="020B0604020202020204" pitchFamily="34" charset="0"/>
              <a:cs typeface="Arial" panose="020B0604020202020204" pitchFamily="34" charset="0"/>
            </a:endParaRPr>
          </a:p>
          <a:p>
            <a:pPr marL="285750" indent="-285750">
              <a:buFont typeface="Wingdings" pitchFamily="2" charset="2"/>
              <a:buChar char="Ø"/>
            </a:pPr>
            <a:r>
              <a:rPr lang="en-GB" dirty="0">
                <a:latin typeface="Arial" panose="020B0604020202020204" pitchFamily="34" charset="0"/>
                <a:cs typeface="Arial" panose="020B0604020202020204" pitchFamily="34" charset="0"/>
              </a:rPr>
              <a:t>Adult victim entitlements and Duties of Service Providers </a:t>
            </a:r>
          </a:p>
          <a:p>
            <a:endParaRPr lang="en-GB" dirty="0">
              <a:latin typeface="Arial" panose="020B0604020202020204" pitchFamily="34" charset="0"/>
              <a:cs typeface="Arial" panose="020B0604020202020204" pitchFamily="34" charset="0"/>
            </a:endParaRPr>
          </a:p>
          <a:p>
            <a:pPr marL="285750" indent="-285750">
              <a:buFont typeface="Wingdings" pitchFamily="2" charset="2"/>
              <a:buChar char="Ø"/>
            </a:pPr>
            <a:r>
              <a:rPr lang="en-GB" dirty="0">
                <a:latin typeface="Arial" panose="020B0604020202020204" pitchFamily="34" charset="0"/>
                <a:cs typeface="Arial" panose="020B0604020202020204" pitchFamily="34" charset="0"/>
              </a:rPr>
              <a:t>Child victim entitlements and Duties of Service Providers </a:t>
            </a:r>
          </a:p>
          <a:p>
            <a:endParaRPr lang="en-GB" dirty="0">
              <a:latin typeface="Arial" panose="020B0604020202020204" pitchFamily="34" charset="0"/>
              <a:cs typeface="Arial" panose="020B0604020202020204" pitchFamily="34" charset="0"/>
            </a:endParaRPr>
          </a:p>
          <a:p>
            <a:pPr marL="285750" indent="-285750">
              <a:buFont typeface="Wingdings" pitchFamily="2" charset="2"/>
              <a:buChar char="Ø"/>
            </a:pPr>
            <a:r>
              <a:rPr lang="en-GB" dirty="0">
                <a:latin typeface="Arial" panose="020B0604020202020204" pitchFamily="34" charset="0"/>
                <a:cs typeface="Arial" panose="020B0604020202020204" pitchFamily="34" charset="0"/>
              </a:rPr>
              <a:t>Police Investigation through to Post-trial</a:t>
            </a:r>
          </a:p>
        </p:txBody>
      </p:sp>
      <p:sp>
        <p:nvSpPr>
          <p:cNvPr id="3" name="TextBox 2">
            <a:extLst>
              <a:ext uri="{FF2B5EF4-FFF2-40B4-BE49-F238E27FC236}">
                <a16:creationId xmlns:a16="http://schemas.microsoft.com/office/drawing/2014/main" id="{E0ED8488-00C1-6546-9FB7-75F37C1E6012}"/>
              </a:ext>
            </a:extLst>
          </p:cNvPr>
          <p:cNvSpPr txBox="1"/>
          <p:nvPr/>
        </p:nvSpPr>
        <p:spPr>
          <a:xfrm>
            <a:off x="457200" y="5261548"/>
            <a:ext cx="4114800" cy="369332"/>
          </a:xfrm>
          <a:prstGeom prst="rect">
            <a:avLst/>
          </a:prstGeom>
          <a:noFill/>
        </p:spPr>
        <p:txBody>
          <a:bodyPr wrap="square" rtlCol="0">
            <a:spAutoFit/>
          </a:bodyPr>
          <a:lstStyle/>
          <a:p>
            <a:r>
              <a:rPr lang="en-GB" dirty="0"/>
              <a:t>Click </a:t>
            </a:r>
            <a:r>
              <a:rPr lang="en-GB" dirty="0">
                <a:hlinkClick r:id="rId3"/>
              </a:rPr>
              <a:t>here</a:t>
            </a:r>
            <a:r>
              <a:rPr lang="en-GB" dirty="0"/>
              <a:t> for for full document </a:t>
            </a:r>
          </a:p>
        </p:txBody>
      </p:sp>
      <p:pic>
        <p:nvPicPr>
          <p:cNvPr id="6" name="Picture 5" descr="Graphical user interface&#10;&#10;Description automatically generated">
            <a:extLst>
              <a:ext uri="{FF2B5EF4-FFF2-40B4-BE49-F238E27FC236}">
                <a16:creationId xmlns:a16="http://schemas.microsoft.com/office/drawing/2014/main" id="{D8F19215-B9AF-EB47-BEBC-B0F6B18B382D}"/>
              </a:ext>
            </a:extLst>
          </p:cNvPr>
          <p:cNvPicPr>
            <a:picLocks noChangeAspect="1"/>
          </p:cNvPicPr>
          <p:nvPr/>
        </p:nvPicPr>
        <p:blipFill>
          <a:blip r:embed="rId4">
            <a:extLst>
              <a:ext uri="{BEBA8EAE-BF5A-486C-A8C5-ECC9F3942E4B}">
                <a14:imgProps xmlns:a14="http://schemas.microsoft.com/office/drawing/2010/main">
                  <a14:imgLayer r:embed="rId5">
                    <a14:imgEffect>
                      <a14:artisticPhotocopy/>
                    </a14:imgEffect>
                  </a14:imgLayer>
                </a14:imgProps>
              </a:ext>
              <a:ext uri="{28A0092B-C50C-407E-A947-70E740481C1C}">
                <a14:useLocalDpi xmlns:a14="http://schemas.microsoft.com/office/drawing/2010/main" val="0"/>
              </a:ext>
            </a:extLst>
          </a:blip>
          <a:stretch>
            <a:fillRect/>
          </a:stretch>
        </p:blipFill>
        <p:spPr>
          <a:xfrm rot="727791">
            <a:off x="5405581" y="1861455"/>
            <a:ext cx="2614695" cy="3416320"/>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8" name="Pentagon 7">
            <a:extLst>
              <a:ext uri="{FF2B5EF4-FFF2-40B4-BE49-F238E27FC236}">
                <a16:creationId xmlns:a16="http://schemas.microsoft.com/office/drawing/2014/main" id="{E20D244C-8072-D643-B973-3EEB68B28C56}"/>
              </a:ext>
            </a:extLst>
          </p:cNvPr>
          <p:cNvSpPr/>
          <p:nvPr/>
        </p:nvSpPr>
        <p:spPr>
          <a:xfrm>
            <a:off x="193361" y="229962"/>
            <a:ext cx="7279235" cy="777778"/>
          </a:xfrm>
          <a:prstGeom prst="homePlat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EE9454EE-AF93-574D-8632-88CA342A481D}"/>
              </a:ext>
            </a:extLst>
          </p:cNvPr>
          <p:cNvSpPr>
            <a:spLocks noGrp="1"/>
          </p:cNvSpPr>
          <p:nvPr>
            <p:ph type="title"/>
          </p:nvPr>
        </p:nvSpPr>
        <p:spPr>
          <a:xfrm>
            <a:off x="-687347" y="47351"/>
            <a:ext cx="8229600" cy="1143000"/>
          </a:xfrm>
        </p:spPr>
        <p:txBody>
          <a:bodyPr>
            <a:normAutofit/>
          </a:bodyPr>
          <a:lstStyle/>
          <a:p>
            <a:r>
              <a:rPr lang="en-GB" sz="2800" dirty="0">
                <a:solidFill>
                  <a:schemeClr val="bg1"/>
                </a:solidFill>
                <a:latin typeface="Arial" panose="020B0604020202020204" pitchFamily="34" charset="0"/>
                <a:cs typeface="Arial" panose="020B0604020202020204" pitchFamily="34" charset="0"/>
              </a:rPr>
              <a:t>Witness &amp; Victim Support Management </a:t>
            </a:r>
          </a:p>
        </p:txBody>
      </p:sp>
      <p:pic>
        <p:nvPicPr>
          <p:cNvPr id="15362" name="Picture 2" descr="Ministry of Justice | Novus">
            <a:extLst>
              <a:ext uri="{FF2B5EF4-FFF2-40B4-BE49-F238E27FC236}">
                <a16:creationId xmlns:a16="http://schemas.microsoft.com/office/drawing/2014/main" id="{67B6BA75-A16C-484F-82D9-51814226EB4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832003">
            <a:off x="5353157" y="3779475"/>
            <a:ext cx="2096010" cy="10316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918666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Diagram, text&#10;&#10;Description automatically generated">
            <a:extLst>
              <a:ext uri="{FF2B5EF4-FFF2-40B4-BE49-F238E27FC236}">
                <a16:creationId xmlns:a16="http://schemas.microsoft.com/office/drawing/2014/main" id="{2D92F658-A775-E84D-BA9B-167F6760F26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42861" y="1135115"/>
            <a:ext cx="2657959" cy="3910775"/>
          </a:xfrm>
          <a:prstGeom prst="rect">
            <a:avLst/>
          </a:prstGeom>
        </p:spPr>
      </p:pic>
      <p:sp>
        <p:nvSpPr>
          <p:cNvPr id="3" name="Rectangle 2">
            <a:extLst>
              <a:ext uri="{FF2B5EF4-FFF2-40B4-BE49-F238E27FC236}">
                <a16:creationId xmlns:a16="http://schemas.microsoft.com/office/drawing/2014/main" id="{29FE6FAB-E55C-7A4B-8E26-71D2F4F77055}"/>
              </a:ext>
            </a:extLst>
          </p:cNvPr>
          <p:cNvSpPr/>
          <p:nvPr/>
        </p:nvSpPr>
        <p:spPr>
          <a:xfrm>
            <a:off x="171975" y="435265"/>
            <a:ext cx="5670886" cy="1785104"/>
          </a:xfrm>
          <a:prstGeom prst="rect">
            <a:avLst/>
          </a:prstGeom>
        </p:spPr>
        <p:txBody>
          <a:bodyPr wrap="square">
            <a:spAutoFit/>
          </a:bodyPr>
          <a:lstStyle/>
          <a:p>
            <a:r>
              <a:rPr lang="en-GB" sz="2000" b="1" u="sng" dirty="0">
                <a:solidFill>
                  <a:srgbClr val="333333"/>
                </a:solidFill>
                <a:latin typeface="Arial" panose="020B0604020202020204" pitchFamily="34" charset="0"/>
                <a:cs typeface="Arial" panose="020B0604020202020204" pitchFamily="34" charset="0"/>
              </a:rPr>
              <a:t>Information Support to Victims/Witnesses</a:t>
            </a:r>
          </a:p>
          <a:p>
            <a:endParaRPr lang="en-GB" b="1" dirty="0">
              <a:solidFill>
                <a:srgbClr val="333333"/>
              </a:solidFill>
              <a:latin typeface="Arial" panose="020B0604020202020204" pitchFamily="34" charset="0"/>
              <a:cs typeface="Arial" panose="020B0604020202020204" pitchFamily="34" charset="0"/>
            </a:endParaRPr>
          </a:p>
          <a:p>
            <a:r>
              <a:rPr lang="en-GB" b="1" dirty="0">
                <a:solidFill>
                  <a:srgbClr val="333333"/>
                </a:solidFill>
                <a:latin typeface="Arial" panose="020B0604020202020204" pitchFamily="34" charset="0"/>
                <a:cs typeface="Arial" panose="020B0604020202020204" pitchFamily="34" charset="0"/>
              </a:rPr>
              <a:t>The Investigating Officer must provide information on the following: </a:t>
            </a:r>
          </a:p>
          <a:p>
            <a:endParaRPr lang="en-GB" b="1" dirty="0">
              <a:solidFill>
                <a:srgbClr val="333333"/>
              </a:solidFill>
              <a:latin typeface="Helvetica Neue" panose="02000503000000020004" pitchFamily="2" charset="0"/>
            </a:endParaRPr>
          </a:p>
          <a:p>
            <a:r>
              <a:rPr lang="en-GB" b="1" dirty="0">
                <a:solidFill>
                  <a:srgbClr val="333333"/>
                </a:solidFill>
                <a:latin typeface="Helvetica Neue" panose="02000503000000020004" pitchFamily="2" charset="0"/>
              </a:rPr>
              <a:t> </a:t>
            </a:r>
          </a:p>
        </p:txBody>
      </p:sp>
      <p:sp>
        <p:nvSpPr>
          <p:cNvPr id="8" name="Rectangle 7">
            <a:extLst>
              <a:ext uri="{FF2B5EF4-FFF2-40B4-BE49-F238E27FC236}">
                <a16:creationId xmlns:a16="http://schemas.microsoft.com/office/drawing/2014/main" id="{230B2AA6-AF21-B849-9EB7-49B9835D7667}"/>
              </a:ext>
            </a:extLst>
          </p:cNvPr>
          <p:cNvSpPr/>
          <p:nvPr/>
        </p:nvSpPr>
        <p:spPr>
          <a:xfrm>
            <a:off x="296944" y="1997839"/>
            <a:ext cx="4863992" cy="2862322"/>
          </a:xfrm>
          <a:prstGeom prst="rect">
            <a:avLst/>
          </a:prstGeom>
        </p:spPr>
        <p:txBody>
          <a:bodyPr wrap="square">
            <a:spAutoFit/>
          </a:bodyPr>
          <a:lstStyle/>
          <a:p>
            <a:pPr marL="285750" indent="-285750">
              <a:buFont typeface="Wingdings" pitchFamily="2" charset="2"/>
              <a:buChar char="Ø"/>
            </a:pPr>
            <a:r>
              <a:rPr lang="en-GB" dirty="0">
                <a:solidFill>
                  <a:srgbClr val="333333"/>
                </a:solidFill>
                <a:latin typeface="Arial" panose="020B0604020202020204" pitchFamily="34" charset="0"/>
              </a:rPr>
              <a:t>Name and contact details of investigating officer &amp; incident number </a:t>
            </a:r>
          </a:p>
          <a:p>
            <a:r>
              <a:rPr lang="en-GB" dirty="0">
                <a:solidFill>
                  <a:srgbClr val="333333"/>
                </a:solidFill>
                <a:latin typeface="Arial" panose="020B0604020202020204" pitchFamily="34" charset="0"/>
              </a:rPr>
              <a:t> </a:t>
            </a:r>
          </a:p>
          <a:p>
            <a:pPr marL="285750" indent="-285750">
              <a:buFont typeface="Wingdings" pitchFamily="2" charset="2"/>
              <a:buChar char="Ø"/>
            </a:pPr>
            <a:r>
              <a:rPr lang="en-GB" dirty="0">
                <a:solidFill>
                  <a:srgbClr val="333333"/>
                </a:solidFill>
                <a:latin typeface="Arial" panose="020B0604020202020204" pitchFamily="34" charset="0"/>
              </a:rPr>
              <a:t>Progress of the investigation and </a:t>
            </a:r>
          </a:p>
          <a:p>
            <a:r>
              <a:rPr lang="en-GB" dirty="0">
                <a:solidFill>
                  <a:srgbClr val="333333"/>
                </a:solidFill>
                <a:latin typeface="Arial" panose="020B0604020202020204" pitchFamily="34" charset="0"/>
              </a:rPr>
              <a:t>    any significant developments</a:t>
            </a:r>
          </a:p>
          <a:p>
            <a:endParaRPr lang="en-GB" dirty="0">
              <a:solidFill>
                <a:srgbClr val="333333"/>
              </a:solidFill>
              <a:latin typeface="Arial" panose="020B0604020202020204" pitchFamily="34" charset="0"/>
            </a:endParaRPr>
          </a:p>
          <a:p>
            <a:pPr marL="285750" indent="-285750">
              <a:buFont typeface="Wingdings" pitchFamily="2" charset="2"/>
              <a:buChar char="Ø"/>
            </a:pPr>
            <a:r>
              <a:rPr lang="en-GB" dirty="0">
                <a:solidFill>
                  <a:srgbClr val="333333"/>
                </a:solidFill>
                <a:latin typeface="Arial" panose="020B0604020202020204" pitchFamily="34" charset="0"/>
              </a:rPr>
              <a:t>Kept up to date with court appearances and if suspect has been remanded, RUI’d, or released on bail (including bail conditions)  </a:t>
            </a:r>
            <a:endParaRPr lang="en-GB" dirty="0"/>
          </a:p>
        </p:txBody>
      </p:sp>
      <p:sp>
        <p:nvSpPr>
          <p:cNvPr id="9" name="TextBox 8">
            <a:extLst>
              <a:ext uri="{FF2B5EF4-FFF2-40B4-BE49-F238E27FC236}">
                <a16:creationId xmlns:a16="http://schemas.microsoft.com/office/drawing/2014/main" id="{59043C54-196E-934C-9074-095480D15BBA}"/>
              </a:ext>
            </a:extLst>
          </p:cNvPr>
          <p:cNvSpPr txBox="1"/>
          <p:nvPr/>
        </p:nvSpPr>
        <p:spPr>
          <a:xfrm>
            <a:off x="5997843" y="4539169"/>
            <a:ext cx="2092271" cy="369332"/>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Click </a:t>
            </a:r>
            <a:r>
              <a:rPr lang="en-GB" u="sng" dirty="0">
                <a:solidFill>
                  <a:schemeClr val="bg1"/>
                </a:solidFill>
                <a:latin typeface="Arial" panose="020B0604020202020204" pitchFamily="34" charset="0"/>
                <a:cs typeface="Arial" panose="020B0604020202020204" pitchFamily="34" charset="0"/>
                <a:hlinkClick r:id="rId4"/>
              </a:rPr>
              <a:t>here</a:t>
            </a:r>
            <a:endParaRPr lang="en-GB" u="sng" dirty="0">
              <a:solidFill>
                <a:schemeClr val="bg1"/>
              </a:solidFill>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25311751-16B4-494A-9868-DD2C67013721}"/>
              </a:ext>
            </a:extLst>
          </p:cNvPr>
          <p:cNvSpPr txBox="1"/>
          <p:nvPr/>
        </p:nvSpPr>
        <p:spPr>
          <a:xfrm>
            <a:off x="6238067" y="5716268"/>
            <a:ext cx="5811865" cy="369332"/>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(College of Policing, 2020) </a:t>
            </a:r>
          </a:p>
        </p:txBody>
      </p:sp>
    </p:spTree>
    <p:extLst>
      <p:ext uri="{BB962C8B-B14F-4D97-AF65-F5344CB8AC3E}">
        <p14:creationId xmlns:p14="http://schemas.microsoft.com/office/powerpoint/2010/main" val="73959199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entagon 3">
            <a:extLst>
              <a:ext uri="{FF2B5EF4-FFF2-40B4-BE49-F238E27FC236}">
                <a16:creationId xmlns:a16="http://schemas.microsoft.com/office/drawing/2014/main" id="{2F739255-2E96-8049-89A6-7126BAEBF02F}"/>
              </a:ext>
            </a:extLst>
          </p:cNvPr>
          <p:cNvSpPr/>
          <p:nvPr/>
        </p:nvSpPr>
        <p:spPr>
          <a:xfrm>
            <a:off x="224851" y="494675"/>
            <a:ext cx="8679306" cy="892983"/>
          </a:xfrm>
          <a:prstGeom prst="homePlat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1AE9CDED-AEF7-C447-8C09-4D564AA44706}"/>
              </a:ext>
            </a:extLst>
          </p:cNvPr>
          <p:cNvSpPr>
            <a:spLocks noGrp="1"/>
          </p:cNvSpPr>
          <p:nvPr>
            <p:ph type="title"/>
          </p:nvPr>
        </p:nvSpPr>
        <p:spPr>
          <a:xfrm>
            <a:off x="457200" y="345565"/>
            <a:ext cx="8229600" cy="1143000"/>
          </a:xfrm>
        </p:spPr>
        <p:txBody>
          <a:bodyPr>
            <a:normAutofit/>
          </a:bodyPr>
          <a:lstStyle/>
          <a:p>
            <a:pPr algn="l"/>
            <a:r>
              <a:rPr lang="en-GB" sz="2400" dirty="0">
                <a:solidFill>
                  <a:schemeClr val="bg1"/>
                </a:solidFill>
                <a:latin typeface="Arial" panose="020B0604020202020204" pitchFamily="34" charset="0"/>
                <a:cs typeface="Arial" panose="020B0604020202020204" pitchFamily="34" charset="0"/>
              </a:rPr>
              <a:t>  </a:t>
            </a:r>
          </a:p>
        </p:txBody>
      </p:sp>
      <p:pic>
        <p:nvPicPr>
          <p:cNvPr id="5" name="Picture 4" descr="5 reasons why we started a Podcast | by Cedric Tan | The Higher Education  Revolution">
            <a:extLst>
              <a:ext uri="{FF2B5EF4-FFF2-40B4-BE49-F238E27FC236}">
                <a16:creationId xmlns:a16="http://schemas.microsoft.com/office/drawing/2014/main" id="{F2AADD89-9B46-844C-AF8D-EA50EB48733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8679" y="2906842"/>
            <a:ext cx="1708879" cy="104431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C3BC6196-2C78-DF40-9F86-66F158B334A4}"/>
              </a:ext>
            </a:extLst>
          </p:cNvPr>
          <p:cNvSpPr txBox="1"/>
          <p:nvPr/>
        </p:nvSpPr>
        <p:spPr>
          <a:xfrm>
            <a:off x="2842160" y="2551837"/>
            <a:ext cx="5643161" cy="2031325"/>
          </a:xfrm>
          <a:prstGeom prst="rect">
            <a:avLst/>
          </a:prstGeom>
          <a:noFill/>
        </p:spPr>
        <p:txBody>
          <a:bodyPr wrap="square" rtlCol="0">
            <a:spAutoFit/>
          </a:bodyPr>
          <a:lstStyle/>
          <a:p>
            <a:r>
              <a:rPr lang="en-GB" b="1" u="sng" dirty="0">
                <a:latin typeface="Arial" panose="020B0604020202020204" pitchFamily="34" charset="0"/>
                <a:cs typeface="Arial" panose="020B0604020202020204" pitchFamily="34" charset="0"/>
              </a:rPr>
              <a:t>Discuss</a:t>
            </a:r>
          </a:p>
          <a:p>
            <a:endParaRPr lang="en-GB" b="1" u="sng" dirty="0">
              <a:latin typeface="Arial" panose="020B0604020202020204" pitchFamily="34" charset="0"/>
              <a:cs typeface="Arial" panose="020B0604020202020204" pitchFamily="34" charset="0"/>
            </a:endParaRPr>
          </a:p>
          <a:p>
            <a:pPr marL="285750" indent="-285750">
              <a:buFont typeface="Wingdings" pitchFamily="2" charset="2"/>
              <a:buChar char="Ø"/>
            </a:pPr>
            <a:r>
              <a:rPr lang="en-GB" dirty="0">
                <a:latin typeface="Arial" panose="020B0604020202020204" pitchFamily="34" charset="0"/>
                <a:cs typeface="Arial" panose="020B0604020202020204" pitchFamily="34" charset="0"/>
              </a:rPr>
              <a:t>Thinking of a wide range of complex investigations, can you think of any </a:t>
            </a:r>
            <a:r>
              <a:rPr lang="en-GB" b="1" u="sng" dirty="0">
                <a:latin typeface="Arial" panose="020B0604020202020204" pitchFamily="34" charset="0"/>
                <a:cs typeface="Arial" panose="020B0604020202020204" pitchFamily="34" charset="0"/>
              </a:rPr>
              <a:t>professional suppo</a:t>
            </a:r>
            <a:r>
              <a:rPr lang="en-GB" dirty="0">
                <a:latin typeface="Arial" panose="020B0604020202020204" pitchFamily="34" charset="0"/>
                <a:cs typeface="Arial" panose="020B0604020202020204" pitchFamily="34" charset="0"/>
              </a:rPr>
              <a:t>rt which is available to witnesses and victims? Both </a:t>
            </a:r>
            <a:r>
              <a:rPr lang="en-GB" b="1" u="sng" dirty="0">
                <a:latin typeface="Arial" panose="020B0604020202020204" pitchFamily="34" charset="0"/>
                <a:cs typeface="Arial" panose="020B0604020202020204" pitchFamily="34" charset="0"/>
              </a:rPr>
              <a:t>internal</a:t>
            </a:r>
            <a:r>
              <a:rPr lang="en-GB" dirty="0">
                <a:latin typeface="Arial" panose="020B0604020202020204" pitchFamily="34" charset="0"/>
                <a:cs typeface="Arial" panose="020B0604020202020204" pitchFamily="34" charset="0"/>
              </a:rPr>
              <a:t> and </a:t>
            </a:r>
            <a:r>
              <a:rPr lang="en-GB" b="1" u="sng" dirty="0">
                <a:latin typeface="Arial" panose="020B0604020202020204" pitchFamily="34" charset="0"/>
                <a:cs typeface="Arial" panose="020B0604020202020204" pitchFamily="34" charset="0"/>
              </a:rPr>
              <a:t>external</a:t>
            </a:r>
            <a:r>
              <a:rPr lang="en-GB" dirty="0">
                <a:latin typeface="Arial" panose="020B0604020202020204" pitchFamily="34" charset="0"/>
                <a:cs typeface="Arial" panose="020B0604020202020204" pitchFamily="34" charset="0"/>
              </a:rPr>
              <a:t>? </a:t>
            </a:r>
          </a:p>
          <a:p>
            <a:endParaRPr lang="en-GB" u="sng"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BF0F88DB-3194-7C4E-986C-A4A840DBB5E1}"/>
              </a:ext>
            </a:extLst>
          </p:cNvPr>
          <p:cNvSpPr txBox="1"/>
          <p:nvPr/>
        </p:nvSpPr>
        <p:spPr>
          <a:xfrm>
            <a:off x="457200" y="655455"/>
            <a:ext cx="8229600" cy="523220"/>
          </a:xfrm>
          <a:prstGeom prst="rect">
            <a:avLst/>
          </a:prstGeom>
          <a:noFill/>
        </p:spPr>
        <p:txBody>
          <a:bodyPr wrap="square" rtlCol="0">
            <a:spAutoFit/>
          </a:bodyPr>
          <a:lstStyle/>
          <a:p>
            <a:r>
              <a:rPr lang="en-GB" sz="2800" dirty="0">
                <a:solidFill>
                  <a:schemeClr val="bg1"/>
                </a:solidFill>
                <a:latin typeface="Arial" panose="020B0604020202020204" pitchFamily="34" charset="0"/>
                <a:cs typeface="Arial" panose="020B0604020202020204" pitchFamily="34" charset="0"/>
              </a:rPr>
              <a:t>Professional Support for Witnesses and Victims</a:t>
            </a:r>
          </a:p>
        </p:txBody>
      </p:sp>
    </p:spTree>
    <p:extLst>
      <p:ext uri="{BB962C8B-B14F-4D97-AF65-F5344CB8AC3E}">
        <p14:creationId xmlns:p14="http://schemas.microsoft.com/office/powerpoint/2010/main" val="325066373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17AB861-5A44-3F40-B264-0C6F16789CAD}"/>
              </a:ext>
            </a:extLst>
          </p:cNvPr>
          <p:cNvSpPr/>
          <p:nvPr/>
        </p:nvSpPr>
        <p:spPr>
          <a:xfrm>
            <a:off x="538440" y="1575078"/>
            <a:ext cx="6265315" cy="3139321"/>
          </a:xfrm>
          <a:prstGeom prst="rect">
            <a:avLst/>
          </a:prstGeom>
        </p:spPr>
        <p:txBody>
          <a:bodyPr wrap="square">
            <a:spAutoFit/>
          </a:bodyPr>
          <a:lstStyle/>
          <a:p>
            <a:pPr marL="285750" indent="-285750">
              <a:buFont typeface="Wingdings" pitchFamily="2" charset="2"/>
              <a:buChar char="Ø"/>
            </a:pPr>
            <a:r>
              <a:rPr lang="en-GB" dirty="0">
                <a:solidFill>
                  <a:srgbClr val="333333"/>
                </a:solidFill>
                <a:latin typeface="Arial" panose="020B0604020202020204" pitchFamily="34" charset="0"/>
              </a:rPr>
              <a:t>Family Liaison Officer (FLO)</a:t>
            </a:r>
          </a:p>
          <a:p>
            <a:pPr>
              <a:buFont typeface="Arial" panose="020B0604020202020204" pitchFamily="34" charset="0"/>
              <a:buChar char="•"/>
            </a:pPr>
            <a:endParaRPr lang="en-GB" dirty="0">
              <a:solidFill>
                <a:srgbClr val="333333"/>
              </a:solidFill>
              <a:latin typeface="Arial" panose="020B0604020202020204" pitchFamily="34" charset="0"/>
            </a:endParaRPr>
          </a:p>
          <a:p>
            <a:pPr marL="285750" indent="-285750">
              <a:buFont typeface="Wingdings" pitchFamily="2" charset="2"/>
              <a:buChar char="Ø"/>
            </a:pPr>
            <a:r>
              <a:rPr lang="en-GB" dirty="0">
                <a:solidFill>
                  <a:srgbClr val="333333"/>
                </a:solidFill>
                <a:latin typeface="Arial" panose="020B0604020202020204" pitchFamily="34" charset="0"/>
              </a:rPr>
              <a:t>Sexual Offence Liaison Officer (SOLO)</a:t>
            </a:r>
          </a:p>
          <a:p>
            <a:endParaRPr lang="en-GB" dirty="0">
              <a:solidFill>
                <a:srgbClr val="333333"/>
              </a:solidFill>
              <a:latin typeface="Arial" panose="020B0604020202020204" pitchFamily="34" charset="0"/>
            </a:endParaRPr>
          </a:p>
          <a:p>
            <a:pPr marL="285750" indent="-285750">
              <a:buFont typeface="Wingdings" pitchFamily="2" charset="2"/>
              <a:buChar char="Ø"/>
            </a:pPr>
            <a:r>
              <a:rPr lang="en-GB" dirty="0">
                <a:solidFill>
                  <a:srgbClr val="333333"/>
                </a:solidFill>
                <a:latin typeface="Arial" panose="020B0604020202020204" pitchFamily="34" charset="0"/>
              </a:rPr>
              <a:t>Achieving Best Evidence Officer (ABE)</a:t>
            </a:r>
          </a:p>
          <a:p>
            <a:pPr>
              <a:buFont typeface="Arial" panose="020B0604020202020204" pitchFamily="34" charset="0"/>
              <a:buChar char="•"/>
            </a:pPr>
            <a:endParaRPr lang="en-GB" dirty="0">
              <a:solidFill>
                <a:srgbClr val="333333"/>
              </a:solidFill>
              <a:latin typeface="Arial" panose="020B0604020202020204" pitchFamily="34" charset="0"/>
            </a:endParaRPr>
          </a:p>
          <a:p>
            <a:pPr marL="285750" indent="-285750">
              <a:buFont typeface="Wingdings" pitchFamily="2" charset="2"/>
              <a:buChar char="Ø"/>
            </a:pPr>
            <a:r>
              <a:rPr lang="en-GB" dirty="0">
                <a:solidFill>
                  <a:srgbClr val="333333"/>
                </a:solidFill>
                <a:latin typeface="Arial" panose="020B0604020202020204" pitchFamily="34" charset="0"/>
              </a:rPr>
              <a:t>Domestic Violence Officer (DV)</a:t>
            </a:r>
          </a:p>
          <a:p>
            <a:pPr>
              <a:buFont typeface="Arial" panose="020B0604020202020204" pitchFamily="34" charset="0"/>
              <a:buChar char="•"/>
            </a:pPr>
            <a:endParaRPr lang="en-GB" dirty="0">
              <a:solidFill>
                <a:srgbClr val="333333"/>
              </a:solidFill>
              <a:latin typeface="Arial" panose="020B0604020202020204" pitchFamily="34" charset="0"/>
            </a:endParaRPr>
          </a:p>
          <a:p>
            <a:pPr marL="285750" indent="-285750">
              <a:buFont typeface="Wingdings" pitchFamily="2" charset="2"/>
              <a:buChar char="Ø"/>
            </a:pPr>
            <a:r>
              <a:rPr lang="en-GB" dirty="0">
                <a:solidFill>
                  <a:srgbClr val="333333"/>
                </a:solidFill>
                <a:latin typeface="Arial" panose="020B0604020202020204" pitchFamily="34" charset="0"/>
              </a:rPr>
              <a:t>Neighbourhood Policing Team Officer (NPT) </a:t>
            </a:r>
          </a:p>
          <a:p>
            <a:pPr>
              <a:buFont typeface="Arial" panose="020B0604020202020204" pitchFamily="34" charset="0"/>
              <a:buChar char="•"/>
            </a:pPr>
            <a:endParaRPr lang="en-GB" dirty="0">
              <a:solidFill>
                <a:srgbClr val="333333"/>
              </a:solidFill>
              <a:latin typeface="Arial" panose="020B0604020202020204" pitchFamily="34" charset="0"/>
            </a:endParaRPr>
          </a:p>
          <a:p>
            <a:pPr marL="285750" indent="-285750">
              <a:buFont typeface="Wingdings" pitchFamily="2" charset="2"/>
              <a:buChar char="Ø"/>
            </a:pPr>
            <a:r>
              <a:rPr lang="en-GB" dirty="0">
                <a:solidFill>
                  <a:srgbClr val="333333"/>
                </a:solidFill>
                <a:latin typeface="Arial" panose="020B0604020202020204" pitchFamily="34" charset="0"/>
              </a:rPr>
              <a:t>Police Community Support Officer (PCSO) </a:t>
            </a:r>
          </a:p>
        </p:txBody>
      </p:sp>
      <p:sp>
        <p:nvSpPr>
          <p:cNvPr id="9" name="Pentagon 8">
            <a:extLst>
              <a:ext uri="{FF2B5EF4-FFF2-40B4-BE49-F238E27FC236}">
                <a16:creationId xmlns:a16="http://schemas.microsoft.com/office/drawing/2014/main" id="{FE8F6F34-EE57-F745-A23D-1DB023251A9B}"/>
              </a:ext>
            </a:extLst>
          </p:cNvPr>
          <p:cNvSpPr/>
          <p:nvPr/>
        </p:nvSpPr>
        <p:spPr>
          <a:xfrm>
            <a:off x="243973" y="337703"/>
            <a:ext cx="6435796" cy="824669"/>
          </a:xfrm>
          <a:prstGeom prst="homePlat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99F3AE1E-C3CE-DF4C-8A62-6D651C11562C}"/>
              </a:ext>
            </a:extLst>
          </p:cNvPr>
          <p:cNvSpPr/>
          <p:nvPr/>
        </p:nvSpPr>
        <p:spPr>
          <a:xfrm>
            <a:off x="484215" y="509363"/>
            <a:ext cx="5073697" cy="461665"/>
          </a:xfrm>
          <a:prstGeom prst="rect">
            <a:avLst/>
          </a:prstGeom>
        </p:spPr>
        <p:txBody>
          <a:bodyPr wrap="none">
            <a:spAutoFit/>
          </a:bodyPr>
          <a:lstStyle/>
          <a:p>
            <a:r>
              <a:rPr lang="en-GB" sz="2400" dirty="0">
                <a:solidFill>
                  <a:schemeClr val="bg1"/>
                </a:solidFill>
                <a:latin typeface="Arial" panose="020B0604020202020204" pitchFamily="34" charset="0"/>
              </a:rPr>
              <a:t>Specially Trained Officers (Internal) </a:t>
            </a:r>
            <a:endParaRPr lang="en-GB" sz="2400" dirty="0">
              <a:solidFill>
                <a:schemeClr val="bg1"/>
              </a:solidFill>
            </a:endParaRPr>
          </a:p>
        </p:txBody>
      </p:sp>
      <p:pic>
        <p:nvPicPr>
          <p:cNvPr id="1036" name="Picture 12" descr="How Community Care is supporting you during the Covid-19 pandemic |  Community Care">
            <a:extLst>
              <a:ext uri="{FF2B5EF4-FFF2-40B4-BE49-F238E27FC236}">
                <a16:creationId xmlns:a16="http://schemas.microsoft.com/office/drawing/2014/main" id="{36400A73-6989-9F45-AB01-A5C07CD0D2D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34052" y="1799497"/>
            <a:ext cx="2771508" cy="26904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291462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Go to Victim Support homepage">
            <a:extLst>
              <a:ext uri="{FF2B5EF4-FFF2-40B4-BE49-F238E27FC236}">
                <a16:creationId xmlns:a16="http://schemas.microsoft.com/office/drawing/2014/main" id="{2489B792-72E0-584F-AF01-9A303244161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26594" y="4649492"/>
            <a:ext cx="2255629" cy="568998"/>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Our Supporters » Mid Wales Rape Support Centre">
            <a:extLst>
              <a:ext uri="{FF2B5EF4-FFF2-40B4-BE49-F238E27FC236}">
                <a16:creationId xmlns:a16="http://schemas.microsoft.com/office/drawing/2014/main" id="{A892DC38-BF41-3F44-A670-880FFE7166C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52468" y="1521097"/>
            <a:ext cx="1037556" cy="1037556"/>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Live Fear Free Helpline - Welsh Women's Aid">
            <a:extLst>
              <a:ext uri="{FF2B5EF4-FFF2-40B4-BE49-F238E27FC236}">
                <a16:creationId xmlns:a16="http://schemas.microsoft.com/office/drawing/2014/main" id="{FDF3C88E-7824-C941-B1DB-BC07BB96F21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88069" y="1800872"/>
            <a:ext cx="1536431" cy="984191"/>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Mind Cymru – Mental Health At Work">
            <a:extLst>
              <a:ext uri="{FF2B5EF4-FFF2-40B4-BE49-F238E27FC236}">
                <a16:creationId xmlns:a16="http://schemas.microsoft.com/office/drawing/2014/main" id="{BA7098D0-7F1F-E345-8FBE-03C51C85AB3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900765" y="3509368"/>
            <a:ext cx="3112972" cy="1089540"/>
          </a:xfrm>
          <a:prstGeom prst="rect">
            <a:avLst/>
          </a:prstGeom>
          <a:noFill/>
          <a:extLst>
            <a:ext uri="{909E8E84-426E-40DD-AFC4-6F175D3DCCD1}">
              <a14:hiddenFill xmlns:a14="http://schemas.microsoft.com/office/drawing/2010/main">
                <a:solidFill>
                  <a:srgbClr val="FFFFFF"/>
                </a:solidFill>
              </a14:hiddenFill>
            </a:ext>
          </a:extLst>
        </p:spPr>
      </p:pic>
      <p:sp>
        <p:nvSpPr>
          <p:cNvPr id="9" name="Pentagon 8">
            <a:extLst>
              <a:ext uri="{FF2B5EF4-FFF2-40B4-BE49-F238E27FC236}">
                <a16:creationId xmlns:a16="http://schemas.microsoft.com/office/drawing/2014/main" id="{FE8F6F34-EE57-F745-A23D-1DB023251A9B}"/>
              </a:ext>
            </a:extLst>
          </p:cNvPr>
          <p:cNvSpPr/>
          <p:nvPr/>
        </p:nvSpPr>
        <p:spPr>
          <a:xfrm>
            <a:off x="243973" y="337703"/>
            <a:ext cx="6435796" cy="824669"/>
          </a:xfrm>
          <a:prstGeom prst="homePlat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99F3AE1E-C3CE-DF4C-8A62-6D651C11562C}"/>
              </a:ext>
            </a:extLst>
          </p:cNvPr>
          <p:cNvSpPr/>
          <p:nvPr/>
        </p:nvSpPr>
        <p:spPr>
          <a:xfrm>
            <a:off x="484215" y="509363"/>
            <a:ext cx="4942379" cy="461665"/>
          </a:xfrm>
          <a:prstGeom prst="rect">
            <a:avLst/>
          </a:prstGeom>
        </p:spPr>
        <p:txBody>
          <a:bodyPr wrap="none">
            <a:spAutoFit/>
          </a:bodyPr>
          <a:lstStyle/>
          <a:p>
            <a:r>
              <a:rPr lang="en-GB" sz="2400" dirty="0">
                <a:solidFill>
                  <a:schemeClr val="bg1"/>
                </a:solidFill>
                <a:latin typeface="Arial" panose="020B0604020202020204" pitchFamily="34" charset="0"/>
              </a:rPr>
              <a:t>Support Organisations (External) ) </a:t>
            </a:r>
            <a:endParaRPr lang="en-GB" sz="2400" dirty="0">
              <a:solidFill>
                <a:schemeClr val="bg1"/>
              </a:solidFill>
            </a:endParaRPr>
          </a:p>
        </p:txBody>
      </p:sp>
      <p:sp>
        <p:nvSpPr>
          <p:cNvPr id="2" name="Rectangle 1">
            <a:extLst>
              <a:ext uri="{FF2B5EF4-FFF2-40B4-BE49-F238E27FC236}">
                <a16:creationId xmlns:a16="http://schemas.microsoft.com/office/drawing/2014/main" id="{28F74DA7-81A8-0C44-8474-0A517727753E}"/>
              </a:ext>
            </a:extLst>
          </p:cNvPr>
          <p:cNvSpPr/>
          <p:nvPr/>
        </p:nvSpPr>
        <p:spPr>
          <a:xfrm>
            <a:off x="484215" y="1800872"/>
            <a:ext cx="4572000" cy="3139321"/>
          </a:xfrm>
          <a:prstGeom prst="rect">
            <a:avLst/>
          </a:prstGeom>
        </p:spPr>
        <p:txBody>
          <a:bodyPr>
            <a:spAutoFit/>
          </a:bodyPr>
          <a:lstStyle/>
          <a:p>
            <a:pPr marL="285750" indent="-285750">
              <a:buFont typeface="Wingdings" pitchFamily="2" charset="2"/>
              <a:buChar char="Ø"/>
            </a:pPr>
            <a:r>
              <a:rPr lang="en-GB" dirty="0">
                <a:solidFill>
                  <a:srgbClr val="333333"/>
                </a:solidFill>
                <a:latin typeface="Arial" panose="020B0604020202020204" pitchFamily="34" charset="0"/>
              </a:rPr>
              <a:t>Sexual assault referral centres</a:t>
            </a:r>
          </a:p>
          <a:p>
            <a:pPr marL="285750" indent="-285750">
              <a:buFont typeface="Wingdings" pitchFamily="2" charset="2"/>
              <a:buChar char="Ø"/>
            </a:pPr>
            <a:endParaRPr lang="en-GB" dirty="0">
              <a:solidFill>
                <a:srgbClr val="333333"/>
              </a:solidFill>
              <a:latin typeface="Arial" panose="020B0604020202020204" pitchFamily="34" charset="0"/>
            </a:endParaRPr>
          </a:p>
          <a:p>
            <a:pPr marL="285750" indent="-285750">
              <a:buFont typeface="Wingdings" pitchFamily="2" charset="2"/>
              <a:buChar char="Ø"/>
            </a:pPr>
            <a:r>
              <a:rPr lang="en-GB" dirty="0">
                <a:solidFill>
                  <a:srgbClr val="333333"/>
                </a:solidFill>
                <a:latin typeface="Arial" panose="020B0604020202020204" pitchFamily="34" charset="0"/>
              </a:rPr>
              <a:t>Social services</a:t>
            </a:r>
          </a:p>
          <a:p>
            <a:endParaRPr lang="en-GB" dirty="0">
              <a:solidFill>
                <a:srgbClr val="333333"/>
              </a:solidFill>
              <a:latin typeface="Arial" panose="020B0604020202020204" pitchFamily="34" charset="0"/>
            </a:endParaRPr>
          </a:p>
          <a:p>
            <a:pPr marL="285750" indent="-285750">
              <a:buFont typeface="Wingdings" pitchFamily="2" charset="2"/>
              <a:buChar char="Ø"/>
            </a:pPr>
            <a:r>
              <a:rPr lang="en-GB" dirty="0">
                <a:solidFill>
                  <a:srgbClr val="333333"/>
                </a:solidFill>
                <a:latin typeface="Arial" panose="020B0604020202020204" pitchFamily="34" charset="0"/>
              </a:rPr>
              <a:t>Health service</a:t>
            </a:r>
          </a:p>
          <a:p>
            <a:endParaRPr lang="en-GB" dirty="0">
              <a:solidFill>
                <a:srgbClr val="333333"/>
              </a:solidFill>
              <a:latin typeface="Arial" panose="020B0604020202020204" pitchFamily="34" charset="0"/>
            </a:endParaRPr>
          </a:p>
          <a:p>
            <a:pPr marL="285750" indent="-285750">
              <a:buFont typeface="Wingdings" pitchFamily="2" charset="2"/>
              <a:buChar char="Ø"/>
            </a:pPr>
            <a:r>
              <a:rPr lang="en-GB" dirty="0">
                <a:solidFill>
                  <a:srgbClr val="333333"/>
                </a:solidFill>
                <a:latin typeface="Arial" panose="020B0604020202020204" pitchFamily="34" charset="0"/>
              </a:rPr>
              <a:t>Race equality councils</a:t>
            </a:r>
          </a:p>
          <a:p>
            <a:endParaRPr lang="en-GB" dirty="0">
              <a:solidFill>
                <a:srgbClr val="333333"/>
              </a:solidFill>
              <a:latin typeface="Arial" panose="020B0604020202020204" pitchFamily="34" charset="0"/>
            </a:endParaRPr>
          </a:p>
          <a:p>
            <a:pPr marL="285750" indent="-285750">
              <a:buFont typeface="Wingdings" pitchFamily="2" charset="2"/>
              <a:buChar char="Ø"/>
            </a:pPr>
            <a:r>
              <a:rPr lang="en-GB" dirty="0">
                <a:solidFill>
                  <a:srgbClr val="333333"/>
                </a:solidFill>
                <a:latin typeface="Arial" panose="020B0604020202020204" pitchFamily="34" charset="0"/>
              </a:rPr>
              <a:t>LGBT support groups</a:t>
            </a:r>
          </a:p>
          <a:p>
            <a:endParaRPr lang="en-GB" dirty="0">
              <a:solidFill>
                <a:srgbClr val="333333"/>
              </a:solidFill>
              <a:latin typeface="Arial" panose="020B0604020202020204" pitchFamily="34" charset="0"/>
            </a:endParaRPr>
          </a:p>
          <a:p>
            <a:pPr marL="285750" indent="-285750">
              <a:buFont typeface="Wingdings" pitchFamily="2" charset="2"/>
              <a:buChar char="Ø"/>
            </a:pPr>
            <a:r>
              <a:rPr lang="en-GB" dirty="0">
                <a:solidFill>
                  <a:srgbClr val="333333"/>
                </a:solidFill>
                <a:latin typeface="Arial" panose="020B0604020202020204" pitchFamily="34" charset="0"/>
              </a:rPr>
              <a:t>Religious organisations or groups</a:t>
            </a:r>
          </a:p>
        </p:txBody>
      </p:sp>
      <p:pic>
        <p:nvPicPr>
          <p:cNvPr id="3074" name="Picture 2" descr="Victims &amp; Witnesses of Crime | Gwent Police">
            <a:extLst>
              <a:ext uri="{FF2B5EF4-FFF2-40B4-BE49-F238E27FC236}">
                <a16:creationId xmlns:a16="http://schemas.microsoft.com/office/drawing/2014/main" id="{3D717058-3791-8B46-B9AD-8FF01C0E148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915796" y="716807"/>
            <a:ext cx="1536431" cy="89113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South Wales Police - Domestic Abuse Action Plan – April 2016">
            <a:extLst>
              <a:ext uri="{FF2B5EF4-FFF2-40B4-BE49-F238E27FC236}">
                <a16:creationId xmlns:a16="http://schemas.microsoft.com/office/drawing/2014/main" id="{ECFD252F-D7A1-9F46-8C71-480D0846968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466250" y="2818719"/>
            <a:ext cx="3443637" cy="6202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431441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entagon 2">
            <a:extLst>
              <a:ext uri="{FF2B5EF4-FFF2-40B4-BE49-F238E27FC236}">
                <a16:creationId xmlns:a16="http://schemas.microsoft.com/office/drawing/2014/main" id="{51E3C964-B251-4E4D-80D3-33FA485EF80C}"/>
              </a:ext>
            </a:extLst>
          </p:cNvPr>
          <p:cNvSpPr/>
          <p:nvPr/>
        </p:nvSpPr>
        <p:spPr>
          <a:xfrm>
            <a:off x="282286" y="339936"/>
            <a:ext cx="7652846" cy="1027833"/>
          </a:xfrm>
          <a:prstGeom prst="homePlat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93E8F03-EE80-2E4F-BFC7-FE0C6D4B660A}"/>
              </a:ext>
            </a:extLst>
          </p:cNvPr>
          <p:cNvSpPr>
            <a:spLocks noGrp="1"/>
          </p:cNvSpPr>
          <p:nvPr>
            <p:ph type="title"/>
          </p:nvPr>
        </p:nvSpPr>
        <p:spPr>
          <a:xfrm>
            <a:off x="457200" y="306179"/>
            <a:ext cx="8229600" cy="1143000"/>
          </a:xfrm>
        </p:spPr>
        <p:txBody>
          <a:bodyPr>
            <a:normAutofit/>
          </a:bodyPr>
          <a:lstStyle/>
          <a:p>
            <a:pPr algn="l"/>
            <a:r>
              <a:rPr lang="en-GB" sz="3600" dirty="0">
                <a:solidFill>
                  <a:schemeClr val="bg1"/>
                </a:solidFill>
                <a:latin typeface="Arial" panose="020B0604020202020204" pitchFamily="34" charset="0"/>
                <a:cs typeface="Arial" panose="020B0604020202020204" pitchFamily="34" charset="0"/>
              </a:rPr>
              <a:t>Victim’s Right To Review Scheme </a:t>
            </a:r>
          </a:p>
        </p:txBody>
      </p:sp>
      <p:pic>
        <p:nvPicPr>
          <p:cNvPr id="8" name="Picture 7" descr="Graphical user interface, text, application&#10;&#10;Description automatically generated">
            <a:extLst>
              <a:ext uri="{FF2B5EF4-FFF2-40B4-BE49-F238E27FC236}">
                <a16:creationId xmlns:a16="http://schemas.microsoft.com/office/drawing/2014/main" id="{E1F9A2AC-6272-4146-8362-7E7DBA3020F4}"/>
              </a:ext>
            </a:extLst>
          </p:cNvPr>
          <p:cNvPicPr>
            <a:picLocks noChangeAspect="1"/>
          </p:cNvPicPr>
          <p:nvPr/>
        </p:nvPicPr>
        <p:blipFill>
          <a:blip r:embed="rId2">
            <a:extLst>
              <a:ext uri="{BEBA8EAE-BF5A-486C-A8C5-ECC9F3942E4B}">
                <a14:imgProps xmlns:a14="http://schemas.microsoft.com/office/drawing/2010/main">
                  <a14:imgLayer r:embed="rId3">
                    <a14:imgEffect>
                      <a14:artisticFilmGrain/>
                    </a14:imgEffect>
                  </a14:imgLayer>
                </a14:imgProps>
              </a:ext>
              <a:ext uri="{28A0092B-C50C-407E-A947-70E740481C1C}">
                <a14:useLocalDpi xmlns:a14="http://schemas.microsoft.com/office/drawing/2010/main" val="0"/>
              </a:ext>
            </a:extLst>
          </a:blip>
          <a:stretch>
            <a:fillRect/>
          </a:stretch>
        </p:blipFill>
        <p:spPr>
          <a:xfrm rot="20487567">
            <a:off x="735958" y="1832137"/>
            <a:ext cx="2670655" cy="3289410"/>
          </a:xfrm>
          <a:prstGeom prst="rect">
            <a:avLst/>
          </a:prstGeom>
        </p:spPr>
      </p:pic>
      <p:sp>
        <p:nvSpPr>
          <p:cNvPr id="9" name="Rectangle 8">
            <a:extLst>
              <a:ext uri="{FF2B5EF4-FFF2-40B4-BE49-F238E27FC236}">
                <a16:creationId xmlns:a16="http://schemas.microsoft.com/office/drawing/2014/main" id="{52137AF8-8989-5F4F-BB0C-194865B5689B}"/>
              </a:ext>
            </a:extLst>
          </p:cNvPr>
          <p:cNvSpPr/>
          <p:nvPr/>
        </p:nvSpPr>
        <p:spPr>
          <a:xfrm>
            <a:off x="3860285" y="1999514"/>
            <a:ext cx="4572000" cy="1477328"/>
          </a:xfrm>
          <a:prstGeom prst="rect">
            <a:avLst/>
          </a:prstGeom>
        </p:spPr>
        <p:txBody>
          <a:bodyPr>
            <a:spAutoFit/>
          </a:bodyPr>
          <a:lstStyle/>
          <a:p>
            <a:r>
              <a:rPr lang="en-GB" b="1" dirty="0">
                <a:latin typeface="Arial" panose="020B0604020202020204" pitchFamily="34" charset="0"/>
                <a:cs typeface="Arial" panose="020B0604020202020204" pitchFamily="34" charset="0"/>
              </a:rPr>
              <a:t>Victim’s Right to Review Scheme</a:t>
            </a:r>
            <a:r>
              <a:rPr lang="en-GB" dirty="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relates to a right for a victim to ask for a review of a decision not to prosecute a suspect.’ (ACPO, 2015) </a:t>
            </a:r>
            <a:endParaRPr lang="en-GB" dirty="0">
              <a:effectLst/>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D604C589-EED4-634D-8643-4E0D6B17B757}"/>
              </a:ext>
            </a:extLst>
          </p:cNvPr>
          <p:cNvSpPr txBox="1"/>
          <p:nvPr/>
        </p:nvSpPr>
        <p:spPr>
          <a:xfrm>
            <a:off x="4695986" y="4246536"/>
            <a:ext cx="2789695" cy="646331"/>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Click </a:t>
            </a:r>
            <a:r>
              <a:rPr lang="en-GB" dirty="0">
                <a:latin typeface="Arial" panose="020B0604020202020204" pitchFamily="34" charset="0"/>
                <a:cs typeface="Arial" panose="020B0604020202020204" pitchFamily="34" charset="0"/>
                <a:hlinkClick r:id="rId4"/>
              </a:rPr>
              <a:t>here</a:t>
            </a:r>
            <a:r>
              <a:rPr lang="en-GB" dirty="0">
                <a:latin typeface="Arial" panose="020B0604020202020204" pitchFamily="34" charset="0"/>
                <a:cs typeface="Arial" panose="020B0604020202020204" pitchFamily="34" charset="0"/>
              </a:rPr>
              <a:t> for further information </a:t>
            </a:r>
          </a:p>
        </p:txBody>
      </p:sp>
    </p:spTree>
    <p:extLst>
      <p:ext uri="{BB962C8B-B14F-4D97-AF65-F5344CB8AC3E}">
        <p14:creationId xmlns:p14="http://schemas.microsoft.com/office/powerpoint/2010/main" val="244656099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Toulouse terror suspect: What we know - CNN Video">
            <a:extLst>
              <a:ext uri="{FF2B5EF4-FFF2-40B4-BE49-F238E27FC236}">
                <a16:creationId xmlns:a16="http://schemas.microsoft.com/office/drawing/2014/main" id="{0AE7C16F-39E6-FB45-A05E-98FD73BAD88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27033" y="2321004"/>
            <a:ext cx="3771900" cy="21209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CD40652C-7BFB-B44C-A8C2-88760CD9921E}"/>
              </a:ext>
            </a:extLst>
          </p:cNvPr>
          <p:cNvSpPr/>
          <p:nvPr/>
        </p:nvSpPr>
        <p:spPr>
          <a:xfrm>
            <a:off x="437060" y="2321004"/>
            <a:ext cx="3499676" cy="369332"/>
          </a:xfrm>
          <a:prstGeom prst="rect">
            <a:avLst/>
          </a:prstGeom>
        </p:spPr>
        <p:txBody>
          <a:bodyPr wrap="none">
            <a:spAutoFit/>
          </a:bodyPr>
          <a:lstStyle/>
          <a:p>
            <a:pPr marL="285750" indent="-285750">
              <a:buFont typeface="Wingdings" pitchFamily="2" charset="2"/>
              <a:buChar char="Ø"/>
            </a:pPr>
            <a:r>
              <a:rPr lang="en-GB" dirty="0">
                <a:solidFill>
                  <a:srgbClr val="333333"/>
                </a:solidFill>
                <a:latin typeface="Arial" panose="020B0604020202020204" pitchFamily="34" charset="0"/>
              </a:rPr>
              <a:t>The Identification of Suspects</a:t>
            </a:r>
            <a:endParaRPr lang="en-GB" dirty="0"/>
          </a:p>
        </p:txBody>
      </p:sp>
      <p:sp>
        <p:nvSpPr>
          <p:cNvPr id="5" name="Rectangle 4">
            <a:extLst>
              <a:ext uri="{FF2B5EF4-FFF2-40B4-BE49-F238E27FC236}">
                <a16:creationId xmlns:a16="http://schemas.microsoft.com/office/drawing/2014/main" id="{EA49DE92-1D9E-6445-B7C7-23A24906B8EE}"/>
              </a:ext>
            </a:extLst>
          </p:cNvPr>
          <p:cNvSpPr/>
          <p:nvPr/>
        </p:nvSpPr>
        <p:spPr>
          <a:xfrm>
            <a:off x="437060" y="3224646"/>
            <a:ext cx="5016181" cy="369332"/>
          </a:xfrm>
          <a:prstGeom prst="rect">
            <a:avLst/>
          </a:prstGeom>
        </p:spPr>
        <p:txBody>
          <a:bodyPr wrap="none">
            <a:spAutoFit/>
          </a:bodyPr>
          <a:lstStyle/>
          <a:p>
            <a:pPr marL="285750" indent="-285750">
              <a:buFont typeface="Wingdings" pitchFamily="2" charset="2"/>
              <a:buChar char="Ø"/>
            </a:pPr>
            <a:r>
              <a:rPr lang="en-GB" dirty="0">
                <a:solidFill>
                  <a:srgbClr val="333333"/>
                </a:solidFill>
                <a:latin typeface="Arial" panose="020B0604020202020204" pitchFamily="34" charset="0"/>
              </a:rPr>
              <a:t>The Trace/Interview/Eliminate (</a:t>
            </a:r>
            <a:r>
              <a:rPr lang="en-GB" dirty="0"/>
              <a:t>TIE</a:t>
            </a:r>
            <a:r>
              <a:rPr lang="en-GB" dirty="0">
                <a:solidFill>
                  <a:srgbClr val="333333"/>
                </a:solidFill>
                <a:latin typeface="Arial" panose="020B0604020202020204" pitchFamily="34" charset="0"/>
              </a:rPr>
              <a:t>) Strategy </a:t>
            </a:r>
            <a:endParaRPr lang="en-GB" dirty="0"/>
          </a:p>
        </p:txBody>
      </p:sp>
      <p:sp>
        <p:nvSpPr>
          <p:cNvPr id="6" name="Rectangle 5">
            <a:extLst>
              <a:ext uri="{FF2B5EF4-FFF2-40B4-BE49-F238E27FC236}">
                <a16:creationId xmlns:a16="http://schemas.microsoft.com/office/drawing/2014/main" id="{DBF7023C-F7C4-F34F-9FD9-12AACB591E7E}"/>
              </a:ext>
            </a:extLst>
          </p:cNvPr>
          <p:cNvSpPr/>
          <p:nvPr/>
        </p:nvSpPr>
        <p:spPr>
          <a:xfrm>
            <a:off x="437188" y="4206887"/>
            <a:ext cx="2460995" cy="369332"/>
          </a:xfrm>
          <a:prstGeom prst="rect">
            <a:avLst/>
          </a:prstGeom>
        </p:spPr>
        <p:txBody>
          <a:bodyPr wrap="none">
            <a:spAutoFit/>
          </a:bodyPr>
          <a:lstStyle/>
          <a:p>
            <a:pPr marL="285750" indent="-285750">
              <a:buFont typeface="Wingdings" pitchFamily="2" charset="2"/>
              <a:buChar char="Ø"/>
            </a:pPr>
            <a:r>
              <a:rPr lang="en-GB" dirty="0">
                <a:solidFill>
                  <a:srgbClr val="333333"/>
                </a:solidFill>
                <a:latin typeface="Arial" panose="020B0604020202020204" pitchFamily="34" charset="0"/>
              </a:rPr>
              <a:t>The Arrest Strategy</a:t>
            </a:r>
            <a:endParaRPr lang="en-GB" dirty="0"/>
          </a:p>
        </p:txBody>
      </p:sp>
      <p:sp>
        <p:nvSpPr>
          <p:cNvPr id="7" name="Pentagon 6">
            <a:extLst>
              <a:ext uri="{FF2B5EF4-FFF2-40B4-BE49-F238E27FC236}">
                <a16:creationId xmlns:a16="http://schemas.microsoft.com/office/drawing/2014/main" id="{7E12B6D0-D7A7-B949-9B51-DF68EBF84FE2}"/>
              </a:ext>
            </a:extLst>
          </p:cNvPr>
          <p:cNvSpPr/>
          <p:nvPr/>
        </p:nvSpPr>
        <p:spPr>
          <a:xfrm>
            <a:off x="179071" y="337374"/>
            <a:ext cx="6974238" cy="945397"/>
          </a:xfrm>
          <a:prstGeom prst="homePlat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82F193AA-967A-9E4A-B3E7-464722F9C21E}"/>
              </a:ext>
            </a:extLst>
          </p:cNvPr>
          <p:cNvSpPr>
            <a:spLocks noGrp="1"/>
          </p:cNvSpPr>
          <p:nvPr>
            <p:ph type="title"/>
          </p:nvPr>
        </p:nvSpPr>
        <p:spPr>
          <a:xfrm>
            <a:off x="-1216617" y="215451"/>
            <a:ext cx="8229600" cy="1143000"/>
          </a:xfrm>
        </p:spPr>
        <p:txBody>
          <a:bodyPr>
            <a:normAutofit/>
          </a:bodyPr>
          <a:lstStyle/>
          <a:p>
            <a:r>
              <a:rPr lang="en-GB" sz="4000" dirty="0">
                <a:solidFill>
                  <a:schemeClr val="bg1"/>
                </a:solidFill>
                <a:latin typeface="Arial" panose="020B0604020202020204" pitchFamily="34" charset="0"/>
                <a:cs typeface="Arial" panose="020B0604020202020204" pitchFamily="34" charset="0"/>
              </a:rPr>
              <a:t>Supporting Suspects </a:t>
            </a:r>
          </a:p>
        </p:txBody>
      </p:sp>
      <p:sp>
        <p:nvSpPr>
          <p:cNvPr id="8" name="TextBox 7">
            <a:extLst>
              <a:ext uri="{FF2B5EF4-FFF2-40B4-BE49-F238E27FC236}">
                <a16:creationId xmlns:a16="http://schemas.microsoft.com/office/drawing/2014/main" id="{B60FB634-6DED-C446-B391-F45E871D9809}"/>
              </a:ext>
            </a:extLst>
          </p:cNvPr>
          <p:cNvSpPr txBox="1"/>
          <p:nvPr/>
        </p:nvSpPr>
        <p:spPr>
          <a:xfrm>
            <a:off x="5938757" y="5035125"/>
            <a:ext cx="2960176" cy="369332"/>
          </a:xfrm>
          <a:prstGeom prst="rect">
            <a:avLst/>
          </a:prstGeom>
          <a:noFill/>
        </p:spPr>
        <p:txBody>
          <a:bodyPr wrap="square" rtlCol="0">
            <a:spAutoFit/>
          </a:bodyPr>
          <a:lstStyle/>
          <a:p>
            <a:r>
              <a:rPr lang="en-GB" dirty="0"/>
              <a:t>(College of Policing, 2020)</a:t>
            </a:r>
          </a:p>
        </p:txBody>
      </p:sp>
      <p:sp>
        <p:nvSpPr>
          <p:cNvPr id="3" name="TextBox 2">
            <a:extLst>
              <a:ext uri="{FF2B5EF4-FFF2-40B4-BE49-F238E27FC236}">
                <a16:creationId xmlns:a16="http://schemas.microsoft.com/office/drawing/2014/main" id="{D362F826-4039-054F-99A9-716D6758B757}"/>
              </a:ext>
            </a:extLst>
          </p:cNvPr>
          <p:cNvSpPr txBox="1"/>
          <p:nvPr/>
        </p:nvSpPr>
        <p:spPr>
          <a:xfrm>
            <a:off x="644577" y="5035125"/>
            <a:ext cx="4287187" cy="369332"/>
          </a:xfrm>
          <a:prstGeom prst="rect">
            <a:avLst/>
          </a:prstGeom>
          <a:noFill/>
        </p:spPr>
        <p:txBody>
          <a:bodyPr wrap="square" rtlCol="0">
            <a:spAutoFit/>
          </a:bodyPr>
          <a:lstStyle/>
          <a:p>
            <a:r>
              <a:rPr lang="en-GB" dirty="0"/>
              <a:t>Click </a:t>
            </a:r>
            <a:r>
              <a:rPr lang="en-GB" u="sng" dirty="0">
                <a:hlinkClick r:id="rId3"/>
              </a:rPr>
              <a:t>here</a:t>
            </a:r>
            <a:r>
              <a:rPr lang="en-GB" dirty="0"/>
              <a:t> for more information </a:t>
            </a:r>
          </a:p>
        </p:txBody>
      </p:sp>
    </p:spTree>
    <p:extLst>
      <p:ext uri="{BB962C8B-B14F-4D97-AF65-F5344CB8AC3E}">
        <p14:creationId xmlns:p14="http://schemas.microsoft.com/office/powerpoint/2010/main" val="241457699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1D8A3F2-E3DC-0246-BA35-E3DE37A23F3A}"/>
              </a:ext>
            </a:extLst>
          </p:cNvPr>
          <p:cNvSpPr txBox="1"/>
          <p:nvPr/>
        </p:nvSpPr>
        <p:spPr>
          <a:xfrm>
            <a:off x="327296" y="1846177"/>
            <a:ext cx="6947045" cy="2862322"/>
          </a:xfrm>
          <a:prstGeom prst="rect">
            <a:avLst/>
          </a:prstGeom>
          <a:noFill/>
        </p:spPr>
        <p:txBody>
          <a:bodyPr wrap="square" rtlCol="0">
            <a:spAutoFit/>
          </a:bodyPr>
          <a:lstStyle/>
          <a:p>
            <a:pPr marL="285750" indent="-285750">
              <a:buFont typeface="Wingdings" pitchFamily="2" charset="2"/>
              <a:buChar char="Ø"/>
            </a:pPr>
            <a:r>
              <a:rPr lang="en-GB" sz="2000" dirty="0">
                <a:latin typeface="Arial" panose="020B0604020202020204" pitchFamily="34" charset="0"/>
                <a:cs typeface="Arial" panose="020B0604020202020204" pitchFamily="34" charset="0"/>
              </a:rPr>
              <a:t>ADVOKATE </a:t>
            </a:r>
          </a:p>
          <a:p>
            <a:endParaRPr lang="en-GB" sz="2000" dirty="0">
              <a:latin typeface="Arial" panose="020B0604020202020204" pitchFamily="34" charset="0"/>
              <a:cs typeface="Arial" panose="020B0604020202020204" pitchFamily="34" charset="0"/>
            </a:endParaRPr>
          </a:p>
          <a:p>
            <a:pPr marL="285750" indent="-285750">
              <a:buFont typeface="Wingdings" pitchFamily="2" charset="2"/>
              <a:buChar char="Ø"/>
            </a:pPr>
            <a:r>
              <a:rPr lang="en-GB" sz="2000" dirty="0">
                <a:latin typeface="Arial" panose="020B0604020202020204" pitchFamily="34" charset="0"/>
                <a:cs typeface="Arial" panose="020B0604020202020204" pitchFamily="34" charset="0"/>
              </a:rPr>
              <a:t>Identification and Recognition </a:t>
            </a:r>
          </a:p>
          <a:p>
            <a:endParaRPr lang="en-GB" sz="2000" dirty="0">
              <a:latin typeface="Arial" panose="020B0604020202020204" pitchFamily="34" charset="0"/>
              <a:cs typeface="Arial" panose="020B0604020202020204" pitchFamily="34" charset="0"/>
            </a:endParaRPr>
          </a:p>
          <a:p>
            <a:pPr marL="285750" indent="-285750">
              <a:buFont typeface="Wingdings" pitchFamily="2" charset="2"/>
              <a:buChar char="Ø"/>
            </a:pPr>
            <a:r>
              <a:rPr lang="en-GB" sz="2000" dirty="0">
                <a:latin typeface="Arial" panose="020B0604020202020204" pitchFamily="34" charset="0"/>
                <a:cs typeface="Arial" panose="020B0604020202020204" pitchFamily="34" charset="0"/>
              </a:rPr>
              <a:t>Identification procedure</a:t>
            </a:r>
          </a:p>
          <a:p>
            <a:endParaRPr lang="en-GB" sz="2000" dirty="0">
              <a:latin typeface="Arial" panose="020B0604020202020204" pitchFamily="34" charset="0"/>
              <a:cs typeface="Arial" panose="020B0604020202020204" pitchFamily="34" charset="0"/>
            </a:endParaRPr>
          </a:p>
          <a:p>
            <a:pPr marL="285750" indent="-285750">
              <a:buFont typeface="Wingdings" pitchFamily="2" charset="2"/>
              <a:buChar char="Ø"/>
            </a:pPr>
            <a:r>
              <a:rPr lang="en-GB" sz="2000" dirty="0">
                <a:latin typeface="Arial" panose="020B0604020202020204" pitchFamily="34" charset="0"/>
                <a:cs typeface="Arial" panose="020B0604020202020204" pitchFamily="34" charset="0"/>
              </a:rPr>
              <a:t>Suspect known/ not known </a:t>
            </a:r>
          </a:p>
          <a:p>
            <a:endParaRPr lang="en-GB" sz="2000" dirty="0">
              <a:latin typeface="Arial" panose="020B0604020202020204" pitchFamily="34" charset="0"/>
              <a:cs typeface="Arial" panose="020B0604020202020204" pitchFamily="34" charset="0"/>
            </a:endParaRPr>
          </a:p>
          <a:p>
            <a:pPr marL="285750" indent="-285750">
              <a:buFont typeface="Wingdings" pitchFamily="2" charset="2"/>
              <a:buChar char="Ø"/>
            </a:pPr>
            <a:r>
              <a:rPr lang="en-GB" sz="2000" dirty="0">
                <a:latin typeface="Arial" panose="020B0604020202020204" pitchFamily="34" charset="0"/>
                <a:cs typeface="Arial" panose="020B0604020202020204" pitchFamily="34" charset="0"/>
              </a:rPr>
              <a:t>Video / Voice identification techniques </a:t>
            </a:r>
          </a:p>
        </p:txBody>
      </p:sp>
      <p:sp>
        <p:nvSpPr>
          <p:cNvPr id="2" name="Pentagon 1">
            <a:extLst>
              <a:ext uri="{FF2B5EF4-FFF2-40B4-BE49-F238E27FC236}">
                <a16:creationId xmlns:a16="http://schemas.microsoft.com/office/drawing/2014/main" id="{6C233473-74E1-DB40-AE78-2DDD979DF66C}"/>
              </a:ext>
            </a:extLst>
          </p:cNvPr>
          <p:cNvSpPr/>
          <p:nvPr/>
        </p:nvSpPr>
        <p:spPr>
          <a:xfrm>
            <a:off x="327296" y="520139"/>
            <a:ext cx="6724433" cy="867905"/>
          </a:xfrm>
          <a:prstGeom prst="homePlat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F008CD7A-7138-4947-9A9C-9E64B2768298}"/>
              </a:ext>
            </a:extLst>
          </p:cNvPr>
          <p:cNvSpPr/>
          <p:nvPr/>
        </p:nvSpPr>
        <p:spPr>
          <a:xfrm>
            <a:off x="451282" y="701159"/>
            <a:ext cx="4900701" cy="523220"/>
          </a:xfrm>
          <a:prstGeom prst="rect">
            <a:avLst/>
          </a:prstGeom>
        </p:spPr>
        <p:txBody>
          <a:bodyPr wrap="none">
            <a:spAutoFit/>
          </a:bodyPr>
          <a:lstStyle/>
          <a:p>
            <a:r>
              <a:rPr lang="en-GB" sz="2800" dirty="0">
                <a:solidFill>
                  <a:schemeClr val="bg1"/>
                </a:solidFill>
                <a:latin typeface="Arial" panose="020B0604020202020204" pitchFamily="34" charset="0"/>
              </a:rPr>
              <a:t>The Identification of Suspects</a:t>
            </a:r>
            <a:endParaRPr lang="en-GB" sz="2800" dirty="0">
              <a:solidFill>
                <a:schemeClr val="bg1"/>
              </a:solidFill>
            </a:endParaRPr>
          </a:p>
        </p:txBody>
      </p:sp>
      <p:pic>
        <p:nvPicPr>
          <p:cNvPr id="5122" name="Picture 2" descr="5 Suggested Techniques to Aid in Identifying Suspects - The New York Times">
            <a:extLst>
              <a:ext uri="{FF2B5EF4-FFF2-40B4-BE49-F238E27FC236}">
                <a16:creationId xmlns:a16="http://schemas.microsoft.com/office/drawing/2014/main" id="{EC279734-7BE3-514D-9858-304D9D588D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29961" y="1846177"/>
            <a:ext cx="4356100" cy="186690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F2AC98D1-B1CE-7946-B214-42EDC2E469C9}"/>
              </a:ext>
            </a:extLst>
          </p:cNvPr>
          <p:cNvSpPr txBox="1"/>
          <p:nvPr/>
        </p:nvSpPr>
        <p:spPr>
          <a:xfrm>
            <a:off x="644577" y="5035125"/>
            <a:ext cx="4287187" cy="369332"/>
          </a:xfrm>
          <a:prstGeom prst="rect">
            <a:avLst/>
          </a:prstGeom>
          <a:noFill/>
        </p:spPr>
        <p:txBody>
          <a:bodyPr wrap="square" rtlCol="0">
            <a:spAutoFit/>
          </a:bodyPr>
          <a:lstStyle/>
          <a:p>
            <a:r>
              <a:rPr lang="en-GB" dirty="0"/>
              <a:t>Click </a:t>
            </a:r>
            <a:r>
              <a:rPr lang="en-GB" u="sng" dirty="0">
                <a:hlinkClick r:id="rId4"/>
              </a:rPr>
              <a:t>here</a:t>
            </a:r>
            <a:r>
              <a:rPr lang="en-GB" dirty="0"/>
              <a:t> for more information </a:t>
            </a:r>
          </a:p>
        </p:txBody>
      </p:sp>
    </p:spTree>
    <p:extLst>
      <p:ext uri="{BB962C8B-B14F-4D97-AF65-F5344CB8AC3E}">
        <p14:creationId xmlns:p14="http://schemas.microsoft.com/office/powerpoint/2010/main" val="39117242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entagon 1">
            <a:extLst>
              <a:ext uri="{FF2B5EF4-FFF2-40B4-BE49-F238E27FC236}">
                <a16:creationId xmlns:a16="http://schemas.microsoft.com/office/drawing/2014/main" id="{0200E296-3401-0942-AEB9-6BC79C120244}"/>
              </a:ext>
            </a:extLst>
          </p:cNvPr>
          <p:cNvSpPr/>
          <p:nvPr/>
        </p:nvSpPr>
        <p:spPr>
          <a:xfrm>
            <a:off x="170481" y="247973"/>
            <a:ext cx="8415580" cy="914400"/>
          </a:xfrm>
          <a:prstGeom prst="homePlat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42414C0E-E716-0E4D-8AE0-594279E51CE5}"/>
              </a:ext>
            </a:extLst>
          </p:cNvPr>
          <p:cNvSpPr txBox="1"/>
          <p:nvPr/>
        </p:nvSpPr>
        <p:spPr>
          <a:xfrm>
            <a:off x="170481" y="1340368"/>
            <a:ext cx="5891325" cy="4801314"/>
          </a:xfrm>
          <a:prstGeom prst="rect">
            <a:avLst/>
          </a:prstGeom>
          <a:noFill/>
        </p:spPr>
        <p:txBody>
          <a:bodyPr wrap="square" rtlCol="0">
            <a:spAutoFit/>
          </a:bodyPr>
          <a:lstStyle/>
          <a:p>
            <a:pPr marL="285750" indent="-285750">
              <a:buFont typeface="Wingdings" pitchFamily="2" charset="2"/>
              <a:buChar char="v"/>
            </a:pPr>
            <a:r>
              <a:rPr lang="en-GB" u="sng" dirty="0">
                <a:latin typeface="Arial" panose="020B0604020202020204" pitchFamily="34" charset="0"/>
                <a:cs typeface="Arial" panose="020B0604020202020204" pitchFamily="34" charset="0"/>
              </a:rPr>
              <a:t>TIE Parameters </a:t>
            </a:r>
          </a:p>
          <a:p>
            <a:endParaRPr lang="en-GB" u="sng"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Suspect parameters </a:t>
            </a:r>
          </a:p>
          <a:p>
            <a:r>
              <a:rPr lang="en-GB" dirty="0">
                <a:latin typeface="Arial" panose="020B0604020202020204" pitchFamily="34" charset="0"/>
                <a:cs typeface="Arial" panose="020B0604020202020204" pitchFamily="34" charset="0"/>
              </a:rPr>
              <a:t>Time Parameters</a:t>
            </a:r>
          </a:p>
          <a:p>
            <a:endParaRPr lang="en-GB" u="sng" dirty="0">
              <a:latin typeface="Arial" panose="020B0604020202020204" pitchFamily="34" charset="0"/>
              <a:cs typeface="Arial" panose="020B0604020202020204" pitchFamily="34" charset="0"/>
            </a:endParaRPr>
          </a:p>
          <a:p>
            <a:pPr marL="285750" indent="-285750">
              <a:buFont typeface="Wingdings" pitchFamily="2" charset="2"/>
              <a:buChar char="v"/>
            </a:pPr>
            <a:r>
              <a:rPr lang="en-GB" u="sng" dirty="0">
                <a:latin typeface="Arial" panose="020B0604020202020204" pitchFamily="34" charset="0"/>
                <a:cs typeface="Arial" panose="020B0604020202020204" pitchFamily="34" charset="0"/>
              </a:rPr>
              <a:t>Elimination Criteria</a:t>
            </a:r>
          </a:p>
          <a:p>
            <a:r>
              <a:rPr lang="en-GB" u="sng"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Forensic elimination </a:t>
            </a:r>
          </a:p>
          <a:p>
            <a:r>
              <a:rPr lang="en-GB" dirty="0">
                <a:latin typeface="Arial" panose="020B0604020202020204" pitchFamily="34" charset="0"/>
                <a:cs typeface="Arial" panose="020B0604020202020204" pitchFamily="34" charset="0"/>
              </a:rPr>
              <a:t>Alibis </a:t>
            </a:r>
          </a:p>
          <a:p>
            <a:r>
              <a:rPr lang="en-GB" dirty="0">
                <a:latin typeface="Arial" panose="020B0604020202020204" pitchFamily="34" charset="0"/>
                <a:cs typeface="Arial" panose="020B0604020202020204" pitchFamily="34" charset="0"/>
              </a:rPr>
              <a:t>Implication and elimination testing </a:t>
            </a:r>
          </a:p>
          <a:p>
            <a:endParaRPr lang="en-GB" dirty="0">
              <a:latin typeface="Arial" panose="020B0604020202020204" pitchFamily="34" charset="0"/>
              <a:cs typeface="Arial" panose="020B0604020202020204" pitchFamily="34" charset="0"/>
            </a:endParaRPr>
          </a:p>
          <a:p>
            <a:endParaRPr lang="en-GB" u="sng" dirty="0">
              <a:latin typeface="Arial" panose="020B0604020202020204" pitchFamily="34" charset="0"/>
              <a:cs typeface="Arial" panose="020B0604020202020204" pitchFamily="34" charset="0"/>
            </a:endParaRPr>
          </a:p>
          <a:p>
            <a:pPr marL="285750" indent="-285750">
              <a:buFont typeface="Wingdings" pitchFamily="2" charset="2"/>
              <a:buChar char="v"/>
            </a:pPr>
            <a:r>
              <a:rPr lang="en-GB" u="sng" dirty="0">
                <a:latin typeface="Arial" panose="020B0604020202020204" pitchFamily="34" charset="0"/>
                <a:cs typeface="Arial" panose="020B0604020202020204" pitchFamily="34" charset="0"/>
              </a:rPr>
              <a:t>TIE Enquiries </a:t>
            </a:r>
          </a:p>
          <a:p>
            <a:endParaRPr lang="en-GB" u="sng"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Mass screening enquires  </a:t>
            </a:r>
          </a:p>
          <a:p>
            <a:endParaRPr lang="en-GB" dirty="0"/>
          </a:p>
          <a:p>
            <a:endParaRPr lang="en-GB" dirty="0"/>
          </a:p>
        </p:txBody>
      </p:sp>
      <p:sp>
        <p:nvSpPr>
          <p:cNvPr id="4" name="Rectangle 3">
            <a:extLst>
              <a:ext uri="{FF2B5EF4-FFF2-40B4-BE49-F238E27FC236}">
                <a16:creationId xmlns:a16="http://schemas.microsoft.com/office/drawing/2014/main" id="{946E8502-1C22-9840-8390-EA36FF9D4410}"/>
              </a:ext>
            </a:extLst>
          </p:cNvPr>
          <p:cNvSpPr/>
          <p:nvPr/>
        </p:nvSpPr>
        <p:spPr>
          <a:xfrm>
            <a:off x="320782" y="421850"/>
            <a:ext cx="7357527" cy="523220"/>
          </a:xfrm>
          <a:prstGeom prst="rect">
            <a:avLst/>
          </a:prstGeom>
        </p:spPr>
        <p:txBody>
          <a:bodyPr wrap="none">
            <a:spAutoFit/>
          </a:bodyPr>
          <a:lstStyle/>
          <a:p>
            <a:r>
              <a:rPr lang="en-GB" sz="2800" dirty="0">
                <a:solidFill>
                  <a:schemeClr val="bg1"/>
                </a:solidFill>
                <a:latin typeface="Arial" panose="020B0604020202020204" pitchFamily="34" charset="0"/>
                <a:cs typeface="Arial" panose="020B0604020202020204" pitchFamily="34" charset="0"/>
              </a:rPr>
              <a:t>The Trace/Interview/Eliminate (TIE) Strategy </a:t>
            </a:r>
          </a:p>
        </p:txBody>
      </p:sp>
      <p:pic>
        <p:nvPicPr>
          <p:cNvPr id="6148" name="Picture 4" descr="Fingerprint | anatomy | Britannica">
            <a:extLst>
              <a:ext uri="{FF2B5EF4-FFF2-40B4-BE49-F238E27FC236}">
                <a16:creationId xmlns:a16="http://schemas.microsoft.com/office/drawing/2014/main" id="{EBC7F67F-61D5-9F45-BFED-FED1CD45B73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22743" y="2030278"/>
            <a:ext cx="3259956" cy="274320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B02CDA99-52E1-2F43-B0A2-78E7C9AEA620}"/>
              </a:ext>
            </a:extLst>
          </p:cNvPr>
          <p:cNvSpPr txBox="1"/>
          <p:nvPr/>
        </p:nvSpPr>
        <p:spPr>
          <a:xfrm>
            <a:off x="4686332" y="5148300"/>
            <a:ext cx="4287187" cy="369332"/>
          </a:xfrm>
          <a:prstGeom prst="rect">
            <a:avLst/>
          </a:prstGeom>
          <a:noFill/>
        </p:spPr>
        <p:txBody>
          <a:bodyPr wrap="square" rtlCol="0">
            <a:spAutoFit/>
          </a:bodyPr>
          <a:lstStyle/>
          <a:p>
            <a:r>
              <a:rPr lang="en-GB" dirty="0"/>
              <a:t>Click </a:t>
            </a:r>
            <a:r>
              <a:rPr lang="en-GB" u="sng" dirty="0">
                <a:hlinkClick r:id="rId4"/>
              </a:rPr>
              <a:t>here</a:t>
            </a:r>
            <a:r>
              <a:rPr lang="en-GB" dirty="0"/>
              <a:t> for more information </a:t>
            </a:r>
          </a:p>
        </p:txBody>
      </p:sp>
    </p:spTree>
    <p:extLst>
      <p:ext uri="{BB962C8B-B14F-4D97-AF65-F5344CB8AC3E}">
        <p14:creationId xmlns:p14="http://schemas.microsoft.com/office/powerpoint/2010/main" val="320046226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entagon 1">
            <a:extLst>
              <a:ext uri="{FF2B5EF4-FFF2-40B4-BE49-F238E27FC236}">
                <a16:creationId xmlns:a16="http://schemas.microsoft.com/office/drawing/2014/main" id="{D3D59A42-2F50-FF43-B8F0-5027455F636C}"/>
              </a:ext>
            </a:extLst>
          </p:cNvPr>
          <p:cNvSpPr/>
          <p:nvPr/>
        </p:nvSpPr>
        <p:spPr>
          <a:xfrm>
            <a:off x="371959" y="371959"/>
            <a:ext cx="7268705" cy="1038387"/>
          </a:xfrm>
          <a:prstGeom prst="homePlat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A8BA2109-E704-B142-8032-EBB5A8A1431C}"/>
              </a:ext>
            </a:extLst>
          </p:cNvPr>
          <p:cNvSpPr/>
          <p:nvPr/>
        </p:nvSpPr>
        <p:spPr>
          <a:xfrm>
            <a:off x="548311" y="563689"/>
            <a:ext cx="4572000" cy="1138773"/>
          </a:xfrm>
          <a:prstGeom prst="rect">
            <a:avLst/>
          </a:prstGeom>
        </p:spPr>
        <p:txBody>
          <a:bodyPr>
            <a:spAutoFit/>
          </a:bodyPr>
          <a:lstStyle/>
          <a:p>
            <a:r>
              <a:rPr lang="en-GB" sz="3200" dirty="0">
                <a:solidFill>
                  <a:schemeClr val="bg1"/>
                </a:solidFill>
                <a:latin typeface="Arial" panose="020B0604020202020204" pitchFamily="34" charset="0"/>
                <a:cs typeface="Arial" panose="020B0604020202020204" pitchFamily="34" charset="0"/>
              </a:rPr>
              <a:t>Arrest Strategy</a:t>
            </a:r>
          </a:p>
          <a:p>
            <a:br>
              <a:rPr lang="en-GB" dirty="0"/>
            </a:br>
            <a:endParaRPr lang="en-GB" dirty="0"/>
          </a:p>
        </p:txBody>
      </p:sp>
      <p:sp>
        <p:nvSpPr>
          <p:cNvPr id="5" name="TextBox 4">
            <a:extLst>
              <a:ext uri="{FF2B5EF4-FFF2-40B4-BE49-F238E27FC236}">
                <a16:creationId xmlns:a16="http://schemas.microsoft.com/office/drawing/2014/main" id="{D1A87BD2-FFE3-B44C-8FD8-D107E8A28827}"/>
              </a:ext>
            </a:extLst>
          </p:cNvPr>
          <p:cNvSpPr txBox="1"/>
          <p:nvPr/>
        </p:nvSpPr>
        <p:spPr>
          <a:xfrm>
            <a:off x="371959" y="1702462"/>
            <a:ext cx="7268704" cy="3693319"/>
          </a:xfrm>
          <a:prstGeom prst="rect">
            <a:avLst/>
          </a:prstGeom>
          <a:noFill/>
        </p:spPr>
        <p:txBody>
          <a:bodyPr wrap="square" rtlCol="0">
            <a:spAutoFit/>
          </a:bodyPr>
          <a:lstStyle/>
          <a:p>
            <a:pPr marL="285750" indent="-285750">
              <a:buFont typeface="Wingdings" pitchFamily="2" charset="2"/>
              <a:buChar char="v"/>
            </a:pPr>
            <a:r>
              <a:rPr lang="en-GB" u="sng" dirty="0">
                <a:latin typeface="Arial" panose="020B0604020202020204" pitchFamily="34" charset="0"/>
                <a:cs typeface="Arial" panose="020B0604020202020204" pitchFamily="34" charset="0"/>
              </a:rPr>
              <a:t>Pre arrest </a:t>
            </a:r>
          </a:p>
          <a:p>
            <a:r>
              <a:rPr lang="en-GB" dirty="0">
                <a:latin typeface="Arial" panose="020B0604020202020204" pitchFamily="34" charset="0"/>
                <a:cs typeface="Arial" panose="020B0604020202020204" pitchFamily="34" charset="0"/>
              </a:rPr>
              <a:t>Planning </a:t>
            </a:r>
          </a:p>
          <a:p>
            <a:r>
              <a:rPr lang="en-GB" dirty="0">
                <a:latin typeface="Arial" panose="020B0604020202020204" pitchFamily="34" charset="0"/>
                <a:cs typeface="Arial" panose="020B0604020202020204" pitchFamily="34" charset="0"/>
              </a:rPr>
              <a:t>Arrest briefings </a:t>
            </a:r>
          </a:p>
          <a:p>
            <a:endParaRPr lang="en-GB" dirty="0">
              <a:latin typeface="Arial" panose="020B0604020202020204" pitchFamily="34" charset="0"/>
              <a:cs typeface="Arial" panose="020B0604020202020204" pitchFamily="34" charset="0"/>
            </a:endParaRPr>
          </a:p>
          <a:p>
            <a:pPr marL="285750" indent="-285750">
              <a:buFont typeface="Wingdings" pitchFamily="2" charset="2"/>
              <a:buChar char="v"/>
            </a:pPr>
            <a:r>
              <a:rPr lang="en-GB" u="sng" dirty="0">
                <a:latin typeface="Arial" panose="020B0604020202020204" pitchFamily="34" charset="0"/>
                <a:cs typeface="Arial" panose="020B0604020202020204" pitchFamily="34" charset="0"/>
              </a:rPr>
              <a:t>Arrest </a:t>
            </a:r>
          </a:p>
          <a:p>
            <a:r>
              <a:rPr lang="en-GB" dirty="0">
                <a:latin typeface="Arial" panose="020B0604020202020204" pitchFamily="34" charset="0"/>
                <a:cs typeface="Arial" panose="020B0604020202020204" pitchFamily="34" charset="0"/>
              </a:rPr>
              <a:t>Timing an arrest </a:t>
            </a:r>
          </a:p>
          <a:p>
            <a:r>
              <a:rPr lang="en-GB" dirty="0">
                <a:latin typeface="Arial" panose="020B0604020202020204" pitchFamily="34" charset="0"/>
                <a:cs typeface="Arial" panose="020B0604020202020204" pitchFamily="34" charset="0"/>
              </a:rPr>
              <a:t>Background checks </a:t>
            </a:r>
          </a:p>
          <a:p>
            <a:r>
              <a:rPr lang="en-GB" dirty="0">
                <a:latin typeface="Arial" panose="020B0604020202020204" pitchFamily="34" charset="0"/>
                <a:cs typeface="Arial" panose="020B0604020202020204" pitchFamily="34" charset="0"/>
              </a:rPr>
              <a:t>Searches </a:t>
            </a:r>
          </a:p>
          <a:p>
            <a:endParaRPr lang="en-GB" dirty="0">
              <a:latin typeface="Arial" panose="020B0604020202020204" pitchFamily="34" charset="0"/>
              <a:cs typeface="Arial" panose="020B0604020202020204" pitchFamily="34" charset="0"/>
            </a:endParaRPr>
          </a:p>
          <a:p>
            <a:pPr marL="285750" indent="-285750">
              <a:buFont typeface="Wingdings" pitchFamily="2" charset="2"/>
              <a:buChar char="v"/>
            </a:pPr>
            <a:r>
              <a:rPr lang="en-GB" u="sng" dirty="0">
                <a:latin typeface="Arial" panose="020B0604020202020204" pitchFamily="34" charset="0"/>
                <a:cs typeface="Arial" panose="020B0604020202020204" pitchFamily="34" charset="0"/>
              </a:rPr>
              <a:t>Post arrest </a:t>
            </a:r>
          </a:p>
          <a:p>
            <a:r>
              <a:rPr lang="en-GB" dirty="0">
                <a:latin typeface="Arial" panose="020B0604020202020204" pitchFamily="34" charset="0"/>
                <a:cs typeface="Arial" panose="020B0604020202020204" pitchFamily="34" charset="0"/>
              </a:rPr>
              <a:t>Custody (AA’S/ Interpreters/ Translators/ Solicitors)</a:t>
            </a:r>
          </a:p>
          <a:p>
            <a:r>
              <a:rPr lang="en-GB" dirty="0">
                <a:latin typeface="Arial" panose="020B0604020202020204" pitchFamily="34" charset="0"/>
                <a:cs typeface="Arial" panose="020B0604020202020204" pitchFamily="34" charset="0"/>
              </a:rPr>
              <a:t>After custody release (RUI’d/ </a:t>
            </a:r>
            <a:r>
              <a:rPr lang="en-GB" dirty="0" err="1">
                <a:latin typeface="Arial" panose="020B0604020202020204" pitchFamily="34" charset="0"/>
                <a:cs typeface="Arial" panose="020B0604020202020204" pitchFamily="34" charset="0"/>
              </a:rPr>
              <a:t>NFA’d</a:t>
            </a:r>
            <a:r>
              <a:rPr lang="en-GB" dirty="0">
                <a:latin typeface="Arial" panose="020B0604020202020204" pitchFamily="34" charset="0"/>
                <a:cs typeface="Arial" panose="020B0604020202020204" pitchFamily="34" charset="0"/>
              </a:rPr>
              <a:t> information passed) </a:t>
            </a:r>
          </a:p>
          <a:p>
            <a:endParaRPr lang="en-GB" dirty="0"/>
          </a:p>
        </p:txBody>
      </p:sp>
      <p:pic>
        <p:nvPicPr>
          <p:cNvPr id="7170" name="Picture 2" descr="24 hours in police custody | Paul Robinson Solicitors">
            <a:extLst>
              <a:ext uri="{FF2B5EF4-FFF2-40B4-BE49-F238E27FC236}">
                <a16:creationId xmlns:a16="http://schemas.microsoft.com/office/drawing/2014/main" id="{E34CA3A8-65C3-F64E-9955-1E3D8D0F4C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86190" y="2071794"/>
            <a:ext cx="4368800" cy="187960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B69381F5-70F0-4249-8C94-076077FB0BC7}"/>
              </a:ext>
            </a:extLst>
          </p:cNvPr>
          <p:cNvSpPr txBox="1"/>
          <p:nvPr/>
        </p:nvSpPr>
        <p:spPr>
          <a:xfrm>
            <a:off x="5497069" y="5211115"/>
            <a:ext cx="4287187" cy="369332"/>
          </a:xfrm>
          <a:prstGeom prst="rect">
            <a:avLst/>
          </a:prstGeom>
          <a:noFill/>
        </p:spPr>
        <p:txBody>
          <a:bodyPr wrap="square" rtlCol="0">
            <a:spAutoFit/>
          </a:bodyPr>
          <a:lstStyle/>
          <a:p>
            <a:r>
              <a:rPr lang="en-GB" dirty="0"/>
              <a:t>Click </a:t>
            </a:r>
            <a:r>
              <a:rPr lang="en-GB" u="sng" dirty="0">
                <a:hlinkClick r:id="rId4"/>
              </a:rPr>
              <a:t>here</a:t>
            </a:r>
            <a:r>
              <a:rPr lang="en-GB" dirty="0"/>
              <a:t> for more information </a:t>
            </a:r>
          </a:p>
        </p:txBody>
      </p:sp>
    </p:spTree>
    <p:extLst>
      <p:ext uri="{BB962C8B-B14F-4D97-AF65-F5344CB8AC3E}">
        <p14:creationId xmlns:p14="http://schemas.microsoft.com/office/powerpoint/2010/main" val="365161629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38A7B-A423-4469-9B45-F5833C61CB9D}"/>
              </a:ext>
            </a:extLst>
          </p:cNvPr>
          <p:cNvSpPr>
            <a:spLocks noGrp="1"/>
          </p:cNvSpPr>
          <p:nvPr>
            <p:ph type="ctrTitle"/>
          </p:nvPr>
        </p:nvSpPr>
        <p:spPr>
          <a:xfrm>
            <a:off x="741274" y="1307288"/>
            <a:ext cx="8081176" cy="3208000"/>
          </a:xfrm>
        </p:spPr>
        <p:txBody>
          <a:bodyPr>
            <a:normAutofit fontScale="90000"/>
          </a:bodyPr>
          <a:lstStyle/>
          <a:p>
            <a:pPr algn="r"/>
            <a:br>
              <a:rPr lang="en-GB" sz="4000" dirty="0">
                <a:latin typeface="Arial" panose="020B0604020202020204" pitchFamily="34" charset="0"/>
                <a:ea typeface="Calibri" panose="020F0502020204030204" pitchFamily="34" charset="0"/>
                <a:cs typeface="Arial" panose="020B0604020202020204" pitchFamily="34" charset="0"/>
              </a:rPr>
            </a:br>
            <a:br>
              <a:rPr lang="en-GB" sz="4000" dirty="0">
                <a:latin typeface="Arial" panose="020B0604020202020204" pitchFamily="34" charset="0"/>
                <a:ea typeface="Calibri" panose="020F0502020204030204" pitchFamily="34" charset="0"/>
                <a:cs typeface="Arial" panose="020B0604020202020204" pitchFamily="34" charset="0"/>
              </a:rPr>
            </a:br>
            <a:br>
              <a:rPr lang="en-GB" sz="4000" dirty="0">
                <a:latin typeface="Arial" panose="020B0604020202020204" pitchFamily="34" charset="0"/>
                <a:ea typeface="Calibri" panose="020F0502020204030204" pitchFamily="34" charset="0"/>
                <a:cs typeface="Arial" panose="020B0604020202020204" pitchFamily="34" charset="0"/>
              </a:rPr>
            </a:br>
            <a:br>
              <a:rPr lang="en-GB" sz="4000" dirty="0">
                <a:latin typeface="Arial" panose="020B0604020202020204" pitchFamily="34" charset="0"/>
                <a:ea typeface="Calibri" panose="020F0502020204030204" pitchFamily="34" charset="0"/>
                <a:cs typeface="Arial" panose="020B0604020202020204" pitchFamily="34" charset="0"/>
              </a:rPr>
            </a:br>
            <a:br>
              <a:rPr lang="en-GB" sz="4000" dirty="0">
                <a:latin typeface="Arial" panose="020B0604020202020204" pitchFamily="34" charset="0"/>
                <a:ea typeface="Calibri" panose="020F0502020204030204" pitchFamily="34" charset="0"/>
                <a:cs typeface="Arial" panose="020B0604020202020204" pitchFamily="34" charset="0"/>
              </a:rPr>
            </a:br>
            <a:br>
              <a:rPr lang="en-GB" sz="4000" dirty="0">
                <a:latin typeface="Arial" panose="020B0604020202020204" pitchFamily="34" charset="0"/>
                <a:ea typeface="Calibri" panose="020F0502020204030204" pitchFamily="34" charset="0"/>
                <a:cs typeface="Arial" panose="020B0604020202020204" pitchFamily="34" charset="0"/>
              </a:rPr>
            </a:br>
            <a:r>
              <a:rPr lang="en-GB" sz="4000" b="1" dirty="0">
                <a:solidFill>
                  <a:schemeClr val="bg1"/>
                </a:solidFill>
                <a:latin typeface="Arial" panose="020B0604020202020204" pitchFamily="34" charset="0"/>
                <a:cs typeface="Arial" panose="020B0604020202020204" pitchFamily="34" charset="0"/>
              </a:rPr>
              <a:t>  </a:t>
            </a:r>
            <a:br>
              <a:rPr lang="en-GB" sz="4000" b="1" dirty="0">
                <a:solidFill>
                  <a:schemeClr val="bg1"/>
                </a:solidFill>
                <a:latin typeface="Arial" panose="020B0604020202020204" pitchFamily="34" charset="0"/>
                <a:cs typeface="Arial" panose="020B0604020202020204" pitchFamily="34" charset="0"/>
              </a:rPr>
            </a:br>
            <a:endParaRPr lang="en-GB" sz="4000" b="1" dirty="0">
              <a:solidFill>
                <a:schemeClr val="bg1"/>
              </a:solidFill>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B23A3154-2D34-5C49-82F8-16E4EC95ED55}"/>
              </a:ext>
            </a:extLst>
          </p:cNvPr>
          <p:cNvSpPr/>
          <p:nvPr/>
        </p:nvSpPr>
        <p:spPr>
          <a:xfrm>
            <a:off x="1301858" y="890803"/>
            <a:ext cx="7639775" cy="2226507"/>
          </a:xfrm>
          <a:prstGeom prst="rect">
            <a:avLst/>
          </a:prstGeom>
        </p:spPr>
        <p:txBody>
          <a:bodyPr wrap="square">
            <a:spAutoFit/>
          </a:bodyPr>
          <a:lstStyle/>
          <a:p>
            <a:pPr>
              <a:lnSpc>
                <a:spcPct val="107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 </a:t>
            </a:r>
            <a:endParaRPr lang="en-GB" sz="16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3600" dirty="0">
                <a:solidFill>
                  <a:schemeClr val="bg1"/>
                </a:solidFill>
                <a:latin typeface="Arial" panose="020B0604020202020204" pitchFamily="34" charset="0"/>
                <a:ea typeface="Calibri" panose="020F0502020204030204" pitchFamily="34" charset="0"/>
                <a:cs typeface="Arial" panose="020B0604020202020204" pitchFamily="34" charset="0"/>
              </a:rPr>
              <a:t>4. Understand and apply appropriate interviewing techniques in complex investigations </a:t>
            </a:r>
            <a:endParaRPr lang="en-GB" sz="3200" dirty="0">
              <a:solidFill>
                <a:schemeClr val="bg1"/>
              </a:solidFill>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84855314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Pentagon 6">
            <a:extLst>
              <a:ext uri="{FF2B5EF4-FFF2-40B4-BE49-F238E27FC236}">
                <a16:creationId xmlns:a16="http://schemas.microsoft.com/office/drawing/2014/main" id="{615E8309-63F9-7343-9BBC-CF316AF67DFB}"/>
              </a:ext>
            </a:extLst>
          </p:cNvPr>
          <p:cNvSpPr/>
          <p:nvPr/>
        </p:nvSpPr>
        <p:spPr>
          <a:xfrm>
            <a:off x="340963" y="274638"/>
            <a:ext cx="6664271" cy="1143000"/>
          </a:xfrm>
          <a:prstGeom prst="homePlat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BBED6036-E95B-614D-82C0-DFB797E61364}"/>
              </a:ext>
            </a:extLst>
          </p:cNvPr>
          <p:cNvSpPr>
            <a:spLocks noGrp="1"/>
          </p:cNvSpPr>
          <p:nvPr>
            <p:ph type="title"/>
          </p:nvPr>
        </p:nvSpPr>
        <p:spPr/>
        <p:txBody>
          <a:bodyPr>
            <a:normAutofit/>
          </a:bodyPr>
          <a:lstStyle/>
          <a:p>
            <a:pPr algn="l"/>
            <a:r>
              <a:rPr lang="en-GB" sz="3600" dirty="0">
                <a:solidFill>
                  <a:schemeClr val="bg1"/>
                </a:solidFill>
                <a:latin typeface="Arial" panose="020B0604020202020204" pitchFamily="34" charset="0"/>
                <a:cs typeface="Arial" panose="020B0604020202020204" pitchFamily="34" charset="0"/>
              </a:rPr>
              <a:t>Investigative Interviewing </a:t>
            </a:r>
          </a:p>
        </p:txBody>
      </p:sp>
      <p:sp>
        <p:nvSpPr>
          <p:cNvPr id="4" name="TextBox 3">
            <a:extLst>
              <a:ext uri="{FF2B5EF4-FFF2-40B4-BE49-F238E27FC236}">
                <a16:creationId xmlns:a16="http://schemas.microsoft.com/office/drawing/2014/main" id="{B60D2824-B7F9-394A-A9BC-95A836149936}"/>
              </a:ext>
            </a:extLst>
          </p:cNvPr>
          <p:cNvSpPr txBox="1"/>
          <p:nvPr/>
        </p:nvSpPr>
        <p:spPr>
          <a:xfrm>
            <a:off x="457200" y="1938012"/>
            <a:ext cx="4572000" cy="3416320"/>
          </a:xfrm>
          <a:prstGeom prst="rect">
            <a:avLst/>
          </a:prstGeom>
          <a:noFill/>
        </p:spPr>
        <p:txBody>
          <a:bodyPr wrap="square" rtlCol="0">
            <a:spAutoFit/>
          </a:bodyPr>
          <a:lstStyle/>
          <a:p>
            <a:pPr marL="285750" indent="-285750">
              <a:buFont typeface="Wingdings" pitchFamily="2" charset="2"/>
              <a:buChar char="Ø"/>
            </a:pPr>
            <a:r>
              <a:rPr lang="en-GB" dirty="0">
                <a:latin typeface="Arial" panose="020B0604020202020204" pitchFamily="34" charset="0"/>
                <a:cs typeface="Arial" panose="020B0604020202020204" pitchFamily="34" charset="0"/>
              </a:rPr>
              <a:t>Professionalism and Integrity</a:t>
            </a:r>
          </a:p>
          <a:p>
            <a:endParaRPr lang="en-GB" dirty="0">
              <a:latin typeface="Arial" panose="020B0604020202020204" pitchFamily="34" charset="0"/>
              <a:cs typeface="Arial" panose="020B0604020202020204" pitchFamily="34" charset="0"/>
            </a:endParaRPr>
          </a:p>
          <a:p>
            <a:pPr marL="285750" indent="-285750">
              <a:buFont typeface="Wingdings" pitchFamily="2" charset="2"/>
              <a:buChar char="Ø"/>
            </a:pPr>
            <a:r>
              <a:rPr lang="en-GB" dirty="0">
                <a:latin typeface="Arial" panose="020B0604020202020204" pitchFamily="34" charset="0"/>
                <a:cs typeface="Arial" panose="020B0604020202020204" pitchFamily="34" charset="0"/>
              </a:rPr>
              <a:t>Principles and ethics within interviewing</a:t>
            </a:r>
          </a:p>
          <a:p>
            <a:r>
              <a:rPr lang="en-GB" dirty="0">
                <a:latin typeface="Arial" panose="020B0604020202020204" pitchFamily="34" charset="0"/>
                <a:cs typeface="Arial" panose="020B0604020202020204" pitchFamily="34" charset="0"/>
              </a:rPr>
              <a:t> </a:t>
            </a:r>
          </a:p>
          <a:p>
            <a:pPr marL="285750" indent="-285750">
              <a:buFont typeface="Wingdings" pitchFamily="2" charset="2"/>
              <a:buChar char="Ø"/>
            </a:pPr>
            <a:r>
              <a:rPr lang="en-GB" dirty="0">
                <a:latin typeface="Arial" panose="020B0604020202020204" pitchFamily="34" charset="0"/>
                <a:cs typeface="Arial" panose="020B0604020202020204" pitchFamily="34" charset="0"/>
              </a:rPr>
              <a:t>National Strategic Steering Group</a:t>
            </a:r>
          </a:p>
          <a:p>
            <a:endParaRPr lang="en-GB" dirty="0">
              <a:latin typeface="Arial" panose="020B0604020202020204" pitchFamily="34" charset="0"/>
              <a:cs typeface="Arial" panose="020B0604020202020204" pitchFamily="34" charset="0"/>
            </a:endParaRPr>
          </a:p>
          <a:p>
            <a:pPr marL="285750" indent="-285750">
              <a:buFont typeface="Wingdings" pitchFamily="2" charset="2"/>
              <a:buChar char="Ø"/>
            </a:pPr>
            <a:r>
              <a:rPr lang="en-GB" dirty="0">
                <a:latin typeface="Arial" panose="020B0604020202020204" pitchFamily="34" charset="0"/>
                <a:cs typeface="Arial" panose="020B0604020202020204" pitchFamily="34" charset="0"/>
              </a:rPr>
              <a:t>PEACE framework</a:t>
            </a:r>
          </a:p>
          <a:p>
            <a:pPr marL="342900" indent="-342900">
              <a:buAutoNum type="arabicPeriod"/>
            </a:pPr>
            <a:endParaRPr lang="en-GB" dirty="0">
              <a:latin typeface="Arial" panose="020B0604020202020204" pitchFamily="34" charset="0"/>
              <a:cs typeface="Arial" panose="020B0604020202020204" pitchFamily="34" charset="0"/>
            </a:endParaRPr>
          </a:p>
          <a:p>
            <a:pPr marL="285750" indent="-285750">
              <a:buFont typeface="Wingdings" pitchFamily="2" charset="2"/>
              <a:buChar char="Ø"/>
            </a:pPr>
            <a:r>
              <a:rPr lang="en-GB" dirty="0">
                <a:latin typeface="Arial" panose="020B0604020202020204" pitchFamily="34" charset="0"/>
                <a:cs typeface="Arial" panose="020B0604020202020204" pitchFamily="34" charset="0"/>
              </a:rPr>
              <a:t>Witness Considerations</a:t>
            </a:r>
          </a:p>
          <a:p>
            <a:endParaRPr lang="en-GB" dirty="0">
              <a:latin typeface="Arial" panose="020B0604020202020204" pitchFamily="34" charset="0"/>
              <a:cs typeface="Arial" panose="020B0604020202020204" pitchFamily="34" charset="0"/>
            </a:endParaRPr>
          </a:p>
          <a:p>
            <a:pPr marL="285750" indent="-285750">
              <a:buFont typeface="Wingdings" pitchFamily="2" charset="2"/>
              <a:buChar char="Ø"/>
            </a:pPr>
            <a:r>
              <a:rPr lang="en-GB" dirty="0">
                <a:latin typeface="Arial" panose="020B0604020202020204" pitchFamily="34" charset="0"/>
                <a:cs typeface="Arial" panose="020B0604020202020204" pitchFamily="34" charset="0"/>
              </a:rPr>
              <a:t>Suspect Considerations </a:t>
            </a:r>
          </a:p>
          <a:p>
            <a:endParaRPr lang="en-GB" dirty="0"/>
          </a:p>
        </p:txBody>
      </p:sp>
      <p:sp>
        <p:nvSpPr>
          <p:cNvPr id="5" name="Rectangle 4">
            <a:extLst>
              <a:ext uri="{FF2B5EF4-FFF2-40B4-BE49-F238E27FC236}">
                <a16:creationId xmlns:a16="http://schemas.microsoft.com/office/drawing/2014/main" id="{34E72DD4-23DA-F74A-9F44-9FF7871C8A19}"/>
              </a:ext>
            </a:extLst>
          </p:cNvPr>
          <p:cNvSpPr/>
          <p:nvPr/>
        </p:nvSpPr>
        <p:spPr>
          <a:xfrm>
            <a:off x="6179845" y="6858000"/>
            <a:ext cx="4572000" cy="646331"/>
          </a:xfrm>
          <a:prstGeom prst="rect">
            <a:avLst/>
          </a:prstGeom>
        </p:spPr>
        <p:txBody>
          <a:bodyPr>
            <a:spAutoFit/>
          </a:bodyPr>
          <a:lstStyle/>
          <a:p>
            <a:r>
              <a:rPr lang="en-GB" dirty="0"/>
              <a:t>https://</a:t>
            </a:r>
            <a:r>
              <a:rPr lang="en-GB" dirty="0" err="1"/>
              <a:t>www.theadvocatesgateway.org</a:t>
            </a:r>
            <a:r>
              <a:rPr lang="en-GB" dirty="0"/>
              <a:t>/toolkits</a:t>
            </a:r>
          </a:p>
        </p:txBody>
      </p:sp>
      <p:pic>
        <p:nvPicPr>
          <p:cNvPr id="8194" name="Picture 2" descr="The no comment interview - your right to silence - VHS Fletchers Solicitors">
            <a:extLst>
              <a:ext uri="{FF2B5EF4-FFF2-40B4-BE49-F238E27FC236}">
                <a16:creationId xmlns:a16="http://schemas.microsoft.com/office/drawing/2014/main" id="{5C5206B6-FB0E-A249-9445-15BCB7D898C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94300" y="2260600"/>
            <a:ext cx="3492500" cy="233680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9469E8A0-3383-8B4B-AE11-BD0380628AA7}"/>
              </a:ext>
            </a:extLst>
          </p:cNvPr>
          <p:cNvSpPr txBox="1"/>
          <p:nvPr/>
        </p:nvSpPr>
        <p:spPr>
          <a:xfrm>
            <a:off x="5238427" y="4881966"/>
            <a:ext cx="3448373" cy="646331"/>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Click </a:t>
            </a:r>
            <a:r>
              <a:rPr lang="en-GB" dirty="0">
                <a:latin typeface="Arial" panose="020B0604020202020204" pitchFamily="34" charset="0"/>
                <a:cs typeface="Arial" panose="020B0604020202020204" pitchFamily="34" charset="0"/>
                <a:hlinkClick r:id="rId4"/>
              </a:rPr>
              <a:t>here</a:t>
            </a:r>
            <a:r>
              <a:rPr lang="en-GB" dirty="0">
                <a:latin typeface="Arial" panose="020B0604020202020204" pitchFamily="34" charset="0"/>
                <a:cs typeface="Arial" panose="020B0604020202020204" pitchFamily="34" charset="0"/>
              </a:rPr>
              <a:t> for explanation of each stage </a:t>
            </a:r>
          </a:p>
        </p:txBody>
      </p:sp>
    </p:spTree>
    <p:extLst>
      <p:ext uri="{BB962C8B-B14F-4D97-AF65-F5344CB8AC3E}">
        <p14:creationId xmlns:p14="http://schemas.microsoft.com/office/powerpoint/2010/main" val="191630520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entagon 2">
            <a:extLst>
              <a:ext uri="{FF2B5EF4-FFF2-40B4-BE49-F238E27FC236}">
                <a16:creationId xmlns:a16="http://schemas.microsoft.com/office/drawing/2014/main" id="{8D171A53-EB0B-8E4E-AD0C-44381E0B454B}"/>
              </a:ext>
            </a:extLst>
          </p:cNvPr>
          <p:cNvSpPr/>
          <p:nvPr/>
        </p:nvSpPr>
        <p:spPr>
          <a:xfrm>
            <a:off x="216976" y="216976"/>
            <a:ext cx="6524787" cy="938937"/>
          </a:xfrm>
          <a:prstGeom prst="homePlat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6" name="Picture 5" descr="Graphical user interface, text&#10;&#10;Description automatically generated">
            <a:extLst>
              <a:ext uri="{FF2B5EF4-FFF2-40B4-BE49-F238E27FC236}">
                <a16:creationId xmlns:a16="http://schemas.microsoft.com/office/drawing/2014/main" id="{886E33EC-68A2-2B47-B1B1-98EDBFC5945A}"/>
              </a:ext>
            </a:extLst>
          </p:cNvPr>
          <p:cNvPicPr>
            <a:picLocks noChangeAspect="1"/>
          </p:cNvPicPr>
          <p:nvPr/>
        </p:nvPicPr>
        <p:blipFill>
          <a:blip r:embed="rId2">
            <a:extLst>
              <a:ext uri="{BEBA8EAE-BF5A-486C-A8C5-ECC9F3942E4B}">
                <a14:imgProps xmlns:a14="http://schemas.microsoft.com/office/drawing/2010/main">
                  <a14:imgLayer r:embed="rId3">
                    <a14:imgEffect>
                      <a14:artisticFilmGrain/>
                    </a14:imgEffect>
                  </a14:imgLayer>
                </a14:imgProps>
              </a:ext>
              <a:ext uri="{28A0092B-C50C-407E-A947-70E740481C1C}">
                <a14:useLocalDpi xmlns:a14="http://schemas.microsoft.com/office/drawing/2010/main" val="0"/>
              </a:ext>
            </a:extLst>
          </a:blip>
          <a:stretch>
            <a:fillRect/>
          </a:stretch>
        </p:blipFill>
        <p:spPr>
          <a:xfrm rot="1083803">
            <a:off x="5076456" y="1551739"/>
            <a:ext cx="3149931" cy="3754520"/>
          </a:xfrm>
          <a:prstGeom prst="rect">
            <a:avLst/>
          </a:prstGeom>
        </p:spPr>
      </p:pic>
      <p:sp>
        <p:nvSpPr>
          <p:cNvPr id="2" name="TextBox 1">
            <a:extLst>
              <a:ext uri="{FF2B5EF4-FFF2-40B4-BE49-F238E27FC236}">
                <a16:creationId xmlns:a16="http://schemas.microsoft.com/office/drawing/2014/main" id="{01D5DB9B-2440-5C48-817E-2CB53BB07E8F}"/>
              </a:ext>
            </a:extLst>
          </p:cNvPr>
          <p:cNvSpPr txBox="1"/>
          <p:nvPr/>
        </p:nvSpPr>
        <p:spPr>
          <a:xfrm>
            <a:off x="533892" y="402955"/>
            <a:ext cx="6192369" cy="584775"/>
          </a:xfrm>
          <a:prstGeom prst="rect">
            <a:avLst/>
          </a:prstGeom>
          <a:noFill/>
        </p:spPr>
        <p:txBody>
          <a:bodyPr wrap="square" rtlCol="0">
            <a:spAutoFit/>
          </a:bodyPr>
          <a:lstStyle/>
          <a:p>
            <a:r>
              <a:rPr lang="en-GB" sz="3200" dirty="0">
                <a:solidFill>
                  <a:schemeClr val="bg1"/>
                </a:solidFill>
                <a:latin typeface="Arial" panose="020B0604020202020204" pitchFamily="34" charset="0"/>
                <a:cs typeface="Arial" panose="020B0604020202020204" pitchFamily="34" charset="0"/>
              </a:rPr>
              <a:t>Achieving Best Evidence </a:t>
            </a:r>
          </a:p>
        </p:txBody>
      </p:sp>
      <p:sp>
        <p:nvSpPr>
          <p:cNvPr id="5" name="TextBox 4">
            <a:extLst>
              <a:ext uri="{FF2B5EF4-FFF2-40B4-BE49-F238E27FC236}">
                <a16:creationId xmlns:a16="http://schemas.microsoft.com/office/drawing/2014/main" id="{1394702A-50F2-3048-B2B2-9686B2532A73}"/>
              </a:ext>
            </a:extLst>
          </p:cNvPr>
          <p:cNvSpPr txBox="1"/>
          <p:nvPr/>
        </p:nvSpPr>
        <p:spPr>
          <a:xfrm>
            <a:off x="365036" y="4558920"/>
            <a:ext cx="4043404" cy="646331"/>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Click </a:t>
            </a:r>
            <a:r>
              <a:rPr lang="en-GB" dirty="0">
                <a:latin typeface="Arial" panose="020B0604020202020204" pitchFamily="34" charset="0"/>
                <a:cs typeface="Arial" panose="020B0604020202020204" pitchFamily="34" charset="0"/>
                <a:hlinkClick r:id="rId4"/>
              </a:rPr>
              <a:t>here </a:t>
            </a:r>
            <a:r>
              <a:rPr lang="en-GB" dirty="0">
                <a:latin typeface="Arial" panose="020B0604020202020204" pitchFamily="34" charset="0"/>
                <a:cs typeface="Arial" panose="020B0604020202020204" pitchFamily="34" charset="0"/>
              </a:rPr>
              <a:t>to learn about the key elements of ABE </a:t>
            </a:r>
          </a:p>
        </p:txBody>
      </p:sp>
      <p:sp>
        <p:nvSpPr>
          <p:cNvPr id="7" name="Rectangle 6">
            <a:extLst>
              <a:ext uri="{FF2B5EF4-FFF2-40B4-BE49-F238E27FC236}">
                <a16:creationId xmlns:a16="http://schemas.microsoft.com/office/drawing/2014/main" id="{2EF6FBAB-359C-3A40-A5C5-F36D36B33997}"/>
              </a:ext>
            </a:extLst>
          </p:cNvPr>
          <p:cNvSpPr/>
          <p:nvPr/>
        </p:nvSpPr>
        <p:spPr>
          <a:xfrm>
            <a:off x="216976" y="2094850"/>
            <a:ext cx="4572000" cy="2031325"/>
          </a:xfrm>
          <a:prstGeom prst="rect">
            <a:avLst/>
          </a:prstGeom>
        </p:spPr>
        <p:txBody>
          <a:bodyPr>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Guidance on interviewing different types of victims and witnesses (including children), and how to prepare them to give their best evidence in court.</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 For example, what to do when w</a:t>
            </a:r>
            <a:r>
              <a:rPr lang="en-GB" dirty="0"/>
              <a:t>itnesses may become suspects </a:t>
            </a:r>
          </a:p>
        </p:txBody>
      </p:sp>
    </p:spTree>
    <p:extLst>
      <p:ext uri="{BB962C8B-B14F-4D97-AF65-F5344CB8AC3E}">
        <p14:creationId xmlns:p14="http://schemas.microsoft.com/office/powerpoint/2010/main" val="11163106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Pentagon 5">
            <a:extLst>
              <a:ext uri="{FF2B5EF4-FFF2-40B4-BE49-F238E27FC236}">
                <a16:creationId xmlns:a16="http://schemas.microsoft.com/office/drawing/2014/main" id="{33C43A43-0F48-2947-9C2F-0ACBC6E0FA26}"/>
              </a:ext>
            </a:extLst>
          </p:cNvPr>
          <p:cNvSpPr/>
          <p:nvPr/>
        </p:nvSpPr>
        <p:spPr>
          <a:xfrm>
            <a:off x="201478" y="309966"/>
            <a:ext cx="6059837" cy="761283"/>
          </a:xfrm>
          <a:prstGeom prst="homePlat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FDB66D07-33C4-2749-84AE-2CCC488BCD4E}"/>
              </a:ext>
            </a:extLst>
          </p:cNvPr>
          <p:cNvSpPr/>
          <p:nvPr/>
        </p:nvSpPr>
        <p:spPr>
          <a:xfrm>
            <a:off x="370073" y="437277"/>
            <a:ext cx="6511173" cy="1015663"/>
          </a:xfrm>
          <a:prstGeom prst="rect">
            <a:avLst/>
          </a:prstGeom>
        </p:spPr>
        <p:txBody>
          <a:bodyPr wrap="square">
            <a:spAutoFit/>
          </a:bodyPr>
          <a:lstStyle/>
          <a:p>
            <a:r>
              <a:rPr lang="en-GB" sz="2400" b="1" dirty="0">
                <a:solidFill>
                  <a:schemeClr val="bg1"/>
                </a:solidFill>
                <a:latin typeface="Arial" panose="020B0604020202020204" pitchFamily="34" charset="0"/>
                <a:cs typeface="Arial" panose="020B0604020202020204" pitchFamily="34" charset="0"/>
              </a:rPr>
              <a:t>Video of Witness / Victim Interviewing </a:t>
            </a:r>
          </a:p>
          <a:p>
            <a:br>
              <a:rPr lang="en-GB" dirty="0"/>
            </a:br>
            <a:endParaRPr lang="en-GB" dirty="0">
              <a:effectLst/>
            </a:endParaRPr>
          </a:p>
        </p:txBody>
      </p:sp>
      <p:sp>
        <p:nvSpPr>
          <p:cNvPr id="4" name="Rectangle 3">
            <a:extLst>
              <a:ext uri="{FF2B5EF4-FFF2-40B4-BE49-F238E27FC236}">
                <a16:creationId xmlns:a16="http://schemas.microsoft.com/office/drawing/2014/main" id="{F186F19B-0DBE-6F44-A8B2-34A7C337E57C}"/>
              </a:ext>
            </a:extLst>
          </p:cNvPr>
          <p:cNvSpPr/>
          <p:nvPr/>
        </p:nvSpPr>
        <p:spPr>
          <a:xfrm>
            <a:off x="0" y="1524893"/>
            <a:ext cx="4926576" cy="923330"/>
          </a:xfrm>
          <a:prstGeom prst="rect">
            <a:avLst/>
          </a:prstGeom>
        </p:spPr>
        <p:txBody>
          <a:bodyPr wrap="square">
            <a:spAutoFit/>
          </a:bodyPr>
          <a:lstStyle/>
          <a:p>
            <a:pPr marL="285750" indent="-285750">
              <a:buFont typeface="Wingdings" pitchFamily="2" charset="2"/>
              <a:buChar char="Ø"/>
            </a:pPr>
            <a:r>
              <a:rPr lang="en-GB" dirty="0">
                <a:solidFill>
                  <a:srgbClr val="333333"/>
                </a:solidFill>
                <a:latin typeface="Arial" panose="020B0604020202020204" pitchFamily="34" charset="0"/>
              </a:rPr>
              <a:t>Investigators tasked with video interviewing a witness/victim should consider the welfare needs of the witness/victim throughout</a:t>
            </a:r>
            <a:endParaRPr lang="en-GB" dirty="0"/>
          </a:p>
        </p:txBody>
      </p:sp>
      <p:pic>
        <p:nvPicPr>
          <p:cNvPr id="1025" name="Picture 1" descr="page1image1726869200">
            <a:extLst>
              <a:ext uri="{FF2B5EF4-FFF2-40B4-BE49-F238E27FC236}">
                <a16:creationId xmlns:a16="http://schemas.microsoft.com/office/drawing/2014/main" id="{FC3C1DAE-BBE6-DA4D-8E4B-74F50340848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76939" y="437277"/>
            <a:ext cx="1968500" cy="81280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descr="Graphical user interface, text, application&#10;&#10;Description automatically generated">
            <a:extLst>
              <a:ext uri="{FF2B5EF4-FFF2-40B4-BE49-F238E27FC236}">
                <a16:creationId xmlns:a16="http://schemas.microsoft.com/office/drawing/2014/main" id="{EA54BF94-637D-8A49-95F2-F40FADC1EA38}"/>
              </a:ext>
            </a:extLst>
          </p:cNvPr>
          <p:cNvPicPr>
            <a:picLocks noChangeAspect="1"/>
          </p:cNvPicPr>
          <p:nvPr/>
        </p:nvPicPr>
        <p:blipFill>
          <a:blip r:embed="rId4">
            <a:extLst>
              <a:ext uri="{BEBA8EAE-BF5A-486C-A8C5-ECC9F3942E4B}">
                <a14:imgProps xmlns:a14="http://schemas.microsoft.com/office/drawing/2010/main">
                  <a14:imgLayer r:embed="rId5">
                    <a14:imgEffect>
                      <a14:artisticFilmGrain/>
                    </a14:imgEffect>
                  </a14:imgLayer>
                </a14:imgProps>
              </a:ext>
              <a:ext uri="{28A0092B-C50C-407E-A947-70E740481C1C}">
                <a14:useLocalDpi xmlns:a14="http://schemas.microsoft.com/office/drawing/2010/main" val="0"/>
              </a:ext>
            </a:extLst>
          </a:blip>
          <a:stretch>
            <a:fillRect/>
          </a:stretch>
        </p:blipFill>
        <p:spPr>
          <a:xfrm rot="1113767">
            <a:off x="4723045" y="1534332"/>
            <a:ext cx="3076542" cy="3789336"/>
          </a:xfrm>
          <a:prstGeom prst="rect">
            <a:avLst/>
          </a:prstGeom>
        </p:spPr>
      </p:pic>
      <p:sp>
        <p:nvSpPr>
          <p:cNvPr id="9" name="TextBox 8">
            <a:extLst>
              <a:ext uri="{FF2B5EF4-FFF2-40B4-BE49-F238E27FC236}">
                <a16:creationId xmlns:a16="http://schemas.microsoft.com/office/drawing/2014/main" id="{3377201A-0253-744C-8D47-5D49D2739387}"/>
              </a:ext>
            </a:extLst>
          </p:cNvPr>
          <p:cNvSpPr txBox="1"/>
          <p:nvPr/>
        </p:nvSpPr>
        <p:spPr>
          <a:xfrm>
            <a:off x="525057" y="3712178"/>
            <a:ext cx="4401519" cy="369332"/>
          </a:xfrm>
          <a:prstGeom prst="rect">
            <a:avLst/>
          </a:prstGeom>
          <a:noFill/>
        </p:spPr>
        <p:txBody>
          <a:bodyPr wrap="square" rtlCol="0">
            <a:spAutoFit/>
          </a:bodyPr>
          <a:lstStyle/>
          <a:p>
            <a:r>
              <a:rPr lang="en-GB" dirty="0"/>
              <a:t>Click </a:t>
            </a:r>
            <a:r>
              <a:rPr lang="en-GB" dirty="0">
                <a:hlinkClick r:id="rId6"/>
              </a:rPr>
              <a:t>here</a:t>
            </a:r>
            <a:r>
              <a:rPr lang="en-GB" dirty="0"/>
              <a:t> for full document </a:t>
            </a:r>
          </a:p>
        </p:txBody>
      </p:sp>
    </p:spTree>
    <p:extLst>
      <p:ext uri="{BB962C8B-B14F-4D97-AF65-F5344CB8AC3E}">
        <p14:creationId xmlns:p14="http://schemas.microsoft.com/office/powerpoint/2010/main" val="383298937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Pentagon 4">
            <a:extLst>
              <a:ext uri="{FF2B5EF4-FFF2-40B4-BE49-F238E27FC236}">
                <a16:creationId xmlns:a16="http://schemas.microsoft.com/office/drawing/2014/main" id="{15403116-BE39-C648-87DE-4C181BD9ABDD}"/>
              </a:ext>
            </a:extLst>
          </p:cNvPr>
          <p:cNvSpPr/>
          <p:nvPr/>
        </p:nvSpPr>
        <p:spPr>
          <a:xfrm>
            <a:off x="395206" y="596466"/>
            <a:ext cx="8136610" cy="1131376"/>
          </a:xfrm>
          <a:prstGeom prst="homePlat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92C20DF7-6AC3-1643-89C4-EB9E94548ADA}"/>
              </a:ext>
            </a:extLst>
          </p:cNvPr>
          <p:cNvSpPr/>
          <p:nvPr/>
        </p:nvSpPr>
        <p:spPr>
          <a:xfrm>
            <a:off x="395206" y="658088"/>
            <a:ext cx="7958379" cy="954107"/>
          </a:xfrm>
          <a:prstGeom prst="rect">
            <a:avLst/>
          </a:prstGeom>
        </p:spPr>
        <p:txBody>
          <a:bodyPr wrap="square">
            <a:spAutoFit/>
          </a:bodyPr>
          <a:lstStyle/>
          <a:p>
            <a:r>
              <a:rPr lang="en-GB" sz="2800" dirty="0">
                <a:solidFill>
                  <a:schemeClr val="bg1"/>
                </a:solidFill>
                <a:latin typeface="Arial" panose="020B0604020202020204" pitchFamily="34" charset="0"/>
              </a:rPr>
              <a:t>Interviewing Vulnerable Witnesses/ Victims </a:t>
            </a:r>
          </a:p>
          <a:p>
            <a:r>
              <a:rPr lang="en-GB" sz="2800" dirty="0">
                <a:solidFill>
                  <a:schemeClr val="bg1"/>
                </a:solidFill>
                <a:latin typeface="Arial" panose="020B0604020202020204" pitchFamily="34" charset="0"/>
              </a:rPr>
              <a:t>with Communication Needs</a:t>
            </a:r>
            <a:endParaRPr lang="en-GB" sz="2800" dirty="0">
              <a:solidFill>
                <a:schemeClr val="bg1"/>
              </a:solidFill>
            </a:endParaRPr>
          </a:p>
        </p:txBody>
      </p:sp>
      <p:pic>
        <p:nvPicPr>
          <p:cNvPr id="9218" name="Picture 2">
            <a:extLst>
              <a:ext uri="{FF2B5EF4-FFF2-40B4-BE49-F238E27FC236}">
                <a16:creationId xmlns:a16="http://schemas.microsoft.com/office/drawing/2014/main" id="{979B2290-84F4-B74B-9D60-B7B3C42C644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88395" y="3154199"/>
            <a:ext cx="4572000" cy="1495425"/>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149F7519-E194-274D-BAFF-008A91A18D1A}"/>
              </a:ext>
            </a:extLst>
          </p:cNvPr>
          <p:cNvSpPr/>
          <p:nvPr/>
        </p:nvSpPr>
        <p:spPr>
          <a:xfrm>
            <a:off x="395206" y="1996009"/>
            <a:ext cx="5695628" cy="923330"/>
          </a:xfrm>
          <a:prstGeom prst="rect">
            <a:avLst/>
          </a:prstGeom>
        </p:spPr>
        <p:txBody>
          <a:bodyPr wrap="square">
            <a:spAutoFit/>
          </a:bodyPr>
          <a:lstStyle/>
          <a:p>
            <a:r>
              <a:rPr lang="en-GB" dirty="0">
                <a:solidFill>
                  <a:schemeClr val="tx2"/>
                </a:solidFill>
                <a:latin typeface="Arial" panose="020B0604020202020204" pitchFamily="34" charset="0"/>
                <a:cs typeface="Arial" panose="020B0604020202020204" pitchFamily="34" charset="0"/>
              </a:rPr>
              <a:t>The Advocate Gateway:  </a:t>
            </a:r>
          </a:p>
          <a:p>
            <a:r>
              <a:rPr lang="en-GB" dirty="0">
                <a:solidFill>
                  <a:schemeClr val="tx2"/>
                </a:solidFill>
                <a:latin typeface="Arial" panose="020B0604020202020204" pitchFamily="34" charset="0"/>
                <a:cs typeface="Arial" panose="020B0604020202020204" pitchFamily="34" charset="0"/>
              </a:rPr>
              <a:t>‘Responding to Communication Needs in the Justice System’ </a:t>
            </a:r>
          </a:p>
        </p:txBody>
      </p:sp>
      <p:sp>
        <p:nvSpPr>
          <p:cNvPr id="7" name="TextBox 6">
            <a:extLst>
              <a:ext uri="{FF2B5EF4-FFF2-40B4-BE49-F238E27FC236}">
                <a16:creationId xmlns:a16="http://schemas.microsoft.com/office/drawing/2014/main" id="{B10FE51C-6DBF-414F-874C-2ABDFE1AC04B}"/>
              </a:ext>
            </a:extLst>
          </p:cNvPr>
          <p:cNvSpPr txBox="1"/>
          <p:nvPr/>
        </p:nvSpPr>
        <p:spPr>
          <a:xfrm>
            <a:off x="4572000" y="4884484"/>
            <a:ext cx="4971082" cy="646331"/>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Click </a:t>
            </a:r>
            <a:r>
              <a:rPr lang="en-GB" dirty="0">
                <a:latin typeface="Arial" panose="020B0604020202020204" pitchFamily="34" charset="0"/>
                <a:cs typeface="Arial" panose="020B0604020202020204" pitchFamily="34" charset="0"/>
                <a:hlinkClick r:id="rId4"/>
              </a:rPr>
              <a:t>here</a:t>
            </a:r>
            <a:r>
              <a:rPr lang="en-GB" dirty="0">
                <a:latin typeface="Arial" panose="020B0604020202020204" pitchFamily="34" charset="0"/>
                <a:cs typeface="Arial" panose="020B0604020202020204" pitchFamily="34" charset="0"/>
              </a:rPr>
              <a:t> to access </a:t>
            </a:r>
          </a:p>
          <a:p>
            <a:pPr algn="ctr"/>
            <a:r>
              <a:rPr lang="en-GB" dirty="0">
                <a:latin typeface="Arial" panose="020B0604020202020204" pitchFamily="34" charset="0"/>
                <a:cs typeface="Arial" panose="020B0604020202020204" pitchFamily="34" charset="0"/>
              </a:rPr>
              <a:t>the Communication Needs Toolkit </a:t>
            </a:r>
          </a:p>
        </p:txBody>
      </p:sp>
    </p:spTree>
    <p:extLst>
      <p:ext uri="{BB962C8B-B14F-4D97-AF65-F5344CB8AC3E}">
        <p14:creationId xmlns:p14="http://schemas.microsoft.com/office/powerpoint/2010/main" val="162417567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38A7B-A423-4469-9B45-F5833C61CB9D}"/>
              </a:ext>
            </a:extLst>
          </p:cNvPr>
          <p:cNvSpPr>
            <a:spLocks noGrp="1"/>
          </p:cNvSpPr>
          <p:nvPr>
            <p:ph type="ctrTitle"/>
          </p:nvPr>
        </p:nvSpPr>
        <p:spPr>
          <a:xfrm>
            <a:off x="741274" y="1307288"/>
            <a:ext cx="8081176" cy="3208000"/>
          </a:xfrm>
        </p:spPr>
        <p:txBody>
          <a:bodyPr>
            <a:normAutofit fontScale="90000"/>
          </a:bodyPr>
          <a:lstStyle/>
          <a:p>
            <a:pPr algn="r"/>
            <a:br>
              <a:rPr lang="en-GB" sz="4000" dirty="0">
                <a:latin typeface="Arial" panose="020B0604020202020204" pitchFamily="34" charset="0"/>
                <a:ea typeface="Calibri" panose="020F0502020204030204" pitchFamily="34" charset="0"/>
                <a:cs typeface="Arial" panose="020B0604020202020204" pitchFamily="34" charset="0"/>
              </a:rPr>
            </a:br>
            <a:br>
              <a:rPr lang="en-GB" sz="4000" dirty="0">
                <a:latin typeface="Arial" panose="020B0604020202020204" pitchFamily="34" charset="0"/>
                <a:ea typeface="Calibri" panose="020F0502020204030204" pitchFamily="34" charset="0"/>
                <a:cs typeface="Arial" panose="020B0604020202020204" pitchFamily="34" charset="0"/>
              </a:rPr>
            </a:br>
            <a:br>
              <a:rPr lang="en-GB" sz="4000" dirty="0">
                <a:latin typeface="Arial" panose="020B0604020202020204" pitchFamily="34" charset="0"/>
                <a:ea typeface="Calibri" panose="020F0502020204030204" pitchFamily="34" charset="0"/>
                <a:cs typeface="Arial" panose="020B0604020202020204" pitchFamily="34" charset="0"/>
              </a:rPr>
            </a:br>
            <a:br>
              <a:rPr lang="en-GB" sz="4000" dirty="0">
                <a:latin typeface="Arial" panose="020B0604020202020204" pitchFamily="34" charset="0"/>
                <a:ea typeface="Calibri" panose="020F0502020204030204" pitchFamily="34" charset="0"/>
                <a:cs typeface="Arial" panose="020B0604020202020204" pitchFamily="34" charset="0"/>
              </a:rPr>
            </a:br>
            <a:br>
              <a:rPr lang="en-GB" sz="4000" dirty="0">
                <a:latin typeface="Arial" panose="020B0604020202020204" pitchFamily="34" charset="0"/>
                <a:ea typeface="Calibri" panose="020F0502020204030204" pitchFamily="34" charset="0"/>
                <a:cs typeface="Arial" panose="020B0604020202020204" pitchFamily="34" charset="0"/>
              </a:rPr>
            </a:br>
            <a:br>
              <a:rPr lang="en-GB" sz="4000" dirty="0">
                <a:latin typeface="Arial" panose="020B0604020202020204" pitchFamily="34" charset="0"/>
                <a:ea typeface="Calibri" panose="020F0502020204030204" pitchFamily="34" charset="0"/>
                <a:cs typeface="Arial" panose="020B0604020202020204" pitchFamily="34" charset="0"/>
              </a:rPr>
            </a:br>
            <a:r>
              <a:rPr lang="en-GB" sz="4000" b="1" dirty="0">
                <a:solidFill>
                  <a:schemeClr val="bg1"/>
                </a:solidFill>
                <a:latin typeface="Arial" panose="020B0604020202020204" pitchFamily="34" charset="0"/>
                <a:cs typeface="Arial" panose="020B0604020202020204" pitchFamily="34" charset="0"/>
              </a:rPr>
              <a:t>  </a:t>
            </a:r>
            <a:br>
              <a:rPr lang="en-GB" sz="4000" b="1" dirty="0">
                <a:solidFill>
                  <a:schemeClr val="bg1"/>
                </a:solidFill>
                <a:latin typeface="Arial" panose="020B0604020202020204" pitchFamily="34" charset="0"/>
                <a:cs typeface="Arial" panose="020B0604020202020204" pitchFamily="34" charset="0"/>
              </a:rPr>
            </a:br>
            <a:endParaRPr lang="en-GB" sz="4000" b="1" dirty="0">
              <a:solidFill>
                <a:schemeClr val="bg1"/>
              </a:solidFill>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B23A3154-2D34-5C49-82F8-16E4EC95ED55}"/>
              </a:ext>
            </a:extLst>
          </p:cNvPr>
          <p:cNvSpPr/>
          <p:nvPr/>
        </p:nvSpPr>
        <p:spPr>
          <a:xfrm>
            <a:off x="3061210" y="1016791"/>
            <a:ext cx="7639775" cy="580993"/>
          </a:xfrm>
          <a:prstGeom prst="rect">
            <a:avLst/>
          </a:prstGeom>
        </p:spPr>
        <p:txBody>
          <a:bodyPr wrap="square">
            <a:spAutoFit/>
          </a:bodyPr>
          <a:lstStyle/>
          <a:p>
            <a:pPr>
              <a:lnSpc>
                <a:spcPct val="107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 </a:t>
            </a:r>
            <a:r>
              <a:rPr lang="en-GB" sz="3200" dirty="0">
                <a:solidFill>
                  <a:schemeClr val="bg1"/>
                </a:solidFill>
                <a:latin typeface="Arial" panose="020B0604020202020204" pitchFamily="34" charset="0"/>
                <a:ea typeface="Calibri" panose="020F0502020204030204" pitchFamily="34" charset="0"/>
                <a:cs typeface="Arial" panose="020B0604020202020204" pitchFamily="34" charset="0"/>
              </a:rPr>
              <a:t>5. Role of the CPS &amp; Disclosure </a:t>
            </a:r>
            <a:endParaRPr lang="en-GB" sz="1600" dirty="0">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08930164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entagon 3">
            <a:extLst>
              <a:ext uri="{FF2B5EF4-FFF2-40B4-BE49-F238E27FC236}">
                <a16:creationId xmlns:a16="http://schemas.microsoft.com/office/drawing/2014/main" id="{16037188-CD82-7B47-A44C-A00AF5EECF0C}"/>
              </a:ext>
            </a:extLst>
          </p:cNvPr>
          <p:cNvSpPr/>
          <p:nvPr/>
        </p:nvSpPr>
        <p:spPr>
          <a:xfrm>
            <a:off x="187378" y="365022"/>
            <a:ext cx="8439462" cy="959370"/>
          </a:xfrm>
          <a:prstGeom prst="homePlat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B7804CF6-80A0-2449-A124-994178E61227}"/>
              </a:ext>
            </a:extLst>
          </p:cNvPr>
          <p:cNvSpPr>
            <a:spLocks noGrp="1"/>
          </p:cNvSpPr>
          <p:nvPr>
            <p:ph type="title"/>
          </p:nvPr>
        </p:nvSpPr>
        <p:spPr>
          <a:xfrm>
            <a:off x="0" y="269823"/>
            <a:ext cx="8229600" cy="1143000"/>
          </a:xfrm>
        </p:spPr>
        <p:txBody>
          <a:bodyPr>
            <a:noAutofit/>
          </a:bodyPr>
          <a:lstStyle/>
          <a:p>
            <a:r>
              <a:rPr lang="en-GB" sz="3200" dirty="0">
                <a:solidFill>
                  <a:schemeClr val="bg1"/>
                </a:solidFill>
                <a:latin typeface="Arial" panose="020B0604020202020204" pitchFamily="34" charset="0"/>
                <a:cs typeface="Arial" panose="020B0604020202020204" pitchFamily="34" charset="0"/>
              </a:rPr>
              <a:t>Role of the Crown Prosecution Service  </a:t>
            </a:r>
          </a:p>
        </p:txBody>
      </p:sp>
      <p:pic>
        <p:nvPicPr>
          <p:cNvPr id="1026" name="Picture 2" descr="CPS Logo - No2H8 Crime National Awards">
            <a:hlinkClick r:id="rId3"/>
            <a:extLst>
              <a:ext uri="{FF2B5EF4-FFF2-40B4-BE49-F238E27FC236}">
                <a16:creationId xmlns:a16="http://schemas.microsoft.com/office/drawing/2014/main" id="{03AF95EA-3DF9-934E-942A-E7F624E171E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48259" y="2165350"/>
            <a:ext cx="1917700" cy="25273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C2A2980B-4EE6-B442-9414-36BC3D98A97B}"/>
              </a:ext>
            </a:extLst>
          </p:cNvPr>
          <p:cNvSpPr txBox="1"/>
          <p:nvPr/>
        </p:nvSpPr>
        <p:spPr>
          <a:xfrm>
            <a:off x="3763052" y="4946755"/>
            <a:ext cx="2893102" cy="374754"/>
          </a:xfrm>
          <a:prstGeom prst="rect">
            <a:avLst/>
          </a:prstGeom>
          <a:noFill/>
        </p:spPr>
        <p:txBody>
          <a:bodyPr wrap="square" rtlCol="0">
            <a:spAutoFit/>
          </a:bodyPr>
          <a:lstStyle/>
          <a:p>
            <a:r>
              <a:rPr lang="en-GB" dirty="0"/>
              <a:t>Click above  </a:t>
            </a:r>
          </a:p>
        </p:txBody>
      </p:sp>
    </p:spTree>
    <p:extLst>
      <p:ext uri="{BB962C8B-B14F-4D97-AF65-F5344CB8AC3E}">
        <p14:creationId xmlns:p14="http://schemas.microsoft.com/office/powerpoint/2010/main" val="421613504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9C26DEC-6A4A-E940-8626-9EDC4E33512D}"/>
              </a:ext>
            </a:extLst>
          </p:cNvPr>
          <p:cNvSpPr txBox="1"/>
          <p:nvPr/>
        </p:nvSpPr>
        <p:spPr>
          <a:xfrm>
            <a:off x="359764" y="657167"/>
            <a:ext cx="5569956" cy="861774"/>
          </a:xfrm>
          <a:prstGeom prst="rect">
            <a:avLst/>
          </a:prstGeom>
          <a:noFill/>
        </p:spPr>
        <p:txBody>
          <a:bodyPr wrap="square" rtlCol="0">
            <a:spAutoFit/>
          </a:bodyPr>
          <a:lstStyle/>
          <a:p>
            <a:r>
              <a:rPr lang="en-GB" sz="3200" b="1" u="sng" dirty="0">
                <a:solidFill>
                  <a:schemeClr val="tx2"/>
                </a:solidFill>
                <a:latin typeface="Arial" panose="020B0604020202020204" pitchFamily="34" charset="0"/>
                <a:cs typeface="Arial" panose="020B0604020202020204" pitchFamily="34" charset="0"/>
              </a:rPr>
              <a:t>CPS Disclosure Manual </a:t>
            </a:r>
          </a:p>
          <a:p>
            <a:endParaRPr lang="en-GB" dirty="0"/>
          </a:p>
        </p:txBody>
      </p:sp>
      <p:sp>
        <p:nvSpPr>
          <p:cNvPr id="5" name="Rectangle 4">
            <a:extLst>
              <a:ext uri="{FF2B5EF4-FFF2-40B4-BE49-F238E27FC236}">
                <a16:creationId xmlns:a16="http://schemas.microsoft.com/office/drawing/2014/main" id="{3FD92DB0-5CA5-5543-8B8D-48FB402F0D53}"/>
              </a:ext>
            </a:extLst>
          </p:cNvPr>
          <p:cNvSpPr/>
          <p:nvPr/>
        </p:nvSpPr>
        <p:spPr>
          <a:xfrm>
            <a:off x="543949" y="1826152"/>
            <a:ext cx="4572000" cy="3855158"/>
          </a:xfrm>
          <a:prstGeom prst="rect">
            <a:avLst/>
          </a:prstGeom>
        </p:spPr>
        <p:txBody>
          <a:bodyPr>
            <a:spAutoFit/>
          </a:bodyPr>
          <a:lstStyle/>
          <a:p>
            <a:pPr marL="285750" indent="-285750">
              <a:lnSpc>
                <a:spcPct val="107000"/>
              </a:lnSpc>
              <a:spcAft>
                <a:spcPts val="800"/>
              </a:spcAft>
              <a:buFont typeface="Arial" panose="020B0604020202020204" pitchFamily="34" charset="0"/>
              <a:buChar char="•"/>
            </a:pPr>
            <a:r>
              <a:rPr lang="en-GB" dirty="0">
                <a:latin typeface="Arial" panose="020B0604020202020204" pitchFamily="34" charset="0"/>
                <a:ea typeface="Calibri" panose="020F0502020204030204" pitchFamily="34" charset="0"/>
                <a:cs typeface="Times New Roman" panose="02020603050405020304" pitchFamily="18" charset="0"/>
              </a:rPr>
              <a:t>General Duties of Disclosure  </a:t>
            </a:r>
          </a:p>
          <a:p>
            <a:pPr marL="285750" indent="-285750">
              <a:lnSpc>
                <a:spcPct val="107000"/>
              </a:lnSpc>
              <a:spcAft>
                <a:spcPts val="800"/>
              </a:spcAft>
              <a:buFont typeface="Arial" panose="020B0604020202020204" pitchFamily="34" charset="0"/>
              <a:buChar char="•"/>
            </a:pPr>
            <a:r>
              <a:rPr lang="en-GB" dirty="0">
                <a:latin typeface="Arial" panose="020B0604020202020204" pitchFamily="34" charset="0"/>
                <a:ea typeface="Calibri" panose="020F0502020204030204" pitchFamily="34" charset="0"/>
                <a:cs typeface="Times New Roman" panose="02020603050405020304" pitchFamily="18" charset="0"/>
              </a:rPr>
              <a:t>Roles and Responsibilities </a:t>
            </a:r>
          </a:p>
          <a:p>
            <a:pPr marL="285750" indent="-285750">
              <a:lnSpc>
                <a:spcPct val="107000"/>
              </a:lnSpc>
              <a:spcAft>
                <a:spcPts val="800"/>
              </a:spcAft>
              <a:buFont typeface="Arial" panose="020B0604020202020204" pitchFamily="34" charset="0"/>
              <a:buChar char="•"/>
            </a:pPr>
            <a:r>
              <a:rPr lang="en-GB" dirty="0">
                <a:latin typeface="Arial" panose="020B0604020202020204" pitchFamily="34" charset="0"/>
                <a:ea typeface="Calibri" panose="020F0502020204030204" pitchFamily="34" charset="0"/>
                <a:cs typeface="Times New Roman" panose="02020603050405020304" pitchFamily="18" charset="0"/>
              </a:rPr>
              <a:t>Relevance, Recording and Retention</a:t>
            </a:r>
          </a:p>
          <a:p>
            <a:pPr marL="285750" indent="-285750">
              <a:lnSpc>
                <a:spcPct val="107000"/>
              </a:lnSpc>
              <a:spcAft>
                <a:spcPts val="800"/>
              </a:spcAft>
              <a:buFont typeface="Arial" panose="020B0604020202020204" pitchFamily="34" charset="0"/>
              <a:buChar char="•"/>
            </a:pPr>
            <a:r>
              <a:rPr lang="en-GB" dirty="0">
                <a:latin typeface="Arial" panose="020B0604020202020204" pitchFamily="34" charset="0"/>
                <a:ea typeface="Calibri" panose="020F0502020204030204" pitchFamily="34" charset="0"/>
                <a:cs typeface="Times New Roman" panose="02020603050405020304" pitchFamily="18" charset="0"/>
              </a:rPr>
              <a:t>Making a Public Interest Immunity Application </a:t>
            </a:r>
          </a:p>
          <a:p>
            <a:pPr marL="285750" indent="-285750">
              <a:lnSpc>
                <a:spcPct val="107000"/>
              </a:lnSpc>
              <a:spcAft>
                <a:spcPts val="800"/>
              </a:spcAft>
              <a:buFont typeface="Arial" panose="020B0604020202020204" pitchFamily="34" charset="0"/>
              <a:buChar char="•"/>
            </a:pPr>
            <a:r>
              <a:rPr lang="en-GB" dirty="0">
                <a:latin typeface="Arial" panose="020B0604020202020204" pitchFamily="34" charset="0"/>
                <a:ea typeface="Calibri" panose="020F0502020204030204" pitchFamily="34" charset="0"/>
                <a:cs typeface="Times New Roman" panose="02020603050405020304" pitchFamily="18" charset="0"/>
              </a:rPr>
              <a:t>Sensitive / Non Sensitive Material </a:t>
            </a:r>
          </a:p>
          <a:p>
            <a:pPr marL="285750" indent="-285750">
              <a:lnSpc>
                <a:spcPct val="107000"/>
              </a:lnSpc>
              <a:spcAft>
                <a:spcPts val="800"/>
              </a:spcAft>
              <a:buFont typeface="Arial" panose="020B0604020202020204" pitchFamily="34" charset="0"/>
              <a:buChar char="•"/>
            </a:pPr>
            <a:r>
              <a:rPr lang="en-GB" dirty="0">
                <a:latin typeface="Arial" panose="020B0604020202020204" pitchFamily="34" charset="0"/>
                <a:ea typeface="Calibri" panose="020F0502020204030204" pitchFamily="34" charset="0"/>
                <a:cs typeface="Times New Roman" panose="02020603050405020304" pitchFamily="18" charset="0"/>
              </a:rPr>
              <a:t>Victim Communication and Liaison </a:t>
            </a:r>
          </a:p>
          <a:p>
            <a:pPr marL="285750" indent="-285750">
              <a:lnSpc>
                <a:spcPct val="107000"/>
              </a:lnSpc>
              <a:spcAft>
                <a:spcPts val="800"/>
              </a:spcAft>
              <a:buFont typeface="Arial" panose="020B0604020202020204" pitchFamily="34" charset="0"/>
              <a:buChar char="•"/>
            </a:pPr>
            <a:r>
              <a:rPr lang="en-GB" dirty="0">
                <a:latin typeface="Arial" panose="020B0604020202020204" pitchFamily="34" charset="0"/>
                <a:ea typeface="Calibri" panose="020F0502020204030204" pitchFamily="34" charset="0"/>
                <a:cs typeface="Times New Roman" panose="02020603050405020304" pitchFamily="18" charset="0"/>
              </a:rPr>
              <a:t>Digital Material </a:t>
            </a:r>
          </a:p>
          <a:p>
            <a:pPr>
              <a:lnSpc>
                <a:spcPct val="107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 </a:t>
            </a:r>
          </a:p>
          <a:p>
            <a:pPr>
              <a:lnSpc>
                <a:spcPct val="107000"/>
              </a:lnSpc>
              <a:spcAft>
                <a:spcPts val="800"/>
              </a:spcAft>
            </a:pPr>
            <a:endParaRPr lang="en-GB" dirty="0">
              <a:latin typeface="Arial" panose="020B0604020202020204" pitchFamily="34" charset="0"/>
              <a:ea typeface="Calibri" panose="020F0502020204030204" pitchFamily="34" charset="0"/>
              <a:cs typeface="Times New Roman" panose="02020603050405020304" pitchFamily="18" charset="0"/>
            </a:endParaRPr>
          </a:p>
        </p:txBody>
      </p:sp>
      <p:pic>
        <p:nvPicPr>
          <p:cNvPr id="1026" name="Picture 2" descr="Book Symbol - Blackandwhite Transparent PNG">
            <a:extLst>
              <a:ext uri="{FF2B5EF4-FFF2-40B4-BE49-F238E27FC236}">
                <a16:creationId xmlns:a16="http://schemas.microsoft.com/office/drawing/2014/main" id="{7ECD56CA-25B1-914A-8C49-6187D3856A1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00133" y="713780"/>
            <a:ext cx="2908300" cy="245110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CPS Logo - No2H8 Crime National Awards">
            <a:extLst>
              <a:ext uri="{FF2B5EF4-FFF2-40B4-BE49-F238E27FC236}">
                <a16:creationId xmlns:a16="http://schemas.microsoft.com/office/drawing/2014/main" id="{607AAEA0-287F-C047-AA17-143F6FC3601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88226" y="713780"/>
            <a:ext cx="820207" cy="1112372"/>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FD27F693-0889-6546-A905-F7762B1F57E0}"/>
              </a:ext>
            </a:extLst>
          </p:cNvPr>
          <p:cNvSpPr txBox="1"/>
          <p:nvPr/>
        </p:nvSpPr>
        <p:spPr>
          <a:xfrm>
            <a:off x="5300134" y="3164880"/>
            <a:ext cx="3034398" cy="369332"/>
          </a:xfrm>
          <a:prstGeom prst="rect">
            <a:avLst/>
          </a:prstGeom>
          <a:noFill/>
        </p:spPr>
        <p:txBody>
          <a:bodyPr wrap="square" rtlCol="0">
            <a:spAutoFit/>
          </a:bodyPr>
          <a:lstStyle/>
          <a:p>
            <a:r>
              <a:rPr lang="en-GB" dirty="0"/>
              <a:t>Click</a:t>
            </a:r>
            <a:r>
              <a:rPr lang="en-GB" u="sng" dirty="0">
                <a:latin typeface="Arial" panose="020B0604020202020204" pitchFamily="34" charset="0"/>
                <a:cs typeface="Arial" panose="020B0604020202020204" pitchFamily="34" charset="0"/>
                <a:hlinkClick r:id="rId5"/>
              </a:rPr>
              <a:t> here </a:t>
            </a:r>
            <a:r>
              <a:rPr lang="en-GB" dirty="0"/>
              <a:t>for full manual </a:t>
            </a:r>
          </a:p>
        </p:txBody>
      </p:sp>
    </p:spTree>
    <p:extLst>
      <p:ext uri="{BB962C8B-B14F-4D97-AF65-F5344CB8AC3E}">
        <p14:creationId xmlns:p14="http://schemas.microsoft.com/office/powerpoint/2010/main" val="55219199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C975D6EF-7253-E841-B7BB-615302B69E63}"/>
              </a:ext>
            </a:extLst>
          </p:cNvPr>
          <p:cNvPicPr>
            <a:picLocks noChangeAspect="1"/>
          </p:cNvPicPr>
          <p:nvPr/>
        </p:nvPicPr>
        <p:blipFill>
          <a:blip r:embed="rId3">
            <a:extLst>
              <a:ext uri="{BEBA8EAE-BF5A-486C-A8C5-ECC9F3942E4B}">
                <a14:imgProps xmlns:a14="http://schemas.microsoft.com/office/drawing/2010/main">
                  <a14:imgLayer r:embed="rId4">
                    <a14:imgEffect>
                      <a14:artisticFilmGrain/>
                    </a14:imgEffect>
                  </a14:imgLayer>
                </a14:imgProps>
              </a:ext>
              <a:ext uri="{28A0092B-C50C-407E-A947-70E740481C1C}">
                <a14:useLocalDpi xmlns:a14="http://schemas.microsoft.com/office/drawing/2010/main" val="0"/>
              </a:ext>
            </a:extLst>
          </a:blip>
          <a:stretch>
            <a:fillRect/>
          </a:stretch>
        </p:blipFill>
        <p:spPr>
          <a:xfrm rot="20567793">
            <a:off x="870831" y="886120"/>
            <a:ext cx="2921515" cy="3905992"/>
          </a:xfrm>
          <a:prstGeom prst="rect">
            <a:avLst/>
          </a:prstGeom>
        </p:spPr>
      </p:pic>
      <p:sp>
        <p:nvSpPr>
          <p:cNvPr id="5" name="Rectangle 4">
            <a:extLst>
              <a:ext uri="{FF2B5EF4-FFF2-40B4-BE49-F238E27FC236}">
                <a16:creationId xmlns:a16="http://schemas.microsoft.com/office/drawing/2014/main" id="{852C8A4C-CEB3-8B4E-8B20-CE82C6F388A0}"/>
              </a:ext>
            </a:extLst>
          </p:cNvPr>
          <p:cNvSpPr/>
          <p:nvPr/>
        </p:nvSpPr>
        <p:spPr>
          <a:xfrm>
            <a:off x="4417017" y="728819"/>
            <a:ext cx="4179414" cy="2800767"/>
          </a:xfrm>
          <a:prstGeom prst="rect">
            <a:avLst/>
          </a:prstGeom>
        </p:spPr>
        <p:txBody>
          <a:bodyPr wrap="none">
            <a:spAutoFit/>
          </a:bodyPr>
          <a:lstStyle/>
          <a:p>
            <a:r>
              <a:rPr lang="en-GB" sz="3200" b="1" u="sng" dirty="0">
                <a:latin typeface="Arial" panose="020B0604020202020204" pitchFamily="34" charset="0"/>
                <a:cs typeface="Arial" panose="020B0604020202020204" pitchFamily="34" charset="0"/>
              </a:rPr>
              <a:t>2013 Protocol </a:t>
            </a:r>
          </a:p>
          <a:p>
            <a:endParaRPr lang="en-GB" dirty="0">
              <a:latin typeface="Arial" panose="020B0604020202020204" pitchFamily="34" charset="0"/>
              <a:cs typeface="Arial" panose="020B0604020202020204" pitchFamily="34" charset="0"/>
            </a:endParaRPr>
          </a:p>
          <a:p>
            <a:pPr marL="285750" indent="-285750">
              <a:buFont typeface="Wingdings" pitchFamily="2" charset="2"/>
              <a:buChar char="Ø"/>
            </a:pPr>
            <a:r>
              <a:rPr lang="en-GB" dirty="0">
                <a:latin typeface="Arial" panose="020B0604020202020204" pitchFamily="34" charset="0"/>
                <a:cs typeface="Arial" panose="020B0604020202020204" pitchFamily="34" charset="0"/>
              </a:rPr>
              <a:t>Good Practice Model </a:t>
            </a:r>
          </a:p>
          <a:p>
            <a:endParaRPr lang="en-GB" dirty="0">
              <a:latin typeface="Arial" panose="020B0604020202020204" pitchFamily="34" charset="0"/>
              <a:cs typeface="Arial" panose="020B0604020202020204" pitchFamily="34" charset="0"/>
            </a:endParaRPr>
          </a:p>
          <a:p>
            <a:pPr marL="285750" indent="-285750">
              <a:buFont typeface="Wingdings" pitchFamily="2" charset="2"/>
              <a:buChar char="Ø"/>
            </a:pPr>
            <a:r>
              <a:rPr lang="en-GB" dirty="0">
                <a:latin typeface="Arial" panose="020B0604020202020204" pitchFamily="34" charset="0"/>
                <a:cs typeface="Arial" panose="020B0604020202020204" pitchFamily="34" charset="0"/>
              </a:rPr>
              <a:t>Disclosure of Sensitive Material </a:t>
            </a:r>
          </a:p>
          <a:p>
            <a:endParaRPr lang="en-GB" dirty="0">
              <a:latin typeface="Arial" panose="020B0604020202020204" pitchFamily="34" charset="0"/>
              <a:cs typeface="Arial" panose="020B0604020202020204" pitchFamily="34" charset="0"/>
            </a:endParaRPr>
          </a:p>
          <a:p>
            <a:pPr marL="285750" indent="-285750">
              <a:buFont typeface="Wingdings" pitchFamily="2" charset="2"/>
              <a:buChar char="Ø"/>
            </a:pPr>
            <a:r>
              <a:rPr lang="en-GB" dirty="0">
                <a:latin typeface="Arial" panose="020B0604020202020204" pitchFamily="34" charset="0"/>
                <a:cs typeface="Arial" panose="020B0604020202020204" pitchFamily="34" charset="0"/>
              </a:rPr>
              <a:t>Public Interest Immunity Application </a:t>
            </a:r>
          </a:p>
          <a:p>
            <a:endParaRPr lang="en-GB" dirty="0">
              <a:latin typeface="Arial" panose="020B0604020202020204" pitchFamily="34" charset="0"/>
              <a:cs typeface="Arial" panose="020B0604020202020204" pitchFamily="34" charset="0"/>
            </a:endParaRPr>
          </a:p>
          <a:p>
            <a:endParaRPr lang="en-GB" dirty="0"/>
          </a:p>
        </p:txBody>
      </p:sp>
      <p:sp>
        <p:nvSpPr>
          <p:cNvPr id="10" name="TextBox 9">
            <a:extLst>
              <a:ext uri="{FF2B5EF4-FFF2-40B4-BE49-F238E27FC236}">
                <a16:creationId xmlns:a16="http://schemas.microsoft.com/office/drawing/2014/main" id="{F7D59FF4-A07E-6341-9620-B109F4626F1D}"/>
              </a:ext>
            </a:extLst>
          </p:cNvPr>
          <p:cNvSpPr txBox="1"/>
          <p:nvPr/>
        </p:nvSpPr>
        <p:spPr>
          <a:xfrm>
            <a:off x="5036949" y="5005953"/>
            <a:ext cx="3714465" cy="369332"/>
          </a:xfrm>
          <a:prstGeom prst="rect">
            <a:avLst/>
          </a:prstGeom>
          <a:noFill/>
        </p:spPr>
        <p:txBody>
          <a:bodyPr wrap="square" rtlCol="0">
            <a:spAutoFit/>
          </a:bodyPr>
          <a:lstStyle/>
          <a:p>
            <a:r>
              <a:rPr lang="en-GB" dirty="0"/>
              <a:t>Click </a:t>
            </a:r>
            <a:r>
              <a:rPr lang="en-GB" dirty="0">
                <a:hlinkClick r:id="rId5"/>
              </a:rPr>
              <a:t>here</a:t>
            </a:r>
            <a:r>
              <a:rPr lang="en-GB" dirty="0"/>
              <a:t> to see document </a:t>
            </a:r>
          </a:p>
        </p:txBody>
      </p:sp>
    </p:spTree>
    <p:extLst>
      <p:ext uri="{BB962C8B-B14F-4D97-AF65-F5344CB8AC3E}">
        <p14:creationId xmlns:p14="http://schemas.microsoft.com/office/powerpoint/2010/main" val="163254614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text, application&#10;&#10;Description automatically generated">
            <a:hlinkClick r:id="rId3"/>
            <a:extLst>
              <a:ext uri="{FF2B5EF4-FFF2-40B4-BE49-F238E27FC236}">
                <a16:creationId xmlns:a16="http://schemas.microsoft.com/office/drawing/2014/main" id="{B8A8AF5B-D93D-8E48-AA99-F9CBF95878EA}"/>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562681" y="2226352"/>
            <a:ext cx="2100677" cy="276537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3" name="Content Placeholder 5" descr="Graphical user interface, text, application&#10;&#10;Description automatically generated">
            <a:hlinkClick r:id="rId5"/>
            <a:extLst>
              <a:ext uri="{FF2B5EF4-FFF2-40B4-BE49-F238E27FC236}">
                <a16:creationId xmlns:a16="http://schemas.microsoft.com/office/drawing/2014/main" id="{6A4B2346-156F-AB42-8ACB-E832A5B964E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379508" y="2226352"/>
            <a:ext cx="2265063" cy="276537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4" name="Content Placeholder 4" descr="Chart&#10;&#10;Description automatically generated">
            <a:hlinkClick r:id="rId7"/>
            <a:extLst>
              <a:ext uri="{FF2B5EF4-FFF2-40B4-BE49-F238E27FC236}">
                <a16:creationId xmlns:a16="http://schemas.microsoft.com/office/drawing/2014/main" id="{42672D15-E852-9443-8470-A401D0927005}"/>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232435" y="2226353"/>
            <a:ext cx="2333531" cy="276537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6" name="Rectangle 5">
            <a:extLst>
              <a:ext uri="{FF2B5EF4-FFF2-40B4-BE49-F238E27FC236}">
                <a16:creationId xmlns:a16="http://schemas.microsoft.com/office/drawing/2014/main" id="{EED93929-A9AE-E347-952A-02944B64D3FF}"/>
              </a:ext>
            </a:extLst>
          </p:cNvPr>
          <p:cNvSpPr/>
          <p:nvPr/>
        </p:nvSpPr>
        <p:spPr>
          <a:xfrm>
            <a:off x="2081228" y="1657430"/>
            <a:ext cx="4621778" cy="369332"/>
          </a:xfrm>
          <a:prstGeom prst="rect">
            <a:avLst/>
          </a:prstGeom>
        </p:spPr>
        <p:txBody>
          <a:bodyPr wrap="none">
            <a:spAutoFit/>
          </a:bodyPr>
          <a:lstStyle/>
          <a:p>
            <a:r>
              <a:rPr lang="en-GB" dirty="0">
                <a:latin typeface="Arial" panose="020B0604020202020204" pitchFamily="34" charset="0"/>
                <a:cs typeface="Arial" panose="020B0604020202020204" pitchFamily="34" charset="0"/>
              </a:rPr>
              <a:t>(Click on each one to go to full documents) </a:t>
            </a:r>
            <a:endParaRPr lang="en-GB" dirty="0"/>
          </a:p>
        </p:txBody>
      </p:sp>
      <p:sp>
        <p:nvSpPr>
          <p:cNvPr id="7" name="Pentagon 6">
            <a:extLst>
              <a:ext uri="{FF2B5EF4-FFF2-40B4-BE49-F238E27FC236}">
                <a16:creationId xmlns:a16="http://schemas.microsoft.com/office/drawing/2014/main" id="{CCFC44A4-B39B-BD4F-A9EA-4F29378B156B}"/>
              </a:ext>
            </a:extLst>
          </p:cNvPr>
          <p:cNvSpPr/>
          <p:nvPr/>
        </p:nvSpPr>
        <p:spPr>
          <a:xfrm>
            <a:off x="269823" y="405927"/>
            <a:ext cx="5962612" cy="871519"/>
          </a:xfrm>
          <a:prstGeom prst="homePlat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4A243CC2-9930-2C49-8CA0-6BE942F06442}"/>
              </a:ext>
            </a:extLst>
          </p:cNvPr>
          <p:cNvSpPr txBox="1"/>
          <p:nvPr/>
        </p:nvSpPr>
        <p:spPr>
          <a:xfrm>
            <a:off x="389743" y="554636"/>
            <a:ext cx="8004748" cy="523220"/>
          </a:xfrm>
          <a:prstGeom prst="rect">
            <a:avLst/>
          </a:prstGeom>
          <a:noFill/>
        </p:spPr>
        <p:txBody>
          <a:bodyPr wrap="square" rtlCol="0">
            <a:spAutoFit/>
          </a:bodyPr>
          <a:lstStyle/>
          <a:p>
            <a:r>
              <a:rPr lang="en-GB" sz="2800" dirty="0">
                <a:solidFill>
                  <a:schemeClr val="bg1"/>
                </a:solidFill>
                <a:latin typeface="Arial" panose="020B0604020202020204" pitchFamily="34" charset="0"/>
                <a:cs typeface="Arial" panose="020B0604020202020204" pitchFamily="34" charset="0"/>
              </a:rPr>
              <a:t>Additional Useful Materials  </a:t>
            </a:r>
          </a:p>
        </p:txBody>
      </p:sp>
    </p:spTree>
    <p:extLst>
      <p:ext uri="{BB962C8B-B14F-4D97-AF65-F5344CB8AC3E}">
        <p14:creationId xmlns:p14="http://schemas.microsoft.com/office/powerpoint/2010/main" val="4047662160"/>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54EC8029807A2946B625B0D114BCF650" ma:contentTypeVersion="12" ma:contentTypeDescription="Create a new document." ma:contentTypeScope="" ma:versionID="a6865cf35ac3fa4d2eba64820c5d7ea5">
  <xsd:schema xmlns:xsd="http://www.w3.org/2001/XMLSchema" xmlns:xs="http://www.w3.org/2001/XMLSchema" xmlns:p="http://schemas.microsoft.com/office/2006/metadata/properties" xmlns:ns2="2e89cfda-a374-4413-9f0d-8b601eddeb70" xmlns:ns3="1ecf5648-3750-43f5-867d-bfaa16e6e17e" targetNamespace="http://schemas.microsoft.com/office/2006/metadata/properties" ma:root="true" ma:fieldsID="970de7c6851c97a7d95ccd6dac2a1142" ns2:_="" ns3:_="">
    <xsd:import namespace="2e89cfda-a374-4413-9f0d-8b601eddeb70"/>
    <xsd:import namespace="1ecf5648-3750-43f5-867d-bfaa16e6e17e"/>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DateTaken" minOccurs="0"/>
                <xsd:element ref="ns2:MediaServiceLocation" minOccurs="0"/>
                <xsd:element ref="ns3:SharedWithUsers" minOccurs="0"/>
                <xsd:element ref="ns3:SharedWithDetails" minOccurs="0"/>
                <xsd:element ref="ns2:MediaServiceGenerationTime" minOccurs="0"/>
                <xsd:element ref="ns2:MediaServiceEventHashCode"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e89cfda-a374-4413-9f0d-8b601eddeb7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Location" ma:index="13"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ecf5648-3750-43f5-867d-bfaa16e6e17e"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DA0CDED-E7C0-4778-89DC-F75DE928FF50}">
  <ds:schemaRefs>
    <ds:schemaRef ds:uri="http://schemas.microsoft.com/office/2006/metadata/properties"/>
    <ds:schemaRef ds:uri="http://purl.org/dc/terms/"/>
    <ds:schemaRef ds:uri="085339e8-869b-4c3a-a446-745e05ea898f"/>
    <ds:schemaRef ds:uri="http://schemas.microsoft.com/office/2006/documentManagement/types"/>
    <ds:schemaRef ds:uri="http://schemas.microsoft.com/office/infopath/2007/PartnerControls"/>
    <ds:schemaRef ds:uri="5cce672a-2249-4bca-ab09-8f7b37c30eb2"/>
    <ds:schemaRef ds:uri="http://purl.org/dc/elements/1.1/"/>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CC81E64F-6D2E-4C97-905B-2403E22F7EB8}">
  <ds:schemaRefs>
    <ds:schemaRef ds:uri="http://schemas.microsoft.com/sharepoint/v3/contenttype/forms"/>
  </ds:schemaRefs>
</ds:datastoreItem>
</file>

<file path=customXml/itemProps3.xml><?xml version="1.0" encoding="utf-8"?>
<ds:datastoreItem xmlns:ds="http://schemas.openxmlformats.org/officeDocument/2006/customXml" ds:itemID="{9F9697DB-5CA7-41C9-83BD-DAA45911AE0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e89cfda-a374-4413-9f0d-8b601eddeb70"/>
    <ds:schemaRef ds:uri="1ecf5648-3750-43f5-867d-bfaa16e6e1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645</TotalTime>
  <Words>3368</Words>
  <Application>Microsoft Macintosh PowerPoint</Application>
  <PresentationFormat>On-screen Show (4:3)</PresentationFormat>
  <Paragraphs>485</Paragraphs>
  <Slides>46</Slides>
  <Notes>39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46</vt:i4>
      </vt:variant>
    </vt:vector>
  </HeadingPairs>
  <TitlesOfParts>
    <vt:vector size="54" baseType="lpstr">
      <vt:lpstr>Arial</vt:lpstr>
      <vt:lpstr>Bradley Hand ITC</vt:lpstr>
      <vt:lpstr>Calibri</vt:lpstr>
      <vt:lpstr>Courier New</vt:lpstr>
      <vt:lpstr>Helvetica Neue</vt:lpstr>
      <vt:lpstr>Myriad Pro</vt:lpstr>
      <vt:lpstr>Wingdings</vt:lpstr>
      <vt:lpstr>Theme1.thmx first page pp</vt:lpstr>
      <vt:lpstr>DHEP Advanced Learning  Conducting Investigations  </vt:lpstr>
      <vt:lpstr>PowerPoint Presentation</vt:lpstr>
      <vt:lpstr>Recap the following sessions:</vt:lpstr>
      <vt:lpstr>Part 1 Understand and explain the processes employed in complex investigations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Part 2 Apply appropriate fast-track actions in an investigation       </vt:lpstr>
      <vt:lpstr>What are fast-track actions? </vt:lpstr>
      <vt:lpstr>PowerPoint Presentation</vt:lpstr>
      <vt:lpstr>PowerPoint Presentation</vt:lpstr>
      <vt:lpstr>Fast-track Witness Interviews in Complex Investigations  </vt:lpstr>
      <vt:lpstr>PowerPoint Presentation</vt:lpstr>
      <vt:lpstr>   Part 3 Understand and provide support for victims, witnesses and offenders in complex investigations        </vt:lpstr>
      <vt:lpstr>‘Victims’ &amp; ‘Witnesses’  </vt:lpstr>
      <vt:lpstr>PowerPoint Presentation</vt:lpstr>
      <vt:lpstr>Witness &amp; Victim Support Management </vt:lpstr>
      <vt:lpstr>PowerPoint Presentation</vt:lpstr>
      <vt:lpstr>  </vt:lpstr>
      <vt:lpstr>PowerPoint Presentation</vt:lpstr>
      <vt:lpstr>PowerPoint Presentation</vt:lpstr>
      <vt:lpstr>Victim’s Right To Review Scheme </vt:lpstr>
      <vt:lpstr>Supporting Suspects </vt:lpstr>
      <vt:lpstr>PowerPoint Presentation</vt:lpstr>
      <vt:lpstr>PowerPoint Presentation</vt:lpstr>
      <vt:lpstr>PowerPoint Presentation</vt:lpstr>
      <vt:lpstr>         </vt:lpstr>
      <vt:lpstr>Investigative Interviewing </vt:lpstr>
      <vt:lpstr>PowerPoint Presentation</vt:lpstr>
      <vt:lpstr>PowerPoint Presentation</vt:lpstr>
      <vt:lpstr>PowerPoint Presentation</vt:lpstr>
      <vt:lpstr>         </vt:lpstr>
      <vt:lpstr>Role of the Crown Prosecution Service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DHEP Advanced Learning  Conducting Investigations  </dc:title>
  <dc:creator>Rhiannon Lloyd</dc:creator>
  <cp:lastModifiedBy>Rhiannon Lloyd</cp:lastModifiedBy>
  <cp:revision>52</cp:revision>
  <dcterms:created xsi:type="dcterms:W3CDTF">2020-11-09T17:21:12Z</dcterms:created>
  <dcterms:modified xsi:type="dcterms:W3CDTF">2020-12-04T00:36:22Z</dcterms:modified>
</cp:coreProperties>
</file>