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87" r:id="rId2"/>
    <p:sldMasterId id="2147483694" r:id="rId3"/>
    <p:sldMasterId id="2147483699" r:id="rId4"/>
    <p:sldMasterId id="2147483713" r:id="rId5"/>
    <p:sldMasterId id="2147483720" r:id="rId6"/>
  </p:sldMasterIdLst>
  <p:notesMasterIdLst>
    <p:notesMasterId r:id="rId46"/>
  </p:notesMasterIdLst>
  <p:sldIdLst>
    <p:sldId id="256" r:id="rId7"/>
    <p:sldId id="1116" r:id="rId8"/>
    <p:sldId id="374" r:id="rId9"/>
    <p:sldId id="445" r:id="rId10"/>
    <p:sldId id="457" r:id="rId11"/>
    <p:sldId id="1131" r:id="rId12"/>
    <p:sldId id="1132" r:id="rId13"/>
    <p:sldId id="1133" r:id="rId14"/>
    <p:sldId id="1134" r:id="rId15"/>
    <p:sldId id="1135" r:id="rId16"/>
    <p:sldId id="1136" r:id="rId17"/>
    <p:sldId id="1137" r:id="rId18"/>
    <p:sldId id="455" r:id="rId19"/>
    <p:sldId id="1104" r:id="rId20"/>
    <p:sldId id="508" r:id="rId21"/>
    <p:sldId id="509" r:id="rId22"/>
    <p:sldId id="485" r:id="rId23"/>
    <p:sldId id="473" r:id="rId24"/>
    <p:sldId id="1106" r:id="rId25"/>
    <p:sldId id="412" r:id="rId26"/>
    <p:sldId id="279" r:id="rId27"/>
    <p:sldId id="356" r:id="rId28"/>
    <p:sldId id="1118" r:id="rId29"/>
    <p:sldId id="1139" r:id="rId30"/>
    <p:sldId id="1121" r:id="rId31"/>
    <p:sldId id="1138" r:id="rId32"/>
    <p:sldId id="1120" r:id="rId33"/>
    <p:sldId id="1122" r:id="rId34"/>
    <p:sldId id="1123" r:id="rId35"/>
    <p:sldId id="1124" r:id="rId36"/>
    <p:sldId id="1125" r:id="rId37"/>
    <p:sldId id="1119" r:id="rId38"/>
    <p:sldId id="1126" r:id="rId39"/>
    <p:sldId id="1127" r:id="rId40"/>
    <p:sldId id="1128" r:id="rId41"/>
    <p:sldId id="1130" r:id="rId42"/>
    <p:sldId id="1129" r:id="rId43"/>
    <p:sldId id="1117" r:id="rId44"/>
    <p:sldId id="258" r:id="rId45"/>
  </p:sldIdLst>
  <p:sldSz cx="12192000" cy="6858000"/>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7" autoAdjust="0"/>
    <p:restoredTop sz="94660"/>
  </p:normalViewPr>
  <p:slideViewPr>
    <p:cSldViewPr snapToGrid="0">
      <p:cViewPr>
        <p:scale>
          <a:sx n="86" d="100"/>
          <a:sy n="86" d="100"/>
        </p:scale>
        <p:origin x="30"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diagrams/_rels/data1.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E99A1F-9EE4-4E1D-A8AD-8FBE5C201139}"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47DA45F-D7DE-4D59-BC52-2D1D8A6852BD}">
      <dgm:prSet custT="1"/>
      <dgm:spPr/>
      <dgm:t>
        <a:bodyPr/>
        <a:lstStyle/>
        <a:p>
          <a:pPr>
            <a:lnSpc>
              <a:spcPct val="100000"/>
            </a:lnSpc>
          </a:pPr>
          <a:r>
            <a:rPr lang="en-GB" sz="1800" dirty="0"/>
            <a:t>Customer facing staff are key in reflecting the corporate brand.</a:t>
          </a:r>
          <a:endParaRPr lang="en-US" sz="1800" dirty="0"/>
        </a:p>
      </dgm:t>
    </dgm:pt>
    <dgm:pt modelId="{A44B86B8-F28B-4B8F-8F3A-A82348DAD636}" type="parTrans" cxnId="{E98EC71F-1C82-412A-A7E9-748C75A82B89}">
      <dgm:prSet/>
      <dgm:spPr/>
      <dgm:t>
        <a:bodyPr/>
        <a:lstStyle/>
        <a:p>
          <a:endParaRPr lang="en-US"/>
        </a:p>
      </dgm:t>
    </dgm:pt>
    <dgm:pt modelId="{FAE95F4B-4D01-4EE5-9381-3B21F8FD42BE}" type="sibTrans" cxnId="{E98EC71F-1C82-412A-A7E9-748C75A82B89}">
      <dgm:prSet/>
      <dgm:spPr/>
      <dgm:t>
        <a:bodyPr/>
        <a:lstStyle/>
        <a:p>
          <a:pPr>
            <a:lnSpc>
              <a:spcPct val="100000"/>
            </a:lnSpc>
          </a:pPr>
          <a:endParaRPr lang="en-US"/>
        </a:p>
      </dgm:t>
    </dgm:pt>
    <dgm:pt modelId="{771CA05A-81BE-4AE8-ABF5-1349270C782E}">
      <dgm:prSet custT="1"/>
      <dgm:spPr/>
      <dgm:t>
        <a:bodyPr/>
        <a:lstStyle/>
        <a:p>
          <a:pPr>
            <a:lnSpc>
              <a:spcPct val="100000"/>
            </a:lnSpc>
          </a:pPr>
          <a:r>
            <a:rPr lang="en-GB" sz="1800" dirty="0"/>
            <a:t>They help make the service look attractive to the customer.</a:t>
          </a:r>
          <a:endParaRPr lang="en-US" sz="1800" dirty="0"/>
        </a:p>
      </dgm:t>
    </dgm:pt>
    <dgm:pt modelId="{72712D46-2608-49C5-99EC-AA197539840B}" type="parTrans" cxnId="{2D99062A-8644-4B5D-B589-FE3EDC9C7767}">
      <dgm:prSet/>
      <dgm:spPr/>
      <dgm:t>
        <a:bodyPr/>
        <a:lstStyle/>
        <a:p>
          <a:endParaRPr lang="en-US"/>
        </a:p>
      </dgm:t>
    </dgm:pt>
    <dgm:pt modelId="{2D40A820-C70C-4190-8020-ECDC0BEA67EC}" type="sibTrans" cxnId="{2D99062A-8644-4B5D-B589-FE3EDC9C7767}">
      <dgm:prSet/>
      <dgm:spPr/>
      <dgm:t>
        <a:bodyPr/>
        <a:lstStyle/>
        <a:p>
          <a:pPr>
            <a:lnSpc>
              <a:spcPct val="100000"/>
            </a:lnSpc>
          </a:pPr>
          <a:endParaRPr lang="en-US"/>
        </a:p>
      </dgm:t>
    </dgm:pt>
    <dgm:pt modelId="{282EA72E-5287-4AB7-A083-CDE470AE6180}">
      <dgm:prSet custT="1"/>
      <dgm:spPr/>
      <dgm:t>
        <a:bodyPr/>
        <a:lstStyle/>
        <a:p>
          <a:pPr>
            <a:lnSpc>
              <a:spcPct val="100000"/>
            </a:lnSpc>
          </a:pPr>
          <a:r>
            <a:rPr lang="en-GB" sz="1800" dirty="0"/>
            <a:t>Increasing customer loyalty through good customer service. </a:t>
          </a:r>
          <a:endParaRPr lang="en-US" sz="1800" dirty="0"/>
        </a:p>
      </dgm:t>
    </dgm:pt>
    <dgm:pt modelId="{4157F7D2-96A3-4D39-B3EB-0D9F6E4B8CE8}" type="parTrans" cxnId="{FC6685F0-C5CF-46EA-8314-39B01422E6E1}">
      <dgm:prSet/>
      <dgm:spPr/>
      <dgm:t>
        <a:bodyPr/>
        <a:lstStyle/>
        <a:p>
          <a:endParaRPr lang="en-US"/>
        </a:p>
      </dgm:t>
    </dgm:pt>
    <dgm:pt modelId="{54157995-064E-4E42-9911-3F70370837E6}" type="sibTrans" cxnId="{FC6685F0-C5CF-46EA-8314-39B01422E6E1}">
      <dgm:prSet/>
      <dgm:spPr/>
      <dgm:t>
        <a:bodyPr/>
        <a:lstStyle/>
        <a:p>
          <a:pPr>
            <a:lnSpc>
              <a:spcPct val="100000"/>
            </a:lnSpc>
          </a:pPr>
          <a:endParaRPr lang="en-US"/>
        </a:p>
      </dgm:t>
    </dgm:pt>
    <dgm:pt modelId="{FE220C49-7214-4A8B-9719-082145694326}">
      <dgm:prSet custT="1"/>
      <dgm:spPr/>
      <dgm:t>
        <a:bodyPr/>
        <a:lstStyle/>
        <a:p>
          <a:pPr>
            <a:lnSpc>
              <a:spcPct val="100000"/>
            </a:lnSpc>
          </a:pPr>
          <a:r>
            <a:rPr lang="en-GB" sz="1800" dirty="0"/>
            <a:t>Increasing competitive advantage through good customer service. </a:t>
          </a:r>
          <a:endParaRPr lang="en-US" sz="1800" dirty="0"/>
        </a:p>
      </dgm:t>
    </dgm:pt>
    <dgm:pt modelId="{1EDCD059-8847-44F7-9EB4-45D3B5EF9C69}" type="parTrans" cxnId="{BE80FF29-3F35-4B08-AF7A-10B62EF37658}">
      <dgm:prSet/>
      <dgm:spPr/>
      <dgm:t>
        <a:bodyPr/>
        <a:lstStyle/>
        <a:p>
          <a:endParaRPr lang="en-US"/>
        </a:p>
      </dgm:t>
    </dgm:pt>
    <dgm:pt modelId="{A040535D-E1F7-4229-B070-7C2A41629E53}" type="sibTrans" cxnId="{BE80FF29-3F35-4B08-AF7A-10B62EF37658}">
      <dgm:prSet/>
      <dgm:spPr/>
      <dgm:t>
        <a:bodyPr/>
        <a:lstStyle/>
        <a:p>
          <a:pPr>
            <a:lnSpc>
              <a:spcPct val="100000"/>
            </a:lnSpc>
          </a:pPr>
          <a:endParaRPr lang="en-US"/>
        </a:p>
      </dgm:t>
    </dgm:pt>
    <dgm:pt modelId="{5210F92E-303F-46D1-95D6-AB5B2A3B0684}">
      <dgm:prSet custT="1"/>
      <dgm:spPr/>
      <dgm:t>
        <a:bodyPr/>
        <a:lstStyle/>
        <a:p>
          <a:pPr>
            <a:lnSpc>
              <a:spcPct val="100000"/>
            </a:lnSpc>
          </a:pPr>
          <a:r>
            <a:rPr lang="en-GB" sz="1800" dirty="0"/>
            <a:t>Educating customers on how to use the service correctly to increase satisfaction.</a:t>
          </a:r>
          <a:endParaRPr lang="en-US" sz="1800" dirty="0"/>
        </a:p>
      </dgm:t>
    </dgm:pt>
    <dgm:pt modelId="{D950F088-EE58-4BA7-9194-675B12DE5544}" type="parTrans" cxnId="{4FEFFCB4-2672-45AF-A902-90B6E8CE92BB}">
      <dgm:prSet/>
      <dgm:spPr/>
      <dgm:t>
        <a:bodyPr/>
        <a:lstStyle/>
        <a:p>
          <a:endParaRPr lang="en-US"/>
        </a:p>
      </dgm:t>
    </dgm:pt>
    <dgm:pt modelId="{A91697C1-ABE7-43F2-8F91-C5C986310733}" type="sibTrans" cxnId="{4FEFFCB4-2672-45AF-A902-90B6E8CE92BB}">
      <dgm:prSet/>
      <dgm:spPr/>
      <dgm:t>
        <a:bodyPr/>
        <a:lstStyle/>
        <a:p>
          <a:endParaRPr lang="en-US"/>
        </a:p>
      </dgm:t>
    </dgm:pt>
    <dgm:pt modelId="{07A5917E-1B9B-4491-BB08-DDFA53515F69}" type="pres">
      <dgm:prSet presAssocID="{89E99A1F-9EE4-4E1D-A8AD-8FBE5C201139}" presName="root" presStyleCnt="0">
        <dgm:presLayoutVars>
          <dgm:dir/>
          <dgm:resizeHandles val="exact"/>
        </dgm:presLayoutVars>
      </dgm:prSet>
      <dgm:spPr/>
    </dgm:pt>
    <dgm:pt modelId="{2E241475-11F8-4F2C-ADF2-8B2373C5224A}" type="pres">
      <dgm:prSet presAssocID="{047DA45F-D7DE-4D59-BC52-2D1D8A6852BD}" presName="compNode" presStyleCnt="0"/>
      <dgm:spPr/>
    </dgm:pt>
    <dgm:pt modelId="{91DDD7DD-DD2E-463D-9229-F03465D0B31B}" type="pres">
      <dgm:prSet presAssocID="{047DA45F-D7DE-4D59-BC52-2D1D8A6852B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are With Person"/>
        </a:ext>
      </dgm:extLst>
    </dgm:pt>
    <dgm:pt modelId="{0EA2E00E-BD41-4566-8388-EF107693BAFB}" type="pres">
      <dgm:prSet presAssocID="{047DA45F-D7DE-4D59-BC52-2D1D8A6852BD}" presName="spaceRect" presStyleCnt="0"/>
      <dgm:spPr/>
    </dgm:pt>
    <dgm:pt modelId="{FD03ECFD-E846-481C-A849-8BA4D02E25DA}" type="pres">
      <dgm:prSet presAssocID="{047DA45F-D7DE-4D59-BC52-2D1D8A6852BD}" presName="textRect" presStyleLbl="revTx" presStyleIdx="0" presStyleCnt="5">
        <dgm:presLayoutVars>
          <dgm:chMax val="1"/>
          <dgm:chPref val="1"/>
        </dgm:presLayoutVars>
      </dgm:prSet>
      <dgm:spPr/>
    </dgm:pt>
    <dgm:pt modelId="{1DA38D26-7F33-48A7-866A-DE9C5C453237}" type="pres">
      <dgm:prSet presAssocID="{FAE95F4B-4D01-4EE5-9381-3B21F8FD42BE}" presName="sibTrans" presStyleCnt="0"/>
      <dgm:spPr/>
    </dgm:pt>
    <dgm:pt modelId="{93EDB562-B94D-4B9E-8E8C-D9003C41FC37}" type="pres">
      <dgm:prSet presAssocID="{771CA05A-81BE-4AE8-ABF5-1349270C782E}" presName="compNode" presStyleCnt="0"/>
      <dgm:spPr/>
    </dgm:pt>
    <dgm:pt modelId="{856C7E32-5128-4A54-9373-EAEE1E3C2703}" type="pres">
      <dgm:prSet presAssocID="{771CA05A-81BE-4AE8-ABF5-1349270C782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84E83D48-D03F-44BB-9927-DA78826AE94A}" type="pres">
      <dgm:prSet presAssocID="{771CA05A-81BE-4AE8-ABF5-1349270C782E}" presName="spaceRect" presStyleCnt="0"/>
      <dgm:spPr/>
    </dgm:pt>
    <dgm:pt modelId="{67BB5717-87B5-4E7C-AF5C-0A17A4D34DAE}" type="pres">
      <dgm:prSet presAssocID="{771CA05A-81BE-4AE8-ABF5-1349270C782E}" presName="textRect" presStyleLbl="revTx" presStyleIdx="1" presStyleCnt="5">
        <dgm:presLayoutVars>
          <dgm:chMax val="1"/>
          <dgm:chPref val="1"/>
        </dgm:presLayoutVars>
      </dgm:prSet>
      <dgm:spPr/>
    </dgm:pt>
    <dgm:pt modelId="{2B987BD1-0D07-4303-8A6B-7620798B967A}" type="pres">
      <dgm:prSet presAssocID="{2D40A820-C70C-4190-8020-ECDC0BEA67EC}" presName="sibTrans" presStyleCnt="0"/>
      <dgm:spPr/>
    </dgm:pt>
    <dgm:pt modelId="{243B68DE-D3F1-4066-AC80-521857597DF5}" type="pres">
      <dgm:prSet presAssocID="{282EA72E-5287-4AB7-A083-CDE470AE6180}" presName="compNode" presStyleCnt="0"/>
      <dgm:spPr/>
    </dgm:pt>
    <dgm:pt modelId="{529A2E48-9EA7-4A5C-BE85-52A3293B0E9F}" type="pres">
      <dgm:prSet presAssocID="{282EA72E-5287-4AB7-A083-CDE470AE618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hare With Person"/>
        </a:ext>
      </dgm:extLst>
    </dgm:pt>
    <dgm:pt modelId="{108B627E-B3BE-4D55-92F6-A456F0C5B743}" type="pres">
      <dgm:prSet presAssocID="{282EA72E-5287-4AB7-A083-CDE470AE6180}" presName="spaceRect" presStyleCnt="0"/>
      <dgm:spPr/>
    </dgm:pt>
    <dgm:pt modelId="{F9CBDD64-607F-4B02-8E88-8508A88377E1}" type="pres">
      <dgm:prSet presAssocID="{282EA72E-5287-4AB7-A083-CDE470AE6180}" presName="textRect" presStyleLbl="revTx" presStyleIdx="2" presStyleCnt="5">
        <dgm:presLayoutVars>
          <dgm:chMax val="1"/>
          <dgm:chPref val="1"/>
        </dgm:presLayoutVars>
      </dgm:prSet>
      <dgm:spPr/>
    </dgm:pt>
    <dgm:pt modelId="{F8D2FEF0-B3ED-4F7E-BA50-D3BB4C6DB76B}" type="pres">
      <dgm:prSet presAssocID="{54157995-064E-4E42-9911-3F70370837E6}" presName="sibTrans" presStyleCnt="0"/>
      <dgm:spPr/>
    </dgm:pt>
    <dgm:pt modelId="{EFE51048-7B2A-4F84-83A3-22A17E9AC621}" type="pres">
      <dgm:prSet presAssocID="{FE220C49-7214-4A8B-9719-082145694326}" presName="compNode" presStyleCnt="0"/>
      <dgm:spPr/>
    </dgm:pt>
    <dgm:pt modelId="{9A4FD89B-9B26-49B1-8429-8F818A6698A2}" type="pres">
      <dgm:prSet presAssocID="{FE220C49-7214-4A8B-9719-08214569432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3A4A7172-5FDA-45A9-AA05-233686EB12CA}" type="pres">
      <dgm:prSet presAssocID="{FE220C49-7214-4A8B-9719-082145694326}" presName="spaceRect" presStyleCnt="0"/>
      <dgm:spPr/>
    </dgm:pt>
    <dgm:pt modelId="{C6917544-B1EC-4C7A-B156-4F76AE4A19CF}" type="pres">
      <dgm:prSet presAssocID="{FE220C49-7214-4A8B-9719-082145694326}" presName="textRect" presStyleLbl="revTx" presStyleIdx="3" presStyleCnt="5">
        <dgm:presLayoutVars>
          <dgm:chMax val="1"/>
          <dgm:chPref val="1"/>
        </dgm:presLayoutVars>
      </dgm:prSet>
      <dgm:spPr/>
    </dgm:pt>
    <dgm:pt modelId="{6D21AD57-E416-4999-B593-7E5B8A944337}" type="pres">
      <dgm:prSet presAssocID="{A040535D-E1F7-4229-B070-7C2A41629E53}" presName="sibTrans" presStyleCnt="0"/>
      <dgm:spPr/>
    </dgm:pt>
    <dgm:pt modelId="{0B3E0DE4-56D2-4339-B6F3-838C448906CE}" type="pres">
      <dgm:prSet presAssocID="{5210F92E-303F-46D1-95D6-AB5B2A3B0684}" presName="compNode" presStyleCnt="0"/>
      <dgm:spPr/>
    </dgm:pt>
    <dgm:pt modelId="{77AE1D11-D6B2-4570-9E7C-646D87DA620E}" type="pres">
      <dgm:prSet presAssocID="{5210F92E-303F-46D1-95D6-AB5B2A3B068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13488EFF-E76B-4A7E-AC81-EBF0DD2C98AA}" type="pres">
      <dgm:prSet presAssocID="{5210F92E-303F-46D1-95D6-AB5B2A3B0684}" presName="spaceRect" presStyleCnt="0"/>
      <dgm:spPr/>
    </dgm:pt>
    <dgm:pt modelId="{1C35C6CC-390C-47B2-AF8A-CBE438076496}" type="pres">
      <dgm:prSet presAssocID="{5210F92E-303F-46D1-95D6-AB5B2A3B0684}" presName="textRect" presStyleLbl="revTx" presStyleIdx="4" presStyleCnt="5">
        <dgm:presLayoutVars>
          <dgm:chMax val="1"/>
          <dgm:chPref val="1"/>
        </dgm:presLayoutVars>
      </dgm:prSet>
      <dgm:spPr/>
    </dgm:pt>
  </dgm:ptLst>
  <dgm:cxnLst>
    <dgm:cxn modelId="{C2927400-E602-4C8C-934E-C7706F59C056}" type="presOf" srcId="{5210F92E-303F-46D1-95D6-AB5B2A3B0684}" destId="{1C35C6CC-390C-47B2-AF8A-CBE438076496}" srcOrd="0" destOrd="0" presId="urn:microsoft.com/office/officeart/2018/2/layout/IconLabelList"/>
    <dgm:cxn modelId="{E98EC71F-1C82-412A-A7E9-748C75A82B89}" srcId="{89E99A1F-9EE4-4E1D-A8AD-8FBE5C201139}" destId="{047DA45F-D7DE-4D59-BC52-2D1D8A6852BD}" srcOrd="0" destOrd="0" parTransId="{A44B86B8-F28B-4B8F-8F3A-A82348DAD636}" sibTransId="{FAE95F4B-4D01-4EE5-9381-3B21F8FD42BE}"/>
    <dgm:cxn modelId="{BE80FF29-3F35-4B08-AF7A-10B62EF37658}" srcId="{89E99A1F-9EE4-4E1D-A8AD-8FBE5C201139}" destId="{FE220C49-7214-4A8B-9719-082145694326}" srcOrd="3" destOrd="0" parTransId="{1EDCD059-8847-44F7-9EB4-45D3B5EF9C69}" sibTransId="{A040535D-E1F7-4229-B070-7C2A41629E53}"/>
    <dgm:cxn modelId="{2D99062A-8644-4B5D-B589-FE3EDC9C7767}" srcId="{89E99A1F-9EE4-4E1D-A8AD-8FBE5C201139}" destId="{771CA05A-81BE-4AE8-ABF5-1349270C782E}" srcOrd="1" destOrd="0" parTransId="{72712D46-2608-49C5-99EC-AA197539840B}" sibTransId="{2D40A820-C70C-4190-8020-ECDC0BEA67EC}"/>
    <dgm:cxn modelId="{6C5D7230-C462-4804-A75B-536DD25F5E64}" type="presOf" srcId="{282EA72E-5287-4AB7-A083-CDE470AE6180}" destId="{F9CBDD64-607F-4B02-8E88-8508A88377E1}" srcOrd="0" destOrd="0" presId="urn:microsoft.com/office/officeart/2018/2/layout/IconLabelList"/>
    <dgm:cxn modelId="{A6F99139-52C7-4D97-A5D4-3C2F79831BC4}" type="presOf" srcId="{047DA45F-D7DE-4D59-BC52-2D1D8A6852BD}" destId="{FD03ECFD-E846-481C-A849-8BA4D02E25DA}" srcOrd="0" destOrd="0" presId="urn:microsoft.com/office/officeart/2018/2/layout/IconLabelList"/>
    <dgm:cxn modelId="{4FEFFCB4-2672-45AF-A902-90B6E8CE92BB}" srcId="{89E99A1F-9EE4-4E1D-A8AD-8FBE5C201139}" destId="{5210F92E-303F-46D1-95D6-AB5B2A3B0684}" srcOrd="4" destOrd="0" parTransId="{D950F088-EE58-4BA7-9194-675B12DE5544}" sibTransId="{A91697C1-ABE7-43F2-8F91-C5C986310733}"/>
    <dgm:cxn modelId="{9D8B39E1-0329-4967-BB8A-774A62AF019B}" type="presOf" srcId="{FE220C49-7214-4A8B-9719-082145694326}" destId="{C6917544-B1EC-4C7A-B156-4F76AE4A19CF}" srcOrd="0" destOrd="0" presId="urn:microsoft.com/office/officeart/2018/2/layout/IconLabelList"/>
    <dgm:cxn modelId="{84E9B6E8-3318-4DDE-A80E-4456795E737F}" type="presOf" srcId="{89E99A1F-9EE4-4E1D-A8AD-8FBE5C201139}" destId="{07A5917E-1B9B-4491-BB08-DDFA53515F69}" srcOrd="0" destOrd="0" presId="urn:microsoft.com/office/officeart/2018/2/layout/IconLabelList"/>
    <dgm:cxn modelId="{50FBAEED-B250-4E29-968F-1A9FC1881460}" type="presOf" srcId="{771CA05A-81BE-4AE8-ABF5-1349270C782E}" destId="{67BB5717-87B5-4E7C-AF5C-0A17A4D34DAE}" srcOrd="0" destOrd="0" presId="urn:microsoft.com/office/officeart/2018/2/layout/IconLabelList"/>
    <dgm:cxn modelId="{FC6685F0-C5CF-46EA-8314-39B01422E6E1}" srcId="{89E99A1F-9EE4-4E1D-A8AD-8FBE5C201139}" destId="{282EA72E-5287-4AB7-A083-CDE470AE6180}" srcOrd="2" destOrd="0" parTransId="{4157F7D2-96A3-4D39-B3EB-0D9F6E4B8CE8}" sibTransId="{54157995-064E-4E42-9911-3F70370837E6}"/>
    <dgm:cxn modelId="{FF5C3669-E520-4F6F-84B2-99499DF2D972}" type="presParOf" srcId="{07A5917E-1B9B-4491-BB08-DDFA53515F69}" destId="{2E241475-11F8-4F2C-ADF2-8B2373C5224A}" srcOrd="0" destOrd="0" presId="urn:microsoft.com/office/officeart/2018/2/layout/IconLabelList"/>
    <dgm:cxn modelId="{992A5834-9199-4C3E-9890-431E376035EA}" type="presParOf" srcId="{2E241475-11F8-4F2C-ADF2-8B2373C5224A}" destId="{91DDD7DD-DD2E-463D-9229-F03465D0B31B}" srcOrd="0" destOrd="0" presId="urn:microsoft.com/office/officeart/2018/2/layout/IconLabelList"/>
    <dgm:cxn modelId="{E4F5CB82-7B3E-416C-8842-D294729B3297}" type="presParOf" srcId="{2E241475-11F8-4F2C-ADF2-8B2373C5224A}" destId="{0EA2E00E-BD41-4566-8388-EF107693BAFB}" srcOrd="1" destOrd="0" presId="urn:microsoft.com/office/officeart/2018/2/layout/IconLabelList"/>
    <dgm:cxn modelId="{C7DF5F63-C786-442B-9D1F-C41517B581F6}" type="presParOf" srcId="{2E241475-11F8-4F2C-ADF2-8B2373C5224A}" destId="{FD03ECFD-E846-481C-A849-8BA4D02E25DA}" srcOrd="2" destOrd="0" presId="urn:microsoft.com/office/officeart/2018/2/layout/IconLabelList"/>
    <dgm:cxn modelId="{E81F7CEA-A834-4D57-8242-515EC59A4EE1}" type="presParOf" srcId="{07A5917E-1B9B-4491-BB08-DDFA53515F69}" destId="{1DA38D26-7F33-48A7-866A-DE9C5C453237}" srcOrd="1" destOrd="0" presId="urn:microsoft.com/office/officeart/2018/2/layout/IconLabelList"/>
    <dgm:cxn modelId="{DBC1AA0C-BB85-47E8-87AB-C6FC9B6BC308}" type="presParOf" srcId="{07A5917E-1B9B-4491-BB08-DDFA53515F69}" destId="{93EDB562-B94D-4B9E-8E8C-D9003C41FC37}" srcOrd="2" destOrd="0" presId="urn:microsoft.com/office/officeart/2018/2/layout/IconLabelList"/>
    <dgm:cxn modelId="{C18469CE-55CF-4A03-94A1-A58E29F1C257}" type="presParOf" srcId="{93EDB562-B94D-4B9E-8E8C-D9003C41FC37}" destId="{856C7E32-5128-4A54-9373-EAEE1E3C2703}" srcOrd="0" destOrd="0" presId="urn:microsoft.com/office/officeart/2018/2/layout/IconLabelList"/>
    <dgm:cxn modelId="{5C7505B4-B99C-4AC8-83FB-ED0FB0D4A7FA}" type="presParOf" srcId="{93EDB562-B94D-4B9E-8E8C-D9003C41FC37}" destId="{84E83D48-D03F-44BB-9927-DA78826AE94A}" srcOrd="1" destOrd="0" presId="urn:microsoft.com/office/officeart/2018/2/layout/IconLabelList"/>
    <dgm:cxn modelId="{3205F1D5-A1A2-430C-A79A-4CE0A9A14E9E}" type="presParOf" srcId="{93EDB562-B94D-4B9E-8E8C-D9003C41FC37}" destId="{67BB5717-87B5-4E7C-AF5C-0A17A4D34DAE}" srcOrd="2" destOrd="0" presId="urn:microsoft.com/office/officeart/2018/2/layout/IconLabelList"/>
    <dgm:cxn modelId="{3EEC4AB0-2AAE-4617-81BF-7E58E07F3E44}" type="presParOf" srcId="{07A5917E-1B9B-4491-BB08-DDFA53515F69}" destId="{2B987BD1-0D07-4303-8A6B-7620798B967A}" srcOrd="3" destOrd="0" presId="urn:microsoft.com/office/officeart/2018/2/layout/IconLabelList"/>
    <dgm:cxn modelId="{057C3EE5-694C-442B-B952-01B788BAF8B0}" type="presParOf" srcId="{07A5917E-1B9B-4491-BB08-DDFA53515F69}" destId="{243B68DE-D3F1-4066-AC80-521857597DF5}" srcOrd="4" destOrd="0" presId="urn:microsoft.com/office/officeart/2018/2/layout/IconLabelList"/>
    <dgm:cxn modelId="{88F27CC9-5B0A-4005-8006-FDD7E21BE0B0}" type="presParOf" srcId="{243B68DE-D3F1-4066-AC80-521857597DF5}" destId="{529A2E48-9EA7-4A5C-BE85-52A3293B0E9F}" srcOrd="0" destOrd="0" presId="urn:microsoft.com/office/officeart/2018/2/layout/IconLabelList"/>
    <dgm:cxn modelId="{5432A26F-820A-41D1-B551-E0F7B17B142C}" type="presParOf" srcId="{243B68DE-D3F1-4066-AC80-521857597DF5}" destId="{108B627E-B3BE-4D55-92F6-A456F0C5B743}" srcOrd="1" destOrd="0" presId="urn:microsoft.com/office/officeart/2018/2/layout/IconLabelList"/>
    <dgm:cxn modelId="{824CEF4B-B104-49D2-98E6-456D84B1D2FE}" type="presParOf" srcId="{243B68DE-D3F1-4066-AC80-521857597DF5}" destId="{F9CBDD64-607F-4B02-8E88-8508A88377E1}" srcOrd="2" destOrd="0" presId="urn:microsoft.com/office/officeart/2018/2/layout/IconLabelList"/>
    <dgm:cxn modelId="{7947BEB4-ECD1-4CC7-8121-9326C2967850}" type="presParOf" srcId="{07A5917E-1B9B-4491-BB08-DDFA53515F69}" destId="{F8D2FEF0-B3ED-4F7E-BA50-D3BB4C6DB76B}" srcOrd="5" destOrd="0" presId="urn:microsoft.com/office/officeart/2018/2/layout/IconLabelList"/>
    <dgm:cxn modelId="{FF004B82-F8BD-4A89-89D5-0B40FAE61783}" type="presParOf" srcId="{07A5917E-1B9B-4491-BB08-DDFA53515F69}" destId="{EFE51048-7B2A-4F84-83A3-22A17E9AC621}" srcOrd="6" destOrd="0" presId="urn:microsoft.com/office/officeart/2018/2/layout/IconLabelList"/>
    <dgm:cxn modelId="{26E84DFA-8443-4F03-9D7A-8E2CE81FA7FE}" type="presParOf" srcId="{EFE51048-7B2A-4F84-83A3-22A17E9AC621}" destId="{9A4FD89B-9B26-49B1-8429-8F818A6698A2}" srcOrd="0" destOrd="0" presId="urn:microsoft.com/office/officeart/2018/2/layout/IconLabelList"/>
    <dgm:cxn modelId="{6DAAC9DD-5177-4083-B7EB-144E7CE34432}" type="presParOf" srcId="{EFE51048-7B2A-4F84-83A3-22A17E9AC621}" destId="{3A4A7172-5FDA-45A9-AA05-233686EB12CA}" srcOrd="1" destOrd="0" presId="urn:microsoft.com/office/officeart/2018/2/layout/IconLabelList"/>
    <dgm:cxn modelId="{5F6AB74F-1B7E-41BF-BFDE-D771388504FC}" type="presParOf" srcId="{EFE51048-7B2A-4F84-83A3-22A17E9AC621}" destId="{C6917544-B1EC-4C7A-B156-4F76AE4A19CF}" srcOrd="2" destOrd="0" presId="urn:microsoft.com/office/officeart/2018/2/layout/IconLabelList"/>
    <dgm:cxn modelId="{311F8AE3-C068-4D91-91FC-94BFA92FDB68}" type="presParOf" srcId="{07A5917E-1B9B-4491-BB08-DDFA53515F69}" destId="{6D21AD57-E416-4999-B593-7E5B8A944337}" srcOrd="7" destOrd="0" presId="urn:microsoft.com/office/officeart/2018/2/layout/IconLabelList"/>
    <dgm:cxn modelId="{0F2B325D-513C-4D6B-9B8C-DC2B4065DC9B}" type="presParOf" srcId="{07A5917E-1B9B-4491-BB08-DDFA53515F69}" destId="{0B3E0DE4-56D2-4339-B6F3-838C448906CE}" srcOrd="8" destOrd="0" presId="urn:microsoft.com/office/officeart/2018/2/layout/IconLabelList"/>
    <dgm:cxn modelId="{376F6FCD-702A-4B42-AFB8-B45EDCD612E9}" type="presParOf" srcId="{0B3E0DE4-56D2-4339-B6F3-838C448906CE}" destId="{77AE1D11-D6B2-4570-9E7C-646D87DA620E}" srcOrd="0" destOrd="0" presId="urn:microsoft.com/office/officeart/2018/2/layout/IconLabelList"/>
    <dgm:cxn modelId="{97EBAB21-1698-4AFC-B7AC-2E0C89D61B50}" type="presParOf" srcId="{0B3E0DE4-56D2-4339-B6F3-838C448906CE}" destId="{13488EFF-E76B-4A7E-AC81-EBF0DD2C98AA}" srcOrd="1" destOrd="0" presId="urn:microsoft.com/office/officeart/2018/2/layout/IconLabelList"/>
    <dgm:cxn modelId="{82F87D34-6D8A-491F-8118-4D0AA887C2A5}" type="presParOf" srcId="{0B3E0DE4-56D2-4339-B6F3-838C448906CE}" destId="{1C35C6CC-390C-47B2-AF8A-CBE43807649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911A5D-9B97-4DC5-B720-53FBC820E301}" type="doc">
      <dgm:prSet loTypeId="urn:diagrams.loki3.com/BracketList" loCatId="list" qsTypeId="urn:microsoft.com/office/officeart/2005/8/quickstyle/simple1" qsCatId="simple" csTypeId="urn:microsoft.com/office/officeart/2005/8/colors/accent1_2" csCatId="accent1" phldr="1"/>
      <dgm:spPr/>
      <dgm:t>
        <a:bodyPr/>
        <a:lstStyle/>
        <a:p>
          <a:endParaRPr lang="en-GB"/>
        </a:p>
      </dgm:t>
    </dgm:pt>
    <dgm:pt modelId="{E214DF3E-43BA-4CC5-978C-E7DB321EC113}">
      <dgm:prSet phldrT="[Text]"/>
      <dgm:spPr/>
      <dgm:t>
        <a:bodyPr/>
        <a:lstStyle/>
        <a:p>
          <a:r>
            <a:rPr lang="en-GB" dirty="0"/>
            <a:t>Before sales</a:t>
          </a:r>
        </a:p>
      </dgm:t>
    </dgm:pt>
    <dgm:pt modelId="{33015403-979F-4F1C-B868-7EAC50A9DCEF}" type="parTrans" cxnId="{536F6AE2-6FAE-494F-8391-E722191F48C3}">
      <dgm:prSet/>
      <dgm:spPr/>
      <dgm:t>
        <a:bodyPr/>
        <a:lstStyle/>
        <a:p>
          <a:endParaRPr lang="en-GB"/>
        </a:p>
      </dgm:t>
    </dgm:pt>
    <dgm:pt modelId="{C0BD6BE0-1F7D-4C54-9744-A8D49BF0CEA8}" type="sibTrans" cxnId="{536F6AE2-6FAE-494F-8391-E722191F48C3}">
      <dgm:prSet/>
      <dgm:spPr/>
      <dgm:t>
        <a:bodyPr/>
        <a:lstStyle/>
        <a:p>
          <a:endParaRPr lang="en-GB"/>
        </a:p>
      </dgm:t>
    </dgm:pt>
    <dgm:pt modelId="{E495E37D-D40B-45DB-8C13-B645ADCFA275}">
      <dgm:prSet phldrT="[Text]"/>
      <dgm:spPr/>
      <dgm:t>
        <a:bodyPr/>
        <a:lstStyle/>
        <a:p>
          <a:r>
            <a:rPr lang="en-GB" dirty="0"/>
            <a:t>Information delivery</a:t>
          </a:r>
        </a:p>
      </dgm:t>
    </dgm:pt>
    <dgm:pt modelId="{AD31954D-56CC-40D2-8842-BE163DA64B6E}" type="parTrans" cxnId="{0A2E6885-1BCD-48FF-ABFE-351C48BBB1F5}">
      <dgm:prSet/>
      <dgm:spPr/>
      <dgm:t>
        <a:bodyPr/>
        <a:lstStyle/>
        <a:p>
          <a:endParaRPr lang="en-GB"/>
        </a:p>
      </dgm:t>
    </dgm:pt>
    <dgm:pt modelId="{AE498832-7483-4C96-874A-8BE86227DD3A}" type="sibTrans" cxnId="{0A2E6885-1BCD-48FF-ABFE-351C48BBB1F5}">
      <dgm:prSet/>
      <dgm:spPr/>
      <dgm:t>
        <a:bodyPr/>
        <a:lstStyle/>
        <a:p>
          <a:endParaRPr lang="en-GB"/>
        </a:p>
      </dgm:t>
    </dgm:pt>
    <dgm:pt modelId="{98054966-BBA7-4A03-89B6-4F1FA8EFEED1}">
      <dgm:prSet phldrT="[Text]"/>
      <dgm:spPr/>
      <dgm:t>
        <a:bodyPr/>
        <a:lstStyle/>
        <a:p>
          <a:r>
            <a:rPr lang="en-GB" dirty="0"/>
            <a:t>During sales</a:t>
          </a:r>
        </a:p>
      </dgm:t>
    </dgm:pt>
    <dgm:pt modelId="{78AD197D-4743-4578-8756-5A797D9E149B}" type="parTrans" cxnId="{E2FE8806-F257-4728-A1CB-D6FA9DA603F3}">
      <dgm:prSet/>
      <dgm:spPr/>
      <dgm:t>
        <a:bodyPr/>
        <a:lstStyle/>
        <a:p>
          <a:endParaRPr lang="en-GB"/>
        </a:p>
      </dgm:t>
    </dgm:pt>
    <dgm:pt modelId="{B4AAF127-B355-4D4E-869B-038E708BEB8F}" type="sibTrans" cxnId="{E2FE8806-F257-4728-A1CB-D6FA9DA603F3}">
      <dgm:prSet/>
      <dgm:spPr/>
      <dgm:t>
        <a:bodyPr/>
        <a:lstStyle/>
        <a:p>
          <a:endParaRPr lang="en-GB"/>
        </a:p>
      </dgm:t>
    </dgm:pt>
    <dgm:pt modelId="{4FD6F5B3-D9A6-4CE2-B972-B8488A4C0F03}">
      <dgm:prSet phldrT="[Text]"/>
      <dgm:spPr/>
      <dgm:t>
        <a:bodyPr/>
        <a:lstStyle/>
        <a:p>
          <a:r>
            <a:rPr lang="en-GB" dirty="0"/>
            <a:t>Education and information</a:t>
          </a:r>
        </a:p>
      </dgm:t>
    </dgm:pt>
    <dgm:pt modelId="{8D4D0C30-EA46-4873-9874-3F3BD72E6C63}" type="parTrans" cxnId="{9192A702-368F-4FD8-9602-1093BF77C21F}">
      <dgm:prSet/>
      <dgm:spPr/>
      <dgm:t>
        <a:bodyPr/>
        <a:lstStyle/>
        <a:p>
          <a:endParaRPr lang="en-GB"/>
        </a:p>
      </dgm:t>
    </dgm:pt>
    <dgm:pt modelId="{8074725C-15EF-4306-966F-8C519582035E}" type="sibTrans" cxnId="{9192A702-368F-4FD8-9602-1093BF77C21F}">
      <dgm:prSet/>
      <dgm:spPr/>
      <dgm:t>
        <a:bodyPr/>
        <a:lstStyle/>
        <a:p>
          <a:endParaRPr lang="en-GB"/>
        </a:p>
      </dgm:t>
    </dgm:pt>
    <dgm:pt modelId="{B5B791E7-8DCD-4021-9870-76B3EB6FDEBE}">
      <dgm:prSet phldrT="[Text]"/>
      <dgm:spPr/>
      <dgm:t>
        <a:bodyPr/>
        <a:lstStyle/>
        <a:p>
          <a:r>
            <a:rPr lang="en-GB" dirty="0"/>
            <a:t>After sales </a:t>
          </a:r>
        </a:p>
      </dgm:t>
    </dgm:pt>
    <dgm:pt modelId="{F0F5D787-003B-45A7-B8F9-CA223844CB7F}" type="parTrans" cxnId="{846DF6D0-ACA0-40FF-AB8E-0624643EED97}">
      <dgm:prSet/>
      <dgm:spPr/>
      <dgm:t>
        <a:bodyPr/>
        <a:lstStyle/>
        <a:p>
          <a:endParaRPr lang="en-GB"/>
        </a:p>
      </dgm:t>
    </dgm:pt>
    <dgm:pt modelId="{46BB70F2-31B1-4F6F-BCED-6E2792C591ED}" type="sibTrans" cxnId="{846DF6D0-ACA0-40FF-AB8E-0624643EED97}">
      <dgm:prSet/>
      <dgm:spPr/>
      <dgm:t>
        <a:bodyPr/>
        <a:lstStyle/>
        <a:p>
          <a:endParaRPr lang="en-GB"/>
        </a:p>
      </dgm:t>
    </dgm:pt>
    <dgm:pt modelId="{B1731ACC-6A46-4454-B6B5-9FFDF0ED4996}">
      <dgm:prSet phldrT="[Text]"/>
      <dgm:spPr/>
      <dgm:t>
        <a:bodyPr/>
        <a:lstStyle/>
        <a:p>
          <a:r>
            <a:rPr lang="en-GB" dirty="0"/>
            <a:t>Issue resolution</a:t>
          </a:r>
        </a:p>
      </dgm:t>
    </dgm:pt>
    <dgm:pt modelId="{911311E5-C3FB-42DF-9224-C51E4FB06CF5}" type="parTrans" cxnId="{A9AB8E18-9975-4500-82AD-AD374034E73D}">
      <dgm:prSet/>
      <dgm:spPr/>
      <dgm:t>
        <a:bodyPr/>
        <a:lstStyle/>
        <a:p>
          <a:endParaRPr lang="en-GB"/>
        </a:p>
      </dgm:t>
    </dgm:pt>
    <dgm:pt modelId="{182C4C1A-E73B-4C86-9C21-16BCDFEDBA8E}" type="sibTrans" cxnId="{A9AB8E18-9975-4500-82AD-AD374034E73D}">
      <dgm:prSet/>
      <dgm:spPr/>
      <dgm:t>
        <a:bodyPr/>
        <a:lstStyle/>
        <a:p>
          <a:endParaRPr lang="en-GB"/>
        </a:p>
      </dgm:t>
    </dgm:pt>
    <dgm:pt modelId="{6832D56C-0594-4B0C-88E9-400AE4F2F780}" type="pres">
      <dgm:prSet presAssocID="{14911A5D-9B97-4DC5-B720-53FBC820E301}" presName="Name0" presStyleCnt="0">
        <dgm:presLayoutVars>
          <dgm:dir/>
          <dgm:animLvl val="lvl"/>
          <dgm:resizeHandles val="exact"/>
        </dgm:presLayoutVars>
      </dgm:prSet>
      <dgm:spPr/>
    </dgm:pt>
    <dgm:pt modelId="{983C5383-B7B2-4D5E-AF71-1BF05DD861AF}" type="pres">
      <dgm:prSet presAssocID="{E214DF3E-43BA-4CC5-978C-E7DB321EC113}" presName="linNode" presStyleCnt="0"/>
      <dgm:spPr/>
    </dgm:pt>
    <dgm:pt modelId="{50A57BEC-DB3E-4C39-BE6A-5016D18E66A1}" type="pres">
      <dgm:prSet presAssocID="{E214DF3E-43BA-4CC5-978C-E7DB321EC113}" presName="parTx" presStyleLbl="revTx" presStyleIdx="0" presStyleCnt="3">
        <dgm:presLayoutVars>
          <dgm:chMax val="1"/>
          <dgm:bulletEnabled val="1"/>
        </dgm:presLayoutVars>
      </dgm:prSet>
      <dgm:spPr/>
    </dgm:pt>
    <dgm:pt modelId="{C1749B54-1F63-4F50-B9F4-D962499518EB}" type="pres">
      <dgm:prSet presAssocID="{E214DF3E-43BA-4CC5-978C-E7DB321EC113}" presName="bracket" presStyleLbl="parChTrans1D1" presStyleIdx="0" presStyleCnt="3"/>
      <dgm:spPr/>
    </dgm:pt>
    <dgm:pt modelId="{2AE6F9D9-3E57-45FD-8263-5CBFD2135B0B}" type="pres">
      <dgm:prSet presAssocID="{E214DF3E-43BA-4CC5-978C-E7DB321EC113}" presName="spH" presStyleCnt="0"/>
      <dgm:spPr/>
    </dgm:pt>
    <dgm:pt modelId="{0F79A4B9-63D1-4B33-AE17-7C24C742C904}" type="pres">
      <dgm:prSet presAssocID="{E214DF3E-43BA-4CC5-978C-E7DB321EC113}" presName="desTx" presStyleLbl="node1" presStyleIdx="0" presStyleCnt="3">
        <dgm:presLayoutVars>
          <dgm:bulletEnabled val="1"/>
        </dgm:presLayoutVars>
      </dgm:prSet>
      <dgm:spPr/>
    </dgm:pt>
    <dgm:pt modelId="{105A1129-A3F5-48D4-853C-018A280CE3D2}" type="pres">
      <dgm:prSet presAssocID="{C0BD6BE0-1F7D-4C54-9744-A8D49BF0CEA8}" presName="spV" presStyleCnt="0"/>
      <dgm:spPr/>
    </dgm:pt>
    <dgm:pt modelId="{A4F4417B-D247-46B6-9626-A80AB7702ECD}" type="pres">
      <dgm:prSet presAssocID="{98054966-BBA7-4A03-89B6-4F1FA8EFEED1}" presName="linNode" presStyleCnt="0"/>
      <dgm:spPr/>
    </dgm:pt>
    <dgm:pt modelId="{EB574DDB-75D9-4847-BBBB-745875A80929}" type="pres">
      <dgm:prSet presAssocID="{98054966-BBA7-4A03-89B6-4F1FA8EFEED1}" presName="parTx" presStyleLbl="revTx" presStyleIdx="1" presStyleCnt="3">
        <dgm:presLayoutVars>
          <dgm:chMax val="1"/>
          <dgm:bulletEnabled val="1"/>
        </dgm:presLayoutVars>
      </dgm:prSet>
      <dgm:spPr/>
    </dgm:pt>
    <dgm:pt modelId="{7AC90197-6A88-4EB6-A932-482921E172C4}" type="pres">
      <dgm:prSet presAssocID="{98054966-BBA7-4A03-89B6-4F1FA8EFEED1}" presName="bracket" presStyleLbl="parChTrans1D1" presStyleIdx="1" presStyleCnt="3"/>
      <dgm:spPr/>
    </dgm:pt>
    <dgm:pt modelId="{B54FBDE2-DC8C-4582-AD77-0DDE7E7B39D3}" type="pres">
      <dgm:prSet presAssocID="{98054966-BBA7-4A03-89B6-4F1FA8EFEED1}" presName="spH" presStyleCnt="0"/>
      <dgm:spPr/>
    </dgm:pt>
    <dgm:pt modelId="{5CF31A82-F455-4D44-874D-8C4651748E1C}" type="pres">
      <dgm:prSet presAssocID="{98054966-BBA7-4A03-89B6-4F1FA8EFEED1}" presName="desTx" presStyleLbl="node1" presStyleIdx="1" presStyleCnt="3">
        <dgm:presLayoutVars>
          <dgm:bulletEnabled val="1"/>
        </dgm:presLayoutVars>
      </dgm:prSet>
      <dgm:spPr/>
    </dgm:pt>
    <dgm:pt modelId="{D6DD4B70-E4AD-4A85-ADE4-1ADB96802C36}" type="pres">
      <dgm:prSet presAssocID="{B4AAF127-B355-4D4E-869B-038E708BEB8F}" presName="spV" presStyleCnt="0"/>
      <dgm:spPr/>
    </dgm:pt>
    <dgm:pt modelId="{9C54518C-F6FF-468A-9C65-D6A7A0F94368}" type="pres">
      <dgm:prSet presAssocID="{B5B791E7-8DCD-4021-9870-76B3EB6FDEBE}" presName="linNode" presStyleCnt="0"/>
      <dgm:spPr/>
    </dgm:pt>
    <dgm:pt modelId="{B94B0B26-7D99-4E64-AB65-F0A15050D46F}" type="pres">
      <dgm:prSet presAssocID="{B5B791E7-8DCD-4021-9870-76B3EB6FDEBE}" presName="parTx" presStyleLbl="revTx" presStyleIdx="2" presStyleCnt="3">
        <dgm:presLayoutVars>
          <dgm:chMax val="1"/>
          <dgm:bulletEnabled val="1"/>
        </dgm:presLayoutVars>
      </dgm:prSet>
      <dgm:spPr/>
    </dgm:pt>
    <dgm:pt modelId="{02DF27EA-C220-49F0-8D89-37F8B87D7568}" type="pres">
      <dgm:prSet presAssocID="{B5B791E7-8DCD-4021-9870-76B3EB6FDEBE}" presName="bracket" presStyleLbl="parChTrans1D1" presStyleIdx="2" presStyleCnt="3"/>
      <dgm:spPr/>
    </dgm:pt>
    <dgm:pt modelId="{E12E9C89-D590-49D8-B9DC-A85D6970A62F}" type="pres">
      <dgm:prSet presAssocID="{B5B791E7-8DCD-4021-9870-76B3EB6FDEBE}" presName="spH" presStyleCnt="0"/>
      <dgm:spPr/>
    </dgm:pt>
    <dgm:pt modelId="{5E49CB07-3E36-443D-AC5F-906D4FBECE6C}" type="pres">
      <dgm:prSet presAssocID="{B5B791E7-8DCD-4021-9870-76B3EB6FDEBE}" presName="desTx" presStyleLbl="node1" presStyleIdx="2" presStyleCnt="3">
        <dgm:presLayoutVars>
          <dgm:bulletEnabled val="1"/>
        </dgm:presLayoutVars>
      </dgm:prSet>
      <dgm:spPr/>
    </dgm:pt>
  </dgm:ptLst>
  <dgm:cxnLst>
    <dgm:cxn modelId="{9192A702-368F-4FD8-9602-1093BF77C21F}" srcId="{98054966-BBA7-4A03-89B6-4F1FA8EFEED1}" destId="{4FD6F5B3-D9A6-4CE2-B972-B8488A4C0F03}" srcOrd="0" destOrd="0" parTransId="{8D4D0C30-EA46-4873-9874-3F3BD72E6C63}" sibTransId="{8074725C-15EF-4306-966F-8C519582035E}"/>
    <dgm:cxn modelId="{E2FE8806-F257-4728-A1CB-D6FA9DA603F3}" srcId="{14911A5D-9B97-4DC5-B720-53FBC820E301}" destId="{98054966-BBA7-4A03-89B6-4F1FA8EFEED1}" srcOrd="1" destOrd="0" parTransId="{78AD197D-4743-4578-8756-5A797D9E149B}" sibTransId="{B4AAF127-B355-4D4E-869B-038E708BEB8F}"/>
    <dgm:cxn modelId="{A9AB8E18-9975-4500-82AD-AD374034E73D}" srcId="{B5B791E7-8DCD-4021-9870-76B3EB6FDEBE}" destId="{B1731ACC-6A46-4454-B6B5-9FFDF0ED4996}" srcOrd="0" destOrd="0" parTransId="{911311E5-C3FB-42DF-9224-C51E4FB06CF5}" sibTransId="{182C4C1A-E73B-4C86-9C21-16BCDFEDBA8E}"/>
    <dgm:cxn modelId="{3FA9861D-4965-461C-B2D1-76AC4EA66794}" type="presOf" srcId="{B5B791E7-8DCD-4021-9870-76B3EB6FDEBE}" destId="{B94B0B26-7D99-4E64-AB65-F0A15050D46F}" srcOrd="0" destOrd="0" presId="urn:diagrams.loki3.com/BracketList"/>
    <dgm:cxn modelId="{EFF61764-8E36-4ED8-A702-EDD41BD77895}" type="presOf" srcId="{E495E37D-D40B-45DB-8C13-B645ADCFA275}" destId="{0F79A4B9-63D1-4B33-AE17-7C24C742C904}" srcOrd="0" destOrd="0" presId="urn:diagrams.loki3.com/BracketList"/>
    <dgm:cxn modelId="{0A2E6885-1BCD-48FF-ABFE-351C48BBB1F5}" srcId="{E214DF3E-43BA-4CC5-978C-E7DB321EC113}" destId="{E495E37D-D40B-45DB-8C13-B645ADCFA275}" srcOrd="0" destOrd="0" parTransId="{AD31954D-56CC-40D2-8842-BE163DA64B6E}" sibTransId="{AE498832-7483-4C96-874A-8BE86227DD3A}"/>
    <dgm:cxn modelId="{846DF6D0-ACA0-40FF-AB8E-0624643EED97}" srcId="{14911A5D-9B97-4DC5-B720-53FBC820E301}" destId="{B5B791E7-8DCD-4021-9870-76B3EB6FDEBE}" srcOrd="2" destOrd="0" parTransId="{F0F5D787-003B-45A7-B8F9-CA223844CB7F}" sibTransId="{46BB70F2-31B1-4F6F-BCED-6E2792C591ED}"/>
    <dgm:cxn modelId="{536F6AE2-6FAE-494F-8391-E722191F48C3}" srcId="{14911A5D-9B97-4DC5-B720-53FBC820E301}" destId="{E214DF3E-43BA-4CC5-978C-E7DB321EC113}" srcOrd="0" destOrd="0" parTransId="{33015403-979F-4F1C-B868-7EAC50A9DCEF}" sibTransId="{C0BD6BE0-1F7D-4C54-9744-A8D49BF0CEA8}"/>
    <dgm:cxn modelId="{1591ABE7-1D40-4F71-9B28-1238CBA1F21E}" type="presOf" srcId="{98054966-BBA7-4A03-89B6-4F1FA8EFEED1}" destId="{EB574DDB-75D9-4847-BBBB-745875A80929}" srcOrd="0" destOrd="0" presId="urn:diagrams.loki3.com/BracketList"/>
    <dgm:cxn modelId="{DCB125EF-8AFB-48DB-B742-68012B88D36E}" type="presOf" srcId="{14911A5D-9B97-4DC5-B720-53FBC820E301}" destId="{6832D56C-0594-4B0C-88E9-400AE4F2F780}" srcOrd="0" destOrd="0" presId="urn:diagrams.loki3.com/BracketList"/>
    <dgm:cxn modelId="{4761EEF2-E2EA-4866-8A59-7AA4391B4C7A}" type="presOf" srcId="{4FD6F5B3-D9A6-4CE2-B972-B8488A4C0F03}" destId="{5CF31A82-F455-4D44-874D-8C4651748E1C}" srcOrd="0" destOrd="0" presId="urn:diagrams.loki3.com/BracketList"/>
    <dgm:cxn modelId="{6268FEF2-DA1F-4F59-B4CF-480FBFAAA0EF}" type="presOf" srcId="{E214DF3E-43BA-4CC5-978C-E7DB321EC113}" destId="{50A57BEC-DB3E-4C39-BE6A-5016D18E66A1}" srcOrd="0" destOrd="0" presId="urn:diagrams.loki3.com/BracketList"/>
    <dgm:cxn modelId="{A89194FA-BB89-4889-8736-39BDF81B3A6D}" type="presOf" srcId="{B1731ACC-6A46-4454-B6B5-9FFDF0ED4996}" destId="{5E49CB07-3E36-443D-AC5F-906D4FBECE6C}" srcOrd="0" destOrd="0" presId="urn:diagrams.loki3.com/BracketList"/>
    <dgm:cxn modelId="{1235A983-48E1-49BF-BFB1-42B822FDDAFA}" type="presParOf" srcId="{6832D56C-0594-4B0C-88E9-400AE4F2F780}" destId="{983C5383-B7B2-4D5E-AF71-1BF05DD861AF}" srcOrd="0" destOrd="0" presId="urn:diagrams.loki3.com/BracketList"/>
    <dgm:cxn modelId="{0022F6BD-4006-4B58-BE57-C87FBA02829B}" type="presParOf" srcId="{983C5383-B7B2-4D5E-AF71-1BF05DD861AF}" destId="{50A57BEC-DB3E-4C39-BE6A-5016D18E66A1}" srcOrd="0" destOrd="0" presId="urn:diagrams.loki3.com/BracketList"/>
    <dgm:cxn modelId="{97CED41D-B525-4699-A611-9707A7F9217C}" type="presParOf" srcId="{983C5383-B7B2-4D5E-AF71-1BF05DD861AF}" destId="{C1749B54-1F63-4F50-B9F4-D962499518EB}" srcOrd="1" destOrd="0" presId="urn:diagrams.loki3.com/BracketList"/>
    <dgm:cxn modelId="{02FC09B8-CDA9-4055-A58F-584A9492EDF1}" type="presParOf" srcId="{983C5383-B7B2-4D5E-AF71-1BF05DD861AF}" destId="{2AE6F9D9-3E57-45FD-8263-5CBFD2135B0B}" srcOrd="2" destOrd="0" presId="urn:diagrams.loki3.com/BracketList"/>
    <dgm:cxn modelId="{7098FE94-4AD9-4CA3-A883-0569C1E19175}" type="presParOf" srcId="{983C5383-B7B2-4D5E-AF71-1BF05DD861AF}" destId="{0F79A4B9-63D1-4B33-AE17-7C24C742C904}" srcOrd="3" destOrd="0" presId="urn:diagrams.loki3.com/BracketList"/>
    <dgm:cxn modelId="{7145D341-9851-4811-9BD0-B50880656510}" type="presParOf" srcId="{6832D56C-0594-4B0C-88E9-400AE4F2F780}" destId="{105A1129-A3F5-48D4-853C-018A280CE3D2}" srcOrd="1" destOrd="0" presId="urn:diagrams.loki3.com/BracketList"/>
    <dgm:cxn modelId="{7E93F4F4-E219-47D7-A358-448DC10FC6AB}" type="presParOf" srcId="{6832D56C-0594-4B0C-88E9-400AE4F2F780}" destId="{A4F4417B-D247-46B6-9626-A80AB7702ECD}" srcOrd="2" destOrd="0" presId="urn:diagrams.loki3.com/BracketList"/>
    <dgm:cxn modelId="{CD101499-FE37-4A1E-9E3A-BBB762D5ADF4}" type="presParOf" srcId="{A4F4417B-D247-46B6-9626-A80AB7702ECD}" destId="{EB574DDB-75D9-4847-BBBB-745875A80929}" srcOrd="0" destOrd="0" presId="urn:diagrams.loki3.com/BracketList"/>
    <dgm:cxn modelId="{4AB3A521-8E02-4DF5-A74B-96A94A6BEF18}" type="presParOf" srcId="{A4F4417B-D247-46B6-9626-A80AB7702ECD}" destId="{7AC90197-6A88-4EB6-A932-482921E172C4}" srcOrd="1" destOrd="0" presId="urn:diagrams.loki3.com/BracketList"/>
    <dgm:cxn modelId="{3C4960B6-15F2-4064-B0B8-E5E4BA39C217}" type="presParOf" srcId="{A4F4417B-D247-46B6-9626-A80AB7702ECD}" destId="{B54FBDE2-DC8C-4582-AD77-0DDE7E7B39D3}" srcOrd="2" destOrd="0" presId="urn:diagrams.loki3.com/BracketList"/>
    <dgm:cxn modelId="{462B6B7B-0068-432F-9247-EF81C61A35C9}" type="presParOf" srcId="{A4F4417B-D247-46B6-9626-A80AB7702ECD}" destId="{5CF31A82-F455-4D44-874D-8C4651748E1C}" srcOrd="3" destOrd="0" presId="urn:diagrams.loki3.com/BracketList"/>
    <dgm:cxn modelId="{86646465-54FA-4A1C-92DF-54A4AFC09F5E}" type="presParOf" srcId="{6832D56C-0594-4B0C-88E9-400AE4F2F780}" destId="{D6DD4B70-E4AD-4A85-ADE4-1ADB96802C36}" srcOrd="3" destOrd="0" presId="urn:diagrams.loki3.com/BracketList"/>
    <dgm:cxn modelId="{5A4224B0-7B47-4C1F-BA82-63F12F9910C1}" type="presParOf" srcId="{6832D56C-0594-4B0C-88E9-400AE4F2F780}" destId="{9C54518C-F6FF-468A-9C65-D6A7A0F94368}" srcOrd="4" destOrd="0" presId="urn:diagrams.loki3.com/BracketList"/>
    <dgm:cxn modelId="{F6EBD21A-95D6-4319-B1E4-AD0FE316D407}" type="presParOf" srcId="{9C54518C-F6FF-468A-9C65-D6A7A0F94368}" destId="{B94B0B26-7D99-4E64-AB65-F0A15050D46F}" srcOrd="0" destOrd="0" presId="urn:diagrams.loki3.com/BracketList"/>
    <dgm:cxn modelId="{6B02BB1F-4A1F-44DC-A8BE-5FA5B70772C0}" type="presParOf" srcId="{9C54518C-F6FF-468A-9C65-D6A7A0F94368}" destId="{02DF27EA-C220-49F0-8D89-37F8B87D7568}" srcOrd="1" destOrd="0" presId="urn:diagrams.loki3.com/BracketList"/>
    <dgm:cxn modelId="{2DC3389D-1A36-4A87-9B62-A0C11C317973}" type="presParOf" srcId="{9C54518C-F6FF-468A-9C65-D6A7A0F94368}" destId="{E12E9C89-D590-49D8-B9DC-A85D6970A62F}" srcOrd="2" destOrd="0" presId="urn:diagrams.loki3.com/BracketList"/>
    <dgm:cxn modelId="{A87E6E29-3A75-40FA-A495-00AD5796388A}" type="presParOf" srcId="{9C54518C-F6FF-468A-9C65-D6A7A0F94368}" destId="{5E49CB07-3E36-443D-AC5F-906D4FBECE6C}"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DD7DD-DD2E-463D-9229-F03465D0B31B}">
      <dsp:nvSpPr>
        <dsp:cNvPr id="0" name=""/>
        <dsp:cNvSpPr/>
      </dsp:nvSpPr>
      <dsp:spPr>
        <a:xfrm>
          <a:off x="495545" y="213977"/>
          <a:ext cx="762539" cy="7625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03ECFD-E846-481C-A849-8BA4D02E25DA}">
      <dsp:nvSpPr>
        <dsp:cNvPr id="0" name=""/>
        <dsp:cNvSpPr/>
      </dsp:nvSpPr>
      <dsp:spPr>
        <a:xfrm>
          <a:off x="29548" y="1395837"/>
          <a:ext cx="1694531" cy="1613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Customer facing staff are key in reflecting the corporate brand.</a:t>
          </a:r>
          <a:endParaRPr lang="en-US" sz="1800" kern="1200" dirty="0"/>
        </a:p>
      </dsp:txBody>
      <dsp:txXfrm>
        <a:off x="29548" y="1395837"/>
        <a:ext cx="1694531" cy="1613445"/>
      </dsp:txXfrm>
    </dsp:sp>
    <dsp:sp modelId="{856C7E32-5128-4A54-9373-EAEE1E3C2703}">
      <dsp:nvSpPr>
        <dsp:cNvPr id="0" name=""/>
        <dsp:cNvSpPr/>
      </dsp:nvSpPr>
      <dsp:spPr>
        <a:xfrm>
          <a:off x="2486619" y="213977"/>
          <a:ext cx="762539" cy="7625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BB5717-87B5-4E7C-AF5C-0A17A4D34DAE}">
      <dsp:nvSpPr>
        <dsp:cNvPr id="0" name=""/>
        <dsp:cNvSpPr/>
      </dsp:nvSpPr>
      <dsp:spPr>
        <a:xfrm>
          <a:off x="2020623" y="1395837"/>
          <a:ext cx="1694531" cy="1613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They help make the service look attractive to the customer.</a:t>
          </a:r>
          <a:endParaRPr lang="en-US" sz="1800" kern="1200" dirty="0"/>
        </a:p>
      </dsp:txBody>
      <dsp:txXfrm>
        <a:off x="2020623" y="1395837"/>
        <a:ext cx="1694531" cy="1613445"/>
      </dsp:txXfrm>
    </dsp:sp>
    <dsp:sp modelId="{529A2E48-9EA7-4A5C-BE85-52A3293B0E9F}">
      <dsp:nvSpPr>
        <dsp:cNvPr id="0" name=""/>
        <dsp:cNvSpPr/>
      </dsp:nvSpPr>
      <dsp:spPr>
        <a:xfrm>
          <a:off x="4477693" y="213977"/>
          <a:ext cx="762539" cy="7625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CBDD64-607F-4B02-8E88-8508A88377E1}">
      <dsp:nvSpPr>
        <dsp:cNvPr id="0" name=""/>
        <dsp:cNvSpPr/>
      </dsp:nvSpPr>
      <dsp:spPr>
        <a:xfrm>
          <a:off x="4011697" y="1395837"/>
          <a:ext cx="1694531" cy="1613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Increasing customer loyalty through good customer service. </a:t>
          </a:r>
          <a:endParaRPr lang="en-US" sz="1800" kern="1200" dirty="0"/>
        </a:p>
      </dsp:txBody>
      <dsp:txXfrm>
        <a:off x="4011697" y="1395837"/>
        <a:ext cx="1694531" cy="1613445"/>
      </dsp:txXfrm>
    </dsp:sp>
    <dsp:sp modelId="{9A4FD89B-9B26-49B1-8429-8F818A6698A2}">
      <dsp:nvSpPr>
        <dsp:cNvPr id="0" name=""/>
        <dsp:cNvSpPr/>
      </dsp:nvSpPr>
      <dsp:spPr>
        <a:xfrm>
          <a:off x="6468767" y="213977"/>
          <a:ext cx="762539" cy="76253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917544-B1EC-4C7A-B156-4F76AE4A19CF}">
      <dsp:nvSpPr>
        <dsp:cNvPr id="0" name=""/>
        <dsp:cNvSpPr/>
      </dsp:nvSpPr>
      <dsp:spPr>
        <a:xfrm>
          <a:off x="6002771" y="1395837"/>
          <a:ext cx="1694531" cy="1613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Increasing competitive advantage through good customer service. </a:t>
          </a:r>
          <a:endParaRPr lang="en-US" sz="1800" kern="1200" dirty="0"/>
        </a:p>
      </dsp:txBody>
      <dsp:txXfrm>
        <a:off x="6002771" y="1395837"/>
        <a:ext cx="1694531" cy="1613445"/>
      </dsp:txXfrm>
    </dsp:sp>
    <dsp:sp modelId="{77AE1D11-D6B2-4570-9E7C-646D87DA620E}">
      <dsp:nvSpPr>
        <dsp:cNvPr id="0" name=""/>
        <dsp:cNvSpPr/>
      </dsp:nvSpPr>
      <dsp:spPr>
        <a:xfrm>
          <a:off x="8459841" y="213977"/>
          <a:ext cx="762539" cy="76253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35C6CC-390C-47B2-AF8A-CBE438076496}">
      <dsp:nvSpPr>
        <dsp:cNvPr id="0" name=""/>
        <dsp:cNvSpPr/>
      </dsp:nvSpPr>
      <dsp:spPr>
        <a:xfrm>
          <a:off x="7993845" y="1395837"/>
          <a:ext cx="1694531" cy="1613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Educating customers on how to use the service correctly to increase satisfaction.</a:t>
          </a:r>
          <a:endParaRPr lang="en-US" sz="1800" kern="1200" dirty="0"/>
        </a:p>
      </dsp:txBody>
      <dsp:txXfrm>
        <a:off x="7993845" y="1395837"/>
        <a:ext cx="1694531" cy="16134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57BEC-DB3E-4C39-BE6A-5016D18E66A1}">
      <dsp:nvSpPr>
        <dsp:cNvPr id="0" name=""/>
        <dsp:cNvSpPr/>
      </dsp:nvSpPr>
      <dsp:spPr>
        <a:xfrm>
          <a:off x="2237" y="45360"/>
          <a:ext cx="1144274" cy="601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GB" sz="1800" kern="1200" dirty="0"/>
            <a:t>Before sales</a:t>
          </a:r>
        </a:p>
      </dsp:txBody>
      <dsp:txXfrm>
        <a:off x="2237" y="45360"/>
        <a:ext cx="1144274" cy="601425"/>
      </dsp:txXfrm>
    </dsp:sp>
    <dsp:sp modelId="{C1749B54-1F63-4F50-B9F4-D962499518EB}">
      <dsp:nvSpPr>
        <dsp:cNvPr id="0" name=""/>
        <dsp:cNvSpPr/>
      </dsp:nvSpPr>
      <dsp:spPr>
        <a:xfrm>
          <a:off x="1146511" y="45360"/>
          <a:ext cx="228854" cy="6014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79A4B9-63D1-4B33-AE17-7C24C742C904}">
      <dsp:nvSpPr>
        <dsp:cNvPr id="0" name=""/>
        <dsp:cNvSpPr/>
      </dsp:nvSpPr>
      <dsp:spPr>
        <a:xfrm>
          <a:off x="1466908" y="45360"/>
          <a:ext cx="3112426" cy="601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Information delivery</a:t>
          </a:r>
        </a:p>
      </dsp:txBody>
      <dsp:txXfrm>
        <a:off x="1466908" y="45360"/>
        <a:ext cx="3112426" cy="601425"/>
      </dsp:txXfrm>
    </dsp:sp>
    <dsp:sp modelId="{EB574DDB-75D9-4847-BBBB-745875A80929}">
      <dsp:nvSpPr>
        <dsp:cNvPr id="0" name=""/>
        <dsp:cNvSpPr/>
      </dsp:nvSpPr>
      <dsp:spPr>
        <a:xfrm>
          <a:off x="2237" y="711585"/>
          <a:ext cx="1144274" cy="601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GB" sz="1800" kern="1200" dirty="0"/>
            <a:t>During sales</a:t>
          </a:r>
        </a:p>
      </dsp:txBody>
      <dsp:txXfrm>
        <a:off x="2237" y="711585"/>
        <a:ext cx="1144274" cy="601425"/>
      </dsp:txXfrm>
    </dsp:sp>
    <dsp:sp modelId="{7AC90197-6A88-4EB6-A932-482921E172C4}">
      <dsp:nvSpPr>
        <dsp:cNvPr id="0" name=""/>
        <dsp:cNvSpPr/>
      </dsp:nvSpPr>
      <dsp:spPr>
        <a:xfrm>
          <a:off x="1146511" y="711585"/>
          <a:ext cx="228854" cy="6014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F31A82-F455-4D44-874D-8C4651748E1C}">
      <dsp:nvSpPr>
        <dsp:cNvPr id="0" name=""/>
        <dsp:cNvSpPr/>
      </dsp:nvSpPr>
      <dsp:spPr>
        <a:xfrm>
          <a:off x="1466908" y="711585"/>
          <a:ext cx="3112426" cy="601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Education and information</a:t>
          </a:r>
        </a:p>
      </dsp:txBody>
      <dsp:txXfrm>
        <a:off x="1466908" y="711585"/>
        <a:ext cx="3112426" cy="601425"/>
      </dsp:txXfrm>
    </dsp:sp>
    <dsp:sp modelId="{B94B0B26-7D99-4E64-AB65-F0A15050D46F}">
      <dsp:nvSpPr>
        <dsp:cNvPr id="0" name=""/>
        <dsp:cNvSpPr/>
      </dsp:nvSpPr>
      <dsp:spPr>
        <a:xfrm>
          <a:off x="2237" y="1377810"/>
          <a:ext cx="1144274" cy="601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marL="0" lvl="0" indent="0" algn="r" defTabSz="800100">
            <a:lnSpc>
              <a:spcPct val="90000"/>
            </a:lnSpc>
            <a:spcBef>
              <a:spcPct val="0"/>
            </a:spcBef>
            <a:spcAft>
              <a:spcPct val="35000"/>
            </a:spcAft>
            <a:buNone/>
          </a:pPr>
          <a:r>
            <a:rPr lang="en-GB" sz="1800" kern="1200" dirty="0"/>
            <a:t>After sales </a:t>
          </a:r>
        </a:p>
      </dsp:txBody>
      <dsp:txXfrm>
        <a:off x="2237" y="1377810"/>
        <a:ext cx="1144274" cy="601425"/>
      </dsp:txXfrm>
    </dsp:sp>
    <dsp:sp modelId="{02DF27EA-C220-49F0-8D89-37F8B87D7568}">
      <dsp:nvSpPr>
        <dsp:cNvPr id="0" name=""/>
        <dsp:cNvSpPr/>
      </dsp:nvSpPr>
      <dsp:spPr>
        <a:xfrm>
          <a:off x="1146511" y="1377810"/>
          <a:ext cx="228854" cy="6014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49CB07-3E36-443D-AC5F-906D4FBECE6C}">
      <dsp:nvSpPr>
        <dsp:cNvPr id="0" name=""/>
        <dsp:cNvSpPr/>
      </dsp:nvSpPr>
      <dsp:spPr>
        <a:xfrm>
          <a:off x="1466908" y="1377810"/>
          <a:ext cx="3112426" cy="601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Issue resolution</a:t>
          </a:r>
        </a:p>
      </dsp:txBody>
      <dsp:txXfrm>
        <a:off x="1466908" y="1377810"/>
        <a:ext cx="3112426" cy="60142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2931B6-677F-43D8-B8CA-5FB1C7007A18}" type="datetimeFigureOut">
              <a:rPr lang="en-GB" smtClean="0"/>
              <a:t>03/12/2024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EA0093-7C58-4628-90A4-E567D02DF987}" type="slidenum">
              <a:rPr lang="en-GB" smtClean="0"/>
              <a:t>‹#›</a:t>
            </a:fld>
            <a:endParaRPr lang="en-GB"/>
          </a:p>
        </p:txBody>
      </p:sp>
    </p:spTree>
    <p:extLst>
      <p:ext uri="{BB962C8B-B14F-4D97-AF65-F5344CB8AC3E}">
        <p14:creationId xmlns:p14="http://schemas.microsoft.com/office/powerpoint/2010/main" val="1915752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Mary Bitner, Bernard booms</a:t>
            </a:r>
          </a:p>
        </p:txBody>
      </p:sp>
      <p:sp>
        <p:nvSpPr>
          <p:cNvPr id="4" name="Slide Number Placeholder 3"/>
          <p:cNvSpPr>
            <a:spLocks noGrp="1"/>
          </p:cNvSpPr>
          <p:nvPr>
            <p:ph type="sldNum" sz="quarter" idx="5"/>
          </p:nvPr>
        </p:nvSpPr>
        <p:spPr/>
        <p:txBody>
          <a:bodyPr/>
          <a:lstStyle/>
          <a:p>
            <a:fld id="{C61AA1B0-6674-47E2-A806-BB52131062EA}" type="slidenum">
              <a:rPr lang="en-GB" smtClean="0"/>
              <a:t>4</a:t>
            </a:fld>
            <a:endParaRPr lang="en-GB"/>
          </a:p>
        </p:txBody>
      </p:sp>
    </p:spTree>
    <p:extLst>
      <p:ext uri="{BB962C8B-B14F-4D97-AF65-F5344CB8AC3E}">
        <p14:creationId xmlns:p14="http://schemas.microsoft.com/office/powerpoint/2010/main" val="3971687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solidFill>
                  <a:srgbClr val="000000"/>
                </a:solidFill>
              </a:rPr>
              <a:t>The most basic element of the Ps. It is the good or service being exchanged for money, and it needs to provide value to the consumer in some way. </a:t>
            </a:r>
          </a:p>
          <a:p>
            <a:pPr marL="0" indent="0">
              <a:buNone/>
            </a:pPr>
            <a:endParaRPr lang="en-GB" sz="1200" dirty="0">
              <a:solidFill>
                <a:srgbClr val="000000"/>
              </a:solidFill>
            </a:endParaRPr>
          </a:p>
          <a:p>
            <a:pPr marL="0" indent="0">
              <a:buNone/>
            </a:pPr>
            <a:r>
              <a:rPr lang="en-GB" sz="1200" dirty="0">
                <a:solidFill>
                  <a:srgbClr val="000000"/>
                </a:solidFill>
              </a:rPr>
              <a:t>Consumers interpret product in a number of ways (Sethna and Blythe, 2019)</a:t>
            </a:r>
          </a:p>
          <a:p>
            <a:r>
              <a:rPr lang="en-GB" sz="1200" dirty="0">
                <a:solidFill>
                  <a:srgbClr val="000000"/>
                </a:solidFill>
              </a:rPr>
              <a:t>Cognitively </a:t>
            </a:r>
            <a:r>
              <a:rPr lang="en-GB" sz="1200" i="1" dirty="0">
                <a:solidFill>
                  <a:srgbClr val="000000"/>
                </a:solidFill>
              </a:rPr>
              <a:t>(mentally – e.g. quality)</a:t>
            </a:r>
          </a:p>
          <a:p>
            <a:r>
              <a:rPr lang="en-GB" sz="1200" dirty="0">
                <a:solidFill>
                  <a:srgbClr val="000000"/>
                </a:solidFill>
              </a:rPr>
              <a:t>Affectively </a:t>
            </a:r>
            <a:r>
              <a:rPr lang="en-GB" sz="1200" i="1" dirty="0">
                <a:solidFill>
                  <a:srgbClr val="000000"/>
                </a:solidFill>
              </a:rPr>
              <a:t>(emotionally – e.g. happy/anxious)</a:t>
            </a:r>
          </a:p>
          <a:p>
            <a:r>
              <a:rPr lang="en-GB" sz="1200" dirty="0">
                <a:solidFill>
                  <a:srgbClr val="000000"/>
                </a:solidFill>
              </a:rPr>
              <a:t>Conatively </a:t>
            </a:r>
            <a:r>
              <a:rPr lang="en-GB" sz="1200" i="1" dirty="0">
                <a:solidFill>
                  <a:srgbClr val="000000"/>
                </a:solidFill>
              </a:rPr>
              <a:t>(behaviourally – e.g. usage)</a:t>
            </a:r>
          </a:p>
          <a:p>
            <a:endParaRPr lang="en-GB" b="1" dirty="0"/>
          </a:p>
        </p:txBody>
      </p:sp>
      <p:sp>
        <p:nvSpPr>
          <p:cNvPr id="4" name="Slide Number Placeholder 3"/>
          <p:cNvSpPr>
            <a:spLocks noGrp="1"/>
          </p:cNvSpPr>
          <p:nvPr>
            <p:ph type="sldNum" sz="quarter" idx="5"/>
          </p:nvPr>
        </p:nvSpPr>
        <p:spPr/>
        <p:txBody>
          <a:bodyPr/>
          <a:lstStyle/>
          <a:p>
            <a:fld id="{F198CD88-6CC6-4FCE-AAD4-3DFA75E26F71}" type="slidenum">
              <a:rPr lang="en-GB" smtClean="0"/>
              <a:t>5</a:t>
            </a:fld>
            <a:endParaRPr lang="en-GB"/>
          </a:p>
        </p:txBody>
      </p:sp>
    </p:spTree>
    <p:extLst>
      <p:ext uri="{BB962C8B-B14F-4D97-AF65-F5344CB8AC3E}">
        <p14:creationId xmlns:p14="http://schemas.microsoft.com/office/powerpoint/2010/main" val="2651262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altLang="en-US" sz="1200" b="1" dirty="0"/>
              <a:t>Intangibility</a:t>
            </a:r>
            <a:r>
              <a:rPr lang="en-US" altLang="en-US" sz="1200" dirty="0"/>
              <a:t> - Services may be higher risk purchases because the customer can’t fully experience them before they’re bought. The risk associated with intangibility means that customers are less likely to try new services, or switch brands. </a:t>
            </a:r>
          </a:p>
          <a:p>
            <a:endParaRPr lang="en-US" altLang="en-US" sz="1200" dirty="0"/>
          </a:p>
          <a:p>
            <a:pPr marL="0" indent="0">
              <a:buNone/>
            </a:pPr>
            <a:r>
              <a:rPr lang="en-US" altLang="en-US" sz="1200" dirty="0"/>
              <a:t>Perceived risk can be reduced by making a service more tangible. Ways to do this include:</a:t>
            </a:r>
          </a:p>
          <a:p>
            <a:r>
              <a:rPr lang="en-US" altLang="en-US" sz="1200" dirty="0"/>
              <a:t>Create strong brand image </a:t>
            </a:r>
          </a:p>
          <a:p>
            <a:r>
              <a:rPr lang="en-US" altLang="en-US" sz="1200" dirty="0"/>
              <a:t>Give good customer service whenever dealing with customers</a:t>
            </a:r>
          </a:p>
          <a:p>
            <a:r>
              <a:rPr lang="en-US" altLang="en-US" sz="1200" dirty="0"/>
              <a:t>Engage in post-purchase communication</a:t>
            </a:r>
          </a:p>
          <a:p>
            <a:pPr marL="0" indent="0">
              <a:buNone/>
            </a:pPr>
            <a:endParaRPr lang="en-GB" sz="1200" dirty="0"/>
          </a:p>
          <a:p>
            <a:pPr marL="0" indent="0">
              <a:buNone/>
            </a:pPr>
            <a:r>
              <a:rPr lang="en-GB" sz="1200" b="1" dirty="0" err="1"/>
              <a:t>Inseperability</a:t>
            </a:r>
            <a:r>
              <a:rPr lang="en-GB" sz="1200" dirty="0"/>
              <a:t> - Services can’t come without service providers </a:t>
            </a:r>
            <a:r>
              <a:rPr lang="en-GB" sz="1200" i="1" dirty="0"/>
              <a:t>(you can’t have car insurance without being a customer of a car insurance company). </a:t>
            </a:r>
            <a:r>
              <a:rPr lang="en-GB" sz="1200" dirty="0"/>
              <a:t>Inseparability is sometimes called simultaneity, because the service is produced at the same time it is consumed.</a:t>
            </a:r>
          </a:p>
          <a:p>
            <a:endParaRPr lang="en-GB" sz="1200" dirty="0"/>
          </a:p>
          <a:p>
            <a:pPr marL="0" indent="0">
              <a:buNone/>
            </a:pPr>
            <a:r>
              <a:rPr lang="en-GB" sz="1200" u="sng" dirty="0"/>
              <a:t>Ways to manage inseparability include:</a:t>
            </a:r>
          </a:p>
          <a:p>
            <a:r>
              <a:rPr lang="en-GB" sz="1200" dirty="0"/>
              <a:t> Managing customer expectations of the service.</a:t>
            </a:r>
          </a:p>
          <a:p>
            <a:r>
              <a:rPr lang="en-GB" sz="1200" dirty="0"/>
              <a:t> Creating a “service blueprint” for staff which sets out the levels of quality expected. </a:t>
            </a:r>
          </a:p>
          <a:p>
            <a:endParaRPr lang="en-GB" sz="1200" dirty="0"/>
          </a:p>
          <a:p>
            <a:pPr marL="0" indent="0">
              <a:buNone/>
            </a:pPr>
            <a:r>
              <a:rPr lang="en-US" sz="1200" b="1" dirty="0">
                <a:solidFill>
                  <a:srgbClr val="000000"/>
                </a:solidFill>
              </a:rPr>
              <a:t>Perishability </a:t>
            </a:r>
            <a:r>
              <a:rPr lang="en-US" sz="1200" dirty="0">
                <a:solidFill>
                  <a:srgbClr val="000000"/>
                </a:solidFill>
              </a:rPr>
              <a:t>- Services have perishability – they cannot be owned or stored for later use or sale. They only exist at the time they are made and consumed </a:t>
            </a:r>
            <a:r>
              <a:rPr lang="en-US" sz="1200" i="1" dirty="0">
                <a:solidFill>
                  <a:srgbClr val="000000"/>
                </a:solidFill>
              </a:rPr>
              <a:t>(car insurance isn’t needed until you drive the car. Netflix isn’t streaming if you aren’t on the page). </a:t>
            </a:r>
          </a:p>
          <a:p>
            <a:pPr marL="0" indent="0">
              <a:buNone/>
            </a:pPr>
            <a:endParaRPr lang="en-US" sz="1200" dirty="0">
              <a:solidFill>
                <a:srgbClr val="000000"/>
              </a:solidFill>
            </a:endParaRPr>
          </a:p>
          <a:p>
            <a:pPr marL="0" indent="0">
              <a:buNone/>
            </a:pPr>
            <a:r>
              <a:rPr lang="en-US" sz="1200" dirty="0">
                <a:solidFill>
                  <a:srgbClr val="000000"/>
                </a:solidFill>
              </a:rPr>
              <a:t>Perishability is the main source of supply and demand problems that service businesses face. Capacity and demand management are important when trying to deal with the perishability of services.</a:t>
            </a:r>
          </a:p>
          <a:p>
            <a:endParaRPr lang="en-GB" sz="1200" dirty="0"/>
          </a:p>
          <a:p>
            <a:r>
              <a:rPr lang="en-US" sz="1200" b="1" dirty="0">
                <a:solidFill>
                  <a:srgbClr val="FFFFFF"/>
                </a:solidFill>
              </a:rPr>
              <a:t>Variability</a:t>
            </a:r>
            <a:r>
              <a:rPr lang="en-US" sz="1200" dirty="0">
                <a:solidFill>
                  <a:srgbClr val="FFFFFF"/>
                </a:solidFill>
              </a:rPr>
              <a:t> - Unlike products, </a:t>
            </a:r>
            <a:r>
              <a:rPr lang="en-US" sz="1200" dirty="0" err="1">
                <a:solidFill>
                  <a:srgbClr val="FFFFFF"/>
                </a:solidFill>
              </a:rPr>
              <a:t>standardising</a:t>
            </a:r>
            <a:r>
              <a:rPr lang="en-US" sz="1200" dirty="0">
                <a:solidFill>
                  <a:srgbClr val="FFFFFF"/>
                </a:solidFill>
              </a:rPr>
              <a:t> the quality of a service can be difficult. Services are run by people and there is always room for human error and technological issues – this creates variability. (Who, When, Where, How?) </a:t>
            </a:r>
          </a:p>
          <a:p>
            <a:endParaRPr lang="en-US" sz="1200" dirty="0">
              <a:solidFill>
                <a:srgbClr val="FFFFFF"/>
              </a:solidFill>
            </a:endParaRPr>
          </a:p>
          <a:p>
            <a:pPr marL="0" indent="0">
              <a:buNone/>
            </a:pPr>
            <a:r>
              <a:rPr lang="en-US" sz="1200" b="1" dirty="0"/>
              <a:t>Not Owned </a:t>
            </a:r>
            <a:r>
              <a:rPr lang="en-US" sz="1200" dirty="0"/>
              <a:t>- It’s difficult for consumers to own a service, but people enjoy ownership of products. For example, they could be more inclined to want to buy and collect DVDs rather than have a Netflix subscription. </a:t>
            </a:r>
          </a:p>
          <a:p>
            <a:pPr marL="0" indent="0">
              <a:buNone/>
            </a:pPr>
            <a:endParaRPr lang="en-US" sz="1200" dirty="0"/>
          </a:p>
          <a:p>
            <a:pPr marL="0" indent="0">
              <a:buNone/>
            </a:pPr>
            <a:r>
              <a:rPr lang="en-US" sz="1200" dirty="0"/>
              <a:t>How marketers deal with non-ownership:</a:t>
            </a:r>
          </a:p>
          <a:p>
            <a:r>
              <a:rPr lang="en-GB" sz="1200" dirty="0"/>
              <a:t>Emphasise the ease of renting rather than owning (e.g., a house)</a:t>
            </a:r>
            <a:endParaRPr lang="en-US" sz="1200" dirty="0"/>
          </a:p>
          <a:p>
            <a:r>
              <a:rPr lang="en-US" sz="1200" dirty="0"/>
              <a:t>Price attractively</a:t>
            </a:r>
          </a:p>
          <a:p>
            <a:endParaRPr lang="en-GB" dirty="0"/>
          </a:p>
        </p:txBody>
      </p:sp>
      <p:sp>
        <p:nvSpPr>
          <p:cNvPr id="4" name="Slide Number Placeholder 3"/>
          <p:cNvSpPr>
            <a:spLocks noGrp="1"/>
          </p:cNvSpPr>
          <p:nvPr>
            <p:ph type="sldNum" sz="quarter" idx="5"/>
          </p:nvPr>
        </p:nvSpPr>
        <p:spPr/>
        <p:txBody>
          <a:bodyPr/>
          <a:lstStyle/>
          <a:p>
            <a:fld id="{F198CD88-6CC6-4FCE-AAD4-3DFA75E26F71}" type="slidenum">
              <a:rPr lang="en-GB" smtClean="0"/>
              <a:t>13</a:t>
            </a:fld>
            <a:endParaRPr lang="en-GB"/>
          </a:p>
        </p:txBody>
      </p:sp>
    </p:spTree>
    <p:extLst>
      <p:ext uri="{BB962C8B-B14F-4D97-AF65-F5344CB8AC3E}">
        <p14:creationId xmlns:p14="http://schemas.microsoft.com/office/powerpoint/2010/main" val="394065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effectLst/>
                <a:latin typeface="+mn-lt"/>
                <a:ea typeface="+mn-ea"/>
                <a:cs typeface="+mn-cs"/>
              </a:rPr>
              <a:t>The internet </a:t>
            </a:r>
            <a:r>
              <a:rPr lang="fr-FR" sz="1200" kern="1200" dirty="0" err="1">
                <a:solidFill>
                  <a:schemeClr val="tx1"/>
                </a:solidFill>
                <a:effectLst/>
                <a:latin typeface="+mn-lt"/>
                <a:ea typeface="+mn-ea"/>
                <a:cs typeface="+mn-cs"/>
              </a:rPr>
              <a:t>is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changing</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pricing</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forever</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Prices</a:t>
            </a:r>
            <a:r>
              <a:rPr lang="fr-FR" sz="1200" kern="1200" dirty="0">
                <a:solidFill>
                  <a:schemeClr val="tx1"/>
                </a:solidFill>
                <a:effectLst/>
                <a:latin typeface="+mn-lt"/>
                <a:ea typeface="+mn-ea"/>
                <a:cs typeface="+mn-cs"/>
              </a:rPr>
              <a:t> are </a:t>
            </a:r>
            <a:r>
              <a:rPr lang="fr-FR" sz="1200" kern="1200" dirty="0" err="1">
                <a:solidFill>
                  <a:schemeClr val="tx1"/>
                </a:solidFill>
                <a:effectLst/>
                <a:latin typeface="+mn-lt"/>
                <a:ea typeface="+mn-ea"/>
                <a:cs typeface="+mn-cs"/>
              </a:rPr>
              <a:t>under</a:t>
            </a:r>
            <a:r>
              <a:rPr lang="fr-FR" sz="1200" kern="1200" dirty="0">
                <a:solidFill>
                  <a:schemeClr val="tx1"/>
                </a:solidFill>
                <a:effectLst/>
                <a:latin typeface="+mn-lt"/>
                <a:ea typeface="+mn-ea"/>
                <a:cs typeface="+mn-cs"/>
              </a:rPr>
              <a:t> pressure. Pricing structures and options are </a:t>
            </a:r>
            <a:r>
              <a:rPr lang="fr-FR" sz="1200" kern="1200" dirty="0" err="1">
                <a:solidFill>
                  <a:schemeClr val="tx1"/>
                </a:solidFill>
                <a:effectLst/>
                <a:latin typeface="+mn-lt"/>
                <a:ea typeface="+mn-ea"/>
                <a:cs typeface="+mn-cs"/>
              </a:rPr>
              <a:t>becoming</a:t>
            </a:r>
            <a:r>
              <a:rPr lang="fr-FR" sz="1200" kern="1200" dirty="0">
                <a:solidFill>
                  <a:schemeClr val="tx1"/>
                </a:solidFill>
                <a:effectLst/>
                <a:latin typeface="+mn-lt"/>
                <a:ea typeface="+mn-ea"/>
                <a:cs typeface="+mn-cs"/>
              </a:rPr>
              <a:t> more </a:t>
            </a:r>
            <a:r>
              <a:rPr lang="fr-FR" sz="1200" kern="1200" dirty="0" err="1">
                <a:solidFill>
                  <a:schemeClr val="tx1"/>
                </a:solidFill>
                <a:effectLst/>
                <a:latin typeface="+mn-lt"/>
                <a:ea typeface="+mn-ea"/>
                <a:cs typeface="+mn-cs"/>
              </a:rPr>
              <a:t>complex</a:t>
            </a:r>
            <a:r>
              <a:rPr lang="fr-FR" sz="1200" kern="1200" dirty="0">
                <a:solidFill>
                  <a:schemeClr val="tx1"/>
                </a:solidFill>
                <a:effectLst/>
                <a:latin typeface="+mn-lt"/>
                <a:ea typeface="+mn-ea"/>
                <a:cs typeface="+mn-cs"/>
              </a:rPr>
              <a:t>. It </a:t>
            </a:r>
            <a:r>
              <a:rPr lang="fr-FR" sz="1200" kern="1200" dirty="0" err="1">
                <a:solidFill>
                  <a:schemeClr val="tx1"/>
                </a:solidFill>
                <a:effectLst/>
                <a:latin typeface="+mn-lt"/>
                <a:ea typeface="+mn-ea"/>
                <a:cs typeface="+mn-cs"/>
              </a:rPr>
              <a:t>is</a:t>
            </a:r>
            <a:r>
              <a:rPr lang="fr-FR" sz="1200" kern="1200" dirty="0">
                <a:solidFill>
                  <a:schemeClr val="tx1"/>
                </a:solidFill>
                <a:effectLst/>
                <a:latin typeface="+mn-lt"/>
                <a:ea typeface="+mn-ea"/>
                <a:cs typeface="+mn-cs"/>
              </a:rPr>
              <a:t> crucial to </a:t>
            </a:r>
            <a:r>
              <a:rPr lang="fr-FR" sz="1200" kern="1200" dirty="0" err="1">
                <a:solidFill>
                  <a:schemeClr val="tx1"/>
                </a:solidFill>
                <a:effectLst/>
                <a:latin typeface="+mn-lt"/>
                <a:ea typeface="+mn-ea"/>
                <a:cs typeface="+mn-cs"/>
              </a:rPr>
              <a:t>get</a:t>
            </a:r>
            <a:r>
              <a:rPr lang="fr-FR" sz="1200" kern="1200" dirty="0">
                <a:solidFill>
                  <a:schemeClr val="tx1"/>
                </a:solidFill>
                <a:effectLst/>
                <a:latin typeface="+mn-lt"/>
                <a:ea typeface="+mn-ea"/>
                <a:cs typeface="+mn-cs"/>
              </a:rPr>
              <a:t> the </a:t>
            </a:r>
            <a:r>
              <a:rPr lang="fr-FR" sz="1200" kern="1200" dirty="0" err="1">
                <a:solidFill>
                  <a:schemeClr val="tx1"/>
                </a:solidFill>
                <a:effectLst/>
                <a:latin typeface="+mn-lt"/>
                <a:ea typeface="+mn-ea"/>
                <a:cs typeface="+mn-cs"/>
              </a:rPr>
              <a:t>pricing</a:t>
            </a:r>
            <a:r>
              <a:rPr lang="fr-FR" sz="1200" kern="1200" dirty="0">
                <a:solidFill>
                  <a:schemeClr val="tx1"/>
                </a:solidFill>
                <a:effectLst/>
                <a:latin typeface="+mn-lt"/>
                <a:ea typeface="+mn-ea"/>
                <a:cs typeface="+mn-cs"/>
              </a:rPr>
              <a:t> right in the short, medium and long </a:t>
            </a:r>
            <a:r>
              <a:rPr lang="fr-FR" sz="1200" kern="1200" dirty="0" err="1">
                <a:solidFill>
                  <a:schemeClr val="tx1"/>
                </a:solidFill>
                <a:effectLst/>
                <a:latin typeface="+mn-lt"/>
                <a:ea typeface="+mn-ea"/>
                <a:cs typeface="+mn-cs"/>
              </a:rPr>
              <a:t>term</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review</a:t>
            </a:r>
            <a:r>
              <a:rPr lang="fr-FR" sz="1200" kern="1200" dirty="0">
                <a:solidFill>
                  <a:schemeClr val="tx1"/>
                </a:solidFill>
                <a:effectLst/>
                <a:latin typeface="+mn-lt"/>
                <a:ea typeface="+mn-ea"/>
                <a:cs typeface="+mn-cs"/>
              </a:rPr>
              <a:t> new </a:t>
            </a:r>
            <a:r>
              <a:rPr lang="fr-FR" sz="1200" kern="1200" dirty="0" err="1">
                <a:solidFill>
                  <a:schemeClr val="tx1"/>
                </a:solidFill>
                <a:effectLst/>
                <a:latin typeface="+mn-lt"/>
                <a:ea typeface="+mn-ea"/>
                <a:cs typeface="+mn-cs"/>
              </a:rPr>
              <a:t>price</a:t>
            </a:r>
            <a:r>
              <a:rPr lang="fr-FR" sz="1200" kern="1200" dirty="0">
                <a:solidFill>
                  <a:schemeClr val="tx1"/>
                </a:solidFill>
                <a:effectLst/>
                <a:latin typeface="+mn-lt"/>
                <a:ea typeface="+mn-ea"/>
                <a:cs typeface="+mn-cs"/>
              </a:rPr>
              <a:t> structures in </a:t>
            </a:r>
            <a:r>
              <a:rPr lang="fr-FR" sz="1200" kern="1200" dirty="0" err="1">
                <a:solidFill>
                  <a:schemeClr val="tx1"/>
                </a:solidFill>
                <a:effectLst/>
                <a:latin typeface="+mn-lt"/>
                <a:ea typeface="+mn-ea"/>
                <a:cs typeface="+mn-cs"/>
              </a:rPr>
              <a:t>your</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markets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driven</a:t>
            </a:r>
            <a:r>
              <a:rPr lang="fr-FR" sz="1200" kern="1200" dirty="0">
                <a:solidFill>
                  <a:schemeClr val="tx1"/>
                </a:solidFill>
                <a:effectLst/>
                <a:latin typeface="+mn-lt"/>
                <a:ea typeface="+mn-ea"/>
                <a:cs typeface="+mn-cs"/>
              </a:rPr>
              <a:t> by </a:t>
            </a:r>
            <a:r>
              <a:rPr lang="fr-FR" sz="1200" kern="1200" dirty="0" err="1">
                <a:solidFill>
                  <a:schemeClr val="tx1"/>
                </a:solidFill>
                <a:effectLst/>
                <a:latin typeface="+mn-lt"/>
                <a:ea typeface="+mn-ea"/>
                <a:cs typeface="+mn-cs"/>
              </a:rPr>
              <a:t>customers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looking</a:t>
            </a:r>
            <a:r>
              <a:rPr lang="fr-FR" sz="1200" kern="1200" dirty="0">
                <a:solidFill>
                  <a:schemeClr val="tx1"/>
                </a:solidFill>
                <a:effectLst/>
                <a:latin typeface="+mn-lt"/>
                <a:ea typeface="+mn-ea"/>
                <a:cs typeface="+mn-cs"/>
              </a:rPr>
              <a:t> for </a:t>
            </a:r>
            <a:r>
              <a:rPr lang="fr-FR" sz="1200" kern="1200" dirty="0" err="1">
                <a:solidFill>
                  <a:schemeClr val="tx1"/>
                </a:solidFill>
                <a:effectLst/>
                <a:latin typeface="+mn-lt"/>
                <a:ea typeface="+mn-ea"/>
                <a:cs typeface="+mn-cs"/>
              </a:rPr>
              <a:t>lower</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prices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available</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through</a:t>
            </a:r>
            <a:r>
              <a:rPr lang="fr-FR" sz="1200" kern="1200" dirty="0">
                <a:solidFill>
                  <a:schemeClr val="tx1"/>
                </a:solidFill>
                <a:effectLst/>
                <a:latin typeface="+mn-lt"/>
                <a:ea typeface="+mn-ea"/>
                <a:cs typeface="+mn-cs"/>
              </a:rPr>
              <a:t> a range of online </a:t>
            </a:r>
            <a:r>
              <a:rPr lang="fr-FR" sz="1200" kern="1200" dirty="0" err="1">
                <a:solidFill>
                  <a:schemeClr val="tx1"/>
                </a:solidFill>
                <a:effectLst/>
                <a:latin typeface="+mn-lt"/>
                <a:ea typeface="+mn-ea"/>
                <a:cs typeface="+mn-cs"/>
              </a:rPr>
              <a:t>tools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including</a:t>
            </a:r>
            <a:r>
              <a:rPr lang="fr-FR" sz="1200" kern="1200" dirty="0">
                <a:solidFill>
                  <a:schemeClr val="tx1"/>
                </a:solidFill>
                <a:effectLst/>
                <a:latin typeface="+mn-lt"/>
                <a:ea typeface="+mn-ea"/>
                <a:cs typeface="+mn-cs"/>
              </a:rPr>
              <a:t> reverse </a:t>
            </a:r>
            <a:r>
              <a:rPr lang="fr-FR" sz="1200" kern="1200" dirty="0" err="1">
                <a:solidFill>
                  <a:schemeClr val="tx1"/>
                </a:solidFill>
                <a:effectLst/>
                <a:latin typeface="+mn-lt"/>
                <a:ea typeface="+mn-ea"/>
                <a:cs typeface="+mn-cs"/>
              </a:rPr>
              <a:t>auctions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customer</a:t>
            </a:r>
            <a:r>
              <a:rPr lang="fr-FR" sz="1200" kern="1200" dirty="0">
                <a:solidFill>
                  <a:schemeClr val="tx1"/>
                </a:solidFill>
                <a:effectLst/>
                <a:latin typeface="+mn-lt"/>
                <a:ea typeface="+mn-ea"/>
                <a:cs typeface="+mn-cs"/>
              </a:rPr>
              <a:t> unions, </a:t>
            </a:r>
            <a:r>
              <a:rPr lang="fr-FR" sz="1200" kern="1200" dirty="0" err="1">
                <a:solidFill>
                  <a:schemeClr val="tx1"/>
                </a:solidFill>
                <a:effectLst/>
                <a:latin typeface="+mn-lt"/>
                <a:ea typeface="+mn-ea"/>
                <a:cs typeface="+mn-cs"/>
              </a:rPr>
              <a:t>commoditization</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intermediaries</a:t>
            </a:r>
            <a:r>
              <a:rPr lang="fr-FR" sz="1200" kern="1200" dirty="0">
                <a:solidFill>
                  <a:schemeClr val="tx1"/>
                </a:solidFill>
                <a:effectLst/>
                <a:latin typeface="+mn-lt"/>
                <a:ea typeface="+mn-ea"/>
                <a:cs typeface="+mn-cs"/>
              </a:rPr>
              <a:t>, </a:t>
            </a:r>
            <a:r>
              <a:rPr lang="fr-FR" sz="1200" kern="1200" dirty="0" err="1">
                <a:solidFill>
                  <a:schemeClr val="tx1"/>
                </a:solidFill>
                <a:effectLst/>
                <a:latin typeface="+mn-lt"/>
                <a:ea typeface="+mn-ea"/>
                <a:cs typeface="+mn-cs"/>
              </a:rPr>
              <a:t>infomediaries</a:t>
            </a:r>
            <a:r>
              <a:rPr lang="fr-FR" sz="1200" kern="1200" dirty="0">
                <a:solidFill>
                  <a:schemeClr val="tx1"/>
                </a:solidFill>
                <a:effectLst/>
                <a:latin typeface="+mn-lt"/>
                <a:ea typeface="+mn-ea"/>
                <a:cs typeface="+mn-cs"/>
              </a:rPr>
              <a:t> and shopping bots. </a:t>
            </a:r>
            <a:endParaRPr lang="fr-FR" dirty="0"/>
          </a:p>
          <a:p>
            <a:endParaRPr lang="en-IE" dirty="0"/>
          </a:p>
          <a:p>
            <a:r>
              <a:rPr lang="en-IE" dirty="0"/>
              <a:t>More— </a:t>
            </a:r>
            <a:r>
              <a:rPr lang="en-IE"/>
              <a:t>tv entertainment - </a:t>
            </a:r>
            <a:endParaRPr lang="en-IE" dirty="0"/>
          </a:p>
          <a:p>
            <a:endParaRPr lang="en-IE" dirty="0"/>
          </a:p>
        </p:txBody>
      </p:sp>
      <p:sp>
        <p:nvSpPr>
          <p:cNvPr id="4" name="Espace réservé du numéro de diapositive 3"/>
          <p:cNvSpPr>
            <a:spLocks noGrp="1"/>
          </p:cNvSpPr>
          <p:nvPr>
            <p:ph type="sldNum" sz="quarter" idx="10"/>
          </p:nvPr>
        </p:nvSpPr>
        <p:spPr/>
        <p:txBody>
          <a:bodyPr/>
          <a:lstStyle/>
          <a:p>
            <a:fld id="{97246F86-690B-3146-AACD-B0888041B682}" type="slidenum">
              <a:rPr lang="en-IE" smtClean="0"/>
              <a:pPr/>
              <a:t>14</a:t>
            </a:fld>
            <a:endParaRPr lang="en-IE"/>
          </a:p>
        </p:txBody>
      </p:sp>
    </p:spTree>
    <p:extLst>
      <p:ext uri="{BB962C8B-B14F-4D97-AF65-F5344CB8AC3E}">
        <p14:creationId xmlns:p14="http://schemas.microsoft.com/office/powerpoint/2010/main" val="2569942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latin typeface="+mj-lt"/>
                <a:ea typeface="+mj-ea"/>
                <a:cs typeface="+mj-cs"/>
              </a:rPr>
              <a:t>(Distribution)</a:t>
            </a:r>
          </a:p>
          <a:p>
            <a:r>
              <a:rPr lang="en-US" sz="1200" kern="1200" dirty="0">
                <a:latin typeface="+mj-lt"/>
                <a:ea typeface="+mj-ea"/>
                <a:cs typeface="+mj-cs"/>
              </a:rPr>
              <a:t>For a service consumption and creation are simultaneous and often confined to a specific location, </a:t>
            </a:r>
            <a:r>
              <a:rPr lang="en-US" sz="1200" kern="1200" dirty="0" err="1">
                <a:latin typeface="+mj-lt"/>
                <a:ea typeface="+mj-ea"/>
                <a:cs typeface="+mj-cs"/>
              </a:rPr>
              <a:t>e.g</a:t>
            </a:r>
            <a:r>
              <a:rPr lang="en-US" sz="1200" kern="1200" dirty="0">
                <a:latin typeface="+mj-lt"/>
                <a:ea typeface="+mj-ea"/>
                <a:cs typeface="+mj-cs"/>
              </a:rPr>
              <a:t> hotels, restaurants, but there are exceptions, (delivery, catering etc..) but by place for a service more often means “channels”, (how do we make the product available/target customer access) This is separate from location (which is also an important element) especially for hotels.</a:t>
            </a:r>
          </a:p>
          <a:p>
            <a:r>
              <a:rPr lang="en-US" sz="1200" kern="1200" dirty="0" err="1">
                <a:latin typeface="+mj-lt"/>
                <a:ea typeface="+mj-ea"/>
                <a:cs typeface="+mj-cs"/>
              </a:rPr>
              <a:t>e.g</a:t>
            </a:r>
            <a:r>
              <a:rPr lang="en-US" sz="1200" kern="1200" dirty="0">
                <a:latin typeface="+mj-lt"/>
                <a:ea typeface="+mj-ea"/>
                <a:cs typeface="+mj-cs"/>
              </a:rPr>
              <a:t> distribution of access- how can a consumer make purchase/book a service? , (online, phone, etc.)</a:t>
            </a:r>
          </a:p>
          <a:p>
            <a:endParaRPr lang="en-US" sz="1200" kern="1200" dirty="0">
              <a:latin typeface="+mj-lt"/>
              <a:ea typeface="+mj-ea"/>
              <a:cs typeface="+mj-cs"/>
            </a:endParaRPr>
          </a:p>
          <a:p>
            <a:r>
              <a:rPr lang="en-US" sz="1200" kern="1200" dirty="0">
                <a:latin typeface="+mj-lt"/>
                <a:ea typeface="+mj-ea"/>
                <a:cs typeface="+mj-cs"/>
              </a:rPr>
              <a:t>How did you book your last HOLIDAY? Intermediaries?, how did you hear about the destination? Social media? Etc..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61AA1B0-6674-47E2-A806-BB52131062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948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Communications Mix defines the ways you communicate with your customers,</a:t>
            </a:r>
          </a:p>
          <a:p>
            <a:r>
              <a:rPr lang="en-GB" dirty="0"/>
              <a:t> i.e. the tools you use.</a:t>
            </a:r>
          </a:p>
          <a:p>
            <a:endParaRPr lang="en-GB" dirty="0"/>
          </a:p>
          <a:p>
            <a:pPr algn="l" fontAlgn="base">
              <a:buFont typeface="+mj-lt"/>
              <a:buNone/>
            </a:pPr>
            <a:r>
              <a:rPr lang="en-GB" b="0" i="0" u="sng" dirty="0">
                <a:solidFill>
                  <a:srgbClr val="3A3A3A"/>
                </a:solidFill>
                <a:effectLst/>
                <a:latin typeface="Helvetica" panose="020B0604020202020204" pitchFamily="34" charset="0"/>
              </a:rPr>
              <a:t>Advertising:</a:t>
            </a:r>
            <a:r>
              <a:rPr lang="en-GB" b="0" i="0" dirty="0">
                <a:solidFill>
                  <a:srgbClr val="3A3A3A"/>
                </a:solidFill>
                <a:effectLst/>
                <a:latin typeface="Helvetica" panose="020B0604020202020204" pitchFamily="34" charset="0"/>
              </a:rPr>
              <a:t> This tool of IMC refers to any paid form of non personal promotions of products and services by a public figure and identified sponsor. The various forms of media used are print, broadcast, network, electronic and display. Advertising form of communication reached geographically dispersed consumers.</a:t>
            </a:r>
          </a:p>
          <a:p>
            <a:pPr algn="l" fontAlgn="base">
              <a:buFont typeface="+mj-lt"/>
              <a:buNone/>
            </a:pPr>
            <a:endParaRPr lang="en-GB" b="0" i="0" u="none"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Sales Promotions: </a:t>
            </a:r>
            <a:r>
              <a:rPr lang="en-GB" b="0" i="0" dirty="0">
                <a:solidFill>
                  <a:srgbClr val="3A3A3A"/>
                </a:solidFill>
                <a:effectLst/>
                <a:latin typeface="Helvetica" panose="020B0604020202020204" pitchFamily="34" charset="0"/>
              </a:rPr>
              <a:t>Sales promotions are a variety of short-term incentive to encourage trial or purchase of product or service. This usually includes consumer promotions- such as distribution of free samples, coupons on purchase of higher quantity, discounts and premiums or trade promotions, focusing on retailers, such as display and merchandising allowances, volume discounts, pay for performance incentives and incentives on salespersons.</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Personal Selling: </a:t>
            </a:r>
            <a:r>
              <a:rPr lang="en-GB" b="0" i="0" dirty="0">
                <a:solidFill>
                  <a:srgbClr val="3A3A3A"/>
                </a:solidFill>
                <a:effectLst/>
                <a:latin typeface="Helvetica" panose="020B0604020202020204" pitchFamily="34" charset="0"/>
              </a:rPr>
              <a:t>This tool of marketing is done through face-to-face interaction with consumers. The whole purpose of personal selling is making presentations, answering questions and taking orders. Personal selling helps in maintaining long term relations with the customer. The main advantage is that the message can be customized as per the needs of the customer.</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Public Relations: </a:t>
            </a:r>
            <a:r>
              <a:rPr lang="en-GB" b="0" i="0" dirty="0">
                <a:solidFill>
                  <a:srgbClr val="3A3A3A"/>
                </a:solidFill>
                <a:effectLst/>
                <a:latin typeface="Helvetica" panose="020B0604020202020204" pitchFamily="34" charset="0"/>
              </a:rPr>
              <a:t>PR is a two way communication process which is directed towards improving the relationship between the organization and the public. This method of communication monitors the feedback of the customers and adjusts its message for providing maximum benefits to them.</a:t>
            </a:r>
          </a:p>
          <a:p>
            <a:pPr marL="0" indent="0">
              <a:buNone/>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sng" dirty="0">
                <a:solidFill>
                  <a:srgbClr val="3A3A3A"/>
                </a:solidFill>
                <a:effectLst/>
                <a:latin typeface="Helvetica" panose="020B0604020202020204" pitchFamily="34" charset="0"/>
              </a:rPr>
              <a:t>Direct Marketing: </a:t>
            </a:r>
            <a:r>
              <a:rPr lang="en-GB" b="0" i="0" dirty="0">
                <a:solidFill>
                  <a:srgbClr val="3A3A3A"/>
                </a:solidFill>
                <a:effectLst/>
                <a:latin typeface="Helvetica" panose="020B0604020202020204" pitchFamily="34" charset="0"/>
              </a:rPr>
              <a:t>This method of communication includes the usage of mail, telephones, fax or internet to communicate with or respond back to the customers or prospects. Companies usually have a database of contact details of consumer through which they directly contact the customers to send catalogues and other marketing material making it easier for the consumer to purchase online.</a:t>
            </a:r>
          </a:p>
        </p:txBody>
      </p:sp>
      <p:sp>
        <p:nvSpPr>
          <p:cNvPr id="4" name="Slide Number Placeholder 3"/>
          <p:cNvSpPr>
            <a:spLocks noGrp="1"/>
          </p:cNvSpPr>
          <p:nvPr>
            <p:ph type="sldNum" sz="quarter" idx="5"/>
          </p:nvPr>
        </p:nvSpPr>
        <p:spPr/>
        <p:txBody>
          <a:bodyPr/>
          <a:lstStyle/>
          <a:p>
            <a:fld id="{AC058A7A-2F28-4122-82DE-A9C27F33DB3C}" type="slidenum">
              <a:rPr lang="en-GB" smtClean="0"/>
              <a:t>17</a:t>
            </a:fld>
            <a:endParaRPr lang="en-GB"/>
          </a:p>
        </p:txBody>
      </p:sp>
    </p:spTree>
    <p:extLst>
      <p:ext uri="{BB962C8B-B14F-4D97-AF65-F5344CB8AC3E}">
        <p14:creationId xmlns:p14="http://schemas.microsoft.com/office/powerpoint/2010/main" val="3006577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2ED47-BD2B-4410-B765-3F01A647013B}" type="slidenum">
              <a:rPr lang="en-GB" smtClean="0"/>
              <a:t>18</a:t>
            </a:fld>
            <a:endParaRPr lang="en-GB"/>
          </a:p>
        </p:txBody>
      </p:sp>
    </p:spTree>
    <p:extLst>
      <p:ext uri="{BB962C8B-B14F-4D97-AF65-F5344CB8AC3E}">
        <p14:creationId xmlns:p14="http://schemas.microsoft.com/office/powerpoint/2010/main" val="487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AC058A7A-2F28-4122-82DE-A9C27F33DB3C}" type="slidenum">
              <a:rPr lang="en-GB" smtClean="0"/>
              <a:t>20</a:t>
            </a:fld>
            <a:endParaRPr lang="en-GB"/>
          </a:p>
        </p:txBody>
      </p:sp>
    </p:spTree>
    <p:extLst>
      <p:ext uri="{BB962C8B-B14F-4D97-AF65-F5344CB8AC3E}">
        <p14:creationId xmlns:p14="http://schemas.microsoft.com/office/powerpoint/2010/main" val="26187042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3182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3282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BD4AB9-4145-4E9A-B5EC-F1F5359C58A6}"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15904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BD4AB9-4145-4E9A-B5EC-F1F5359C58A6}"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444390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BD4AB9-4145-4E9A-B5EC-F1F5359C58A6}" type="datetimeFigureOut">
              <a:rPr lang="en-GB" smtClean="0"/>
              <a:t>03/12/2024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8429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BD4AB9-4145-4E9A-B5EC-F1F5359C58A6}" type="datetimeFigureOut">
              <a:rPr lang="en-GB" smtClean="0"/>
              <a:t>03/12/2024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1504125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BD4AB9-4145-4E9A-B5EC-F1F5359C58A6}" type="datetimeFigureOut">
              <a:rPr lang="en-GB" smtClean="0"/>
              <a:t>03/12/2024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818857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BD4AB9-4145-4E9A-B5EC-F1F5359C58A6}"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244125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FBD4AB9-4145-4E9A-B5EC-F1F5359C58A6}"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5149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BD4AB9-4145-4E9A-B5EC-F1F5359C58A6}"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2695746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BD4AB9-4145-4E9A-B5EC-F1F5359C58A6}"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863663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DFBD4AB9-4145-4E9A-B5EC-F1F5359C58A6}" type="datetimeFigureOut">
              <a:rPr lang="en-GB" smtClean="0"/>
              <a:t>03/12/2024</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1763736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DFBD4AB9-4145-4E9A-B5EC-F1F5359C58A6}" type="datetimeFigureOut">
              <a:rPr lang="en-GB" smtClean="0"/>
              <a:t>03/12/2024</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99298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379860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57691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1433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881693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88784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515372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BD4AB9-4145-4E9A-B5EC-F1F5359C58A6}" type="datetimeFigureOut">
              <a:rPr lang="en-GB" smtClean="0"/>
              <a:t>03/12/2024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7519142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655892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1192920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1214809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57247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324427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755CD24-C473-2E4F-9AE6-964E15D7F65F}"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41168455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40441482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388259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55CD24-C473-2E4F-9AE6-964E15D7F65F}" type="datetimeFigureOut">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2235783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BD4AB9-4145-4E9A-B5EC-F1F5359C58A6}" type="datetimeFigureOut">
              <a:rPr lang="en-GB" smtClean="0"/>
              <a:t>03/12/2024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24834060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5140227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0202155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55CD24-C473-2E4F-9AE6-964E15D7F65F}"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29415457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55CD24-C473-2E4F-9AE6-964E15D7F65F}"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34015650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591747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60841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426974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500021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808137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8385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172338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8455768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BD4AB9-4145-4E9A-B5EC-F1F5359C58A6}" type="datetimeFigureOut">
              <a:rPr lang="en-GB" smtClean="0"/>
              <a:t>03/12/2024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6C8125-62B7-40E5-B4D3-1C924B3E8459}" type="slidenum">
              <a:rPr lang="en-GB" smtClean="0"/>
              <a:t>‹#›</a:t>
            </a:fld>
            <a:endParaRPr lang="en-GB"/>
          </a:p>
        </p:txBody>
      </p:sp>
    </p:spTree>
    <p:extLst>
      <p:ext uri="{BB962C8B-B14F-4D97-AF65-F5344CB8AC3E}">
        <p14:creationId xmlns:p14="http://schemas.microsoft.com/office/powerpoint/2010/main" val="38789309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58080331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135277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10" Type="http://schemas.openxmlformats.org/officeDocument/2006/relationships/image" Target="../media/image3.png"/><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1.pn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 Id="rId9"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45.xml"/><Relationship Id="rId1" Type="http://schemas.openxmlformats.org/officeDocument/2006/relationships/slideLayout" Target="../slideLayouts/slideLayout44.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BD4AB9-4145-4E9A-B5EC-F1F5359C58A6}" type="datetimeFigureOut">
              <a:rPr lang="en-GB" smtClean="0"/>
              <a:t>03/12/2024</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C8125-62B7-40E5-B4D3-1C924B3E8459}" type="slidenum">
              <a:rPr lang="en-GB" smtClean="0"/>
              <a:t>‹#›</a:t>
            </a:fld>
            <a:endParaRPr lang="en-GB"/>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2738991"/>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12/3/2024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205181618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7" r:id="rId7"/>
    <p:sldLayoutId id="214748369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435319346"/>
      </p:ext>
    </p:extLst>
  </p:cSld>
  <p:clrMap bg1="lt1" tx1="dk1" bg2="lt2" tx2="dk2" accent1="accent1" accent2="accent2" accent3="accent3" accent4="accent4" accent5="accent5" accent6="accent6" hlink="hlink" folHlink="folHlink"/>
  <p:sldLayoutIdLst>
    <p:sldLayoutId id="2147483695" r:id="rId1"/>
    <p:sldLayoutId id="214748369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BD4AB9-4145-4E9A-B5EC-F1F5359C58A6}" type="datetimeFigureOut">
              <a:rPr lang="en-GB" smtClean="0"/>
              <a:t>03/12/2024</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C8125-62B7-40E5-B4D3-1C924B3E8459}" type="slidenum">
              <a:rPr lang="en-GB" smtClean="0"/>
              <a:t>‹#›</a:t>
            </a:fld>
            <a:endParaRPr lang="en-GB"/>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964021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12/4/2024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892893149"/>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3"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921762429"/>
      </p:ext>
    </p:extLst>
  </p:cSld>
  <p:clrMap bg1="lt1" tx1="dk1" bg2="lt2" tx2="dk2" accent1="accent1" accent2="accent2" accent3="accent3" accent4="accent4" accent5="accent5" accent6="accent6" hlink="hlink" folHlink="folHlink"/>
  <p:sldLayoutIdLst>
    <p:sldLayoutId id="2147483721" r:id="rId1"/>
    <p:sldLayoutId id="214748372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8.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youtu.be/MFwFIJtWWmI?si=VJTA1OUHwIvwn_Xq" TargetMode="External"/><Relationship Id="rId1" Type="http://schemas.openxmlformats.org/officeDocument/2006/relationships/slideLayout" Target="../slideLayouts/slideLayout3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8.xml"/></Relationships>
</file>

<file path=ppt/slides/_rels/slide11.xml.rels><?xml version="1.0" encoding="UTF-8" standalone="yes"?>
<Relationships xmlns="http://schemas.openxmlformats.org/package/2006/relationships"><Relationship Id="rId2" Type="http://schemas.openxmlformats.org/officeDocument/2006/relationships/hyperlink" Target="https://www.facebook.com/heartwalesline/videos/today-were-uniting-with-our-communityrail-family-to-celebrate-scenic-rail-britai/1817451761996734/" TargetMode="External"/><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4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38.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8.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3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8.xml"/><Relationship Id="rId1" Type="http://schemas.openxmlformats.org/officeDocument/2006/relationships/video" Target="https://www.youtube.com/embed/yBSImJJS1vw?feature=oembed" TargetMode="Externa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39.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7.png"/><Relationship Id="rId2" Type="http://schemas.openxmlformats.org/officeDocument/2006/relationships/diagramData" Target="../diagrams/data2.xml"/><Relationship Id="rId1" Type="http://schemas.openxmlformats.org/officeDocument/2006/relationships/slideLayout" Target="../slideLayouts/slideLayout3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wales.com/news/united-kingdom/wales-makes-lonely-planets-sustainable-travel-top-ten-destinations-list" TargetMode="External"/><Relationship Id="rId1" Type="http://schemas.openxmlformats.org/officeDocument/2006/relationships/slideLayout" Target="../slideLayouts/slideLayout3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8.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8.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youtu.be/a3Dqxkd29fw?si=SlQQ38u8vJWltL33" TargetMode="External"/><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83319-3F70-6CD6-B627-F2062BBD85B5}"/>
              </a:ext>
            </a:extLst>
          </p:cNvPr>
          <p:cNvSpPr>
            <a:spLocks noGrp="1"/>
          </p:cNvSpPr>
          <p:nvPr>
            <p:ph type="title"/>
          </p:nvPr>
        </p:nvSpPr>
        <p:spPr>
          <a:xfrm>
            <a:off x="838200" y="365126"/>
            <a:ext cx="10515600" cy="1325563"/>
          </a:xfrm>
        </p:spPr>
        <p:txBody>
          <a:bodyPr anchor="ctr">
            <a:normAutofit/>
          </a:bodyPr>
          <a:lstStyle/>
          <a:p>
            <a:r>
              <a:rPr lang="en-GB" dirty="0"/>
              <a:t>Digital niche  Marketing </a:t>
            </a:r>
          </a:p>
        </p:txBody>
      </p:sp>
      <p:sp>
        <p:nvSpPr>
          <p:cNvPr id="3" name="Subtitle 2">
            <a:extLst>
              <a:ext uri="{FF2B5EF4-FFF2-40B4-BE49-F238E27FC236}">
                <a16:creationId xmlns:a16="http://schemas.microsoft.com/office/drawing/2014/main" id="{04FA64C7-B0EF-A5AD-B12F-6B8CA1D29144}"/>
              </a:ext>
            </a:extLst>
          </p:cNvPr>
          <p:cNvSpPr>
            <a:spLocks noGrp="1"/>
          </p:cNvSpPr>
          <p:nvPr>
            <p:ph sz="half" idx="1"/>
          </p:nvPr>
        </p:nvSpPr>
        <p:spPr>
          <a:xfrm>
            <a:off x="838200" y="1825624"/>
            <a:ext cx="5156200" cy="3809862"/>
          </a:xfrm>
        </p:spPr>
        <p:txBody>
          <a:bodyPr>
            <a:normAutofit/>
          </a:bodyPr>
          <a:lstStyle/>
          <a:p>
            <a:r>
              <a:rPr lang="en-GB" dirty="0"/>
              <a:t>Week 11 </a:t>
            </a:r>
          </a:p>
        </p:txBody>
      </p:sp>
      <p:pic>
        <p:nvPicPr>
          <p:cNvPr id="4" name="Picture 3">
            <a:extLst>
              <a:ext uri="{FF2B5EF4-FFF2-40B4-BE49-F238E27FC236}">
                <a16:creationId xmlns:a16="http://schemas.microsoft.com/office/drawing/2014/main" id="{5B76C547-3242-7928-A64E-D0AAD24FC667}"/>
              </a:ext>
            </a:extLst>
          </p:cNvPr>
          <p:cNvPicPr>
            <a:picLocks noChangeAspect="1"/>
          </p:cNvPicPr>
          <p:nvPr/>
        </p:nvPicPr>
        <p:blipFill>
          <a:blip r:embed="rId2"/>
          <a:stretch>
            <a:fillRect/>
          </a:stretch>
        </p:blipFill>
        <p:spPr>
          <a:xfrm>
            <a:off x="3343563" y="1919738"/>
            <a:ext cx="5156200" cy="3222625"/>
          </a:xfrm>
          <a:prstGeom prst="rect">
            <a:avLst/>
          </a:prstGeom>
          <a:noFill/>
        </p:spPr>
      </p:pic>
    </p:spTree>
    <p:extLst>
      <p:ext uri="{BB962C8B-B14F-4D97-AF65-F5344CB8AC3E}">
        <p14:creationId xmlns:p14="http://schemas.microsoft.com/office/powerpoint/2010/main" val="1624553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E0222-5F85-4C6B-85A1-8681C498CA57}"/>
              </a:ext>
            </a:extLst>
          </p:cNvPr>
          <p:cNvSpPr>
            <a:spLocks noGrp="1"/>
          </p:cNvSpPr>
          <p:nvPr>
            <p:ph type="title"/>
          </p:nvPr>
        </p:nvSpPr>
        <p:spPr/>
        <p:txBody>
          <a:bodyPr>
            <a:normAutofit/>
          </a:bodyPr>
          <a:lstStyle/>
          <a:p>
            <a:r>
              <a:rPr lang="en-GB" dirty="0"/>
              <a:t>Have you awakened you inner lion?!</a:t>
            </a:r>
          </a:p>
        </p:txBody>
      </p:sp>
      <p:pic>
        <p:nvPicPr>
          <p:cNvPr id="4" name="Content Placeholder 3">
            <a:extLst>
              <a:ext uri="{FF2B5EF4-FFF2-40B4-BE49-F238E27FC236}">
                <a16:creationId xmlns:a16="http://schemas.microsoft.com/office/drawing/2014/main" id="{43ED1976-39EE-4C02-B4EF-555D6904AF45}"/>
              </a:ext>
            </a:extLst>
          </p:cNvPr>
          <p:cNvPicPr>
            <a:picLocks noGrp="1" noChangeAspect="1"/>
          </p:cNvPicPr>
          <p:nvPr>
            <p:ph idx="1"/>
          </p:nvPr>
        </p:nvPicPr>
        <p:blipFill>
          <a:blip r:embed="rId2"/>
          <a:stretch>
            <a:fillRect/>
          </a:stretch>
        </p:blipFill>
        <p:spPr>
          <a:xfrm>
            <a:off x="2999656" y="1700808"/>
            <a:ext cx="5616624" cy="3672408"/>
          </a:xfrm>
          <a:prstGeom prst="rect">
            <a:avLst/>
          </a:prstGeom>
        </p:spPr>
      </p:pic>
    </p:spTree>
    <p:extLst>
      <p:ext uri="{BB962C8B-B14F-4D97-AF65-F5344CB8AC3E}">
        <p14:creationId xmlns:p14="http://schemas.microsoft.com/office/powerpoint/2010/main" val="453881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114AC25-2C41-6DDC-094F-D84DC5F44618}"/>
              </a:ext>
            </a:extLst>
          </p:cNvPr>
          <p:cNvSpPr>
            <a:spLocks noGrp="1"/>
          </p:cNvSpPr>
          <p:nvPr>
            <p:ph type="title"/>
          </p:nvPr>
        </p:nvSpPr>
        <p:spPr>
          <a:xfrm>
            <a:off x="6038800" y="-1827584"/>
            <a:ext cx="4536504" cy="2889114"/>
          </a:xfrm>
        </p:spPr>
        <p:txBody>
          <a:bodyPr vert="horz" lIns="91440" tIns="45720" rIns="91440" bIns="45720" rtlCol="0" anchor="b">
            <a:normAutofit/>
          </a:bodyPr>
          <a:lstStyle/>
          <a:p>
            <a:r>
              <a:rPr lang="en-US" altLang="en-US" sz="4700" dirty="0"/>
              <a:t>Situation Analysis</a:t>
            </a:r>
          </a:p>
        </p:txBody>
      </p:sp>
      <p:pic>
        <p:nvPicPr>
          <p:cNvPr id="2" name="Picture 1">
            <a:extLst>
              <a:ext uri="{FF2B5EF4-FFF2-40B4-BE49-F238E27FC236}">
                <a16:creationId xmlns:a16="http://schemas.microsoft.com/office/drawing/2014/main" id="{EE2E3585-575E-CF98-C8B5-2080750897EB}"/>
              </a:ext>
            </a:extLst>
          </p:cNvPr>
          <p:cNvPicPr>
            <a:picLocks noChangeAspect="1"/>
          </p:cNvPicPr>
          <p:nvPr/>
        </p:nvPicPr>
        <p:blipFill rotWithShape="1">
          <a:blip r:embed="rId2"/>
          <a:srcRect l="1020" r="-7887"/>
          <a:stretch/>
        </p:blipFill>
        <p:spPr>
          <a:xfrm>
            <a:off x="408991" y="0"/>
            <a:ext cx="6048672" cy="602127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7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Shape&#10;&#10;Description automatically generated">
            <a:extLst>
              <a:ext uri="{FF2B5EF4-FFF2-40B4-BE49-F238E27FC236}">
                <a16:creationId xmlns:a16="http://schemas.microsoft.com/office/drawing/2014/main" id="{8C629097-B0FF-4211-8C9C-7AE4646711B0}"/>
              </a:ext>
            </a:extLst>
          </p:cNvPr>
          <p:cNvPicPr>
            <a:picLocks noChangeAspect="1"/>
          </p:cNvPicPr>
          <p:nvPr/>
        </p:nvPicPr>
        <p:blipFill>
          <a:blip r:embed="rId3"/>
          <a:stretch>
            <a:fillRect/>
          </a:stretch>
        </p:blipFill>
        <p:spPr>
          <a:xfrm>
            <a:off x="266359" y="2491142"/>
            <a:ext cx="3356136" cy="3096344"/>
          </a:xfrm>
          <a:prstGeom prst="rect">
            <a:avLst/>
          </a:prstGeom>
        </p:spPr>
      </p:pic>
      <p:sp>
        <p:nvSpPr>
          <p:cNvPr id="6" name="TextBox 5">
            <a:extLst>
              <a:ext uri="{FF2B5EF4-FFF2-40B4-BE49-F238E27FC236}">
                <a16:creationId xmlns:a16="http://schemas.microsoft.com/office/drawing/2014/main" id="{F0572689-BD03-4511-9813-0F29957C0A7E}"/>
              </a:ext>
            </a:extLst>
          </p:cNvPr>
          <p:cNvSpPr txBox="1"/>
          <p:nvPr/>
        </p:nvSpPr>
        <p:spPr>
          <a:xfrm>
            <a:off x="385484" y="194156"/>
            <a:ext cx="288032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rgbClr val="0070C0"/>
                </a:solidFill>
              </a:rPr>
              <a:t>4 P’s Marketing MIX</a:t>
            </a:r>
          </a:p>
        </p:txBody>
      </p:sp>
      <p:sp>
        <p:nvSpPr>
          <p:cNvPr id="7" name="TextBox 6">
            <a:extLst>
              <a:ext uri="{FF2B5EF4-FFF2-40B4-BE49-F238E27FC236}">
                <a16:creationId xmlns:a16="http://schemas.microsoft.com/office/drawing/2014/main" id="{FFBFFA69-01A2-4D79-AA30-02FA55D601FC}"/>
              </a:ext>
            </a:extLst>
          </p:cNvPr>
          <p:cNvSpPr txBox="1"/>
          <p:nvPr/>
        </p:nvSpPr>
        <p:spPr>
          <a:xfrm>
            <a:off x="5375920" y="352623"/>
            <a:ext cx="509930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dirty="0"/>
            </a:br>
            <a:endParaRPr lang="en-US" dirty="0"/>
          </a:p>
        </p:txBody>
      </p:sp>
      <p:sp>
        <p:nvSpPr>
          <p:cNvPr id="3" name="TextBox 2">
            <a:extLst>
              <a:ext uri="{FF2B5EF4-FFF2-40B4-BE49-F238E27FC236}">
                <a16:creationId xmlns:a16="http://schemas.microsoft.com/office/drawing/2014/main" id="{B2BC6A5A-E315-3520-AD82-B89CBB7D2CA8}"/>
              </a:ext>
            </a:extLst>
          </p:cNvPr>
          <p:cNvSpPr txBox="1"/>
          <p:nvPr/>
        </p:nvSpPr>
        <p:spPr>
          <a:xfrm>
            <a:off x="8790711" y="5402820"/>
            <a:ext cx="1800978" cy="369332"/>
          </a:xfrm>
          <a:prstGeom prst="rect">
            <a:avLst/>
          </a:prstGeom>
          <a:noFill/>
        </p:spPr>
        <p:txBody>
          <a:bodyPr wrap="square">
            <a:spAutoFit/>
          </a:bodyPr>
          <a:lstStyle/>
          <a:p>
            <a:r>
              <a:rPr lang="en-GB" dirty="0"/>
              <a:t>(McCarthy, 1960) </a:t>
            </a:r>
          </a:p>
        </p:txBody>
      </p:sp>
      <p:pic>
        <p:nvPicPr>
          <p:cNvPr id="13" name="Picture 12">
            <a:extLst>
              <a:ext uri="{FF2B5EF4-FFF2-40B4-BE49-F238E27FC236}">
                <a16:creationId xmlns:a16="http://schemas.microsoft.com/office/drawing/2014/main" id="{7577D0EB-2743-D8B8-3417-F33627F8F575}"/>
              </a:ext>
            </a:extLst>
          </p:cNvPr>
          <p:cNvPicPr>
            <a:picLocks noChangeAspect="1"/>
          </p:cNvPicPr>
          <p:nvPr/>
        </p:nvPicPr>
        <p:blipFill>
          <a:blip r:embed="rId4"/>
          <a:stretch>
            <a:fillRect/>
          </a:stretch>
        </p:blipFill>
        <p:spPr>
          <a:xfrm>
            <a:off x="4672174" y="424988"/>
            <a:ext cx="5919515" cy="4952660"/>
          </a:xfrm>
          <a:prstGeom prst="rect">
            <a:avLst/>
          </a:prstGeom>
        </p:spPr>
      </p:pic>
      <p:sp>
        <p:nvSpPr>
          <p:cNvPr id="14" name="TextBox 13">
            <a:extLst>
              <a:ext uri="{FF2B5EF4-FFF2-40B4-BE49-F238E27FC236}">
                <a16:creationId xmlns:a16="http://schemas.microsoft.com/office/drawing/2014/main" id="{4B5420FD-D9A8-A2D0-79AD-2215F16AD53A}"/>
              </a:ext>
            </a:extLst>
          </p:cNvPr>
          <p:cNvSpPr txBox="1"/>
          <p:nvPr/>
        </p:nvSpPr>
        <p:spPr>
          <a:xfrm>
            <a:off x="140361" y="878700"/>
            <a:ext cx="4778893" cy="1323439"/>
          </a:xfrm>
          <a:prstGeom prst="rect">
            <a:avLst/>
          </a:prstGeom>
          <a:noFill/>
        </p:spPr>
        <p:txBody>
          <a:bodyPr wrap="square" rtlCol="0">
            <a:spAutoFit/>
          </a:bodyPr>
          <a:lstStyle/>
          <a:p>
            <a:r>
              <a:rPr lang="en-GB" dirty="0"/>
              <a:t>‘</a:t>
            </a:r>
            <a:r>
              <a:rPr lang="en-GB" sz="2000" dirty="0"/>
              <a:t>The marketing mix is a set of marketing tools that a firm </a:t>
            </a:r>
          </a:p>
          <a:p>
            <a:r>
              <a:rPr lang="en-GB" sz="2000" dirty="0"/>
              <a:t>uses to pursue its marketing objectives’ (Kotler &amp; Kotler,2000) </a:t>
            </a:r>
          </a:p>
        </p:txBody>
      </p:sp>
    </p:spTree>
    <p:extLst>
      <p:ext uri="{BB962C8B-B14F-4D97-AF65-F5344CB8AC3E}">
        <p14:creationId xmlns:p14="http://schemas.microsoft.com/office/powerpoint/2010/main" val="305213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4B7A914E-91D0-46B7-A241-A14D2610F048}"/>
              </a:ext>
            </a:extLst>
          </p:cNvPr>
          <p:cNvSpPr/>
          <p:nvPr/>
        </p:nvSpPr>
        <p:spPr>
          <a:xfrm>
            <a:off x="128803" y="1599585"/>
            <a:ext cx="3450832" cy="32976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0" name="Oval 19">
            <a:extLst>
              <a:ext uri="{FF2B5EF4-FFF2-40B4-BE49-F238E27FC236}">
                <a16:creationId xmlns:a16="http://schemas.microsoft.com/office/drawing/2014/main" id="{CAB507D7-AAF9-41A9-9BE7-15F09ECA4767}"/>
              </a:ext>
            </a:extLst>
          </p:cNvPr>
          <p:cNvSpPr/>
          <p:nvPr/>
        </p:nvSpPr>
        <p:spPr>
          <a:xfrm>
            <a:off x="464520" y="1895617"/>
            <a:ext cx="2851346" cy="2705586"/>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2" name="Oval 21">
            <a:extLst>
              <a:ext uri="{FF2B5EF4-FFF2-40B4-BE49-F238E27FC236}">
                <a16:creationId xmlns:a16="http://schemas.microsoft.com/office/drawing/2014/main" id="{1DEB34AA-7E49-491E-BFBC-A47B4A249323}"/>
              </a:ext>
            </a:extLst>
          </p:cNvPr>
          <p:cNvSpPr/>
          <p:nvPr/>
        </p:nvSpPr>
        <p:spPr>
          <a:xfrm>
            <a:off x="785001" y="2226743"/>
            <a:ext cx="2163347" cy="2043334"/>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 name="Title 1">
            <a:extLst>
              <a:ext uri="{FF2B5EF4-FFF2-40B4-BE49-F238E27FC236}">
                <a16:creationId xmlns:a16="http://schemas.microsoft.com/office/drawing/2014/main" id="{E4CB9A20-8A28-4E62-B23B-124999EEE594}"/>
              </a:ext>
            </a:extLst>
          </p:cNvPr>
          <p:cNvSpPr>
            <a:spLocks noGrp="1"/>
          </p:cNvSpPr>
          <p:nvPr>
            <p:ph type="title"/>
          </p:nvPr>
        </p:nvSpPr>
        <p:spPr>
          <a:xfrm>
            <a:off x="178038" y="123099"/>
            <a:ext cx="4453420" cy="1325563"/>
          </a:xfrm>
        </p:spPr>
        <p:txBody>
          <a:bodyPr/>
          <a:lstStyle/>
          <a:p>
            <a:r>
              <a:rPr lang="en-GB" dirty="0"/>
              <a:t>What makes a product?</a:t>
            </a:r>
          </a:p>
        </p:txBody>
      </p:sp>
      <p:sp>
        <p:nvSpPr>
          <p:cNvPr id="3" name="Content Placeholder 2">
            <a:extLst>
              <a:ext uri="{FF2B5EF4-FFF2-40B4-BE49-F238E27FC236}">
                <a16:creationId xmlns:a16="http://schemas.microsoft.com/office/drawing/2014/main" id="{79AF5001-081F-4304-B467-4974D16698A7}"/>
              </a:ext>
            </a:extLst>
          </p:cNvPr>
          <p:cNvSpPr>
            <a:spLocks noGrp="1"/>
          </p:cNvSpPr>
          <p:nvPr>
            <p:ph idx="1"/>
          </p:nvPr>
        </p:nvSpPr>
        <p:spPr>
          <a:xfrm>
            <a:off x="6267727" y="4814938"/>
            <a:ext cx="2425217" cy="295275"/>
          </a:xfrm>
        </p:spPr>
        <p:txBody>
          <a:bodyPr vert="horz" lIns="91440" tIns="45720" rIns="91440" bIns="45720" rtlCol="0" anchor="t">
            <a:normAutofit/>
          </a:bodyPr>
          <a:lstStyle/>
          <a:p>
            <a:pPr marL="0" indent="0" algn="r">
              <a:buNone/>
            </a:pPr>
            <a:r>
              <a:rPr lang="en-GB" sz="1350" dirty="0"/>
              <a:t>(Masterson et al., 2017)</a:t>
            </a:r>
          </a:p>
        </p:txBody>
      </p:sp>
      <p:sp>
        <p:nvSpPr>
          <p:cNvPr id="19" name="Oval 18">
            <a:extLst>
              <a:ext uri="{FF2B5EF4-FFF2-40B4-BE49-F238E27FC236}">
                <a16:creationId xmlns:a16="http://schemas.microsoft.com/office/drawing/2014/main" id="{C057D0F3-87AB-4082-8222-1F08D6314D11}"/>
              </a:ext>
            </a:extLst>
          </p:cNvPr>
          <p:cNvSpPr/>
          <p:nvPr/>
        </p:nvSpPr>
        <p:spPr>
          <a:xfrm>
            <a:off x="1118560" y="2553006"/>
            <a:ext cx="1471319" cy="1390809"/>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sz="1350" dirty="0">
              <a:solidFill>
                <a:prstClr val="white"/>
              </a:solidFill>
              <a:latin typeface="Calibri" panose="020F0502020204030204"/>
            </a:endParaRPr>
          </a:p>
        </p:txBody>
      </p:sp>
      <p:sp>
        <p:nvSpPr>
          <p:cNvPr id="23" name="TextBox 22">
            <a:extLst>
              <a:ext uri="{FF2B5EF4-FFF2-40B4-BE49-F238E27FC236}">
                <a16:creationId xmlns:a16="http://schemas.microsoft.com/office/drawing/2014/main" id="{3AF1621D-2CB3-4C4B-8C83-8540D6407169}"/>
              </a:ext>
            </a:extLst>
          </p:cNvPr>
          <p:cNvSpPr txBox="1"/>
          <p:nvPr/>
        </p:nvSpPr>
        <p:spPr>
          <a:xfrm>
            <a:off x="1211244" y="3006037"/>
            <a:ext cx="1378634" cy="507831"/>
          </a:xfrm>
          <a:prstGeom prst="rect">
            <a:avLst/>
          </a:prstGeom>
          <a:noFill/>
        </p:spPr>
        <p:txBody>
          <a:bodyPr wrap="square" rtlCol="0">
            <a:spAutoFit/>
          </a:bodyPr>
          <a:lstStyle/>
          <a:p>
            <a:pPr algn="ctr" defTabSz="457200"/>
            <a:r>
              <a:rPr lang="en-GB" sz="1350" b="1" dirty="0">
                <a:solidFill>
                  <a:prstClr val="white"/>
                </a:solidFill>
                <a:latin typeface="Calibri" panose="020F0502020204030204"/>
              </a:rPr>
              <a:t>Core benefit /</a:t>
            </a:r>
          </a:p>
          <a:p>
            <a:pPr algn="ctr" defTabSz="457200"/>
            <a:r>
              <a:rPr lang="en-GB" sz="1350" b="1" dirty="0">
                <a:solidFill>
                  <a:prstClr val="white"/>
                </a:solidFill>
                <a:latin typeface="Calibri" panose="020F0502020204030204"/>
              </a:rPr>
              <a:t>product</a:t>
            </a:r>
          </a:p>
        </p:txBody>
      </p:sp>
      <p:sp>
        <p:nvSpPr>
          <p:cNvPr id="24" name="TextBox 23">
            <a:extLst>
              <a:ext uri="{FF2B5EF4-FFF2-40B4-BE49-F238E27FC236}">
                <a16:creationId xmlns:a16="http://schemas.microsoft.com/office/drawing/2014/main" id="{19CF7FC7-17E3-4048-8239-506C66D1A28A}"/>
              </a:ext>
            </a:extLst>
          </p:cNvPr>
          <p:cNvSpPr txBox="1"/>
          <p:nvPr/>
        </p:nvSpPr>
        <p:spPr>
          <a:xfrm>
            <a:off x="4124029" y="1672747"/>
            <a:ext cx="1520771" cy="1131079"/>
          </a:xfrm>
          <a:prstGeom prst="rect">
            <a:avLst/>
          </a:prstGeom>
          <a:noFill/>
        </p:spPr>
        <p:txBody>
          <a:bodyPr wrap="square" lIns="91440" tIns="45720" rIns="91440" bIns="45720" rtlCol="0" anchor="t">
            <a:spAutoFit/>
          </a:bodyPr>
          <a:lstStyle/>
          <a:p>
            <a:pPr defTabSz="457200"/>
            <a:r>
              <a:rPr lang="en-GB" sz="1350" b="1" dirty="0">
                <a:solidFill>
                  <a:prstClr val="black"/>
                </a:solidFill>
                <a:latin typeface="Calibri" panose="020F0502020204030204"/>
              </a:rPr>
              <a:t>Basic product:</a:t>
            </a:r>
            <a:endParaRPr lang="en-GB" sz="1350" b="1"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quality</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design features</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brand identity</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packaging</a:t>
            </a:r>
            <a:endParaRPr lang="en-GB" sz="1350" dirty="0">
              <a:solidFill>
                <a:prstClr val="black"/>
              </a:solidFill>
              <a:latin typeface="Calibri" panose="020F0502020204030204"/>
              <a:cs typeface="Calibri"/>
            </a:endParaRPr>
          </a:p>
        </p:txBody>
      </p:sp>
      <p:sp>
        <p:nvSpPr>
          <p:cNvPr id="25" name="TextBox 24">
            <a:extLst>
              <a:ext uri="{FF2B5EF4-FFF2-40B4-BE49-F238E27FC236}">
                <a16:creationId xmlns:a16="http://schemas.microsoft.com/office/drawing/2014/main" id="{85400F71-9D58-440A-8363-B1E29297E6CC}"/>
              </a:ext>
            </a:extLst>
          </p:cNvPr>
          <p:cNvSpPr txBox="1"/>
          <p:nvPr/>
        </p:nvSpPr>
        <p:spPr>
          <a:xfrm>
            <a:off x="5659597" y="2411222"/>
            <a:ext cx="2287758" cy="1131079"/>
          </a:xfrm>
          <a:prstGeom prst="rect">
            <a:avLst/>
          </a:prstGeom>
          <a:noFill/>
        </p:spPr>
        <p:txBody>
          <a:bodyPr wrap="square" lIns="91440" tIns="45720" rIns="91440" bIns="45720" rtlCol="0" anchor="t">
            <a:spAutoFit/>
          </a:bodyPr>
          <a:lstStyle/>
          <a:p>
            <a:pPr defTabSz="457200"/>
            <a:r>
              <a:rPr lang="en-GB" sz="1350" b="1" dirty="0">
                <a:solidFill>
                  <a:prstClr val="black"/>
                </a:solidFill>
                <a:latin typeface="Calibri" panose="020F0502020204030204"/>
              </a:rPr>
              <a:t>Augmented product:</a:t>
            </a:r>
            <a:endParaRPr lang="en-GB" sz="1350" b="1"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customer service</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delivery</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warranties and guarantees</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additional products </a:t>
            </a:r>
            <a:endParaRPr lang="en-GB" sz="1350" dirty="0">
              <a:solidFill>
                <a:prstClr val="black"/>
              </a:solidFill>
              <a:latin typeface="Calibri" panose="020F0502020204030204"/>
              <a:cs typeface="Calibri"/>
            </a:endParaRPr>
          </a:p>
        </p:txBody>
      </p:sp>
      <p:sp>
        <p:nvSpPr>
          <p:cNvPr id="26" name="TextBox 25">
            <a:extLst>
              <a:ext uri="{FF2B5EF4-FFF2-40B4-BE49-F238E27FC236}">
                <a16:creationId xmlns:a16="http://schemas.microsoft.com/office/drawing/2014/main" id="{26B7A0EB-3EF5-4B01-B00F-9ACAA431E508}"/>
              </a:ext>
            </a:extLst>
          </p:cNvPr>
          <p:cNvSpPr txBox="1"/>
          <p:nvPr/>
        </p:nvSpPr>
        <p:spPr>
          <a:xfrm>
            <a:off x="7201767" y="3722224"/>
            <a:ext cx="1491176" cy="923330"/>
          </a:xfrm>
          <a:prstGeom prst="rect">
            <a:avLst/>
          </a:prstGeom>
          <a:noFill/>
        </p:spPr>
        <p:txBody>
          <a:bodyPr wrap="square" lIns="91440" tIns="45720" rIns="91440" bIns="45720" rtlCol="0" anchor="t">
            <a:spAutoFit/>
          </a:bodyPr>
          <a:lstStyle/>
          <a:p>
            <a:pPr defTabSz="457200"/>
            <a:r>
              <a:rPr lang="en-GB" sz="1350" b="1" dirty="0">
                <a:solidFill>
                  <a:prstClr val="black"/>
                </a:solidFill>
                <a:latin typeface="Calibri" panose="020F0502020204030204"/>
              </a:rPr>
              <a:t>Perceived product:</a:t>
            </a:r>
            <a:endParaRPr lang="en-GB" sz="1350" b="1"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value</a:t>
            </a:r>
            <a:endParaRPr lang="en-GB" sz="1350" dirty="0">
              <a:solidFill>
                <a:prstClr val="black"/>
              </a:solidFill>
              <a:latin typeface="Calibri" panose="020F0502020204030204"/>
              <a:cs typeface="Calibri"/>
            </a:endParaRPr>
          </a:p>
          <a:p>
            <a:pPr defTabSz="457200"/>
            <a:r>
              <a:rPr lang="en-GB" sz="1350" dirty="0">
                <a:solidFill>
                  <a:prstClr val="black"/>
                </a:solidFill>
                <a:latin typeface="Calibri" panose="020F0502020204030204"/>
              </a:rPr>
              <a:t>- brand image</a:t>
            </a:r>
            <a:endParaRPr lang="en-GB" sz="1350" dirty="0">
              <a:solidFill>
                <a:prstClr val="black"/>
              </a:solidFill>
              <a:latin typeface="Calibri" panose="020F0502020204030204"/>
              <a:cs typeface="Calibri"/>
            </a:endParaRPr>
          </a:p>
        </p:txBody>
      </p:sp>
      <p:cxnSp>
        <p:nvCxnSpPr>
          <p:cNvPr id="28" name="Straight Arrow Connector 27">
            <a:extLst>
              <a:ext uri="{FF2B5EF4-FFF2-40B4-BE49-F238E27FC236}">
                <a16:creationId xmlns:a16="http://schemas.microsoft.com/office/drawing/2014/main" id="{349D4471-6945-459C-9DA8-5403BEBC7196}"/>
              </a:ext>
            </a:extLst>
          </p:cNvPr>
          <p:cNvCxnSpPr>
            <a:cxnSpLocks/>
          </p:cNvCxnSpPr>
          <p:nvPr/>
        </p:nvCxnSpPr>
        <p:spPr>
          <a:xfrm flipH="1">
            <a:off x="2589878" y="2743863"/>
            <a:ext cx="1534150"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BF871853-F9D7-430E-9DFD-2D29CB9C4052}"/>
              </a:ext>
            </a:extLst>
          </p:cNvPr>
          <p:cNvCxnSpPr>
            <a:cxnSpLocks/>
          </p:cNvCxnSpPr>
          <p:nvPr/>
        </p:nvCxnSpPr>
        <p:spPr>
          <a:xfrm flipH="1">
            <a:off x="3030994" y="3474385"/>
            <a:ext cx="2613804"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994B48D3-1A98-49F2-B248-2296E3A213D2}"/>
              </a:ext>
            </a:extLst>
          </p:cNvPr>
          <p:cNvCxnSpPr>
            <a:cxnSpLocks/>
          </p:cNvCxnSpPr>
          <p:nvPr/>
        </p:nvCxnSpPr>
        <p:spPr>
          <a:xfrm flipH="1">
            <a:off x="3030995" y="4270077"/>
            <a:ext cx="4170773" cy="0"/>
          </a:xfrm>
          <a:prstGeom prst="straightConnector1">
            <a:avLst/>
          </a:prstGeom>
          <a:ln w="571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 name="Content Placeholder 2">
            <a:extLst>
              <a:ext uri="{FF2B5EF4-FFF2-40B4-BE49-F238E27FC236}">
                <a16:creationId xmlns:a16="http://schemas.microsoft.com/office/drawing/2014/main" id="{9443984D-05D4-2A6F-1E21-E5BE07499F5A}"/>
              </a:ext>
            </a:extLst>
          </p:cNvPr>
          <p:cNvSpPr txBox="1">
            <a:spLocks/>
          </p:cNvSpPr>
          <p:nvPr/>
        </p:nvSpPr>
        <p:spPr>
          <a:xfrm>
            <a:off x="8732808" y="2618324"/>
            <a:ext cx="3530102" cy="3131129"/>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350" b="1" dirty="0">
                <a:solidFill>
                  <a:srgbClr val="000000"/>
                </a:solidFill>
              </a:rPr>
              <a:t>Core product:</a:t>
            </a:r>
            <a:r>
              <a:rPr lang="en-GB" sz="1350" dirty="0">
                <a:solidFill>
                  <a:srgbClr val="000000"/>
                </a:solidFill>
              </a:rPr>
              <a:t> coffee </a:t>
            </a:r>
          </a:p>
          <a:p>
            <a:pPr marL="0" indent="0">
              <a:buFont typeface="Arial" panose="020B0604020202020204" pitchFamily="34" charset="0"/>
              <a:buNone/>
            </a:pPr>
            <a:r>
              <a:rPr lang="en-GB" sz="1350" b="1" dirty="0">
                <a:solidFill>
                  <a:srgbClr val="000000"/>
                </a:solidFill>
              </a:rPr>
              <a:t>Basic product:</a:t>
            </a:r>
            <a:r>
              <a:rPr lang="en-GB" sz="1350" dirty="0">
                <a:solidFill>
                  <a:srgbClr val="000000"/>
                </a:solidFill>
              </a:rPr>
              <a:t> a luxury coffee, high quality (high cost!), very good brand identity.</a:t>
            </a:r>
          </a:p>
          <a:p>
            <a:pPr marL="0" indent="0">
              <a:buFont typeface="Arial" panose="020B0604020202020204" pitchFamily="34" charset="0"/>
              <a:buNone/>
            </a:pPr>
            <a:r>
              <a:rPr lang="en-GB" sz="1350" b="1" dirty="0">
                <a:solidFill>
                  <a:srgbClr val="000000"/>
                </a:solidFill>
              </a:rPr>
              <a:t>Augmented product:</a:t>
            </a:r>
            <a:r>
              <a:rPr lang="en-GB" sz="1350" dirty="0">
                <a:solidFill>
                  <a:srgbClr val="000000"/>
                </a:solidFill>
              </a:rPr>
              <a:t> lots of extras and potential substitutions (</a:t>
            </a:r>
            <a:r>
              <a:rPr lang="en-GB" sz="1350" i="1" dirty="0">
                <a:solidFill>
                  <a:srgbClr val="000000"/>
                </a:solidFill>
              </a:rPr>
              <a:t>types of milk, flavourings, sizing</a:t>
            </a:r>
            <a:r>
              <a:rPr lang="en-GB" sz="1350" dirty="0">
                <a:solidFill>
                  <a:srgbClr val="000000"/>
                </a:solidFill>
              </a:rPr>
              <a:t>). You can add food to your order. Good customer service in the shop. You pick it up, at the counter or via drive through. Guaranteed quality – they will make a new drink if you’re unhappy. </a:t>
            </a:r>
          </a:p>
          <a:p>
            <a:pPr marL="0" indent="0">
              <a:buFont typeface="Arial" panose="020B0604020202020204" pitchFamily="34" charset="0"/>
              <a:buNone/>
            </a:pPr>
            <a:r>
              <a:rPr lang="en-GB" sz="1350" b="1" dirty="0">
                <a:solidFill>
                  <a:srgbClr val="000000"/>
                </a:solidFill>
              </a:rPr>
              <a:t>Perceived product:</a:t>
            </a:r>
            <a:r>
              <a:rPr lang="en-GB" sz="1350" dirty="0">
                <a:solidFill>
                  <a:srgbClr val="000000"/>
                </a:solidFill>
              </a:rPr>
              <a:t> good value for money (</a:t>
            </a:r>
            <a:r>
              <a:rPr lang="en-GB" sz="1350" i="1" dirty="0">
                <a:solidFill>
                  <a:srgbClr val="000000"/>
                </a:solidFill>
              </a:rPr>
              <a:t>depends on your own opinion!</a:t>
            </a:r>
            <a:r>
              <a:rPr lang="en-GB" sz="1350" dirty="0">
                <a:solidFill>
                  <a:srgbClr val="000000"/>
                </a:solidFill>
              </a:rPr>
              <a:t>). Most people who like coffee would say Starbucks is a good brand. </a:t>
            </a:r>
          </a:p>
        </p:txBody>
      </p:sp>
      <p:pic>
        <p:nvPicPr>
          <p:cNvPr id="6" name="Picture 2" descr="Environmental charity to receive Starbucks 5p cup charge in UK rollout | UK  Fundraising">
            <a:extLst>
              <a:ext uri="{FF2B5EF4-FFF2-40B4-BE49-F238E27FC236}">
                <a16:creationId xmlns:a16="http://schemas.microsoft.com/office/drawing/2014/main" id="{9A957189-20B0-39B1-F9C7-DC5722D9BA64}"/>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28471" r="9527"/>
          <a:stretch/>
        </p:blipFill>
        <p:spPr bwMode="auto">
          <a:xfrm>
            <a:off x="9888484" y="273343"/>
            <a:ext cx="2125478" cy="22796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2B88C17-8EF4-971B-869F-8E3B41ED5E6F}"/>
              </a:ext>
            </a:extLst>
          </p:cNvPr>
          <p:cNvSpPr txBox="1"/>
          <p:nvPr/>
        </p:nvSpPr>
        <p:spPr>
          <a:xfrm>
            <a:off x="3723318" y="122257"/>
            <a:ext cx="6165166" cy="1477328"/>
          </a:xfrm>
          <a:prstGeom prst="rect">
            <a:avLst/>
          </a:prstGeom>
          <a:noFill/>
        </p:spPr>
        <p:txBody>
          <a:bodyPr wrap="square">
            <a:spAutoFit/>
          </a:bodyPr>
          <a:lstStyle/>
          <a:p>
            <a:r>
              <a:rPr lang="en-GB" dirty="0"/>
              <a:t>Consumers interpret product in a number of ways (Sethna and Blythe, 2019)</a:t>
            </a:r>
          </a:p>
          <a:p>
            <a:r>
              <a:rPr lang="en-GB" b="1" dirty="0"/>
              <a:t>Cognitively </a:t>
            </a:r>
            <a:r>
              <a:rPr lang="en-GB" dirty="0"/>
              <a:t>(mentally – e.g. quality)</a:t>
            </a:r>
          </a:p>
          <a:p>
            <a:r>
              <a:rPr lang="en-GB" b="1" dirty="0"/>
              <a:t>Affectively</a:t>
            </a:r>
            <a:r>
              <a:rPr lang="en-GB" dirty="0"/>
              <a:t> (emotionally – e.g. happy/anxious)</a:t>
            </a:r>
          </a:p>
          <a:p>
            <a:r>
              <a:rPr lang="en-GB" b="1" dirty="0"/>
              <a:t>Conatively</a:t>
            </a:r>
            <a:r>
              <a:rPr lang="en-GB" dirty="0"/>
              <a:t> (behaviourally – e.g. usage)</a:t>
            </a:r>
          </a:p>
        </p:txBody>
      </p:sp>
    </p:spTree>
    <p:extLst>
      <p:ext uri="{BB962C8B-B14F-4D97-AF65-F5344CB8AC3E}">
        <p14:creationId xmlns:p14="http://schemas.microsoft.com/office/powerpoint/2010/main" val="275472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 grpId="0" build="p"/>
      <p:bldP spid="24" grpId="0"/>
      <p:bldP spid="25" grpId="0"/>
      <p:bldP spid="26" grpId="0"/>
      <p:bldP spid="4"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0CF41-1D3A-FBD1-0A17-BEF9A3907380}"/>
              </a:ext>
            </a:extLst>
          </p:cNvPr>
          <p:cNvSpPr>
            <a:spLocks noGrp="1"/>
          </p:cNvSpPr>
          <p:nvPr>
            <p:ph type="title"/>
          </p:nvPr>
        </p:nvSpPr>
        <p:spPr>
          <a:xfrm>
            <a:off x="73429" y="54784"/>
            <a:ext cx="10515600" cy="1325563"/>
          </a:xfrm>
        </p:spPr>
        <p:txBody>
          <a:bodyPr/>
          <a:lstStyle/>
          <a:p>
            <a:r>
              <a:rPr lang="en-GB" dirty="0"/>
              <a:t>Product </a:t>
            </a:r>
          </a:p>
        </p:txBody>
      </p:sp>
      <p:sp>
        <p:nvSpPr>
          <p:cNvPr id="3" name="Content Placeholder 2">
            <a:extLst>
              <a:ext uri="{FF2B5EF4-FFF2-40B4-BE49-F238E27FC236}">
                <a16:creationId xmlns:a16="http://schemas.microsoft.com/office/drawing/2014/main" id="{47921FC0-A151-E15D-D597-88F441F733F1}"/>
              </a:ext>
            </a:extLst>
          </p:cNvPr>
          <p:cNvSpPr>
            <a:spLocks noGrp="1"/>
          </p:cNvSpPr>
          <p:nvPr>
            <p:ph sz="half" idx="1"/>
          </p:nvPr>
        </p:nvSpPr>
        <p:spPr>
          <a:xfrm>
            <a:off x="73429" y="1071937"/>
            <a:ext cx="5156200" cy="3809862"/>
          </a:xfrm>
        </p:spPr>
        <p:txBody>
          <a:bodyPr>
            <a:normAutofit fontScale="85000" lnSpcReduction="20000"/>
          </a:bodyPr>
          <a:lstStyle/>
          <a:p>
            <a:pPr marL="0" indent="0">
              <a:buNone/>
            </a:pPr>
            <a:r>
              <a:rPr lang="en-GB" dirty="0"/>
              <a:t>Task</a:t>
            </a:r>
          </a:p>
          <a:p>
            <a:pPr marL="0" indent="0">
              <a:buNone/>
            </a:pPr>
            <a:endParaRPr lang="en-GB" dirty="0"/>
          </a:p>
          <a:p>
            <a:pPr marL="0" indent="0">
              <a:buNone/>
            </a:pPr>
            <a:r>
              <a:rPr lang="en-GB" dirty="0"/>
              <a:t>What is your product ? - a destination – Wales </a:t>
            </a:r>
          </a:p>
          <a:p>
            <a:pPr marL="0" indent="0">
              <a:buNone/>
            </a:pPr>
            <a:r>
              <a:rPr lang="en-GB" b="1" dirty="0"/>
              <a:t>Basic product </a:t>
            </a:r>
            <a:r>
              <a:rPr lang="en-GB" dirty="0"/>
              <a:t>– describe this </a:t>
            </a:r>
          </a:p>
          <a:p>
            <a:pPr marL="0" indent="0">
              <a:buNone/>
            </a:pPr>
            <a:r>
              <a:rPr lang="en-GB" b="1" dirty="0"/>
              <a:t>Augmented product </a:t>
            </a:r>
            <a:r>
              <a:rPr lang="en-GB" dirty="0"/>
              <a:t>- The augmented product ensures a memorable, seamless, and value-added experience, which not only attracts visitors but also encourages repeat tourism.</a:t>
            </a:r>
          </a:p>
          <a:p>
            <a:pPr marL="0" indent="0">
              <a:buNone/>
            </a:pPr>
            <a:r>
              <a:rPr lang="en-GB" dirty="0"/>
              <a:t>Perceived product – value for money </a:t>
            </a:r>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B152705A-FD52-3014-93F6-BDB4D5342782}"/>
              </a:ext>
            </a:extLst>
          </p:cNvPr>
          <p:cNvSpPr>
            <a:spLocks noGrp="1"/>
          </p:cNvSpPr>
          <p:nvPr>
            <p:ph sz="half" idx="2"/>
          </p:nvPr>
        </p:nvSpPr>
        <p:spPr/>
        <p:txBody>
          <a:bodyPr>
            <a:normAutofit fontScale="85000" lnSpcReduction="20000"/>
          </a:bodyPr>
          <a:lstStyle/>
          <a:p>
            <a:endParaRPr lang="en-GB" dirty="0"/>
          </a:p>
        </p:txBody>
      </p:sp>
      <p:pic>
        <p:nvPicPr>
          <p:cNvPr id="5" name="Picture 4">
            <a:extLst>
              <a:ext uri="{FF2B5EF4-FFF2-40B4-BE49-F238E27FC236}">
                <a16:creationId xmlns:a16="http://schemas.microsoft.com/office/drawing/2014/main" id="{AB533CC9-03F6-6FDF-94F6-347DDF927680}"/>
              </a:ext>
            </a:extLst>
          </p:cNvPr>
          <p:cNvPicPr>
            <a:picLocks noChangeAspect="1"/>
          </p:cNvPicPr>
          <p:nvPr/>
        </p:nvPicPr>
        <p:blipFill>
          <a:blip r:embed="rId2"/>
          <a:stretch>
            <a:fillRect/>
          </a:stretch>
        </p:blipFill>
        <p:spPr>
          <a:xfrm>
            <a:off x="6048202" y="178031"/>
            <a:ext cx="5715000" cy="5715000"/>
          </a:xfrm>
          <a:prstGeom prst="rect">
            <a:avLst/>
          </a:prstGeom>
        </p:spPr>
      </p:pic>
    </p:spTree>
    <p:extLst>
      <p:ext uri="{BB962C8B-B14F-4D97-AF65-F5344CB8AC3E}">
        <p14:creationId xmlns:p14="http://schemas.microsoft.com/office/powerpoint/2010/main" val="1584788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6998C-D801-6906-CA6D-E4CF10DBFD00}"/>
              </a:ext>
            </a:extLst>
          </p:cNvPr>
          <p:cNvSpPr>
            <a:spLocks noGrp="1"/>
          </p:cNvSpPr>
          <p:nvPr>
            <p:ph type="title"/>
          </p:nvPr>
        </p:nvSpPr>
        <p:spPr>
          <a:xfrm>
            <a:off x="51262" y="43800"/>
            <a:ext cx="10515600" cy="1325563"/>
          </a:xfrm>
        </p:spPr>
        <p:txBody>
          <a:bodyPr/>
          <a:lstStyle/>
          <a:p>
            <a:r>
              <a:rPr lang="en-GB" dirty="0"/>
              <a:t>Wales </a:t>
            </a:r>
          </a:p>
        </p:txBody>
      </p:sp>
      <p:sp>
        <p:nvSpPr>
          <p:cNvPr id="3" name="Content Placeholder 2">
            <a:extLst>
              <a:ext uri="{FF2B5EF4-FFF2-40B4-BE49-F238E27FC236}">
                <a16:creationId xmlns:a16="http://schemas.microsoft.com/office/drawing/2014/main" id="{ABACC271-9060-F771-AEB8-AF45115006CB}"/>
              </a:ext>
            </a:extLst>
          </p:cNvPr>
          <p:cNvSpPr>
            <a:spLocks noGrp="1"/>
          </p:cNvSpPr>
          <p:nvPr>
            <p:ph idx="1"/>
          </p:nvPr>
        </p:nvSpPr>
        <p:spPr>
          <a:xfrm>
            <a:off x="284018" y="1354571"/>
            <a:ext cx="10515600" cy="4796847"/>
          </a:xfrm>
        </p:spPr>
        <p:txBody>
          <a:bodyPr>
            <a:normAutofit fontScale="47500" lnSpcReduction="20000"/>
          </a:bodyPr>
          <a:lstStyle/>
          <a:p>
            <a:pPr>
              <a:lnSpc>
                <a:spcPct val="120000"/>
              </a:lnSpc>
            </a:pPr>
            <a:r>
              <a:rPr lang="en-GB" sz="4000" dirty="0"/>
              <a:t>Wales markets its augmented tourism features through a combination of targeted campaigns, strategic partnerships, and highlighting unique aspects of the destination</a:t>
            </a:r>
          </a:p>
          <a:p>
            <a:pPr>
              <a:lnSpc>
                <a:spcPct val="120000"/>
              </a:lnSpc>
            </a:pPr>
            <a:endParaRPr lang="en-GB" sz="4000" dirty="0"/>
          </a:p>
          <a:p>
            <a:pPr>
              <a:lnSpc>
                <a:spcPct val="120000"/>
              </a:lnSpc>
              <a:buFont typeface="Arial" panose="020B0604020202020204" pitchFamily="34" charset="0"/>
              <a:buChar char="•"/>
            </a:pPr>
            <a:r>
              <a:rPr lang="en-GB" sz="4000" b="1" dirty="0"/>
              <a:t>Visit Wales Campaigns:</a:t>
            </a:r>
            <a:endParaRPr lang="en-GB" sz="4000" dirty="0"/>
          </a:p>
          <a:p>
            <a:pPr marL="742950" lvl="1" indent="-285750">
              <a:lnSpc>
                <a:spcPct val="120000"/>
              </a:lnSpc>
              <a:buFont typeface="Arial" panose="020B0604020202020204" pitchFamily="34" charset="0"/>
              <a:buChar char="•"/>
            </a:pPr>
            <a:r>
              <a:rPr lang="en-GB" sz="4000" dirty="0"/>
              <a:t>Campaigns like </a:t>
            </a:r>
            <a:r>
              <a:rPr lang="en-GB" sz="4000" i="1" dirty="0"/>
              <a:t>"This is Wales"</a:t>
            </a:r>
            <a:r>
              <a:rPr lang="en-GB" sz="4000" dirty="0"/>
              <a:t> and </a:t>
            </a:r>
            <a:r>
              <a:rPr lang="en-GB" sz="4000" i="1" dirty="0"/>
              <a:t>"Year of Adventure"</a:t>
            </a:r>
            <a:r>
              <a:rPr lang="en-GB" sz="4000" dirty="0"/>
              <a:t> emphasize adventure tourism and the rich cultural heritage of Wales.</a:t>
            </a:r>
          </a:p>
          <a:p>
            <a:pPr marL="742950" lvl="1" indent="-285750">
              <a:lnSpc>
                <a:spcPct val="120000"/>
              </a:lnSpc>
              <a:buFont typeface="Arial" panose="020B0604020202020204" pitchFamily="34" charset="0"/>
              <a:buChar char="•"/>
            </a:pPr>
            <a:r>
              <a:rPr lang="en-GB" sz="4000" dirty="0"/>
              <a:t>The use of stunning visuals and stories highlights augmented features like guided tours, eco-friendly travel options, and seasonal events.</a:t>
            </a:r>
          </a:p>
          <a:p>
            <a:pPr marL="742950" lvl="1" indent="-285750">
              <a:lnSpc>
                <a:spcPct val="120000"/>
              </a:lnSpc>
              <a:buFont typeface="Arial" panose="020B0604020202020204" pitchFamily="34" charset="0"/>
              <a:buChar char="•"/>
            </a:pPr>
            <a:r>
              <a:rPr lang="en-GB" sz="4000" dirty="0"/>
              <a:t>Platforms include digital ads, social media, and TV spots targeting domestic and international travellers</a:t>
            </a:r>
            <a:r>
              <a:rPr lang="en-GB" sz="3500" dirty="0"/>
              <a:t>.</a:t>
            </a:r>
          </a:p>
          <a:p>
            <a:pPr>
              <a:lnSpc>
                <a:spcPct val="120000"/>
              </a:lnSpc>
              <a:buFont typeface="Arial" panose="020B0604020202020204" pitchFamily="34" charset="0"/>
              <a:buChar char="•"/>
            </a:pPr>
            <a:r>
              <a:rPr lang="en-GB" sz="4000" b="1" dirty="0"/>
              <a:t>Sustainability Focus:</a:t>
            </a:r>
            <a:br>
              <a:rPr lang="en-GB" sz="4000" dirty="0"/>
            </a:br>
            <a:r>
              <a:rPr lang="en-GB" sz="4000" dirty="0"/>
              <a:t>Initiatives like promoting </a:t>
            </a:r>
            <a:r>
              <a:rPr lang="en-GB" sz="4000" i="1" dirty="0"/>
              <a:t>Green Key</a:t>
            </a:r>
            <a:r>
              <a:rPr lang="en-GB" sz="4000" dirty="0"/>
              <a:t> certified accommodations and eco-friendly travel options (e.g., rail travel) are featured in campaigns to attract environmentally conscious travellers.</a:t>
            </a:r>
          </a:p>
          <a:p>
            <a:endParaRPr lang="en-GB" dirty="0"/>
          </a:p>
        </p:txBody>
      </p:sp>
    </p:spTree>
    <p:extLst>
      <p:ext uri="{BB962C8B-B14F-4D97-AF65-F5344CB8AC3E}">
        <p14:creationId xmlns:p14="http://schemas.microsoft.com/office/powerpoint/2010/main" val="307844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8E902-4CDC-1846-7F23-4C3ACAFB8B47}"/>
              </a:ext>
            </a:extLst>
          </p:cNvPr>
          <p:cNvSpPr>
            <a:spLocks noGrp="1"/>
          </p:cNvSpPr>
          <p:nvPr>
            <p:ph type="title"/>
          </p:nvPr>
        </p:nvSpPr>
        <p:spPr>
          <a:xfrm>
            <a:off x="173182" y="0"/>
            <a:ext cx="10515600" cy="1325563"/>
          </a:xfrm>
        </p:spPr>
        <p:txBody>
          <a:bodyPr/>
          <a:lstStyle/>
          <a:p>
            <a:r>
              <a:rPr lang="en-GB" dirty="0"/>
              <a:t>Dedicated Apps and Digital Tools</a:t>
            </a:r>
          </a:p>
        </p:txBody>
      </p:sp>
      <p:sp>
        <p:nvSpPr>
          <p:cNvPr id="5" name="Rectangle 2">
            <a:extLst>
              <a:ext uri="{FF2B5EF4-FFF2-40B4-BE49-F238E27FC236}">
                <a16:creationId xmlns:a16="http://schemas.microsoft.com/office/drawing/2014/main" id="{3D3F8ADA-E95E-8368-F51F-2BA4E14DC50B}"/>
              </a:ext>
            </a:extLst>
          </p:cNvPr>
          <p:cNvSpPr>
            <a:spLocks noGrp="1" noChangeArrowheads="1"/>
          </p:cNvSpPr>
          <p:nvPr>
            <p:ph idx="1"/>
          </p:nvPr>
        </p:nvSpPr>
        <p:spPr bwMode="auto">
          <a:xfrm>
            <a:off x="533401" y="821815"/>
            <a:ext cx="873252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rPr>
              <a:t>Let’s take a look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hlinkClick r:id="rId2"/>
              </a:rPr>
              <a:t>https://youtu.be/MFwFIJtWWmI?si=VJTA1OUHwIvwn_Xq</a:t>
            </a:r>
            <a:endParaRPr lang="en-US" altLang="en-US" sz="2000" b="1" dirty="0"/>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0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rPr>
              <a:t>Official Visit Wales App:</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rPr>
              <a:t>Provides interactive maps, self-guided tour recommendations, and real-time updates on events and attractions.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rPr>
              <a:t>Augmented reality (AR) features, like bringing historical sites to life, are often highlighted in promotional material.</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rPr>
              <a:t>Digital Campaigns:</a:t>
            </a:r>
            <a:endParaRPr lang="en-US" altLang="en-US" sz="2000" b="1" dirty="0"/>
          </a:p>
          <a:p>
            <a:pPr marL="0" marR="0" lvl="0" indent="0" algn="l" defTabSz="914400" rtl="0" eaLnBrk="0" fontAlgn="base" latinLnBrk="0" hangingPunct="0">
              <a:lnSpc>
                <a:spcPct val="100000"/>
              </a:lnSpc>
              <a:spcBef>
                <a:spcPct val="0"/>
              </a:spcBef>
              <a:spcAft>
                <a:spcPct val="0"/>
              </a:spcAft>
              <a:buClrTx/>
              <a:buSzTx/>
              <a:buNone/>
              <a:tabLst/>
            </a:pPr>
            <a:br>
              <a:rPr kumimoji="0" lang="en-US" altLang="en-US" sz="2000" b="0" i="0" u="none" strike="noStrike" cap="none" normalizeH="0" baseline="0" dirty="0">
                <a:ln>
                  <a:noFill/>
                </a:ln>
                <a:solidFill>
                  <a:schemeClr val="tx1"/>
                </a:solidFill>
                <a:effectLst/>
              </a:rPr>
            </a:br>
            <a:r>
              <a:rPr kumimoji="0" lang="en-US" altLang="en-US" sz="2000" b="0" i="0" u="none" strike="noStrike" cap="none" normalizeH="0" baseline="0" dirty="0">
                <a:ln>
                  <a:noFill/>
                </a:ln>
                <a:solidFill>
                  <a:schemeClr val="tx1"/>
                </a:solidFill>
                <a:effectLst/>
              </a:rPr>
              <a:t>The use of social media (Instagram, YouTube) showcases user-generated content (UGC) such as photos from visitors enjoying augmented features like festivals, hiking trails, and heritage sites.</a:t>
            </a:r>
          </a:p>
        </p:txBody>
      </p:sp>
      <p:pic>
        <p:nvPicPr>
          <p:cNvPr id="6" name="Picture 5">
            <a:extLst>
              <a:ext uri="{FF2B5EF4-FFF2-40B4-BE49-F238E27FC236}">
                <a16:creationId xmlns:a16="http://schemas.microsoft.com/office/drawing/2014/main" id="{18C5B367-B981-DD02-E03C-0C3829672C06}"/>
              </a:ext>
            </a:extLst>
          </p:cNvPr>
          <p:cNvPicPr>
            <a:picLocks noChangeAspect="1"/>
          </p:cNvPicPr>
          <p:nvPr/>
        </p:nvPicPr>
        <p:blipFill>
          <a:blip r:embed="rId3"/>
          <a:stretch>
            <a:fillRect/>
          </a:stretch>
        </p:blipFill>
        <p:spPr>
          <a:xfrm>
            <a:off x="9545955" y="931285"/>
            <a:ext cx="2000250" cy="3000375"/>
          </a:xfrm>
          <a:prstGeom prst="rect">
            <a:avLst/>
          </a:prstGeom>
        </p:spPr>
      </p:pic>
    </p:spTree>
    <p:extLst>
      <p:ext uri="{BB962C8B-B14F-4D97-AF65-F5344CB8AC3E}">
        <p14:creationId xmlns:p14="http://schemas.microsoft.com/office/powerpoint/2010/main" val="1984549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203C0-625D-630C-362D-ACD23D37CCD5}"/>
              </a:ext>
            </a:extLst>
          </p:cNvPr>
          <p:cNvSpPr>
            <a:spLocks noGrp="1"/>
          </p:cNvSpPr>
          <p:nvPr>
            <p:ph type="title"/>
          </p:nvPr>
        </p:nvSpPr>
        <p:spPr>
          <a:xfrm>
            <a:off x="40178" y="0"/>
            <a:ext cx="4720244" cy="1325563"/>
          </a:xfrm>
        </p:spPr>
        <p:txBody>
          <a:bodyPr/>
          <a:lstStyle/>
          <a:p>
            <a:pPr algn="ctr"/>
            <a:r>
              <a:rPr lang="en-GB" dirty="0"/>
              <a:t>Events and partnerships </a:t>
            </a:r>
          </a:p>
        </p:txBody>
      </p:sp>
      <p:sp>
        <p:nvSpPr>
          <p:cNvPr id="3" name="Content Placeholder 2">
            <a:extLst>
              <a:ext uri="{FF2B5EF4-FFF2-40B4-BE49-F238E27FC236}">
                <a16:creationId xmlns:a16="http://schemas.microsoft.com/office/drawing/2014/main" id="{CE447226-4223-9FF0-94CB-02456147C287}"/>
              </a:ext>
            </a:extLst>
          </p:cNvPr>
          <p:cNvSpPr>
            <a:spLocks noGrp="1"/>
          </p:cNvSpPr>
          <p:nvPr>
            <p:ph idx="1"/>
          </p:nvPr>
        </p:nvSpPr>
        <p:spPr>
          <a:xfrm>
            <a:off x="94289" y="1437697"/>
            <a:ext cx="6515793" cy="4353501"/>
          </a:xfrm>
        </p:spPr>
        <p:txBody>
          <a:bodyPr>
            <a:normAutofit fontScale="92500" lnSpcReduction="20000"/>
          </a:bodyPr>
          <a:lstStyle/>
          <a:p>
            <a:pPr>
              <a:lnSpc>
                <a:spcPct val="110000"/>
              </a:lnSpc>
              <a:buFont typeface="Arial" panose="020B0604020202020204" pitchFamily="34" charset="0"/>
              <a:buChar char="•"/>
            </a:pPr>
            <a:r>
              <a:rPr lang="en-GB" b="1" dirty="0"/>
              <a:t>Promotion of Festivals and Events:</a:t>
            </a:r>
            <a:br>
              <a:rPr lang="en-GB" dirty="0"/>
            </a:br>
            <a:r>
              <a:rPr lang="en-GB" dirty="0"/>
              <a:t>Wales markets events like the </a:t>
            </a:r>
            <a:r>
              <a:rPr lang="en-GB" i="1" dirty="0"/>
              <a:t>Hay Festival</a:t>
            </a:r>
            <a:r>
              <a:rPr lang="en-GB" dirty="0"/>
              <a:t> or the </a:t>
            </a:r>
            <a:r>
              <a:rPr lang="en-GB" i="1" dirty="0"/>
              <a:t>Llangollen International Musical Eisteddfod</a:t>
            </a:r>
            <a:r>
              <a:rPr lang="en-GB" dirty="0"/>
              <a:t> through collaborations with global event websites and influencers to showcase cultural richness and exclusive experiences.</a:t>
            </a:r>
          </a:p>
          <a:p>
            <a:pPr>
              <a:lnSpc>
                <a:spcPct val="110000"/>
              </a:lnSpc>
              <a:buFont typeface="Arial" panose="020B0604020202020204" pitchFamily="34" charset="0"/>
              <a:buChar char="•"/>
            </a:pPr>
            <a:r>
              <a:rPr lang="en-GB" b="1" dirty="0"/>
              <a:t>Sports Tourism:</a:t>
            </a:r>
            <a:br>
              <a:rPr lang="en-GB" dirty="0"/>
            </a:br>
            <a:r>
              <a:rPr lang="en-GB" dirty="0"/>
              <a:t>Major sporting events, like Six Nations Rugby, are promoted with value-added packages including accommodation, local tours, and access to fan experiences.</a:t>
            </a:r>
          </a:p>
          <a:p>
            <a:endParaRPr lang="en-GB" dirty="0"/>
          </a:p>
        </p:txBody>
      </p:sp>
      <p:pic>
        <p:nvPicPr>
          <p:cNvPr id="4" name="Picture 3">
            <a:extLst>
              <a:ext uri="{FF2B5EF4-FFF2-40B4-BE49-F238E27FC236}">
                <a16:creationId xmlns:a16="http://schemas.microsoft.com/office/drawing/2014/main" id="{4235902C-8C27-943D-DB9F-09713126ED64}"/>
              </a:ext>
            </a:extLst>
          </p:cNvPr>
          <p:cNvPicPr>
            <a:picLocks noChangeAspect="1"/>
          </p:cNvPicPr>
          <p:nvPr/>
        </p:nvPicPr>
        <p:blipFill>
          <a:blip r:embed="rId2"/>
          <a:stretch>
            <a:fillRect/>
          </a:stretch>
        </p:blipFill>
        <p:spPr>
          <a:xfrm>
            <a:off x="9232668" y="5176"/>
            <a:ext cx="2865043" cy="2865043"/>
          </a:xfrm>
          <a:prstGeom prst="rect">
            <a:avLst/>
          </a:prstGeom>
        </p:spPr>
      </p:pic>
      <p:pic>
        <p:nvPicPr>
          <p:cNvPr id="5" name="Picture 4">
            <a:extLst>
              <a:ext uri="{FF2B5EF4-FFF2-40B4-BE49-F238E27FC236}">
                <a16:creationId xmlns:a16="http://schemas.microsoft.com/office/drawing/2014/main" id="{EC5F8FCC-B2FC-A1CE-B325-F85911AAC750}"/>
              </a:ext>
            </a:extLst>
          </p:cNvPr>
          <p:cNvPicPr>
            <a:picLocks noChangeAspect="1"/>
          </p:cNvPicPr>
          <p:nvPr/>
        </p:nvPicPr>
        <p:blipFill>
          <a:blip r:embed="rId3"/>
          <a:stretch>
            <a:fillRect/>
          </a:stretch>
        </p:blipFill>
        <p:spPr>
          <a:xfrm>
            <a:off x="7602144" y="3258589"/>
            <a:ext cx="4379266" cy="2463337"/>
          </a:xfrm>
          <a:prstGeom prst="rect">
            <a:avLst/>
          </a:prstGeom>
        </p:spPr>
      </p:pic>
    </p:spTree>
    <p:extLst>
      <p:ext uri="{BB962C8B-B14F-4D97-AF65-F5344CB8AC3E}">
        <p14:creationId xmlns:p14="http://schemas.microsoft.com/office/powerpoint/2010/main" val="4108750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8B886-E3EE-4200-D7B2-43D200F306A4}"/>
              </a:ext>
            </a:extLst>
          </p:cNvPr>
          <p:cNvSpPr>
            <a:spLocks noGrp="1"/>
          </p:cNvSpPr>
          <p:nvPr>
            <p:ph type="title"/>
          </p:nvPr>
        </p:nvSpPr>
        <p:spPr>
          <a:xfrm>
            <a:off x="106680" y="118944"/>
            <a:ext cx="10515600" cy="1325563"/>
          </a:xfrm>
        </p:spPr>
        <p:txBody>
          <a:bodyPr>
            <a:normAutofit/>
          </a:bodyPr>
          <a:lstStyle/>
          <a:p>
            <a:r>
              <a:rPr lang="en-GB" sz="3600" dirty="0"/>
              <a:t>Targeting International Audiences</a:t>
            </a:r>
          </a:p>
        </p:txBody>
      </p:sp>
      <p:sp>
        <p:nvSpPr>
          <p:cNvPr id="4" name="Rectangle 1">
            <a:extLst>
              <a:ext uri="{FF2B5EF4-FFF2-40B4-BE49-F238E27FC236}">
                <a16:creationId xmlns:a16="http://schemas.microsoft.com/office/drawing/2014/main" id="{FE73992D-4877-D5C3-2F8A-1CAFBF024DCE}"/>
              </a:ext>
            </a:extLst>
          </p:cNvPr>
          <p:cNvSpPr>
            <a:spLocks noGrp="1" noChangeArrowheads="1"/>
          </p:cNvSpPr>
          <p:nvPr>
            <p:ph idx="1"/>
          </p:nvPr>
        </p:nvSpPr>
        <p:spPr bwMode="auto">
          <a:xfrm>
            <a:off x="382385" y="1182627"/>
            <a:ext cx="725027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eaLnBrk="0" fontAlgn="base" hangingPunct="0">
              <a:lnSpc>
                <a:spcPct val="100000"/>
              </a:lnSpc>
              <a:spcBef>
                <a:spcPct val="0"/>
              </a:spcBef>
              <a:spcAft>
                <a:spcPct val="0"/>
              </a:spcAft>
              <a:buFontTx/>
              <a:buChar char="•"/>
            </a:pPr>
            <a:r>
              <a:rPr kumimoji="0" lang="en-US" altLang="en-US" sz="2400" b="1" i="0" u="none" strike="noStrike" cap="none" normalizeH="0" baseline="0" dirty="0">
                <a:ln>
                  <a:noFill/>
                </a:ln>
                <a:solidFill>
                  <a:schemeClr val="tx1"/>
                </a:solidFill>
                <a:effectLst/>
              </a:rPr>
              <a:t>Partnerships with </a:t>
            </a:r>
            <a:r>
              <a:rPr lang="en-US" altLang="en-US" sz="2400" b="1" dirty="0"/>
              <a:t>Collaborations with Airlines and Rail Providers:</a:t>
            </a:r>
          </a:p>
          <a:p>
            <a:pPr marL="0" indent="0" eaLnBrk="0" fontAlgn="base" hangingPunct="0">
              <a:lnSpc>
                <a:spcPct val="100000"/>
              </a:lnSpc>
              <a:spcBef>
                <a:spcPct val="0"/>
              </a:spcBef>
              <a:spcAft>
                <a:spcPct val="0"/>
              </a:spcAft>
              <a:buNone/>
            </a:pPr>
            <a:br>
              <a:rPr lang="en-US" altLang="en-US" sz="2400" dirty="0"/>
            </a:br>
            <a:r>
              <a:rPr lang="en-US" altLang="en-US" sz="2400" dirty="0"/>
              <a:t>Wales partners with airlines (e.g., British Airways) and rail companies (e.g., GWR and Transport for Wales) to offer travel deals and itineraries, emphasizing accessibility and ease.</a:t>
            </a:r>
          </a:p>
          <a:p>
            <a:pPr marL="0" indent="0" eaLnBrk="0" fontAlgn="base" hangingPunct="0">
              <a:lnSpc>
                <a:spcPct val="100000"/>
              </a:lnSpc>
              <a:spcBef>
                <a:spcPct val="0"/>
              </a:spcBef>
              <a:spcAft>
                <a:spcPct val="0"/>
              </a:spcAft>
              <a:buFontTx/>
              <a:buChar char="•"/>
            </a:pPr>
            <a:endParaRPr lang="en-US" altLang="en-US" sz="2400" dirty="0"/>
          </a:p>
          <a:p>
            <a:pPr marL="0" indent="0" eaLnBrk="0" fontAlgn="base" hangingPunct="0">
              <a:lnSpc>
                <a:spcPct val="100000"/>
              </a:lnSpc>
              <a:spcBef>
                <a:spcPct val="0"/>
              </a:spcBef>
              <a:spcAft>
                <a:spcPct val="0"/>
              </a:spcAft>
              <a:buFontTx/>
              <a:buChar char="•"/>
            </a:pPr>
            <a:r>
              <a:rPr kumimoji="0" lang="en-US" altLang="en-US" sz="2400" b="1" i="0" u="none" strike="noStrike" cap="none" normalizeH="0" baseline="0" dirty="0">
                <a:ln>
                  <a:noFill/>
                </a:ln>
                <a:solidFill>
                  <a:schemeClr val="tx1"/>
                </a:solidFill>
                <a:effectLst/>
              </a:rPr>
              <a:t>Influencer and Celebrity Endorsements:</a:t>
            </a:r>
            <a:br>
              <a:rPr kumimoji="0" lang="en-US" altLang="en-US" sz="2400" b="0" i="0" u="none" strike="noStrike" cap="none" normalizeH="0" baseline="0" dirty="0">
                <a:ln>
                  <a:noFill/>
                </a:ln>
                <a:solidFill>
                  <a:schemeClr val="tx1"/>
                </a:solidFill>
                <a:effectLst/>
              </a:rPr>
            </a:br>
            <a:endParaRPr lang="en-US" altLang="en-US" sz="2400" dirty="0"/>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rPr>
              <a:t>travel influencers and public figures showcase augmented aspects like luxury stays, adventure trails, and eco-friendly travel options.</a:t>
            </a:r>
          </a:p>
        </p:txBody>
      </p:sp>
      <p:pic>
        <p:nvPicPr>
          <p:cNvPr id="5" name="Picture 4">
            <a:extLst>
              <a:ext uri="{FF2B5EF4-FFF2-40B4-BE49-F238E27FC236}">
                <a16:creationId xmlns:a16="http://schemas.microsoft.com/office/drawing/2014/main" id="{3B55B0F9-57A8-70CC-4C78-77618CEAC10C}"/>
              </a:ext>
            </a:extLst>
          </p:cNvPr>
          <p:cNvPicPr>
            <a:picLocks noChangeAspect="1"/>
          </p:cNvPicPr>
          <p:nvPr/>
        </p:nvPicPr>
        <p:blipFill>
          <a:blip r:embed="rId2"/>
          <a:stretch>
            <a:fillRect/>
          </a:stretch>
        </p:blipFill>
        <p:spPr>
          <a:xfrm>
            <a:off x="7816332" y="2746947"/>
            <a:ext cx="3799318" cy="2534145"/>
          </a:xfrm>
          <a:prstGeom prst="rect">
            <a:avLst/>
          </a:prstGeom>
        </p:spPr>
      </p:pic>
    </p:spTree>
    <p:extLst>
      <p:ext uri="{BB962C8B-B14F-4D97-AF65-F5344CB8AC3E}">
        <p14:creationId xmlns:p14="http://schemas.microsoft.com/office/powerpoint/2010/main" val="34963066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B078-F833-2271-C6C4-3D1F17B22F6A}"/>
              </a:ext>
            </a:extLst>
          </p:cNvPr>
          <p:cNvSpPr>
            <a:spLocks noGrp="1"/>
          </p:cNvSpPr>
          <p:nvPr>
            <p:ph type="title"/>
          </p:nvPr>
        </p:nvSpPr>
        <p:spPr/>
        <p:txBody>
          <a:bodyPr/>
          <a:lstStyle/>
          <a:p>
            <a:r>
              <a:rPr lang="en-GB" dirty="0"/>
              <a:t>Emphasising Accessibility and Convenience</a:t>
            </a:r>
          </a:p>
        </p:txBody>
      </p:sp>
      <p:sp>
        <p:nvSpPr>
          <p:cNvPr id="3" name="Content Placeholder 2">
            <a:extLst>
              <a:ext uri="{FF2B5EF4-FFF2-40B4-BE49-F238E27FC236}">
                <a16:creationId xmlns:a16="http://schemas.microsoft.com/office/drawing/2014/main" id="{8BA7D3E3-29D8-B04B-4A88-DF4063D5AE42}"/>
              </a:ext>
            </a:extLst>
          </p:cNvPr>
          <p:cNvSpPr>
            <a:spLocks noGrp="1"/>
          </p:cNvSpPr>
          <p:nvPr>
            <p:ph idx="1"/>
          </p:nvPr>
        </p:nvSpPr>
        <p:spPr/>
        <p:txBody>
          <a:bodyPr/>
          <a:lstStyle/>
          <a:p>
            <a:pPr>
              <a:lnSpc>
                <a:spcPct val="100000"/>
              </a:lnSpc>
              <a:buFont typeface="Arial" panose="020B0604020202020204" pitchFamily="34" charset="0"/>
              <a:buChar char="•"/>
            </a:pPr>
            <a:r>
              <a:rPr lang="en-GB" dirty="0"/>
              <a:t>Campaigns focus on Wales as a </a:t>
            </a:r>
            <a:r>
              <a:rPr lang="en-GB" i="1" dirty="0"/>
              <a:t>family-friendly</a:t>
            </a:r>
            <a:r>
              <a:rPr lang="en-GB" dirty="0"/>
              <a:t> destination, with accessible accommodations, facilities, and experiences like the </a:t>
            </a:r>
            <a:r>
              <a:rPr lang="en-GB" i="1" dirty="0"/>
              <a:t>National </a:t>
            </a:r>
            <a:r>
              <a:rPr lang="en-GB" i="1" dirty="0" err="1"/>
              <a:t>Showcaves</a:t>
            </a:r>
            <a:r>
              <a:rPr lang="en-GB" i="1" dirty="0"/>
              <a:t> Centre for Wales</a:t>
            </a:r>
            <a:r>
              <a:rPr lang="en-GB" dirty="0"/>
              <a:t> or </a:t>
            </a:r>
            <a:r>
              <a:rPr lang="en-GB" i="1" dirty="0"/>
              <a:t>Zip World</a:t>
            </a:r>
            <a:r>
              <a:rPr lang="en-GB" dirty="0"/>
              <a:t>.</a:t>
            </a:r>
          </a:p>
          <a:p>
            <a:pPr>
              <a:lnSpc>
                <a:spcPct val="100000"/>
              </a:lnSpc>
              <a:buFont typeface="Arial" panose="020B0604020202020204" pitchFamily="34" charset="0"/>
              <a:buChar char="•"/>
            </a:pPr>
            <a:r>
              <a:rPr lang="en-GB" dirty="0"/>
              <a:t>Promoting "Wales by Train" initiatives showcases sustainable, convenient travel options with scenic routes.</a:t>
            </a:r>
          </a:p>
          <a:p>
            <a:r>
              <a:rPr lang="en-GB" dirty="0">
                <a:hlinkClick r:id="rId2"/>
              </a:rPr>
              <a:t>https://www.facebook.com/heartwalesline/videos/today-were-uniting-with-our-communityrail-family-to-celebrate-scenic-rail-britai/1817451761996734/</a:t>
            </a:r>
            <a:endParaRPr lang="en-GB" dirty="0"/>
          </a:p>
          <a:p>
            <a:endParaRPr lang="en-GB" dirty="0"/>
          </a:p>
        </p:txBody>
      </p:sp>
    </p:spTree>
    <p:extLst>
      <p:ext uri="{BB962C8B-B14F-4D97-AF65-F5344CB8AC3E}">
        <p14:creationId xmlns:p14="http://schemas.microsoft.com/office/powerpoint/2010/main" val="436131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CF897-A601-F5E0-4F84-741409AA74B8}"/>
              </a:ext>
            </a:extLst>
          </p:cNvPr>
          <p:cNvSpPr>
            <a:spLocks noGrp="1"/>
          </p:cNvSpPr>
          <p:nvPr>
            <p:ph type="title"/>
          </p:nvPr>
        </p:nvSpPr>
        <p:spPr/>
        <p:txBody>
          <a:bodyPr/>
          <a:lstStyle/>
          <a:p>
            <a:r>
              <a:rPr lang="en-GB" b="1" dirty="0"/>
              <a:t>Examples of Taglines and Campaign Messaging</a:t>
            </a:r>
            <a:br>
              <a:rPr lang="en-GB" b="1" dirty="0"/>
            </a:br>
            <a:endParaRPr lang="en-GB" dirty="0"/>
          </a:p>
        </p:txBody>
      </p:sp>
      <p:sp>
        <p:nvSpPr>
          <p:cNvPr id="3" name="Content Placeholder 2">
            <a:extLst>
              <a:ext uri="{FF2B5EF4-FFF2-40B4-BE49-F238E27FC236}">
                <a16:creationId xmlns:a16="http://schemas.microsoft.com/office/drawing/2014/main" id="{9DD13F65-AF08-B6DB-D638-1811F42DEFD6}"/>
              </a:ext>
            </a:extLst>
          </p:cNvPr>
          <p:cNvSpPr>
            <a:spLocks noGrp="1"/>
          </p:cNvSpPr>
          <p:nvPr>
            <p:ph idx="1"/>
          </p:nvPr>
        </p:nvSpPr>
        <p:spPr/>
        <p:txBody>
          <a:bodyPr/>
          <a:lstStyle/>
          <a:p>
            <a:pPr>
              <a:lnSpc>
                <a:spcPct val="100000"/>
              </a:lnSpc>
              <a:buFont typeface="Arial" panose="020B0604020202020204" pitchFamily="34" charset="0"/>
              <a:buChar char="•"/>
            </a:pPr>
            <a:r>
              <a:rPr lang="en-GB" b="1" dirty="0"/>
              <a:t>Task - Find these campaigns ..</a:t>
            </a:r>
          </a:p>
          <a:p>
            <a:pPr>
              <a:lnSpc>
                <a:spcPct val="100000"/>
              </a:lnSpc>
              <a:buFont typeface="Arial" panose="020B0604020202020204" pitchFamily="34" charset="0"/>
              <a:buChar char="•"/>
            </a:pPr>
            <a:r>
              <a:rPr lang="en-GB" i="1" dirty="0"/>
              <a:t>"Your Next Adventure Awaits in Wales"</a:t>
            </a:r>
            <a:r>
              <a:rPr lang="en-GB" dirty="0"/>
              <a:t> (adventure tourism augmented by guided experiences and outdoor activities).</a:t>
            </a:r>
          </a:p>
          <a:p>
            <a:pPr>
              <a:lnSpc>
                <a:spcPct val="100000"/>
              </a:lnSpc>
              <a:buFont typeface="Arial" panose="020B0604020202020204" pitchFamily="34" charset="0"/>
              <a:buChar char="•"/>
            </a:pPr>
            <a:r>
              <a:rPr lang="en-GB" i="1" dirty="0"/>
              <a:t>"Discover Wales: Culture, Comfort, and Convenience"</a:t>
            </a:r>
            <a:r>
              <a:rPr lang="en-GB" dirty="0"/>
              <a:t> (emphasizing cultural tours, top-tier accommodations, and seamless services).</a:t>
            </a:r>
          </a:p>
          <a:p>
            <a:pPr>
              <a:lnSpc>
                <a:spcPct val="100000"/>
              </a:lnSpc>
              <a:buFont typeface="Arial" panose="020B0604020202020204" pitchFamily="34" charset="0"/>
              <a:buChar char="•"/>
            </a:pPr>
            <a:r>
              <a:rPr lang="en-GB" i="1" dirty="0"/>
              <a:t>"Eco-Friendly Wales: Travel Greener"</a:t>
            </a:r>
            <a:r>
              <a:rPr lang="en-GB" dirty="0"/>
              <a:t> (marketing Wales as a sustainable travel destination).</a:t>
            </a:r>
          </a:p>
          <a:p>
            <a:pPr>
              <a:lnSpc>
                <a:spcPct val="100000"/>
              </a:lnSpc>
              <a:buFont typeface="Arial" panose="020B0604020202020204" pitchFamily="34" charset="0"/>
              <a:buChar char="•"/>
            </a:pPr>
            <a:endParaRPr lang="en-GB" dirty="0"/>
          </a:p>
          <a:p>
            <a:pPr>
              <a:lnSpc>
                <a:spcPct val="100000"/>
              </a:lnSpc>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1311465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FF2F80D-F925-5784-C67E-DB0F431E3DCD}"/>
              </a:ext>
            </a:extLst>
          </p:cNvPr>
          <p:cNvPicPr>
            <a:picLocks noChangeAspect="1"/>
          </p:cNvPicPr>
          <p:nvPr/>
        </p:nvPicPr>
        <p:blipFill>
          <a:blip r:embed="rId3"/>
          <a:stretch>
            <a:fillRect/>
          </a:stretch>
        </p:blipFill>
        <p:spPr>
          <a:xfrm>
            <a:off x="302756" y="113415"/>
            <a:ext cx="5459330" cy="2675908"/>
          </a:xfrm>
          <a:prstGeom prst="rect">
            <a:avLst/>
          </a:prstGeom>
        </p:spPr>
      </p:pic>
      <p:sp>
        <p:nvSpPr>
          <p:cNvPr id="4" name="TextBox 3">
            <a:extLst>
              <a:ext uri="{FF2B5EF4-FFF2-40B4-BE49-F238E27FC236}">
                <a16:creationId xmlns:a16="http://schemas.microsoft.com/office/drawing/2014/main" id="{C2956652-8EE1-5E7B-667A-857073AC6708}"/>
              </a:ext>
            </a:extLst>
          </p:cNvPr>
          <p:cNvSpPr txBox="1"/>
          <p:nvPr/>
        </p:nvSpPr>
        <p:spPr>
          <a:xfrm>
            <a:off x="5629702" y="147051"/>
            <a:ext cx="6332560" cy="3139321"/>
          </a:xfrm>
          <a:prstGeom prst="rect">
            <a:avLst/>
          </a:prstGeom>
          <a:noFill/>
        </p:spPr>
        <p:txBody>
          <a:bodyPr wrap="square">
            <a:spAutoFit/>
          </a:bodyPr>
          <a:lstStyle/>
          <a:p>
            <a:r>
              <a:rPr lang="en-GB" b="1" dirty="0"/>
              <a:t>Intangibility </a:t>
            </a:r>
            <a:r>
              <a:rPr lang="en-GB" dirty="0"/>
              <a:t>- Services may be higher risk purchases because the customer can’t fully experience them before they’re bought. The risk associated with intangibility means that customers are less likely to try new services, or switch brands. </a:t>
            </a:r>
          </a:p>
          <a:p>
            <a:endParaRPr lang="en-US" altLang="en-US" sz="1800" dirty="0"/>
          </a:p>
          <a:p>
            <a:pPr marL="0" indent="0">
              <a:buNone/>
            </a:pPr>
            <a:r>
              <a:rPr lang="en-US" altLang="en-US" sz="1800" dirty="0"/>
              <a:t>Perceived risk can be reduced by making a </a:t>
            </a:r>
            <a:r>
              <a:rPr lang="en-US" altLang="en-US" sz="1800" b="1" dirty="0"/>
              <a:t>service more tangible</a:t>
            </a:r>
            <a:r>
              <a:rPr lang="en-US" altLang="en-US" sz="1800" dirty="0"/>
              <a:t>. Ways to do this include:</a:t>
            </a:r>
          </a:p>
          <a:p>
            <a:pPr marL="285750" indent="-285750">
              <a:buFont typeface="Arial" panose="020B0604020202020204" pitchFamily="34" charset="0"/>
              <a:buChar char="•"/>
            </a:pPr>
            <a:r>
              <a:rPr lang="en-US" altLang="en-US" sz="1800" dirty="0"/>
              <a:t>Create strong brand image </a:t>
            </a:r>
          </a:p>
          <a:p>
            <a:pPr marL="285750" indent="-285750">
              <a:buFont typeface="Arial" panose="020B0604020202020204" pitchFamily="34" charset="0"/>
              <a:buChar char="•"/>
            </a:pPr>
            <a:r>
              <a:rPr lang="en-US" altLang="en-US" sz="1800" dirty="0"/>
              <a:t>Give good customer service whenever dealing with customers</a:t>
            </a:r>
          </a:p>
          <a:p>
            <a:pPr marL="285750" indent="-285750">
              <a:buFont typeface="Arial" panose="020B0604020202020204" pitchFamily="34" charset="0"/>
              <a:buChar char="•"/>
            </a:pPr>
            <a:r>
              <a:rPr lang="en-US" altLang="en-US" sz="1800" dirty="0"/>
              <a:t>Engage in post-purchase communication</a:t>
            </a:r>
          </a:p>
          <a:p>
            <a:endParaRPr lang="en-GB" dirty="0"/>
          </a:p>
        </p:txBody>
      </p:sp>
      <p:sp>
        <p:nvSpPr>
          <p:cNvPr id="6" name="TextBox 5">
            <a:extLst>
              <a:ext uri="{FF2B5EF4-FFF2-40B4-BE49-F238E27FC236}">
                <a16:creationId xmlns:a16="http://schemas.microsoft.com/office/drawing/2014/main" id="{96CCB52A-2B1E-12AF-CFF2-9B6DC7E6D1CC}"/>
              </a:ext>
            </a:extLst>
          </p:cNvPr>
          <p:cNvSpPr txBox="1"/>
          <p:nvPr/>
        </p:nvSpPr>
        <p:spPr>
          <a:xfrm>
            <a:off x="5747414" y="3082835"/>
            <a:ext cx="6097136" cy="2862322"/>
          </a:xfrm>
          <a:prstGeom prst="rect">
            <a:avLst/>
          </a:prstGeom>
          <a:noFill/>
        </p:spPr>
        <p:txBody>
          <a:bodyPr wrap="square">
            <a:spAutoFit/>
          </a:bodyPr>
          <a:lstStyle/>
          <a:p>
            <a:r>
              <a:rPr lang="en-GB" b="1" dirty="0"/>
              <a:t>Inseparability</a:t>
            </a:r>
            <a:r>
              <a:rPr lang="en-GB" dirty="0"/>
              <a:t> - Services can’t come without service providers (you can’t have car insurance without being a customer of a car insurance company). Inseparability is sometimes called simultaneity, because the service is produced at the same time it is consumed.</a:t>
            </a:r>
          </a:p>
          <a:p>
            <a:endParaRPr lang="en-GB" dirty="0"/>
          </a:p>
          <a:p>
            <a:r>
              <a:rPr lang="en-GB" dirty="0"/>
              <a:t>Ways to manage inseparability include:</a:t>
            </a:r>
          </a:p>
          <a:p>
            <a:pPr marL="285750" indent="-285750">
              <a:buFont typeface="Arial" panose="020B0604020202020204" pitchFamily="34" charset="0"/>
              <a:buChar char="•"/>
            </a:pPr>
            <a:r>
              <a:rPr lang="en-GB" dirty="0"/>
              <a:t> Managing customer expectations of the service.</a:t>
            </a:r>
          </a:p>
          <a:p>
            <a:pPr marL="285750" indent="-285750">
              <a:buFont typeface="Arial" panose="020B0604020202020204" pitchFamily="34" charset="0"/>
              <a:buChar char="•"/>
            </a:pPr>
            <a:r>
              <a:rPr lang="en-GB" dirty="0"/>
              <a:t> Creating a “service blueprint” for staff which sets out the levels of quality expected. </a:t>
            </a:r>
          </a:p>
        </p:txBody>
      </p:sp>
      <p:sp>
        <p:nvSpPr>
          <p:cNvPr id="9" name="TextBox 8">
            <a:extLst>
              <a:ext uri="{FF2B5EF4-FFF2-40B4-BE49-F238E27FC236}">
                <a16:creationId xmlns:a16="http://schemas.microsoft.com/office/drawing/2014/main" id="{5A3AC8D3-290A-232F-871A-CC936FB757E2}"/>
              </a:ext>
            </a:extLst>
          </p:cNvPr>
          <p:cNvSpPr txBox="1"/>
          <p:nvPr/>
        </p:nvSpPr>
        <p:spPr>
          <a:xfrm>
            <a:off x="33894" y="2574140"/>
            <a:ext cx="5595808" cy="3416320"/>
          </a:xfrm>
          <a:prstGeom prst="rect">
            <a:avLst/>
          </a:prstGeom>
          <a:noFill/>
        </p:spPr>
        <p:txBody>
          <a:bodyPr wrap="square">
            <a:spAutoFit/>
          </a:bodyPr>
          <a:lstStyle/>
          <a:p>
            <a:r>
              <a:rPr lang="en-GB" b="1" dirty="0"/>
              <a:t>Perishability </a:t>
            </a:r>
            <a:r>
              <a:rPr lang="en-GB" dirty="0"/>
              <a:t>- Services have perishability – they cannot be owned or stored for later use or sale. They only exist at the </a:t>
            </a:r>
            <a:r>
              <a:rPr lang="en-GB" b="1" dirty="0"/>
              <a:t>time they are made and consumed </a:t>
            </a:r>
            <a:r>
              <a:rPr lang="en-GB" dirty="0"/>
              <a:t>(car insurance isn’t needed until you drive the car. Netflix isn’t streaming if you aren’t on the page). </a:t>
            </a:r>
          </a:p>
          <a:p>
            <a:endParaRPr lang="en-GB" dirty="0"/>
          </a:p>
          <a:p>
            <a:r>
              <a:rPr lang="en-GB" b="1" dirty="0"/>
              <a:t>Variability</a:t>
            </a:r>
            <a:r>
              <a:rPr lang="en-GB" dirty="0"/>
              <a:t> - Unlike products, standardising the quality of a service can be difficult. Services are run by people and there is always room for human error and technological issues – this creates variability. (Who, When, Where, How?) </a:t>
            </a:r>
          </a:p>
          <a:p>
            <a:endParaRPr lang="en-GB" dirty="0"/>
          </a:p>
        </p:txBody>
      </p:sp>
      <p:sp>
        <p:nvSpPr>
          <p:cNvPr id="5" name="Content Placeholder 4">
            <a:extLst>
              <a:ext uri="{FF2B5EF4-FFF2-40B4-BE49-F238E27FC236}">
                <a16:creationId xmlns:a16="http://schemas.microsoft.com/office/drawing/2014/main" id="{DD65E40B-F704-C53D-74E5-30D905D1E1C2}"/>
              </a:ext>
            </a:extLst>
          </p:cNvPr>
          <p:cNvSpPr>
            <a:spLocks noGrp="1"/>
          </p:cNvSpPr>
          <p:nvPr>
            <p:ph idx="1"/>
          </p:nvPr>
        </p:nvSpPr>
        <p:spPr>
          <a:xfrm>
            <a:off x="33894" y="1759435"/>
            <a:ext cx="10515600" cy="3640897"/>
          </a:xfrm>
        </p:spPr>
        <p:txBody>
          <a:bodyPr/>
          <a:lstStyle/>
          <a:p>
            <a:r>
              <a:rPr lang="en-GB" dirty="0"/>
              <a:t>SERVICES</a:t>
            </a:r>
          </a:p>
        </p:txBody>
      </p:sp>
    </p:spTree>
    <p:extLst>
      <p:ext uri="{BB962C8B-B14F-4D97-AF65-F5344CB8AC3E}">
        <p14:creationId xmlns:p14="http://schemas.microsoft.com/office/powerpoint/2010/main" val="225661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527539" y="-35046"/>
            <a:ext cx="8337629" cy="646331"/>
          </a:xfrm>
          <a:prstGeom prst="rect">
            <a:avLst/>
          </a:prstGeom>
          <a:noFill/>
        </p:spPr>
        <p:txBody>
          <a:bodyPr wrap="square" rtlCol="0">
            <a:spAutoFit/>
          </a:bodyPr>
          <a:lstStyle/>
          <a:p>
            <a:r>
              <a:rPr lang="en-IE" sz="3600" dirty="0">
                <a:solidFill>
                  <a:schemeClr val="accent2"/>
                </a:solidFill>
                <a:latin typeface="Bell Gothic Std Light" charset="0"/>
                <a:ea typeface="Bell Gothic Std Light" charset="0"/>
                <a:cs typeface="Bell Gothic Std Light" charset="0"/>
              </a:rPr>
              <a:t>Price</a:t>
            </a:r>
          </a:p>
        </p:txBody>
      </p:sp>
      <p:sp>
        <p:nvSpPr>
          <p:cNvPr id="4" name="ZoneTexte 3"/>
          <p:cNvSpPr txBox="1"/>
          <p:nvPr/>
        </p:nvSpPr>
        <p:spPr>
          <a:xfrm>
            <a:off x="1530429" y="32028"/>
            <a:ext cx="8252580" cy="523220"/>
          </a:xfrm>
          <a:prstGeom prst="rect">
            <a:avLst/>
          </a:prstGeom>
          <a:noFill/>
        </p:spPr>
        <p:txBody>
          <a:bodyPr wrap="none" rtlCol="0">
            <a:spAutoFit/>
          </a:bodyPr>
          <a:lstStyle/>
          <a:p>
            <a:r>
              <a:rPr lang="en-IE" sz="2800" dirty="0">
                <a:latin typeface="Bell Gothic Std Light" charset="0"/>
                <a:ea typeface="Bell Gothic Std Light" charset="0"/>
                <a:cs typeface="Bell Gothic Std Light" charset="0"/>
              </a:rPr>
              <a:t>New </a:t>
            </a:r>
            <a:r>
              <a:rPr lang="en-IE" sz="2800" b="1" dirty="0">
                <a:latin typeface="Bell Gothic Std Light" charset="0"/>
                <a:ea typeface="Bell Gothic Std Light" charset="0"/>
                <a:cs typeface="Bell Gothic Std Light" charset="0"/>
              </a:rPr>
              <a:t>buying processes </a:t>
            </a:r>
            <a:r>
              <a:rPr lang="en-IE" sz="2800" dirty="0">
                <a:latin typeface="Bell Gothic Std Light" charset="0"/>
                <a:ea typeface="Bell Gothic Std Light" charset="0"/>
                <a:cs typeface="Bell Gothic Std Light" charset="0"/>
              </a:rPr>
              <a:t>require </a:t>
            </a:r>
            <a:r>
              <a:rPr lang="en-IE" sz="2800" b="1" dirty="0">
                <a:latin typeface="Bell Gothic Std Light" charset="0"/>
                <a:ea typeface="Bell Gothic Std Light" charset="0"/>
                <a:cs typeface="Bell Gothic Std Light" charset="0"/>
              </a:rPr>
              <a:t>new pricing approaches</a:t>
            </a:r>
          </a:p>
        </p:txBody>
      </p:sp>
      <p:sp>
        <p:nvSpPr>
          <p:cNvPr id="5" name="ZoneTexte 4"/>
          <p:cNvSpPr txBox="1"/>
          <p:nvPr/>
        </p:nvSpPr>
        <p:spPr>
          <a:xfrm>
            <a:off x="0" y="786476"/>
            <a:ext cx="3229795" cy="1938992"/>
          </a:xfrm>
          <a:prstGeom prst="rect">
            <a:avLst/>
          </a:prstGeom>
          <a:noFill/>
        </p:spPr>
        <p:txBody>
          <a:bodyPr wrap="none" rtlCol="0">
            <a:spAutoFit/>
          </a:bodyPr>
          <a:lstStyle/>
          <a:p>
            <a:pPr marL="285750" indent="-285750">
              <a:buFont typeface="Arial" charset="0"/>
              <a:buChar char="•"/>
            </a:pPr>
            <a:r>
              <a:rPr lang="en-IE" sz="2400" dirty="0">
                <a:latin typeface="Bell Gothic Std Light" charset="0"/>
                <a:ea typeface="Bell Gothic Std Light" charset="0"/>
                <a:cs typeface="Bell Gothic Std Light" charset="0"/>
              </a:rPr>
              <a:t>Subscription</a:t>
            </a:r>
          </a:p>
          <a:p>
            <a:pPr marL="285750" indent="-285750">
              <a:buFont typeface="Arial" charset="0"/>
              <a:buChar char="•"/>
            </a:pPr>
            <a:r>
              <a:rPr lang="en-IE" sz="2400" dirty="0">
                <a:latin typeface="Bell Gothic Std Light" charset="0"/>
                <a:ea typeface="Bell Gothic Std Light" charset="0"/>
                <a:cs typeface="Bell Gothic Std Light" charset="0"/>
              </a:rPr>
              <a:t>Pay Per View</a:t>
            </a:r>
          </a:p>
          <a:p>
            <a:pPr marL="285750" indent="-285750">
              <a:buFont typeface="Arial" charset="0"/>
              <a:buChar char="•"/>
            </a:pPr>
            <a:r>
              <a:rPr lang="en-IE" sz="2400" dirty="0">
                <a:latin typeface="Bell Gothic Std Light" charset="0"/>
                <a:ea typeface="Bell Gothic Std Light" charset="0"/>
                <a:cs typeface="Bell Gothic Std Light" charset="0"/>
              </a:rPr>
              <a:t>Bundling</a:t>
            </a:r>
          </a:p>
          <a:p>
            <a:pPr marL="285750" indent="-285750">
              <a:buFont typeface="Arial" charset="0"/>
              <a:buChar char="•"/>
            </a:pPr>
            <a:r>
              <a:rPr lang="en-IE" sz="2400" dirty="0">
                <a:latin typeface="Bell Gothic Std Light" charset="0"/>
                <a:ea typeface="Bell Gothic Std Light" charset="0"/>
                <a:cs typeface="Bell Gothic Std Light" charset="0"/>
              </a:rPr>
              <a:t>Ad-supported content</a:t>
            </a:r>
          </a:p>
          <a:p>
            <a:pPr marL="285750" indent="-285750">
              <a:buFont typeface="Arial" charset="0"/>
              <a:buChar char="•"/>
            </a:pPr>
            <a:r>
              <a:rPr lang="en-IE" sz="2400" dirty="0">
                <a:latin typeface="Bell Gothic Std Light" charset="0"/>
                <a:ea typeface="Bell Gothic Std Light" charset="0"/>
                <a:cs typeface="Bell Gothic Std Light" charset="0"/>
              </a:rPr>
              <a:t>Pre-order</a:t>
            </a:r>
          </a:p>
        </p:txBody>
      </p:sp>
      <p:cxnSp>
        <p:nvCxnSpPr>
          <p:cNvPr id="15" name="Connecteur droit 14"/>
          <p:cNvCxnSpPr/>
          <p:nvPr/>
        </p:nvCxnSpPr>
        <p:spPr>
          <a:xfrm>
            <a:off x="4670638" y="1393805"/>
            <a:ext cx="6093" cy="4315327"/>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25240" y="2609039"/>
            <a:ext cx="4541998" cy="3046988"/>
          </a:xfrm>
          <a:prstGeom prst="rect">
            <a:avLst/>
          </a:prstGeom>
          <a:noFill/>
        </p:spPr>
        <p:txBody>
          <a:bodyPr wrap="square" rtlCol="0">
            <a:spAutoFit/>
          </a:bodyPr>
          <a:lstStyle/>
          <a:p>
            <a:pPr marL="285750" indent="-285750">
              <a:buFont typeface="Arial" charset="0"/>
              <a:buChar char="•"/>
            </a:pPr>
            <a:r>
              <a:rPr lang="en-IE" sz="2400" dirty="0">
                <a:latin typeface="Bell Gothic Std Light" charset="0"/>
                <a:ea typeface="Bell Gothic Std Light" charset="0"/>
                <a:cs typeface="Bell Gothic Std Light" charset="0"/>
              </a:rPr>
              <a:t>Basic price</a:t>
            </a:r>
          </a:p>
          <a:p>
            <a:pPr marL="285750" indent="-285750">
              <a:buFont typeface="Arial" charset="0"/>
              <a:buChar char="•"/>
            </a:pPr>
            <a:r>
              <a:rPr lang="en-IE" sz="2400" dirty="0">
                <a:latin typeface="Bell Gothic Std Light" charset="0"/>
                <a:ea typeface="Bell Gothic Std Light" charset="0"/>
                <a:cs typeface="Bell Gothic Std Light" charset="0"/>
              </a:rPr>
              <a:t>Discounts</a:t>
            </a:r>
          </a:p>
          <a:p>
            <a:pPr marL="285750" indent="-285750">
              <a:buFont typeface="Arial" charset="0"/>
              <a:buChar char="•"/>
            </a:pPr>
            <a:r>
              <a:rPr lang="en-IE" sz="2400" dirty="0">
                <a:latin typeface="Bell Gothic Std Light" charset="0"/>
                <a:ea typeface="Bell Gothic Std Light" charset="0"/>
                <a:cs typeface="Bell Gothic Std Light" charset="0"/>
              </a:rPr>
              <a:t>Add-ons and extra products and services</a:t>
            </a:r>
          </a:p>
          <a:p>
            <a:pPr marL="285750" indent="-285750">
              <a:buFont typeface="Arial" charset="0"/>
              <a:buChar char="•"/>
            </a:pPr>
            <a:r>
              <a:rPr lang="en-IE" sz="2400" dirty="0">
                <a:latin typeface="Bell Gothic Std Light" charset="0"/>
                <a:ea typeface="Bell Gothic Std Light" charset="0"/>
                <a:cs typeface="Bell Gothic Std Light" charset="0"/>
              </a:rPr>
              <a:t>Guarantees and warranties</a:t>
            </a:r>
          </a:p>
          <a:p>
            <a:pPr marL="285750" indent="-285750">
              <a:buFont typeface="Arial" charset="0"/>
              <a:buChar char="•"/>
            </a:pPr>
            <a:r>
              <a:rPr lang="en-IE" sz="2400" dirty="0">
                <a:latin typeface="Bell Gothic Std Light" charset="0"/>
                <a:ea typeface="Bell Gothic Std Light" charset="0"/>
                <a:cs typeface="Bell Gothic Std Light" charset="0"/>
              </a:rPr>
              <a:t>Refund and return policies</a:t>
            </a:r>
          </a:p>
          <a:p>
            <a:pPr marL="285750" indent="-285750">
              <a:buFont typeface="Arial" charset="0"/>
              <a:buChar char="•"/>
            </a:pPr>
            <a:r>
              <a:rPr lang="en-IE" sz="2400" dirty="0">
                <a:latin typeface="Bell Gothic Std Light" charset="0"/>
                <a:ea typeface="Bell Gothic Std Light" charset="0"/>
                <a:cs typeface="Bell Gothic Std Light" charset="0"/>
              </a:rPr>
              <a:t>Order cancellation terms</a:t>
            </a:r>
          </a:p>
          <a:p>
            <a:pPr marL="285750" indent="-285750">
              <a:buFont typeface="Arial" charset="0"/>
              <a:buChar char="•"/>
            </a:pPr>
            <a:r>
              <a:rPr lang="en-IE" sz="2400" dirty="0">
                <a:latin typeface="Bell Gothic Std Light" charset="0"/>
                <a:ea typeface="Bell Gothic Std Light" charset="0"/>
                <a:cs typeface="Bell Gothic Std Light" charset="0"/>
              </a:rPr>
              <a:t>Revoke action buttons</a:t>
            </a:r>
          </a:p>
        </p:txBody>
      </p:sp>
      <p:sp>
        <p:nvSpPr>
          <p:cNvPr id="20" name="ZoneTexte 19"/>
          <p:cNvSpPr txBox="1"/>
          <p:nvPr/>
        </p:nvSpPr>
        <p:spPr>
          <a:xfrm>
            <a:off x="7101610" y="1480814"/>
            <a:ext cx="184731" cy="369332"/>
          </a:xfrm>
          <a:prstGeom prst="rect">
            <a:avLst/>
          </a:prstGeom>
          <a:noFill/>
        </p:spPr>
        <p:txBody>
          <a:bodyPr wrap="none" rtlCol="0">
            <a:spAutoFit/>
          </a:bodyPr>
          <a:lstStyle/>
          <a:p>
            <a:endParaRPr lang="en-IE">
              <a:latin typeface="Avenir Next" charset="0"/>
              <a:ea typeface="Avenir Next" charset="0"/>
              <a:cs typeface="Avenir Next" charset="0"/>
            </a:endParaRPr>
          </a:p>
        </p:txBody>
      </p:sp>
      <p:pic>
        <p:nvPicPr>
          <p:cNvPr id="1026" name="Picture 2">
            <a:extLst>
              <a:ext uri="{FF2B5EF4-FFF2-40B4-BE49-F238E27FC236}">
                <a16:creationId xmlns:a16="http://schemas.microsoft.com/office/drawing/2014/main" id="{0AE715DB-6093-D4AC-1558-2406E165FD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7118" y="1393805"/>
            <a:ext cx="6361895" cy="3104113"/>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8B8D0C23-9D65-9117-AABD-0A3591D8E0EC}"/>
              </a:ext>
            </a:extLst>
          </p:cNvPr>
          <p:cNvGrpSpPr/>
          <p:nvPr/>
        </p:nvGrpSpPr>
        <p:grpSpPr>
          <a:xfrm>
            <a:off x="6593553" y="4823917"/>
            <a:ext cx="4047092" cy="1025451"/>
            <a:chOff x="7117700" y="1728826"/>
            <a:chExt cx="4047092" cy="1025451"/>
          </a:xfrm>
        </p:grpSpPr>
        <p:sp>
          <p:nvSpPr>
            <p:cNvPr id="9" name="TextBox 8">
              <a:extLst>
                <a:ext uri="{FF2B5EF4-FFF2-40B4-BE49-F238E27FC236}">
                  <a16:creationId xmlns:a16="http://schemas.microsoft.com/office/drawing/2014/main" id="{3645800A-8F45-26D9-04EC-4CA37BE21D76}"/>
                </a:ext>
              </a:extLst>
            </p:cNvPr>
            <p:cNvSpPr txBox="1"/>
            <p:nvPr/>
          </p:nvSpPr>
          <p:spPr>
            <a:xfrm>
              <a:off x="7117700" y="1809052"/>
              <a:ext cx="3269886" cy="923330"/>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Are the cost of events and tourism increasing or decreasing? </a:t>
              </a:r>
            </a:p>
          </p:txBody>
        </p:sp>
        <p:pic>
          <p:nvPicPr>
            <p:cNvPr id="10" name="Picture 2" descr="Amazon.co.uk: Question of the Day : Alexa Skills">
              <a:extLst>
                <a:ext uri="{FF2B5EF4-FFF2-40B4-BE49-F238E27FC236}">
                  <a16:creationId xmlns:a16="http://schemas.microsoft.com/office/drawing/2014/main" id="{E49BC0A1-3C05-629D-C5A6-154024D270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9341" y="172882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3758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Digital rendering of a coloured world map">
            <a:extLst>
              <a:ext uri="{FF2B5EF4-FFF2-40B4-BE49-F238E27FC236}">
                <a16:creationId xmlns:a16="http://schemas.microsoft.com/office/drawing/2014/main" id="{19A509DB-F8FC-C5B9-C10F-FAD4BFF25BD4}"/>
              </a:ext>
            </a:extLst>
          </p:cNvPr>
          <p:cNvPicPr>
            <a:picLocks noChangeAspect="1"/>
          </p:cNvPicPr>
          <p:nvPr/>
        </p:nvPicPr>
        <p:blipFill>
          <a:blip r:embed="rId3"/>
          <a:stretch>
            <a:fillRect/>
          </a:stretch>
        </p:blipFill>
        <p:spPr>
          <a:xfrm>
            <a:off x="5226" y="0"/>
            <a:ext cx="8354891" cy="5803568"/>
          </a:xfrm>
          <a:prstGeom prst="rect">
            <a:avLst/>
          </a:prstGeom>
        </p:spPr>
      </p:pic>
      <p:sp>
        <p:nvSpPr>
          <p:cNvPr id="2" name="Title 1">
            <a:extLst>
              <a:ext uri="{FF2B5EF4-FFF2-40B4-BE49-F238E27FC236}">
                <a16:creationId xmlns:a16="http://schemas.microsoft.com/office/drawing/2014/main" id="{A9A66F9E-F6C3-408D-BB9D-8EFAC2BF32F3}"/>
              </a:ext>
            </a:extLst>
          </p:cNvPr>
          <p:cNvSpPr>
            <a:spLocks noGrp="1"/>
          </p:cNvSpPr>
          <p:nvPr>
            <p:ph type="title"/>
          </p:nvPr>
        </p:nvSpPr>
        <p:spPr>
          <a:xfrm>
            <a:off x="-3412666" y="-90363"/>
            <a:ext cx="8354891" cy="1234547"/>
          </a:xfrm>
        </p:spPr>
        <p:txBody>
          <a:bodyPr vert="horz" lIns="91440" tIns="45720" rIns="91440" bIns="45720" rtlCol="0" anchor="b">
            <a:normAutofit/>
          </a:bodyPr>
          <a:lstStyle/>
          <a:p>
            <a:pPr algn="ctr"/>
            <a:r>
              <a:rPr lang="en-US" b="1" kern="1200" dirty="0">
                <a:solidFill>
                  <a:schemeClr val="bg1"/>
                </a:solidFill>
                <a:highlight>
                  <a:srgbClr val="808080"/>
                </a:highlight>
                <a:latin typeface="+mj-lt"/>
                <a:ea typeface="+mj-ea"/>
                <a:cs typeface="+mj-cs"/>
              </a:rPr>
              <a:t>Place</a:t>
            </a:r>
            <a:br>
              <a:rPr lang="en-US" sz="2900" dirty="0"/>
            </a:br>
            <a:endParaRPr lang="en-US" sz="2900" dirty="0">
              <a:solidFill>
                <a:schemeClr val="bg1"/>
              </a:solidFill>
            </a:endParaRPr>
          </a:p>
        </p:txBody>
      </p:sp>
      <p:pic>
        <p:nvPicPr>
          <p:cNvPr id="5" name="Picture 4">
            <a:extLst>
              <a:ext uri="{FF2B5EF4-FFF2-40B4-BE49-F238E27FC236}">
                <a16:creationId xmlns:a16="http://schemas.microsoft.com/office/drawing/2014/main" id="{D11FA574-4B1B-9856-1D71-D150E406F13A}"/>
              </a:ext>
            </a:extLst>
          </p:cNvPr>
          <p:cNvPicPr>
            <a:picLocks noChangeAspect="1"/>
          </p:cNvPicPr>
          <p:nvPr/>
        </p:nvPicPr>
        <p:blipFill>
          <a:blip r:embed="rId4"/>
          <a:stretch>
            <a:fillRect/>
          </a:stretch>
        </p:blipFill>
        <p:spPr>
          <a:xfrm>
            <a:off x="4172511" y="1144184"/>
            <a:ext cx="7828755" cy="3537871"/>
          </a:xfrm>
          <a:prstGeom prst="rect">
            <a:avLst/>
          </a:prstGeom>
        </p:spPr>
      </p:pic>
      <p:sp>
        <p:nvSpPr>
          <p:cNvPr id="6" name="TextBox 5">
            <a:extLst>
              <a:ext uri="{FF2B5EF4-FFF2-40B4-BE49-F238E27FC236}">
                <a16:creationId xmlns:a16="http://schemas.microsoft.com/office/drawing/2014/main" id="{56BD128E-5746-2A77-BDD5-CA696543ED84}"/>
              </a:ext>
            </a:extLst>
          </p:cNvPr>
          <p:cNvSpPr txBox="1"/>
          <p:nvPr/>
        </p:nvSpPr>
        <p:spPr>
          <a:xfrm>
            <a:off x="10504073" y="4274781"/>
            <a:ext cx="792088"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4262762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Colourful carved figures of humans">
            <a:extLst>
              <a:ext uri="{FF2B5EF4-FFF2-40B4-BE49-F238E27FC236}">
                <a16:creationId xmlns:a16="http://schemas.microsoft.com/office/drawing/2014/main" id="{AD77BC99-0B28-82CE-11AD-AC67146ADD62}"/>
              </a:ext>
            </a:extLst>
          </p:cNvPr>
          <p:cNvPicPr>
            <a:picLocks noChangeAspect="1"/>
          </p:cNvPicPr>
          <p:nvPr/>
        </p:nvPicPr>
        <p:blipFill rotWithShape="1">
          <a:blip r:embed="rId2">
            <a:alphaModFix/>
          </a:blip>
          <a:srcRect l="2908" r="2095" b="-10"/>
          <a:stretch/>
        </p:blipFill>
        <p:spPr>
          <a:xfrm>
            <a:off x="0" y="-15121"/>
            <a:ext cx="7777316" cy="5832991"/>
          </a:xfrm>
          <a:prstGeom prst="rect">
            <a:avLst/>
          </a:prstGeom>
        </p:spPr>
      </p:pic>
      <p:sp>
        <p:nvSpPr>
          <p:cNvPr id="2" name="Title 1">
            <a:extLst>
              <a:ext uri="{FF2B5EF4-FFF2-40B4-BE49-F238E27FC236}">
                <a16:creationId xmlns:a16="http://schemas.microsoft.com/office/drawing/2014/main" id="{E4CB9A20-8A28-4E62-B23B-124999EEE594}"/>
              </a:ext>
            </a:extLst>
          </p:cNvPr>
          <p:cNvSpPr>
            <a:spLocks noGrp="1"/>
          </p:cNvSpPr>
          <p:nvPr>
            <p:ph type="title"/>
          </p:nvPr>
        </p:nvSpPr>
        <p:spPr>
          <a:xfrm>
            <a:off x="513764" y="328104"/>
            <a:ext cx="3116869" cy="4072044"/>
          </a:xfrm>
        </p:spPr>
        <p:txBody>
          <a:bodyPr vert="horz" lIns="91440" tIns="45720" rIns="91440" bIns="45720" rtlCol="0" anchor="t">
            <a:normAutofit/>
          </a:bodyPr>
          <a:lstStyle/>
          <a:p>
            <a:r>
              <a:rPr lang="en-US" dirty="0">
                <a:solidFill>
                  <a:srgbClr val="7030A0"/>
                </a:solidFill>
              </a:rPr>
              <a:t>Objectives of promotion:</a:t>
            </a:r>
          </a:p>
        </p:txBody>
      </p:sp>
      <p:sp>
        <p:nvSpPr>
          <p:cNvPr id="6" name="TextBox 5">
            <a:extLst>
              <a:ext uri="{FF2B5EF4-FFF2-40B4-BE49-F238E27FC236}">
                <a16:creationId xmlns:a16="http://schemas.microsoft.com/office/drawing/2014/main" id="{C5D8618F-F8A5-41AF-8384-824E18E8B5EF}"/>
              </a:ext>
            </a:extLst>
          </p:cNvPr>
          <p:cNvSpPr txBox="1"/>
          <p:nvPr/>
        </p:nvSpPr>
        <p:spPr>
          <a:xfrm>
            <a:off x="6781703" y="-498411"/>
            <a:ext cx="5410297" cy="6434977"/>
          </a:xfrm>
          <a:prstGeom prst="rect">
            <a:avLst/>
          </a:prstGeom>
          <a:solidFill>
            <a:schemeClr val="tx1">
              <a:lumMod val="50000"/>
              <a:lumOff val="50000"/>
            </a:schemeClr>
          </a:solidFill>
        </p:spPr>
        <p:txBody>
          <a:bodyPr vert="horz" lIns="91440" tIns="45720" rIns="91440" bIns="45720" rtlCol="0">
            <a:normAutofit/>
          </a:bodyPr>
          <a:lstStyle/>
          <a:p>
            <a:pPr indent="-228600">
              <a:lnSpc>
                <a:spcPct val="90000"/>
              </a:lnSpc>
              <a:spcAft>
                <a:spcPts val="450"/>
              </a:spcAft>
              <a:buFont typeface="Arial" panose="020B0604020202020204" pitchFamily="34" charset="0"/>
              <a:buChar char="•"/>
            </a:pPr>
            <a:r>
              <a:rPr lang="en-US" sz="2000" b="1" dirty="0">
                <a:solidFill>
                  <a:srgbClr val="FFFFFF"/>
                </a:solidFill>
                <a:latin typeface="Calibri" panose="020F0502020204030204"/>
              </a:rPr>
              <a:t>Change consumer psychology:</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differentiate, reinforce, inform, persuade DRIP (Fill, 2011) </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change/reinforce attitudes</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get into purchase consideration set</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create brand awareness</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build brand image</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re-position the brand</a:t>
            </a:r>
          </a:p>
          <a:p>
            <a:pPr marL="257175" indent="-228600">
              <a:lnSpc>
                <a:spcPct val="90000"/>
              </a:lnSpc>
              <a:spcAft>
                <a:spcPts val="450"/>
              </a:spcAft>
              <a:buFont typeface="Arial" panose="020B0604020202020204" pitchFamily="34" charset="0"/>
              <a:buChar char="•"/>
            </a:pPr>
            <a:endParaRPr lang="en-US" sz="2000" dirty="0">
              <a:solidFill>
                <a:srgbClr val="FFFFFF"/>
              </a:solidFill>
              <a:latin typeface="Calibri" panose="020F0502020204030204"/>
            </a:endParaRPr>
          </a:p>
          <a:p>
            <a:pPr indent="-228600">
              <a:lnSpc>
                <a:spcPct val="90000"/>
              </a:lnSpc>
              <a:spcAft>
                <a:spcPts val="450"/>
              </a:spcAft>
              <a:buFont typeface="Arial" panose="020B0604020202020204" pitchFamily="34" charset="0"/>
              <a:buChar char="•"/>
            </a:pPr>
            <a:r>
              <a:rPr lang="en-US" sz="2000" b="1" dirty="0">
                <a:solidFill>
                  <a:srgbClr val="FFFFFF"/>
                </a:solidFill>
                <a:latin typeface="Calibri" panose="020F0502020204030204"/>
              </a:rPr>
              <a:t>Change consumer purchasing </a:t>
            </a:r>
            <a:r>
              <a:rPr lang="en-US" sz="2000" b="1" dirty="0" err="1">
                <a:solidFill>
                  <a:srgbClr val="FFFFFF"/>
                </a:solidFill>
                <a:latin typeface="Calibri" panose="020F0502020204030204"/>
              </a:rPr>
              <a:t>behaviour</a:t>
            </a:r>
            <a:r>
              <a:rPr lang="en-US" sz="2000" b="1" dirty="0">
                <a:solidFill>
                  <a:srgbClr val="FFFFFF"/>
                </a:solidFill>
                <a:latin typeface="Calibri" panose="020F0502020204030204"/>
              </a:rPr>
              <a:t>:</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stimulate trial </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regain lost customers</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increase usage</a:t>
            </a:r>
          </a:p>
          <a:p>
            <a:pPr marL="257175" indent="-228600">
              <a:lnSpc>
                <a:spcPct val="90000"/>
              </a:lnSpc>
              <a:spcAft>
                <a:spcPts val="450"/>
              </a:spcAft>
              <a:buFont typeface="Arial" panose="020B0604020202020204" pitchFamily="34" charset="0"/>
              <a:buChar char="•"/>
            </a:pPr>
            <a:endParaRPr lang="en-US" sz="2000" dirty="0">
              <a:solidFill>
                <a:srgbClr val="FFFFFF"/>
              </a:solidFill>
              <a:latin typeface="Calibri" panose="020F0502020204030204"/>
            </a:endParaRPr>
          </a:p>
          <a:p>
            <a:pPr indent="-228600">
              <a:lnSpc>
                <a:spcPct val="90000"/>
              </a:lnSpc>
              <a:spcAft>
                <a:spcPts val="450"/>
              </a:spcAft>
              <a:buFont typeface="Arial" panose="020B0604020202020204" pitchFamily="34" charset="0"/>
              <a:buChar char="•"/>
            </a:pPr>
            <a:r>
              <a:rPr lang="en-US" sz="2000" b="1" dirty="0">
                <a:solidFill>
                  <a:srgbClr val="FFFFFF"/>
                </a:solidFill>
                <a:latin typeface="Calibri" panose="020F0502020204030204"/>
              </a:rPr>
              <a:t>Other objectives:</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break into new market</a:t>
            </a:r>
          </a:p>
          <a:p>
            <a:pPr marL="257175" indent="-228600">
              <a:lnSpc>
                <a:spcPct val="90000"/>
              </a:lnSpc>
              <a:spcAft>
                <a:spcPts val="450"/>
              </a:spcAft>
              <a:buFont typeface="Arial" panose="020B0604020202020204" pitchFamily="34" charset="0"/>
              <a:buChar char="•"/>
            </a:pPr>
            <a:r>
              <a:rPr lang="en-US" sz="2000" dirty="0">
                <a:solidFill>
                  <a:srgbClr val="FFFFFF"/>
                </a:solidFill>
                <a:latin typeface="Calibri" panose="020F0502020204030204"/>
              </a:rPr>
              <a:t>obtain information about consumers</a:t>
            </a:r>
          </a:p>
        </p:txBody>
      </p:sp>
    </p:spTree>
    <p:extLst>
      <p:ext uri="{BB962C8B-B14F-4D97-AF65-F5344CB8AC3E}">
        <p14:creationId xmlns:p14="http://schemas.microsoft.com/office/powerpoint/2010/main" val="1671628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CFCEA-F23E-45F1-B357-6DB2D8228D3A}"/>
              </a:ext>
            </a:extLst>
          </p:cNvPr>
          <p:cNvSpPr>
            <a:spLocks noGrp="1"/>
          </p:cNvSpPr>
          <p:nvPr>
            <p:ph type="title"/>
          </p:nvPr>
        </p:nvSpPr>
        <p:spPr>
          <a:xfrm>
            <a:off x="115455" y="-110670"/>
            <a:ext cx="3159843" cy="1066593"/>
          </a:xfrm>
        </p:spPr>
        <p:txBody>
          <a:bodyPr>
            <a:normAutofit/>
          </a:bodyPr>
          <a:lstStyle/>
          <a:p>
            <a:r>
              <a:rPr lang="en-GB" sz="2400" b="1" dirty="0"/>
              <a:t>Communication Mix</a:t>
            </a:r>
            <a:br>
              <a:rPr lang="en-GB" sz="2400" b="1" dirty="0"/>
            </a:br>
            <a:r>
              <a:rPr lang="en-GB" sz="2400" b="1" dirty="0"/>
              <a:t> ( PROMOTIONAL Mix )</a:t>
            </a:r>
          </a:p>
        </p:txBody>
      </p:sp>
      <p:sp>
        <p:nvSpPr>
          <p:cNvPr id="10" name="Content Placeholder 2">
            <a:extLst>
              <a:ext uri="{FF2B5EF4-FFF2-40B4-BE49-F238E27FC236}">
                <a16:creationId xmlns:a16="http://schemas.microsoft.com/office/drawing/2014/main" id="{BA05F311-056A-6CCD-92E9-6E69AC23E825}"/>
              </a:ext>
            </a:extLst>
          </p:cNvPr>
          <p:cNvSpPr>
            <a:spLocks noGrp="1"/>
          </p:cNvSpPr>
          <p:nvPr>
            <p:ph idx="1"/>
          </p:nvPr>
        </p:nvSpPr>
        <p:spPr>
          <a:xfrm>
            <a:off x="207346" y="1633125"/>
            <a:ext cx="5347880" cy="4937547"/>
          </a:xfrm>
        </p:spPr>
        <p:txBody>
          <a:bodyPr>
            <a:normAutofit/>
          </a:bodyPr>
          <a:lstStyle/>
          <a:p>
            <a:pPr marL="0" indent="0">
              <a:buNone/>
            </a:pPr>
            <a:r>
              <a:rPr lang="en-GB" sz="2000" b="0" i="0" dirty="0">
                <a:solidFill>
                  <a:srgbClr val="292929"/>
                </a:solidFill>
                <a:effectLst/>
              </a:rPr>
              <a:t>A company’s overall marketing communication strategy is called the “Communications” or “Promotional” mix.</a:t>
            </a:r>
          </a:p>
          <a:p>
            <a:pPr marL="0" indent="0">
              <a:buNone/>
            </a:pPr>
            <a:br>
              <a:rPr lang="en-GB" sz="2000" dirty="0"/>
            </a:br>
            <a:r>
              <a:rPr lang="en-GB" sz="2000" b="0" i="0" dirty="0">
                <a:solidFill>
                  <a:srgbClr val="292929"/>
                </a:solidFill>
                <a:effectLst/>
              </a:rPr>
              <a:t>“The specific blend of advertising, public relations, personal selling, and direct-marketing tools that the company uses to persuasively communicate customer value and build customer relationships.”</a:t>
            </a:r>
            <a:r>
              <a:rPr lang="en-GB" sz="2000" dirty="0"/>
              <a:t> (</a:t>
            </a:r>
            <a:r>
              <a:rPr lang="en-GB" sz="2000" dirty="0">
                <a:solidFill>
                  <a:srgbClr val="292929"/>
                </a:solidFill>
              </a:rPr>
              <a:t>Kotler &amp; Armstrong, 2018) </a:t>
            </a:r>
            <a:endParaRPr lang="en-GB" sz="2000" dirty="0"/>
          </a:p>
          <a:p>
            <a:pPr marL="0" indent="0">
              <a:buNone/>
            </a:pPr>
            <a:r>
              <a:rPr lang="en-GB" sz="2000" dirty="0"/>
              <a:t>In the era of mass communications and emerging mobile technologies, an organization must build an adequate mix of marketing communications </a:t>
            </a:r>
            <a:r>
              <a:rPr lang="en-GB" sz="2000" b="0" i="0" dirty="0">
                <a:solidFill>
                  <a:srgbClr val="000000"/>
                </a:solidFill>
                <a:effectLst/>
              </a:rPr>
              <a:t>(Todorova, 2015)</a:t>
            </a:r>
          </a:p>
          <a:p>
            <a:pPr marL="0" indent="0">
              <a:buNone/>
            </a:pPr>
            <a:endParaRPr lang="en-GB" sz="1600" dirty="0"/>
          </a:p>
        </p:txBody>
      </p:sp>
      <p:pic>
        <p:nvPicPr>
          <p:cNvPr id="4" name="Picture 3">
            <a:extLst>
              <a:ext uri="{FF2B5EF4-FFF2-40B4-BE49-F238E27FC236}">
                <a16:creationId xmlns:a16="http://schemas.microsoft.com/office/drawing/2014/main" id="{D7922D70-FE0B-48E2-A12C-ECE08AC3B3D0}"/>
              </a:ext>
            </a:extLst>
          </p:cNvPr>
          <p:cNvPicPr>
            <a:picLocks noChangeAspect="1"/>
          </p:cNvPicPr>
          <p:nvPr/>
        </p:nvPicPr>
        <p:blipFill>
          <a:blip r:embed="rId3"/>
          <a:stretch>
            <a:fillRect/>
          </a:stretch>
        </p:blipFill>
        <p:spPr>
          <a:xfrm>
            <a:off x="5671819" y="1363446"/>
            <a:ext cx="5935178" cy="4169461"/>
          </a:xfrm>
          <a:prstGeom prst="rect">
            <a:avLst/>
          </a:prstGeom>
          <a:effectLst/>
        </p:spPr>
      </p:pic>
    </p:spTree>
    <p:extLst>
      <p:ext uri="{BB962C8B-B14F-4D97-AF65-F5344CB8AC3E}">
        <p14:creationId xmlns:p14="http://schemas.microsoft.com/office/powerpoint/2010/main" val="1683266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A010A-0202-2F0B-0FFD-50DBF873DE42}"/>
              </a:ext>
            </a:extLst>
          </p:cNvPr>
          <p:cNvSpPr>
            <a:spLocks noGrp="1"/>
          </p:cNvSpPr>
          <p:nvPr>
            <p:ph type="title"/>
          </p:nvPr>
        </p:nvSpPr>
        <p:spPr>
          <a:xfrm>
            <a:off x="1703512" y="18256"/>
            <a:ext cx="8712968" cy="1325563"/>
          </a:xfrm>
        </p:spPr>
        <p:txBody>
          <a:bodyPr/>
          <a:lstStyle/>
          <a:p>
            <a:r>
              <a:rPr lang="en-GB" dirty="0"/>
              <a:t>Marketing Channels: Explained in 10 minutes</a:t>
            </a:r>
          </a:p>
        </p:txBody>
      </p:sp>
      <p:pic>
        <p:nvPicPr>
          <p:cNvPr id="4" name="Online Media 3" title="Marketing Channels: Explained in 10 minutes">
            <a:hlinkClick r:id="" action="ppaction://media"/>
            <a:extLst>
              <a:ext uri="{FF2B5EF4-FFF2-40B4-BE49-F238E27FC236}">
                <a16:creationId xmlns:a16="http://schemas.microsoft.com/office/drawing/2014/main" id="{C4250383-9169-BA4A-BDEE-201ED2032374}"/>
              </a:ext>
            </a:extLst>
          </p:cNvPr>
          <p:cNvPicPr>
            <a:picLocks noGrp="1" noRot="1" noChangeAspect="1"/>
          </p:cNvPicPr>
          <p:nvPr>
            <p:ph idx="1"/>
            <a:videoFile r:link="rId1"/>
          </p:nvPr>
        </p:nvPicPr>
        <p:blipFill>
          <a:blip r:embed="rId4"/>
          <a:stretch>
            <a:fillRect/>
          </a:stretch>
        </p:blipFill>
        <p:spPr>
          <a:xfrm>
            <a:off x="2424113" y="1323975"/>
            <a:ext cx="7700962" cy="4332288"/>
          </a:xfrm>
          <a:prstGeom prst="rect">
            <a:avLst/>
          </a:prstGeom>
        </p:spPr>
      </p:pic>
    </p:spTree>
    <p:extLst>
      <p:ext uri="{BB962C8B-B14F-4D97-AF65-F5344CB8AC3E}">
        <p14:creationId xmlns:p14="http://schemas.microsoft.com/office/powerpoint/2010/main" val="3430269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3F26D-A044-4994-87F4-324250A0CC1D}"/>
              </a:ext>
            </a:extLst>
          </p:cNvPr>
          <p:cNvSpPr>
            <a:spLocks noGrp="1"/>
          </p:cNvSpPr>
          <p:nvPr>
            <p:ph type="title"/>
          </p:nvPr>
        </p:nvSpPr>
        <p:spPr>
          <a:xfrm>
            <a:off x="88489" y="-1083760"/>
            <a:ext cx="5625125" cy="3697685"/>
          </a:xfrm>
        </p:spPr>
        <p:txBody>
          <a:bodyPr>
            <a:normAutofit/>
          </a:bodyPr>
          <a:lstStyle/>
          <a:p>
            <a:pPr algn="ctr"/>
            <a:r>
              <a:rPr lang="en-US" b="1" dirty="0">
                <a:solidFill>
                  <a:schemeClr val="accent1"/>
                </a:solidFill>
              </a:rPr>
              <a:t>DRIP</a:t>
            </a:r>
            <a:br>
              <a:rPr lang="en-US" dirty="0">
                <a:solidFill>
                  <a:schemeClr val="accent1"/>
                </a:solidFill>
              </a:rPr>
            </a:br>
            <a:r>
              <a:rPr lang="en-US" sz="1600" b="1" dirty="0"/>
              <a:t>There are four different objectives for marketing communications (Fill, 2011):</a:t>
            </a:r>
            <a:endParaRPr lang="en-US" sz="1500" b="1" dirty="0">
              <a:solidFill>
                <a:schemeClr val="accent1"/>
              </a:solidFill>
            </a:endParaRPr>
          </a:p>
        </p:txBody>
      </p:sp>
      <p:sp>
        <p:nvSpPr>
          <p:cNvPr id="22" name="Content Placeholder 2">
            <a:extLst>
              <a:ext uri="{FF2B5EF4-FFF2-40B4-BE49-F238E27FC236}">
                <a16:creationId xmlns:a16="http://schemas.microsoft.com/office/drawing/2014/main" id="{9617F6BD-0325-4DE9-85C8-F398CC663A61}"/>
              </a:ext>
            </a:extLst>
          </p:cNvPr>
          <p:cNvSpPr>
            <a:spLocks noGrp="1"/>
          </p:cNvSpPr>
          <p:nvPr>
            <p:ph idx="1"/>
          </p:nvPr>
        </p:nvSpPr>
        <p:spPr>
          <a:xfrm>
            <a:off x="239068" y="1206442"/>
            <a:ext cx="5625125" cy="4767638"/>
          </a:xfrm>
        </p:spPr>
        <p:txBody>
          <a:bodyPr anchor="ctr">
            <a:normAutofit lnSpcReduction="10000"/>
          </a:bodyPr>
          <a:lstStyle/>
          <a:p>
            <a:pPr marL="0" indent="0">
              <a:buNone/>
            </a:pPr>
            <a:endParaRPr lang="en-US" sz="1350" dirty="0"/>
          </a:p>
          <a:p>
            <a:pPr marL="0" indent="0">
              <a:lnSpc>
                <a:spcPct val="110000"/>
              </a:lnSpc>
              <a:buNone/>
            </a:pPr>
            <a:r>
              <a:rPr lang="en-GB" sz="1800" b="1" dirty="0"/>
              <a:t>Differentiate:</a:t>
            </a:r>
            <a:r>
              <a:rPr lang="en-GB" sz="1800" dirty="0"/>
              <a:t> Positions the product/service attractively. </a:t>
            </a:r>
            <a:r>
              <a:rPr lang="en-US" sz="1800" dirty="0"/>
              <a:t>May explain a USP or competitive advantage(s).</a:t>
            </a:r>
            <a:r>
              <a:rPr lang="en-GB" sz="1800" dirty="0"/>
              <a:t> May highlight </a:t>
            </a:r>
            <a:r>
              <a:rPr lang="en-US" sz="1800" dirty="0"/>
              <a:t>how the </a:t>
            </a:r>
            <a:r>
              <a:rPr lang="en-GB" sz="1800" dirty="0"/>
              <a:t>organisation</a:t>
            </a:r>
            <a:r>
              <a:rPr lang="en-US" sz="1800" dirty="0"/>
              <a:t> is positioned differently to other similar competitors. </a:t>
            </a:r>
          </a:p>
          <a:p>
            <a:pPr marL="0" indent="0">
              <a:lnSpc>
                <a:spcPct val="110000"/>
              </a:lnSpc>
              <a:buNone/>
            </a:pPr>
            <a:r>
              <a:rPr lang="en-US" sz="1800" b="1" dirty="0"/>
              <a:t>Reinforce:</a:t>
            </a:r>
            <a:r>
              <a:rPr lang="en-US" sz="1800" dirty="0"/>
              <a:t> Highlights and </a:t>
            </a:r>
            <a:r>
              <a:rPr lang="en-GB" sz="1800" dirty="0"/>
              <a:t>emphasises</a:t>
            </a:r>
            <a:r>
              <a:rPr lang="en-US" sz="1800" dirty="0"/>
              <a:t> a key message about the </a:t>
            </a:r>
            <a:r>
              <a:rPr lang="en-US" sz="1800" dirty="0" err="1"/>
              <a:t>organisation</a:t>
            </a:r>
            <a:r>
              <a:rPr lang="en-US" sz="1800" dirty="0"/>
              <a:t> that will be attractive to consumers.</a:t>
            </a:r>
          </a:p>
          <a:p>
            <a:pPr marL="0" indent="0">
              <a:buNone/>
            </a:pPr>
            <a:endParaRPr lang="en-US" sz="1800" b="1" dirty="0"/>
          </a:p>
          <a:p>
            <a:pPr marL="0" indent="0">
              <a:lnSpc>
                <a:spcPct val="100000"/>
              </a:lnSpc>
              <a:buNone/>
            </a:pPr>
            <a:r>
              <a:rPr lang="en-US" sz="1800" b="1" dirty="0"/>
              <a:t>Inform:</a:t>
            </a:r>
            <a:r>
              <a:rPr lang="en-US" sz="1800" dirty="0"/>
              <a:t> Makes consumers aware of the </a:t>
            </a:r>
            <a:r>
              <a:rPr lang="en-US" sz="1800" dirty="0" err="1"/>
              <a:t>organisation</a:t>
            </a:r>
            <a:r>
              <a:rPr lang="en-US" sz="1800" dirty="0"/>
              <a:t> and its offerings. May be used for new product/service offerings, but unlikely to be relevant existing customers otherwise.</a:t>
            </a:r>
          </a:p>
          <a:p>
            <a:pPr marL="0" indent="0">
              <a:lnSpc>
                <a:spcPct val="100000"/>
              </a:lnSpc>
              <a:buNone/>
            </a:pPr>
            <a:r>
              <a:rPr lang="en-US" sz="1800" b="1" dirty="0"/>
              <a:t>Persuade:</a:t>
            </a:r>
            <a:r>
              <a:rPr lang="en-US" sz="1800" dirty="0"/>
              <a:t> Persuades the consumer to start or continue a relationship with the </a:t>
            </a:r>
            <a:r>
              <a:rPr lang="en-US" sz="1800" dirty="0" err="1"/>
              <a:t>organisation</a:t>
            </a:r>
            <a:r>
              <a:rPr lang="en-US" sz="1800" dirty="0"/>
              <a:t>. Likely to highlight benefits of the product / service / relationship. </a:t>
            </a:r>
          </a:p>
        </p:txBody>
      </p:sp>
      <p:pic>
        <p:nvPicPr>
          <p:cNvPr id="3" name="Picture 2">
            <a:extLst>
              <a:ext uri="{FF2B5EF4-FFF2-40B4-BE49-F238E27FC236}">
                <a16:creationId xmlns:a16="http://schemas.microsoft.com/office/drawing/2014/main" id="{4AC57CA9-8EB2-70AD-E4BC-A9DDCE63C668}"/>
              </a:ext>
            </a:extLst>
          </p:cNvPr>
          <p:cNvPicPr>
            <a:picLocks noChangeAspect="1"/>
          </p:cNvPicPr>
          <p:nvPr/>
        </p:nvPicPr>
        <p:blipFill rotWithShape="1">
          <a:blip r:embed="rId2"/>
          <a:srcRect l="827" r="-1" b="-1"/>
          <a:stretch/>
        </p:blipFill>
        <p:spPr>
          <a:xfrm>
            <a:off x="5818908" y="753688"/>
            <a:ext cx="6284601" cy="3611814"/>
          </a:xfrm>
          <a:prstGeom prst="rect">
            <a:avLst/>
          </a:prstGeom>
        </p:spPr>
      </p:pic>
    </p:spTree>
    <p:extLst>
      <p:ext uri="{BB962C8B-B14F-4D97-AF65-F5344CB8AC3E}">
        <p14:creationId xmlns:p14="http://schemas.microsoft.com/office/powerpoint/2010/main" val="392159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EE4A6C-AD24-8BEE-13DE-3470B7EAE876}"/>
              </a:ext>
            </a:extLst>
          </p:cNvPr>
          <p:cNvPicPr>
            <a:picLocks noChangeAspect="1"/>
          </p:cNvPicPr>
          <p:nvPr/>
        </p:nvPicPr>
        <p:blipFill rotWithShape="1">
          <a:blip r:embed="rId3"/>
          <a:srcRect t="8944" r="15102" b="148"/>
          <a:stretch/>
        </p:blipFill>
        <p:spPr>
          <a:xfrm>
            <a:off x="5536274" y="327561"/>
            <a:ext cx="6421317" cy="5552848"/>
          </a:xfrm>
          <a:prstGeom prst="rect">
            <a:avLst/>
          </a:prstGeom>
        </p:spPr>
      </p:pic>
      <p:sp>
        <p:nvSpPr>
          <p:cNvPr id="10" name="Title 1">
            <a:extLst>
              <a:ext uri="{FF2B5EF4-FFF2-40B4-BE49-F238E27FC236}">
                <a16:creationId xmlns:a16="http://schemas.microsoft.com/office/drawing/2014/main" id="{28DAD2C1-74EA-DEA5-1255-B9DA635BCC47}"/>
              </a:ext>
            </a:extLst>
          </p:cNvPr>
          <p:cNvSpPr>
            <a:spLocks noGrp="1"/>
          </p:cNvSpPr>
          <p:nvPr>
            <p:ph type="title"/>
          </p:nvPr>
        </p:nvSpPr>
        <p:spPr>
          <a:xfrm>
            <a:off x="266317" y="148566"/>
            <a:ext cx="4749027" cy="1124712"/>
          </a:xfrm>
        </p:spPr>
        <p:txBody>
          <a:bodyPr vert="horz" lIns="91440" tIns="45720" rIns="91440" bIns="45720" rtlCol="0" anchor="b">
            <a:normAutofit fontScale="90000"/>
          </a:bodyPr>
          <a:lstStyle/>
          <a:p>
            <a:r>
              <a:rPr lang="en-US" sz="3100" b="1" dirty="0"/>
              <a:t>Communications Mix </a:t>
            </a:r>
            <a:br>
              <a:rPr lang="en-US" sz="3100" b="1" dirty="0"/>
            </a:br>
            <a:r>
              <a:rPr lang="en-US" sz="3100" b="1" dirty="0"/>
              <a:t>(Online)</a:t>
            </a:r>
            <a:br>
              <a:rPr lang="en-US" sz="2400" b="1" dirty="0"/>
            </a:br>
            <a:r>
              <a:rPr lang="en-US" sz="2400" b="1" dirty="0"/>
              <a:t> </a:t>
            </a:r>
          </a:p>
        </p:txBody>
      </p:sp>
      <p:sp>
        <p:nvSpPr>
          <p:cNvPr id="11" name="Content Placeholder 2">
            <a:extLst>
              <a:ext uri="{FF2B5EF4-FFF2-40B4-BE49-F238E27FC236}">
                <a16:creationId xmlns:a16="http://schemas.microsoft.com/office/drawing/2014/main" id="{55BC44BE-2EA6-0A0F-23BC-8C975651BD1B}"/>
              </a:ext>
            </a:extLst>
          </p:cNvPr>
          <p:cNvSpPr>
            <a:spLocks noGrp="1"/>
          </p:cNvSpPr>
          <p:nvPr>
            <p:ph sz="half" idx="1"/>
          </p:nvPr>
        </p:nvSpPr>
        <p:spPr>
          <a:xfrm>
            <a:off x="234408" y="1489022"/>
            <a:ext cx="5357287" cy="4525444"/>
          </a:xfrm>
        </p:spPr>
        <p:txBody>
          <a:bodyPr vert="horz" lIns="91440" tIns="45720" rIns="91440" bIns="45720" rtlCol="0" anchor="t">
            <a:normAutofit/>
          </a:bodyPr>
          <a:lstStyle/>
          <a:p>
            <a:pPr marL="0" indent="0">
              <a:lnSpc>
                <a:spcPct val="100000"/>
              </a:lnSpc>
              <a:buNone/>
            </a:pPr>
            <a:r>
              <a:rPr lang="en-US" sz="2400" dirty="0"/>
              <a:t>Similar to the traditional communications mix, the same activities are continued </a:t>
            </a:r>
            <a:r>
              <a:rPr lang="en-US" sz="2400" b="1" dirty="0"/>
              <a:t>online in the RACE digital planning framework </a:t>
            </a:r>
          </a:p>
          <a:p>
            <a:pPr marL="0">
              <a:lnSpc>
                <a:spcPct val="100000"/>
              </a:lnSpc>
            </a:pPr>
            <a:r>
              <a:rPr lang="en-US" sz="2400" dirty="0"/>
              <a:t>The </a:t>
            </a:r>
            <a:r>
              <a:rPr lang="en-US" sz="2400" b="1" dirty="0"/>
              <a:t>RACE</a:t>
            </a:r>
            <a:r>
              <a:rPr lang="en-US" sz="2400" dirty="0"/>
              <a:t> </a:t>
            </a:r>
            <a:r>
              <a:rPr lang="en-US" sz="2400" dirty="0" err="1"/>
              <a:t>summarises</a:t>
            </a:r>
            <a:r>
              <a:rPr lang="en-US" sz="2400" dirty="0"/>
              <a:t> the </a:t>
            </a:r>
            <a:r>
              <a:rPr lang="en-US" sz="2400" b="1" dirty="0"/>
              <a:t>key online and multichannel marketing activities </a:t>
            </a:r>
            <a:r>
              <a:rPr lang="en-US" sz="2400" dirty="0"/>
              <a:t>that need to be managed as part of </a:t>
            </a:r>
            <a:r>
              <a:rPr lang="en-US" sz="2400" b="1" dirty="0"/>
              <a:t>digital marketing communications. </a:t>
            </a:r>
          </a:p>
          <a:p>
            <a:pPr marL="0">
              <a:lnSpc>
                <a:spcPct val="100000"/>
              </a:lnSpc>
            </a:pPr>
            <a:r>
              <a:rPr lang="en-US" sz="2400" dirty="0"/>
              <a:t>RACE covers the full </a:t>
            </a:r>
            <a:r>
              <a:rPr lang="en-US" sz="2400" b="1" dirty="0"/>
              <a:t>digital touch points </a:t>
            </a:r>
            <a:r>
              <a:rPr lang="en-US" sz="2400" dirty="0"/>
              <a:t>in the customer lifecycle or “Funnel”.</a:t>
            </a:r>
          </a:p>
        </p:txBody>
      </p:sp>
      <p:pic>
        <p:nvPicPr>
          <p:cNvPr id="16" name="Picture 15">
            <a:extLst>
              <a:ext uri="{FF2B5EF4-FFF2-40B4-BE49-F238E27FC236}">
                <a16:creationId xmlns:a16="http://schemas.microsoft.com/office/drawing/2014/main" id="{AB4A8DDB-3260-7166-5C68-1433887ACB2B}"/>
              </a:ext>
            </a:extLst>
          </p:cNvPr>
          <p:cNvPicPr>
            <a:picLocks noChangeAspect="1"/>
          </p:cNvPicPr>
          <p:nvPr/>
        </p:nvPicPr>
        <p:blipFill>
          <a:blip r:embed="rId4"/>
          <a:stretch>
            <a:fillRect/>
          </a:stretch>
        </p:blipFill>
        <p:spPr>
          <a:xfrm>
            <a:off x="1524000" y="6014466"/>
            <a:ext cx="9180512" cy="843534"/>
          </a:xfrm>
          <a:prstGeom prst="rect">
            <a:avLst/>
          </a:prstGeom>
        </p:spPr>
      </p:pic>
    </p:spTree>
    <p:extLst>
      <p:ext uri="{BB962C8B-B14F-4D97-AF65-F5344CB8AC3E}">
        <p14:creationId xmlns:p14="http://schemas.microsoft.com/office/powerpoint/2010/main" val="328550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53" y="210210"/>
            <a:ext cx="1741052" cy="3286941"/>
          </a:xfrm>
        </p:spPr>
        <p:txBody>
          <a:bodyPr anchor="ctr">
            <a:normAutofit/>
          </a:bodyPr>
          <a:lstStyle/>
          <a:p>
            <a:r>
              <a:rPr lang="en-GB" sz="4050" dirty="0"/>
              <a:t>People:</a:t>
            </a:r>
          </a:p>
        </p:txBody>
      </p:sp>
      <p:sp>
        <p:nvSpPr>
          <p:cNvPr id="3" name="Content Placeholder 2"/>
          <p:cNvSpPr>
            <a:spLocks noGrp="1"/>
          </p:cNvSpPr>
          <p:nvPr>
            <p:ph idx="1"/>
          </p:nvPr>
        </p:nvSpPr>
        <p:spPr>
          <a:xfrm>
            <a:off x="2280106" y="0"/>
            <a:ext cx="9463007" cy="3125585"/>
          </a:xfrm>
        </p:spPr>
        <p:txBody>
          <a:bodyPr anchor="ctr">
            <a:normAutofit/>
          </a:bodyPr>
          <a:lstStyle/>
          <a:p>
            <a:pPr marL="0" indent="0">
              <a:buNone/>
            </a:pPr>
            <a:r>
              <a:rPr lang="en-US" sz="1800" dirty="0"/>
              <a:t>People considers the employees of the organization and their role in service delivery. </a:t>
            </a:r>
            <a:r>
              <a:rPr lang="en-GB" sz="1800" dirty="0"/>
              <a:t>Employees control multiple touchpoints with consumers, meaning they are key to creating competitive advantage. </a:t>
            </a:r>
            <a:endParaRPr lang="en-GB" sz="1800" u="sng" dirty="0"/>
          </a:p>
          <a:p>
            <a:pPr marL="0" indent="0">
              <a:buNone/>
            </a:pPr>
            <a:endParaRPr lang="en-GB" sz="1800" dirty="0"/>
          </a:p>
          <a:p>
            <a:pPr marL="0" indent="0">
              <a:buNone/>
            </a:pPr>
            <a:r>
              <a:rPr lang="en-GB" sz="1800" dirty="0"/>
              <a:t>People need to be:</a:t>
            </a:r>
          </a:p>
          <a:p>
            <a:r>
              <a:rPr lang="en-GB" sz="1800" dirty="0"/>
              <a:t>Competent, friendly, and understanding of consumers’ needs.</a:t>
            </a:r>
          </a:p>
          <a:p>
            <a:r>
              <a:rPr lang="en-GB" sz="1800" dirty="0"/>
              <a:t>Trained in customer service (where possible)</a:t>
            </a:r>
          </a:p>
          <a:p>
            <a:r>
              <a:rPr lang="en-GB" sz="1800" dirty="0"/>
              <a:t>Given the confidence and ability to solve customers needs  </a:t>
            </a:r>
          </a:p>
        </p:txBody>
      </p:sp>
      <p:graphicFrame>
        <p:nvGraphicFramePr>
          <p:cNvPr id="4" name="Content Placeholder 3">
            <a:extLst>
              <a:ext uri="{FF2B5EF4-FFF2-40B4-BE49-F238E27FC236}">
                <a16:creationId xmlns:a16="http://schemas.microsoft.com/office/drawing/2014/main" id="{68EB6FD2-52DF-B4C3-DB09-02563BF04B32}"/>
              </a:ext>
            </a:extLst>
          </p:cNvPr>
          <p:cNvGraphicFramePr>
            <a:graphicFrameLocks/>
          </p:cNvGraphicFramePr>
          <p:nvPr>
            <p:extLst>
              <p:ext uri="{D42A27DB-BD31-4B8C-83A1-F6EECF244321}">
                <p14:modId xmlns:p14="http://schemas.microsoft.com/office/powerpoint/2010/main" val="164405606"/>
              </p:ext>
            </p:extLst>
          </p:nvPr>
        </p:nvGraphicFramePr>
        <p:xfrm>
          <a:off x="2152649" y="2838590"/>
          <a:ext cx="9717926" cy="3223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4800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801BB-9C14-4B11-A390-60865B05E8BB}"/>
              </a:ext>
            </a:extLst>
          </p:cNvPr>
          <p:cNvSpPr>
            <a:spLocks noGrp="1"/>
          </p:cNvSpPr>
          <p:nvPr>
            <p:ph type="title"/>
          </p:nvPr>
        </p:nvSpPr>
        <p:spPr>
          <a:xfrm>
            <a:off x="179798" y="-322101"/>
            <a:ext cx="10515600" cy="1325563"/>
          </a:xfrm>
        </p:spPr>
        <p:txBody>
          <a:bodyPr/>
          <a:lstStyle/>
          <a:p>
            <a:r>
              <a:rPr lang="en-GB" dirty="0"/>
              <a:t>Process</a:t>
            </a:r>
          </a:p>
        </p:txBody>
      </p:sp>
      <p:grpSp>
        <p:nvGrpSpPr>
          <p:cNvPr id="3" name="Group 2">
            <a:extLst>
              <a:ext uri="{FF2B5EF4-FFF2-40B4-BE49-F238E27FC236}">
                <a16:creationId xmlns:a16="http://schemas.microsoft.com/office/drawing/2014/main" id="{1CA862AE-7D35-7F71-E5CB-17AD71F66409}"/>
              </a:ext>
            </a:extLst>
          </p:cNvPr>
          <p:cNvGrpSpPr/>
          <p:nvPr/>
        </p:nvGrpSpPr>
        <p:grpSpPr>
          <a:xfrm>
            <a:off x="6311374" y="1903650"/>
            <a:ext cx="4589362" cy="2565594"/>
            <a:chOff x="6311374" y="1903650"/>
            <a:chExt cx="3546570" cy="2048919"/>
          </a:xfrm>
        </p:grpSpPr>
        <p:graphicFrame>
          <p:nvGraphicFramePr>
            <p:cNvPr id="4" name="Diagram 3">
              <a:extLst>
                <a:ext uri="{FF2B5EF4-FFF2-40B4-BE49-F238E27FC236}">
                  <a16:creationId xmlns:a16="http://schemas.microsoft.com/office/drawing/2014/main" id="{A9FAC79E-32E6-4095-AA6C-9231A0F6649F}"/>
                </a:ext>
              </a:extLst>
            </p:cNvPr>
            <p:cNvGraphicFramePr/>
            <p:nvPr/>
          </p:nvGraphicFramePr>
          <p:xfrm>
            <a:off x="6311374" y="2335699"/>
            <a:ext cx="3540550" cy="1616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Rounded Corners 4">
              <a:extLst>
                <a:ext uri="{FF2B5EF4-FFF2-40B4-BE49-F238E27FC236}">
                  <a16:creationId xmlns:a16="http://schemas.microsoft.com/office/drawing/2014/main" id="{623F5423-721D-4C7F-88A3-CB4BE8422B83}"/>
                </a:ext>
              </a:extLst>
            </p:cNvPr>
            <p:cNvSpPr/>
            <p:nvPr/>
          </p:nvSpPr>
          <p:spPr>
            <a:xfrm>
              <a:off x="7445004" y="1903650"/>
              <a:ext cx="2412940" cy="32703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350" dirty="0"/>
                <a:t>What the customer sees</a:t>
              </a:r>
            </a:p>
          </p:txBody>
        </p:sp>
      </p:grpSp>
      <p:sp>
        <p:nvSpPr>
          <p:cNvPr id="6" name="Content Placeholder 2">
            <a:extLst>
              <a:ext uri="{FF2B5EF4-FFF2-40B4-BE49-F238E27FC236}">
                <a16:creationId xmlns:a16="http://schemas.microsoft.com/office/drawing/2014/main" id="{33419446-5488-6955-7323-7FBF8E5FF592}"/>
              </a:ext>
            </a:extLst>
          </p:cNvPr>
          <p:cNvSpPr txBox="1">
            <a:spLocks/>
          </p:cNvSpPr>
          <p:nvPr/>
        </p:nvSpPr>
        <p:spPr>
          <a:xfrm>
            <a:off x="179798" y="755857"/>
            <a:ext cx="5794282" cy="4492846"/>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Processes need to be:</a:t>
            </a:r>
          </a:p>
          <a:p>
            <a:r>
              <a:rPr lang="en-GB" sz="2000" dirty="0"/>
              <a:t>Consistent </a:t>
            </a:r>
            <a:r>
              <a:rPr lang="en-GB" sz="2000" i="1" dirty="0"/>
              <a:t>(people need to know what to expect)</a:t>
            </a:r>
          </a:p>
          <a:p>
            <a:r>
              <a:rPr lang="en-GB" sz="2000" dirty="0"/>
              <a:t>Easy to navigate </a:t>
            </a:r>
            <a:r>
              <a:rPr lang="en-GB" sz="2000" i="1" dirty="0"/>
              <a:t>(confusing processes are bad for employees or customers)</a:t>
            </a:r>
          </a:p>
          <a:p>
            <a:pPr marL="0" indent="0">
              <a:buNone/>
            </a:pPr>
            <a:endParaRPr lang="en-US" sz="2000" dirty="0"/>
          </a:p>
          <a:p>
            <a:pPr marL="0" indent="0">
              <a:buNone/>
            </a:pPr>
            <a:r>
              <a:rPr lang="en-US" sz="2000" dirty="0"/>
              <a:t>Processes differ for each </a:t>
            </a:r>
            <a:r>
              <a:rPr lang="en-GB" sz="2000" dirty="0"/>
              <a:t>organisation</a:t>
            </a:r>
            <a:r>
              <a:rPr lang="en-US" sz="2000" dirty="0"/>
              <a:t>, but all need improvement following:</a:t>
            </a:r>
          </a:p>
          <a:p>
            <a:r>
              <a:rPr lang="en-GB" sz="2000" dirty="0"/>
              <a:t>New product or service offerings </a:t>
            </a:r>
            <a:r>
              <a:rPr lang="en-GB" sz="2000" i="1" dirty="0"/>
              <a:t>(from the organisation, or competitors)</a:t>
            </a:r>
          </a:p>
          <a:p>
            <a:r>
              <a:rPr lang="en-GB" sz="2000" dirty="0"/>
              <a:t>Changes in customers’ needs</a:t>
            </a:r>
          </a:p>
          <a:p>
            <a:r>
              <a:rPr lang="en-GB" sz="2000" dirty="0"/>
              <a:t>New technology </a:t>
            </a:r>
          </a:p>
          <a:p>
            <a:r>
              <a:rPr lang="en-GB" sz="2000" dirty="0"/>
              <a:t>New processes in other parts of the chain</a:t>
            </a:r>
            <a:endParaRPr lang="en-US" sz="2000" dirty="0"/>
          </a:p>
        </p:txBody>
      </p:sp>
      <p:sp>
        <p:nvSpPr>
          <p:cNvPr id="8" name="TextBox 7">
            <a:extLst>
              <a:ext uri="{FF2B5EF4-FFF2-40B4-BE49-F238E27FC236}">
                <a16:creationId xmlns:a16="http://schemas.microsoft.com/office/drawing/2014/main" id="{A6C636D5-E790-ED63-9707-13C8BF12B928}"/>
              </a:ext>
            </a:extLst>
          </p:cNvPr>
          <p:cNvSpPr txBox="1"/>
          <p:nvPr/>
        </p:nvSpPr>
        <p:spPr>
          <a:xfrm>
            <a:off x="9485892" y="4455825"/>
            <a:ext cx="4589362" cy="369332"/>
          </a:xfrm>
          <a:prstGeom prst="rect">
            <a:avLst/>
          </a:prstGeom>
          <a:noFill/>
        </p:spPr>
        <p:txBody>
          <a:bodyPr wrap="square">
            <a:spAutoFit/>
          </a:bodyPr>
          <a:lstStyle/>
          <a:p>
            <a:r>
              <a:rPr lang="en-GB" dirty="0"/>
              <a:t>(Blythe, 2014).</a:t>
            </a:r>
          </a:p>
        </p:txBody>
      </p:sp>
      <p:pic>
        <p:nvPicPr>
          <p:cNvPr id="28" name="Picture 4" descr="Background pattern&#10;&#10;Description automatically generated">
            <a:extLst>
              <a:ext uri="{FF2B5EF4-FFF2-40B4-BE49-F238E27FC236}">
                <a16:creationId xmlns:a16="http://schemas.microsoft.com/office/drawing/2014/main" id="{532990C6-31A7-5DC5-8792-3731969D9E8C}"/>
              </a:ext>
            </a:extLst>
          </p:cNvPr>
          <p:cNvPicPr>
            <a:picLocks noChangeAspect="1"/>
          </p:cNvPicPr>
          <p:nvPr/>
        </p:nvPicPr>
        <p:blipFill>
          <a:blip r:embed="rId7"/>
          <a:stretch>
            <a:fillRect/>
          </a:stretch>
        </p:blipFill>
        <p:spPr>
          <a:xfrm>
            <a:off x="1522289" y="6208069"/>
            <a:ext cx="9173109" cy="649167"/>
          </a:xfrm>
          <a:prstGeom prst="rect">
            <a:avLst/>
          </a:prstGeom>
        </p:spPr>
      </p:pic>
    </p:spTree>
    <p:extLst>
      <p:ext uri="{BB962C8B-B14F-4D97-AF65-F5344CB8AC3E}">
        <p14:creationId xmlns:p14="http://schemas.microsoft.com/office/powerpoint/2010/main" val="25241070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E475A-2B45-996A-6B9D-BF2D739F58D9}"/>
              </a:ext>
            </a:extLst>
          </p:cNvPr>
          <p:cNvSpPr>
            <a:spLocks noGrp="1"/>
          </p:cNvSpPr>
          <p:nvPr>
            <p:ph type="title"/>
          </p:nvPr>
        </p:nvSpPr>
        <p:spPr>
          <a:xfrm>
            <a:off x="106680" y="104660"/>
            <a:ext cx="10515600" cy="510481"/>
          </a:xfrm>
        </p:spPr>
        <p:txBody>
          <a:bodyPr>
            <a:noAutofit/>
          </a:bodyPr>
          <a:lstStyle/>
          <a:p>
            <a:r>
              <a:rPr lang="en-GB" sz="3600" b="1" dirty="0"/>
              <a:t>Market segmentation </a:t>
            </a:r>
          </a:p>
        </p:txBody>
      </p:sp>
      <p:sp>
        <p:nvSpPr>
          <p:cNvPr id="3" name="Content Placeholder 2">
            <a:extLst>
              <a:ext uri="{FF2B5EF4-FFF2-40B4-BE49-F238E27FC236}">
                <a16:creationId xmlns:a16="http://schemas.microsoft.com/office/drawing/2014/main" id="{A907F4BA-1942-42F9-10DD-C113190278E2}"/>
              </a:ext>
            </a:extLst>
          </p:cNvPr>
          <p:cNvSpPr>
            <a:spLocks noGrp="1"/>
          </p:cNvSpPr>
          <p:nvPr>
            <p:ph idx="1"/>
          </p:nvPr>
        </p:nvSpPr>
        <p:spPr>
          <a:xfrm>
            <a:off x="155171" y="814647"/>
            <a:ext cx="11198629" cy="5386647"/>
          </a:xfrm>
        </p:spPr>
        <p:txBody>
          <a:bodyPr>
            <a:noAutofit/>
          </a:bodyPr>
          <a:lstStyle/>
          <a:p>
            <a:pPr>
              <a:lnSpc>
                <a:spcPct val="100000"/>
              </a:lnSpc>
            </a:pPr>
            <a:r>
              <a:rPr lang="en-GB" sz="1800" dirty="0"/>
              <a:t>Market segmentation is a core concept in marketing. It involves dividing a broad target market into smaller, more defined groups of consumers who share similar needs, characteristics, or </a:t>
            </a:r>
            <a:r>
              <a:rPr lang="en-GB" sz="1800" dirty="0" err="1"/>
              <a:t>behaviors</a:t>
            </a:r>
            <a:r>
              <a:rPr lang="en-GB" sz="1800" dirty="0"/>
              <a:t>. This helps businesses tailor their products, services, and marketing strategies to better meet t</a:t>
            </a:r>
          </a:p>
          <a:p>
            <a:pPr>
              <a:lnSpc>
                <a:spcPct val="100000"/>
              </a:lnSpc>
            </a:pPr>
            <a:r>
              <a:rPr lang="en-GB" sz="1800" b="1" dirty="0"/>
              <a:t>Key Types of Market Segmentation</a:t>
            </a:r>
          </a:p>
          <a:p>
            <a:pPr marL="0" indent="0">
              <a:lnSpc>
                <a:spcPct val="100000"/>
              </a:lnSpc>
              <a:buNone/>
            </a:pPr>
            <a:r>
              <a:rPr lang="en-GB" sz="1800" b="1" dirty="0"/>
              <a:t>Demographic Segmentation - </a:t>
            </a:r>
            <a:r>
              <a:rPr lang="en-GB" sz="1800" dirty="0"/>
              <a:t>Based on attributes like age, gender, income, education, occupation, or marital status.</a:t>
            </a:r>
          </a:p>
          <a:p>
            <a:pPr marL="457200" lvl="1" indent="0">
              <a:lnSpc>
                <a:spcPct val="100000"/>
              </a:lnSpc>
              <a:buNone/>
            </a:pPr>
            <a:r>
              <a:rPr lang="en-GB" sz="1800" dirty="0"/>
              <a:t>Example: A luxury hotel might target high-income professionals.</a:t>
            </a:r>
          </a:p>
          <a:p>
            <a:pPr marL="0" indent="0">
              <a:lnSpc>
                <a:spcPct val="100000"/>
              </a:lnSpc>
              <a:buNone/>
            </a:pPr>
            <a:r>
              <a:rPr lang="en-GB" sz="1800" b="1" dirty="0"/>
              <a:t>Geographic Segmentation - </a:t>
            </a:r>
            <a:r>
              <a:rPr lang="en-GB" sz="1800" dirty="0"/>
              <a:t>Based on location, such as country, region, city, or climate.</a:t>
            </a:r>
          </a:p>
          <a:p>
            <a:pPr marL="457200" lvl="1" indent="0">
              <a:lnSpc>
                <a:spcPct val="100000"/>
              </a:lnSpc>
              <a:buNone/>
            </a:pPr>
            <a:r>
              <a:rPr lang="en-GB" sz="1800" dirty="0"/>
              <a:t>Example: A ski resort marketing to cold-climate regions.</a:t>
            </a:r>
          </a:p>
          <a:p>
            <a:pPr marL="0" indent="0">
              <a:lnSpc>
                <a:spcPct val="100000"/>
              </a:lnSpc>
              <a:buNone/>
            </a:pPr>
            <a:r>
              <a:rPr lang="en-GB" sz="1800" b="1" dirty="0"/>
              <a:t>Psychographic Segmentation - </a:t>
            </a:r>
            <a:r>
              <a:rPr lang="en-GB" sz="1800" dirty="0"/>
              <a:t>Based on lifestyle, values, attitudes, interests, and personality traits.</a:t>
            </a:r>
          </a:p>
          <a:p>
            <a:pPr marL="457200" lvl="1" indent="0">
              <a:lnSpc>
                <a:spcPct val="100000"/>
              </a:lnSpc>
              <a:buNone/>
            </a:pPr>
            <a:r>
              <a:rPr lang="en-GB" sz="1800" dirty="0"/>
              <a:t>Example: Sustainable tourism companies targeting eco-conscious </a:t>
            </a:r>
            <a:r>
              <a:rPr lang="en-GB" sz="1800" dirty="0" err="1"/>
              <a:t>travelers</a:t>
            </a:r>
            <a:r>
              <a:rPr lang="en-GB" sz="1800" dirty="0"/>
              <a:t>.</a:t>
            </a:r>
          </a:p>
          <a:p>
            <a:pPr marL="0" indent="0">
              <a:lnSpc>
                <a:spcPct val="100000"/>
              </a:lnSpc>
              <a:buNone/>
            </a:pPr>
            <a:r>
              <a:rPr lang="en-GB" sz="1800" b="1" dirty="0" err="1"/>
              <a:t>Behavioral</a:t>
            </a:r>
            <a:r>
              <a:rPr lang="en-GB" sz="1800" b="1" dirty="0"/>
              <a:t> Segmentation - </a:t>
            </a:r>
            <a:r>
              <a:rPr lang="en-GB" sz="1800" dirty="0"/>
              <a:t>Based on customer </a:t>
            </a:r>
            <a:r>
              <a:rPr lang="en-GB" sz="1800" dirty="0" err="1"/>
              <a:t>behaviors</a:t>
            </a:r>
            <a:r>
              <a:rPr lang="en-GB" sz="1800" dirty="0"/>
              <a:t>, such as buying habits, brand loyalty, and usage rates.</a:t>
            </a:r>
          </a:p>
          <a:p>
            <a:pPr marL="457200" lvl="1" indent="0">
              <a:lnSpc>
                <a:spcPct val="100000"/>
              </a:lnSpc>
              <a:buNone/>
            </a:pPr>
            <a:r>
              <a:rPr lang="en-GB" sz="1800" dirty="0"/>
              <a:t>Example: Offering loyalty rewards to frequent flyers.</a:t>
            </a:r>
          </a:p>
          <a:p>
            <a:pPr marL="0" indent="0">
              <a:lnSpc>
                <a:spcPct val="100000"/>
              </a:lnSpc>
              <a:buNone/>
            </a:pPr>
            <a:r>
              <a:rPr lang="en-GB" sz="1800" b="1" dirty="0"/>
              <a:t>Generational Segmentation - </a:t>
            </a:r>
            <a:r>
              <a:rPr lang="en-GB" sz="1800" dirty="0"/>
              <a:t>Targeting groups by their generational cohort (e.g., Baby Boomers, Millennials, Gen Z).</a:t>
            </a:r>
          </a:p>
          <a:p>
            <a:pPr marL="457200" lvl="1" indent="0">
              <a:lnSpc>
                <a:spcPct val="100000"/>
              </a:lnSpc>
              <a:buNone/>
            </a:pPr>
            <a:r>
              <a:rPr lang="en-GB" sz="1800" dirty="0"/>
              <a:t>Example: Social media platforms tailoring campaigns to Gen Z preferences.</a:t>
            </a:r>
          </a:p>
        </p:txBody>
      </p:sp>
    </p:spTree>
    <p:extLst>
      <p:ext uri="{BB962C8B-B14F-4D97-AF65-F5344CB8AC3E}">
        <p14:creationId xmlns:p14="http://schemas.microsoft.com/office/powerpoint/2010/main" val="328626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3FBCF-E751-5B8A-687C-3520932BE674}"/>
              </a:ext>
            </a:extLst>
          </p:cNvPr>
          <p:cNvSpPr>
            <a:spLocks noGrp="1"/>
          </p:cNvSpPr>
          <p:nvPr>
            <p:ph type="title"/>
          </p:nvPr>
        </p:nvSpPr>
        <p:spPr/>
        <p:txBody>
          <a:bodyPr/>
          <a:lstStyle/>
          <a:p>
            <a:r>
              <a:rPr lang="en-GB" sz="4000" b="1" dirty="0"/>
              <a:t>Demographic Segmentation</a:t>
            </a:r>
            <a:br>
              <a:rPr lang="en-GB" b="1" dirty="0"/>
            </a:br>
            <a:endParaRPr lang="en-GB" dirty="0"/>
          </a:p>
        </p:txBody>
      </p:sp>
      <p:sp>
        <p:nvSpPr>
          <p:cNvPr id="3" name="Content Placeholder 2">
            <a:extLst>
              <a:ext uri="{FF2B5EF4-FFF2-40B4-BE49-F238E27FC236}">
                <a16:creationId xmlns:a16="http://schemas.microsoft.com/office/drawing/2014/main" id="{6F727EB3-AA9F-512B-3969-7B2CD34D978B}"/>
              </a:ext>
            </a:extLst>
          </p:cNvPr>
          <p:cNvSpPr>
            <a:spLocks noGrp="1"/>
          </p:cNvSpPr>
          <p:nvPr>
            <p:ph idx="1"/>
          </p:nvPr>
        </p:nvSpPr>
        <p:spPr>
          <a:xfrm>
            <a:off x="378229" y="1260360"/>
            <a:ext cx="9558251" cy="3640897"/>
          </a:xfrm>
        </p:spPr>
        <p:txBody>
          <a:bodyPr>
            <a:normAutofit fontScale="85000" lnSpcReduction="20000"/>
          </a:bodyPr>
          <a:lstStyle/>
          <a:p>
            <a:pPr>
              <a:lnSpc>
                <a:spcPct val="110000"/>
              </a:lnSpc>
              <a:buFont typeface="Arial" panose="020B0604020202020204" pitchFamily="34" charset="0"/>
              <a:buChar char="•"/>
            </a:pPr>
            <a:r>
              <a:rPr lang="en-GB" b="1" dirty="0"/>
              <a:t>Age Groups:</a:t>
            </a:r>
            <a:endParaRPr lang="en-GB" dirty="0"/>
          </a:p>
          <a:p>
            <a:pPr marL="742950" lvl="1" indent="-285750">
              <a:lnSpc>
                <a:spcPct val="110000"/>
              </a:lnSpc>
              <a:buFont typeface="Arial" panose="020B0604020202020204" pitchFamily="34" charset="0"/>
              <a:buChar char="•"/>
            </a:pPr>
            <a:r>
              <a:rPr lang="en-GB" b="1" dirty="0"/>
              <a:t>Millennials (25-40):</a:t>
            </a:r>
            <a:r>
              <a:rPr lang="en-GB" dirty="0"/>
              <a:t> Often eco-conscious and adventure-seeking, this group is targeted with experiences like </a:t>
            </a:r>
            <a:r>
              <a:rPr lang="en-GB" i="1" dirty="0"/>
              <a:t>eco-friendly adventure tourism</a:t>
            </a:r>
            <a:r>
              <a:rPr lang="en-GB" dirty="0"/>
              <a:t> (e.g., Zip World, Pembrokeshire Coast National Park).</a:t>
            </a:r>
          </a:p>
          <a:p>
            <a:pPr marL="742950" lvl="1" indent="-285750">
              <a:lnSpc>
                <a:spcPct val="110000"/>
              </a:lnSpc>
              <a:buFont typeface="Arial" panose="020B0604020202020204" pitchFamily="34" charset="0"/>
              <a:buChar char="•"/>
            </a:pPr>
            <a:r>
              <a:rPr lang="en-GB" b="1" dirty="0"/>
              <a:t>Families:</a:t>
            </a:r>
            <a:r>
              <a:rPr lang="en-GB" dirty="0"/>
              <a:t> Highlight family-friendly sustainable attractions, like the National Botanic Garden of Wales and eco-lodges.</a:t>
            </a:r>
          </a:p>
          <a:p>
            <a:pPr marL="742950" lvl="1" indent="-285750">
              <a:lnSpc>
                <a:spcPct val="110000"/>
              </a:lnSpc>
              <a:buFont typeface="Arial" panose="020B0604020202020204" pitchFamily="34" charset="0"/>
              <a:buChar char="•"/>
            </a:pPr>
            <a:r>
              <a:rPr lang="en-GB" b="1" dirty="0"/>
              <a:t>Retirees:</a:t>
            </a:r>
            <a:r>
              <a:rPr lang="en-GB" dirty="0"/>
              <a:t> Focused on scenic, low-impact activities like heritage railways and sustainable luxury accommodations.</a:t>
            </a:r>
          </a:p>
          <a:p>
            <a:pPr>
              <a:lnSpc>
                <a:spcPct val="110000"/>
              </a:lnSpc>
              <a:buFont typeface="Arial" panose="020B0604020202020204" pitchFamily="34" charset="0"/>
              <a:buChar char="•"/>
            </a:pPr>
            <a:r>
              <a:rPr lang="en-GB" b="1" dirty="0"/>
              <a:t>Income Level:</a:t>
            </a:r>
            <a:endParaRPr lang="en-GB" dirty="0"/>
          </a:p>
          <a:p>
            <a:pPr marL="742950" lvl="1" indent="-285750">
              <a:lnSpc>
                <a:spcPct val="110000"/>
              </a:lnSpc>
              <a:buFont typeface="Arial" panose="020B0604020202020204" pitchFamily="34" charset="0"/>
              <a:buChar char="•"/>
            </a:pPr>
            <a:r>
              <a:rPr lang="en-GB" dirty="0"/>
              <a:t>Middle-to-upper-income groups are targeted with luxury eco-tourism offerings such as glamping, boutique eco-hotels, and exclusive green travel packages.</a:t>
            </a:r>
          </a:p>
          <a:p>
            <a:endParaRPr lang="en-GB" dirty="0"/>
          </a:p>
        </p:txBody>
      </p:sp>
      <p:pic>
        <p:nvPicPr>
          <p:cNvPr id="4" name="Picture 3">
            <a:extLst>
              <a:ext uri="{FF2B5EF4-FFF2-40B4-BE49-F238E27FC236}">
                <a16:creationId xmlns:a16="http://schemas.microsoft.com/office/drawing/2014/main" id="{6C58A618-49F4-0B0A-F05D-521348522DCB}"/>
              </a:ext>
            </a:extLst>
          </p:cNvPr>
          <p:cNvPicPr>
            <a:picLocks noChangeAspect="1"/>
          </p:cNvPicPr>
          <p:nvPr/>
        </p:nvPicPr>
        <p:blipFill>
          <a:blip r:embed="rId2"/>
          <a:stretch>
            <a:fillRect/>
          </a:stretch>
        </p:blipFill>
        <p:spPr>
          <a:xfrm>
            <a:off x="9897615" y="2028306"/>
            <a:ext cx="2294385" cy="3006436"/>
          </a:xfrm>
          <a:prstGeom prst="rect">
            <a:avLst/>
          </a:prstGeom>
        </p:spPr>
      </p:pic>
    </p:spTree>
    <p:extLst>
      <p:ext uri="{BB962C8B-B14F-4D97-AF65-F5344CB8AC3E}">
        <p14:creationId xmlns:p14="http://schemas.microsoft.com/office/powerpoint/2010/main" val="4981768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77982-E5FD-7F5E-DF03-69E5008AE66A}"/>
              </a:ext>
            </a:extLst>
          </p:cNvPr>
          <p:cNvSpPr>
            <a:spLocks noGrp="1"/>
          </p:cNvSpPr>
          <p:nvPr>
            <p:ph type="title"/>
          </p:nvPr>
        </p:nvSpPr>
        <p:spPr/>
        <p:txBody>
          <a:bodyPr/>
          <a:lstStyle/>
          <a:p>
            <a:r>
              <a:rPr lang="en-GB" b="1" dirty="0"/>
              <a:t>Geographic Segmentation</a:t>
            </a:r>
            <a:br>
              <a:rPr lang="en-GB" b="1" dirty="0"/>
            </a:br>
            <a:endParaRPr lang="en-GB" dirty="0"/>
          </a:p>
        </p:txBody>
      </p:sp>
      <p:sp>
        <p:nvSpPr>
          <p:cNvPr id="3" name="Content Placeholder 2">
            <a:extLst>
              <a:ext uri="{FF2B5EF4-FFF2-40B4-BE49-F238E27FC236}">
                <a16:creationId xmlns:a16="http://schemas.microsoft.com/office/drawing/2014/main" id="{AFAC34AE-16DF-242C-11D9-FB8F37BCE794}"/>
              </a:ext>
            </a:extLst>
          </p:cNvPr>
          <p:cNvSpPr>
            <a:spLocks noGrp="1"/>
          </p:cNvSpPr>
          <p:nvPr>
            <p:ph idx="1"/>
          </p:nvPr>
        </p:nvSpPr>
        <p:spPr/>
        <p:txBody>
          <a:bodyPr/>
          <a:lstStyle/>
          <a:p>
            <a:pPr>
              <a:lnSpc>
                <a:spcPct val="100000"/>
              </a:lnSpc>
              <a:buFont typeface="Arial" panose="020B0604020202020204" pitchFamily="34" charset="0"/>
              <a:buChar char="•"/>
            </a:pPr>
            <a:r>
              <a:rPr lang="en-GB" b="1" dirty="0"/>
              <a:t>Examples</a:t>
            </a:r>
            <a:r>
              <a:rPr lang="en-GB" dirty="0"/>
              <a:t>:</a:t>
            </a:r>
          </a:p>
          <a:p>
            <a:pPr marL="742950" lvl="1" indent="-285750">
              <a:lnSpc>
                <a:spcPct val="100000"/>
              </a:lnSpc>
              <a:buFont typeface="Arial" panose="020B0604020202020204" pitchFamily="34" charset="0"/>
              <a:buChar char="•"/>
            </a:pPr>
            <a:r>
              <a:rPr lang="en-GB" dirty="0"/>
              <a:t>Domestic vs. International: Local staycations for nearby residents, while international visitors are lured with cultural heritage.</a:t>
            </a:r>
          </a:p>
          <a:p>
            <a:pPr marL="742950" lvl="1" indent="-285750">
              <a:lnSpc>
                <a:spcPct val="100000"/>
              </a:lnSpc>
              <a:buFont typeface="Arial" panose="020B0604020202020204" pitchFamily="34" charset="0"/>
              <a:buChar char="•"/>
            </a:pPr>
            <a:r>
              <a:rPr lang="en-GB" dirty="0"/>
              <a:t>Climate: Winter holiday packages to tropical destinations for </a:t>
            </a:r>
            <a:r>
              <a:rPr lang="en-GB" dirty="0" err="1"/>
              <a:t>travelers</a:t>
            </a:r>
            <a:r>
              <a:rPr lang="en-GB" dirty="0"/>
              <a:t> from colder climates.</a:t>
            </a:r>
          </a:p>
          <a:p>
            <a:pPr>
              <a:lnSpc>
                <a:spcPct val="100000"/>
              </a:lnSpc>
              <a:buFont typeface="Arial" panose="020B0604020202020204" pitchFamily="34" charset="0"/>
              <a:buChar char="•"/>
            </a:pPr>
            <a:r>
              <a:rPr lang="en-GB" b="1" dirty="0"/>
              <a:t>Application</a:t>
            </a:r>
            <a:r>
              <a:rPr lang="en-GB" dirty="0"/>
              <a:t>: National tourism boards use this segmentation to highlight local attractions for inbound versus outbound tourists.</a:t>
            </a:r>
          </a:p>
          <a:p>
            <a:endParaRPr lang="en-GB" dirty="0"/>
          </a:p>
        </p:txBody>
      </p:sp>
    </p:spTree>
    <p:extLst>
      <p:ext uri="{BB962C8B-B14F-4D97-AF65-F5344CB8AC3E}">
        <p14:creationId xmlns:p14="http://schemas.microsoft.com/office/powerpoint/2010/main" val="3505303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13D57-DB1B-81BE-C107-8306C5BD6174}"/>
              </a:ext>
            </a:extLst>
          </p:cNvPr>
          <p:cNvSpPr>
            <a:spLocks noGrp="1"/>
          </p:cNvSpPr>
          <p:nvPr>
            <p:ph type="title"/>
          </p:nvPr>
        </p:nvSpPr>
        <p:spPr>
          <a:xfrm>
            <a:off x="101138" y="76952"/>
            <a:ext cx="10515600" cy="820823"/>
          </a:xfrm>
        </p:spPr>
        <p:txBody>
          <a:bodyPr>
            <a:normAutofit/>
          </a:bodyPr>
          <a:lstStyle/>
          <a:p>
            <a:r>
              <a:rPr lang="en-GB" sz="3600" b="1" dirty="0"/>
              <a:t>Geographic segmentation </a:t>
            </a:r>
          </a:p>
        </p:txBody>
      </p:sp>
      <p:sp>
        <p:nvSpPr>
          <p:cNvPr id="3" name="Content Placeholder 2">
            <a:extLst>
              <a:ext uri="{FF2B5EF4-FFF2-40B4-BE49-F238E27FC236}">
                <a16:creationId xmlns:a16="http://schemas.microsoft.com/office/drawing/2014/main" id="{308B827D-58F6-C8BC-8038-4CA523D87CC9}"/>
              </a:ext>
            </a:extLst>
          </p:cNvPr>
          <p:cNvSpPr>
            <a:spLocks noGrp="1"/>
          </p:cNvSpPr>
          <p:nvPr>
            <p:ph idx="1"/>
          </p:nvPr>
        </p:nvSpPr>
        <p:spPr>
          <a:xfrm>
            <a:off x="173601" y="897775"/>
            <a:ext cx="8682643" cy="5286894"/>
          </a:xfrm>
        </p:spPr>
        <p:txBody>
          <a:bodyPr>
            <a:normAutofit fontScale="77500" lnSpcReduction="20000"/>
          </a:bodyPr>
          <a:lstStyle/>
          <a:p>
            <a:pPr>
              <a:lnSpc>
                <a:spcPct val="120000"/>
              </a:lnSpc>
            </a:pPr>
            <a:r>
              <a:rPr lang="en-GB" b="1" dirty="0"/>
              <a:t>Domestic Tourists:</a:t>
            </a:r>
            <a:br>
              <a:rPr lang="en-GB" dirty="0"/>
            </a:br>
            <a:r>
              <a:rPr lang="en-GB" dirty="0"/>
              <a:t>Targeting UK travellers, particularly from urban areas like London, Birmingham, and Manchester, who are seeking greener, nearby vacation options.</a:t>
            </a:r>
          </a:p>
          <a:p>
            <a:pPr>
              <a:lnSpc>
                <a:spcPct val="120000"/>
              </a:lnSpc>
            </a:pPr>
            <a:r>
              <a:rPr lang="en-GB" dirty="0"/>
              <a:t>Example: Promoting train travel routes like the Cambrian Line and scenic rural stays to reduce carbon footprints.</a:t>
            </a:r>
          </a:p>
          <a:p>
            <a:pPr>
              <a:lnSpc>
                <a:spcPct val="120000"/>
              </a:lnSpc>
            </a:pPr>
            <a:r>
              <a:rPr lang="en-GB" b="1" dirty="0"/>
              <a:t>International Tourists:</a:t>
            </a:r>
            <a:br>
              <a:rPr lang="en-GB" dirty="0"/>
            </a:br>
            <a:endParaRPr lang="en-GB" dirty="0"/>
          </a:p>
          <a:p>
            <a:pPr>
              <a:lnSpc>
                <a:spcPct val="120000"/>
              </a:lnSpc>
            </a:pPr>
            <a:r>
              <a:rPr lang="en-GB" dirty="0"/>
              <a:t>Focus on travellers from eco-conscious markets such as Germany, Scandinavia, and the Netherlands.</a:t>
            </a:r>
          </a:p>
          <a:p>
            <a:pPr>
              <a:lnSpc>
                <a:spcPct val="120000"/>
              </a:lnSpc>
            </a:pPr>
            <a:r>
              <a:rPr lang="en-GB" dirty="0"/>
              <a:t>Messaging emphasises </a:t>
            </a:r>
            <a:r>
              <a:rPr lang="en-GB" dirty="0" err="1"/>
              <a:t>Wales’</a:t>
            </a:r>
            <a:r>
              <a:rPr lang="en-GB" dirty="0"/>
              <a:t> green credentials and natural landscapes, appealing to cultures with strong environmental values.</a:t>
            </a:r>
          </a:p>
          <a:p>
            <a:r>
              <a:rPr lang="en-GB" dirty="0">
                <a:hlinkClick r:id="rId2"/>
              </a:rPr>
              <a:t>https://www.wales.com/news/united-kingdom/wales-makes-lonely-planets-sustainable-travel-top-ten-destinations-list</a:t>
            </a:r>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E854233D-7CFD-D642-CF47-9F329A211363}"/>
              </a:ext>
            </a:extLst>
          </p:cNvPr>
          <p:cNvPicPr>
            <a:picLocks noChangeAspect="1"/>
          </p:cNvPicPr>
          <p:nvPr/>
        </p:nvPicPr>
        <p:blipFill>
          <a:blip r:embed="rId3"/>
          <a:stretch>
            <a:fillRect/>
          </a:stretch>
        </p:blipFill>
        <p:spPr>
          <a:xfrm>
            <a:off x="8856244" y="2154179"/>
            <a:ext cx="3179200" cy="3075710"/>
          </a:xfrm>
          <a:prstGeom prst="rect">
            <a:avLst/>
          </a:prstGeom>
        </p:spPr>
      </p:pic>
    </p:spTree>
    <p:extLst>
      <p:ext uri="{BB962C8B-B14F-4D97-AF65-F5344CB8AC3E}">
        <p14:creationId xmlns:p14="http://schemas.microsoft.com/office/powerpoint/2010/main" val="494352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5D058-112F-0DA2-DF21-3F95B44931A6}"/>
              </a:ext>
            </a:extLst>
          </p:cNvPr>
          <p:cNvSpPr>
            <a:spLocks noGrp="1"/>
          </p:cNvSpPr>
          <p:nvPr>
            <p:ph type="title"/>
          </p:nvPr>
        </p:nvSpPr>
        <p:spPr>
          <a:xfrm>
            <a:off x="106680" y="121286"/>
            <a:ext cx="10515600" cy="1325563"/>
          </a:xfrm>
        </p:spPr>
        <p:txBody>
          <a:bodyPr/>
          <a:lstStyle/>
          <a:p>
            <a:r>
              <a:rPr lang="en-GB" dirty="0"/>
              <a:t>Market segmentation </a:t>
            </a:r>
          </a:p>
        </p:txBody>
      </p:sp>
      <p:sp>
        <p:nvSpPr>
          <p:cNvPr id="3" name="Content Placeholder 2">
            <a:extLst>
              <a:ext uri="{FF2B5EF4-FFF2-40B4-BE49-F238E27FC236}">
                <a16:creationId xmlns:a16="http://schemas.microsoft.com/office/drawing/2014/main" id="{61BD3D65-E0AE-FEE3-2BB1-BF9ECB2E3791}"/>
              </a:ext>
            </a:extLst>
          </p:cNvPr>
          <p:cNvSpPr>
            <a:spLocks noGrp="1"/>
          </p:cNvSpPr>
          <p:nvPr>
            <p:ph idx="1"/>
          </p:nvPr>
        </p:nvSpPr>
        <p:spPr>
          <a:xfrm>
            <a:off x="217516" y="1592870"/>
            <a:ext cx="10515600" cy="4087494"/>
          </a:xfrm>
        </p:spPr>
        <p:txBody>
          <a:bodyPr>
            <a:normAutofit fontScale="70000" lnSpcReduction="20000"/>
          </a:bodyPr>
          <a:lstStyle/>
          <a:p>
            <a:pPr>
              <a:lnSpc>
                <a:spcPct val="120000"/>
              </a:lnSpc>
            </a:pPr>
            <a:r>
              <a:rPr lang="en-GB" dirty="0"/>
              <a:t>Market segmentation is particularly significant in the tourism industry due to the diversity of travellers and their motivations. Here's how segmentation works in this field, with examples and applications:</a:t>
            </a:r>
          </a:p>
          <a:p>
            <a:pPr>
              <a:lnSpc>
                <a:spcPct val="120000"/>
              </a:lnSpc>
            </a:pPr>
            <a:r>
              <a:rPr lang="en-GB" b="1" dirty="0"/>
              <a:t>Demographic Segmentation</a:t>
            </a:r>
          </a:p>
          <a:p>
            <a:pPr>
              <a:lnSpc>
                <a:spcPct val="120000"/>
              </a:lnSpc>
              <a:buFont typeface="Arial" panose="020B0604020202020204" pitchFamily="34" charset="0"/>
              <a:buChar char="•"/>
            </a:pPr>
            <a:r>
              <a:rPr lang="en-GB" b="1" dirty="0"/>
              <a:t>Examples</a:t>
            </a:r>
            <a:r>
              <a:rPr lang="en-GB" dirty="0"/>
              <a:t>:</a:t>
            </a:r>
          </a:p>
          <a:p>
            <a:pPr marL="742950" lvl="1" indent="-285750">
              <a:lnSpc>
                <a:spcPct val="120000"/>
              </a:lnSpc>
              <a:buFont typeface="Arial" panose="020B0604020202020204" pitchFamily="34" charset="0"/>
              <a:buChar char="•"/>
            </a:pPr>
            <a:r>
              <a:rPr lang="en-GB" dirty="0"/>
              <a:t>Age: Targeting young adults with adventure tours versus retirees with luxury cruises.</a:t>
            </a:r>
          </a:p>
          <a:p>
            <a:pPr marL="742950" lvl="1" indent="-285750">
              <a:lnSpc>
                <a:spcPct val="120000"/>
              </a:lnSpc>
              <a:buFont typeface="Arial" panose="020B0604020202020204" pitchFamily="34" charset="0"/>
              <a:buChar char="•"/>
            </a:pPr>
            <a:r>
              <a:rPr lang="en-GB" dirty="0"/>
              <a:t>Income: Promoting budget-friendly hostels to backpackers and premium resorts to affluent </a:t>
            </a:r>
            <a:r>
              <a:rPr lang="en-GB" dirty="0" err="1"/>
              <a:t>travelers</a:t>
            </a:r>
            <a:r>
              <a:rPr lang="en-GB" dirty="0"/>
              <a:t>.</a:t>
            </a:r>
          </a:p>
          <a:p>
            <a:pPr marL="742950" lvl="1" indent="-285750">
              <a:lnSpc>
                <a:spcPct val="120000"/>
              </a:lnSpc>
              <a:buFont typeface="Arial" panose="020B0604020202020204" pitchFamily="34" charset="0"/>
              <a:buChar char="•"/>
            </a:pPr>
            <a:r>
              <a:rPr lang="en-GB" dirty="0"/>
              <a:t>Family Status: Family packages with kid-friendly activities versus couples-only retreats.</a:t>
            </a:r>
          </a:p>
          <a:p>
            <a:pPr>
              <a:lnSpc>
                <a:spcPct val="120000"/>
              </a:lnSpc>
              <a:buFont typeface="Arial" panose="020B0604020202020204" pitchFamily="34" charset="0"/>
              <a:buChar char="•"/>
            </a:pPr>
            <a:r>
              <a:rPr lang="en-GB" b="1" dirty="0"/>
              <a:t>Application</a:t>
            </a:r>
            <a:r>
              <a:rPr lang="en-GB" dirty="0"/>
              <a:t>: Airlines may offer senior citizen discounts or family seating options, while destinations promote specific activities based on age and life stage.</a:t>
            </a:r>
          </a:p>
          <a:p>
            <a:endParaRPr lang="en-GB" dirty="0"/>
          </a:p>
        </p:txBody>
      </p:sp>
    </p:spTree>
    <p:extLst>
      <p:ext uri="{BB962C8B-B14F-4D97-AF65-F5344CB8AC3E}">
        <p14:creationId xmlns:p14="http://schemas.microsoft.com/office/powerpoint/2010/main" val="23542873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187FB-13FD-D653-B2D1-829CD4688163}"/>
              </a:ext>
            </a:extLst>
          </p:cNvPr>
          <p:cNvSpPr>
            <a:spLocks noGrp="1"/>
          </p:cNvSpPr>
          <p:nvPr>
            <p:ph type="title"/>
          </p:nvPr>
        </p:nvSpPr>
        <p:spPr/>
        <p:txBody>
          <a:bodyPr/>
          <a:lstStyle/>
          <a:p>
            <a:r>
              <a:rPr lang="en-GB" b="1" dirty="0"/>
              <a:t>Psychographic Segmentation</a:t>
            </a:r>
            <a:br>
              <a:rPr lang="en-GB" b="1" dirty="0"/>
            </a:br>
            <a:endParaRPr lang="en-GB" dirty="0"/>
          </a:p>
        </p:txBody>
      </p:sp>
      <p:sp>
        <p:nvSpPr>
          <p:cNvPr id="3" name="Content Placeholder 2">
            <a:extLst>
              <a:ext uri="{FF2B5EF4-FFF2-40B4-BE49-F238E27FC236}">
                <a16:creationId xmlns:a16="http://schemas.microsoft.com/office/drawing/2014/main" id="{6A0C0914-8A53-18CC-6EEB-A49E8310E182}"/>
              </a:ext>
            </a:extLst>
          </p:cNvPr>
          <p:cNvSpPr>
            <a:spLocks noGrp="1"/>
          </p:cNvSpPr>
          <p:nvPr>
            <p:ph idx="1"/>
          </p:nvPr>
        </p:nvSpPr>
        <p:spPr/>
        <p:txBody>
          <a:bodyPr>
            <a:normAutofit/>
          </a:bodyPr>
          <a:lstStyle/>
          <a:p>
            <a:pPr>
              <a:buFont typeface="Arial" panose="020B0604020202020204" pitchFamily="34" charset="0"/>
              <a:buChar char="•"/>
            </a:pPr>
            <a:r>
              <a:rPr lang="en-GB" b="1" dirty="0"/>
              <a:t>Examples</a:t>
            </a:r>
            <a:r>
              <a:rPr lang="en-GB" dirty="0"/>
              <a:t>:</a:t>
            </a:r>
          </a:p>
          <a:p>
            <a:pPr marL="742950" lvl="1" indent="-285750">
              <a:buFont typeface="Arial" panose="020B0604020202020204" pitchFamily="34" charset="0"/>
              <a:buChar char="•"/>
            </a:pPr>
            <a:r>
              <a:rPr lang="en-GB" dirty="0"/>
              <a:t>Eco-conscious </a:t>
            </a:r>
            <a:r>
              <a:rPr lang="en-GB" dirty="0" err="1"/>
              <a:t>travelers</a:t>
            </a:r>
            <a:r>
              <a:rPr lang="en-GB" dirty="0"/>
              <a:t>: Promoting sustainable tourism options, such as eco-lodges or carbon-neutral flights.</a:t>
            </a:r>
          </a:p>
          <a:p>
            <a:pPr marL="742950" lvl="1" indent="-285750">
              <a:buFont typeface="Arial" panose="020B0604020202020204" pitchFamily="34" charset="0"/>
              <a:buChar char="•"/>
            </a:pPr>
            <a:r>
              <a:rPr lang="en-GB" dirty="0"/>
              <a:t>Adventure seekers: Offering extreme sports or wildlife safaris.</a:t>
            </a:r>
          </a:p>
          <a:p>
            <a:pPr marL="742950" lvl="1" indent="-285750">
              <a:buFont typeface="Arial" panose="020B0604020202020204" pitchFamily="34" charset="0"/>
              <a:buChar char="•"/>
            </a:pPr>
            <a:r>
              <a:rPr lang="en-GB" dirty="0"/>
              <a:t>Luxury seekers: Marketing high-end resorts, fine dining, and exclusive experiences.</a:t>
            </a:r>
          </a:p>
          <a:p>
            <a:pPr>
              <a:buFont typeface="Arial" panose="020B0604020202020204" pitchFamily="34" charset="0"/>
              <a:buChar char="•"/>
            </a:pPr>
            <a:r>
              <a:rPr lang="en-GB" b="1" dirty="0"/>
              <a:t>Application</a:t>
            </a:r>
            <a:r>
              <a:rPr lang="en-GB" dirty="0"/>
              <a:t>: Travel companies like Intrepid Travel cater to specific psychographic groups, such as responsible </a:t>
            </a:r>
            <a:r>
              <a:rPr lang="en-GB" dirty="0" err="1"/>
              <a:t>travelers</a:t>
            </a:r>
            <a:r>
              <a:rPr lang="en-GB" dirty="0"/>
              <a:t> looking for meaningful experiences.</a:t>
            </a:r>
          </a:p>
          <a:p>
            <a:endParaRPr lang="en-GB" dirty="0"/>
          </a:p>
        </p:txBody>
      </p:sp>
    </p:spTree>
    <p:extLst>
      <p:ext uri="{BB962C8B-B14F-4D97-AF65-F5344CB8AC3E}">
        <p14:creationId xmlns:p14="http://schemas.microsoft.com/office/powerpoint/2010/main" val="24923539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D5E1B-0DE4-438D-97D9-491645A94AC7}"/>
              </a:ext>
            </a:extLst>
          </p:cNvPr>
          <p:cNvSpPr>
            <a:spLocks noGrp="1"/>
          </p:cNvSpPr>
          <p:nvPr>
            <p:ph type="title"/>
          </p:nvPr>
        </p:nvSpPr>
        <p:spPr/>
        <p:txBody>
          <a:bodyPr/>
          <a:lstStyle/>
          <a:p>
            <a:r>
              <a:rPr lang="en-GB" b="1" dirty="0" err="1"/>
              <a:t>Behavioral</a:t>
            </a:r>
            <a:r>
              <a:rPr lang="en-GB" b="1" dirty="0"/>
              <a:t> Segmentation</a:t>
            </a:r>
            <a:br>
              <a:rPr lang="en-GB" b="1" dirty="0"/>
            </a:br>
            <a:endParaRPr lang="en-GB" dirty="0"/>
          </a:p>
        </p:txBody>
      </p:sp>
      <p:sp>
        <p:nvSpPr>
          <p:cNvPr id="3" name="Content Placeholder 2">
            <a:extLst>
              <a:ext uri="{FF2B5EF4-FFF2-40B4-BE49-F238E27FC236}">
                <a16:creationId xmlns:a16="http://schemas.microsoft.com/office/drawing/2014/main" id="{7C09C6BD-B9BC-2792-ECB7-15E2671E67F3}"/>
              </a:ext>
            </a:extLst>
          </p:cNvPr>
          <p:cNvSpPr>
            <a:spLocks noGrp="1"/>
          </p:cNvSpPr>
          <p:nvPr>
            <p:ph idx="1"/>
          </p:nvPr>
        </p:nvSpPr>
        <p:spPr/>
        <p:txBody>
          <a:bodyPr>
            <a:normAutofit/>
          </a:bodyPr>
          <a:lstStyle/>
          <a:p>
            <a:pPr>
              <a:buFont typeface="Arial" panose="020B0604020202020204" pitchFamily="34" charset="0"/>
              <a:buChar char="•"/>
            </a:pPr>
            <a:r>
              <a:rPr lang="en-GB" b="1" dirty="0"/>
              <a:t>Examples</a:t>
            </a:r>
            <a:r>
              <a:rPr lang="en-GB" dirty="0"/>
              <a:t>:</a:t>
            </a:r>
          </a:p>
          <a:p>
            <a:pPr marL="742950" lvl="1" indent="-285750">
              <a:buFont typeface="Arial" panose="020B0604020202020204" pitchFamily="34" charset="0"/>
              <a:buChar char="•"/>
            </a:pPr>
            <a:r>
              <a:rPr lang="en-GB" dirty="0"/>
              <a:t>Travel purpose: Segmenting tourists into leisure, business, and religious pilgrimage categories.</a:t>
            </a:r>
          </a:p>
          <a:p>
            <a:pPr marL="742950" lvl="1" indent="-285750">
              <a:buFont typeface="Arial" panose="020B0604020202020204" pitchFamily="34" charset="0"/>
              <a:buChar char="•"/>
            </a:pPr>
            <a:r>
              <a:rPr lang="en-GB" dirty="0"/>
              <a:t>Booking </a:t>
            </a:r>
            <a:r>
              <a:rPr lang="en-GB" dirty="0" err="1"/>
              <a:t>behavior</a:t>
            </a:r>
            <a:r>
              <a:rPr lang="en-GB" dirty="0"/>
              <a:t>: Early bird discounts for planners versus last-minute deals for spontaneous </a:t>
            </a:r>
            <a:r>
              <a:rPr lang="en-GB" dirty="0" err="1"/>
              <a:t>travelers</a:t>
            </a:r>
            <a:r>
              <a:rPr lang="en-GB" dirty="0"/>
              <a:t>.</a:t>
            </a:r>
          </a:p>
          <a:p>
            <a:pPr marL="742950" lvl="1" indent="-285750">
              <a:buFont typeface="Arial" panose="020B0604020202020204" pitchFamily="34" charset="0"/>
              <a:buChar char="•"/>
            </a:pPr>
            <a:r>
              <a:rPr lang="en-GB" dirty="0"/>
              <a:t>Loyalty: Rewards programs for repeat customers, such as frequent flyer miles.</a:t>
            </a:r>
          </a:p>
          <a:p>
            <a:pPr>
              <a:buFont typeface="Arial" panose="020B0604020202020204" pitchFamily="34" charset="0"/>
              <a:buChar char="•"/>
            </a:pPr>
            <a:r>
              <a:rPr lang="en-GB" b="1" dirty="0"/>
              <a:t>Application</a:t>
            </a:r>
            <a:r>
              <a:rPr lang="en-GB" dirty="0"/>
              <a:t>: Airlines and hotel chains, such as Marriott or Hilton, develop loyalty schemes to retain high-value customers.</a:t>
            </a:r>
          </a:p>
          <a:p>
            <a:endParaRPr lang="en-GB" dirty="0"/>
          </a:p>
        </p:txBody>
      </p:sp>
    </p:spTree>
    <p:extLst>
      <p:ext uri="{BB962C8B-B14F-4D97-AF65-F5344CB8AC3E}">
        <p14:creationId xmlns:p14="http://schemas.microsoft.com/office/powerpoint/2010/main" val="1511009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7A0E7-EF2E-A29C-636E-E5E44D634F77}"/>
              </a:ext>
            </a:extLst>
          </p:cNvPr>
          <p:cNvSpPr>
            <a:spLocks noGrp="1"/>
          </p:cNvSpPr>
          <p:nvPr>
            <p:ph type="title"/>
          </p:nvPr>
        </p:nvSpPr>
        <p:spPr/>
        <p:txBody>
          <a:bodyPr/>
          <a:lstStyle/>
          <a:p>
            <a:r>
              <a:rPr lang="en-GB" b="1" dirty="0"/>
              <a:t>Generational Segmentation</a:t>
            </a:r>
            <a:br>
              <a:rPr lang="en-GB" b="1" dirty="0"/>
            </a:br>
            <a:endParaRPr lang="en-GB" dirty="0"/>
          </a:p>
        </p:txBody>
      </p:sp>
      <p:sp>
        <p:nvSpPr>
          <p:cNvPr id="3" name="Content Placeholder 2">
            <a:extLst>
              <a:ext uri="{FF2B5EF4-FFF2-40B4-BE49-F238E27FC236}">
                <a16:creationId xmlns:a16="http://schemas.microsoft.com/office/drawing/2014/main" id="{3C4EB697-9E25-6EA9-D5C8-0F412F371D16}"/>
              </a:ext>
            </a:extLst>
          </p:cNvPr>
          <p:cNvSpPr>
            <a:spLocks noGrp="1"/>
          </p:cNvSpPr>
          <p:nvPr>
            <p:ph idx="1"/>
          </p:nvPr>
        </p:nvSpPr>
        <p:spPr/>
        <p:txBody>
          <a:bodyPr>
            <a:normAutofit/>
          </a:bodyPr>
          <a:lstStyle/>
          <a:p>
            <a:pPr>
              <a:buFont typeface="Arial" panose="020B0604020202020204" pitchFamily="34" charset="0"/>
              <a:buChar char="•"/>
            </a:pPr>
            <a:r>
              <a:rPr lang="en-GB" b="1" dirty="0"/>
              <a:t>Examples</a:t>
            </a:r>
            <a:r>
              <a:rPr lang="en-GB" dirty="0"/>
              <a:t>:</a:t>
            </a:r>
          </a:p>
          <a:p>
            <a:pPr marL="742950" lvl="1" indent="-285750">
              <a:buFont typeface="Arial" panose="020B0604020202020204" pitchFamily="34" charset="0"/>
              <a:buChar char="•"/>
            </a:pPr>
            <a:r>
              <a:rPr lang="en-GB" dirty="0"/>
              <a:t>Millennials: Experiences like festivals, social media-worthy locations, and adventure travel.</a:t>
            </a:r>
          </a:p>
          <a:p>
            <a:pPr marL="742950" lvl="1" indent="-285750">
              <a:buFont typeface="Arial" panose="020B0604020202020204" pitchFamily="34" charset="0"/>
              <a:buChar char="•"/>
            </a:pPr>
            <a:r>
              <a:rPr lang="en-GB" dirty="0"/>
              <a:t>Baby Boomers: Focus on comfortable, all-inclusive packages and cultural exploration.</a:t>
            </a:r>
          </a:p>
          <a:p>
            <a:pPr marL="742950" lvl="1" indent="-285750">
              <a:buFont typeface="Arial" panose="020B0604020202020204" pitchFamily="34" charset="0"/>
              <a:buChar char="•"/>
            </a:pPr>
            <a:r>
              <a:rPr lang="en-GB" dirty="0"/>
              <a:t>Gen Z: Preference for unique, immersive experiences and digital-first bookings.</a:t>
            </a:r>
          </a:p>
          <a:p>
            <a:pPr>
              <a:buFont typeface="Arial" panose="020B0604020202020204" pitchFamily="34" charset="0"/>
              <a:buChar char="•"/>
            </a:pPr>
            <a:r>
              <a:rPr lang="en-GB" b="1" dirty="0"/>
              <a:t>Application</a:t>
            </a:r>
            <a:r>
              <a:rPr lang="en-GB" dirty="0"/>
              <a:t>: Destinations or travel platforms like Airbnb leverage social media to target younger generations.</a:t>
            </a:r>
          </a:p>
          <a:p>
            <a:endParaRPr lang="en-GB" dirty="0"/>
          </a:p>
        </p:txBody>
      </p:sp>
    </p:spTree>
    <p:extLst>
      <p:ext uri="{BB962C8B-B14F-4D97-AF65-F5344CB8AC3E}">
        <p14:creationId xmlns:p14="http://schemas.microsoft.com/office/powerpoint/2010/main" val="4198685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5981C-A51B-7EAD-E276-8EB754DEEC60}"/>
              </a:ext>
            </a:extLst>
          </p:cNvPr>
          <p:cNvSpPr>
            <a:spLocks noGrp="1"/>
          </p:cNvSpPr>
          <p:nvPr>
            <p:ph type="title"/>
          </p:nvPr>
        </p:nvSpPr>
        <p:spPr/>
        <p:txBody>
          <a:bodyPr/>
          <a:lstStyle/>
          <a:p>
            <a:r>
              <a:rPr lang="en-GB" b="1" dirty="0"/>
              <a:t>Cultural Segmentation</a:t>
            </a:r>
            <a:br>
              <a:rPr lang="en-GB" b="1" dirty="0"/>
            </a:br>
            <a:endParaRPr lang="en-GB" dirty="0"/>
          </a:p>
        </p:txBody>
      </p:sp>
      <p:sp>
        <p:nvSpPr>
          <p:cNvPr id="3" name="Content Placeholder 2">
            <a:extLst>
              <a:ext uri="{FF2B5EF4-FFF2-40B4-BE49-F238E27FC236}">
                <a16:creationId xmlns:a16="http://schemas.microsoft.com/office/drawing/2014/main" id="{0DA13FC7-5F45-6477-3957-D952C58896D2}"/>
              </a:ext>
            </a:extLst>
          </p:cNvPr>
          <p:cNvSpPr>
            <a:spLocks noGrp="1"/>
          </p:cNvSpPr>
          <p:nvPr>
            <p:ph idx="1"/>
          </p:nvPr>
        </p:nvSpPr>
        <p:spPr>
          <a:xfrm>
            <a:off x="405938" y="1299153"/>
            <a:ext cx="7552113" cy="3640897"/>
          </a:xfrm>
        </p:spPr>
        <p:txBody>
          <a:bodyPr>
            <a:normAutofit/>
          </a:bodyPr>
          <a:lstStyle/>
          <a:p>
            <a:pPr>
              <a:lnSpc>
                <a:spcPct val="100000"/>
              </a:lnSpc>
              <a:buFont typeface="Arial" panose="020B0604020202020204" pitchFamily="34" charset="0"/>
              <a:buChar char="•"/>
            </a:pPr>
            <a:r>
              <a:rPr lang="en-GB" sz="2400" b="1" dirty="0"/>
              <a:t>Examples</a:t>
            </a:r>
            <a:r>
              <a:rPr lang="en-GB" sz="2400" dirty="0"/>
              <a:t>:</a:t>
            </a:r>
          </a:p>
          <a:p>
            <a:pPr marL="742950" lvl="1" indent="-285750">
              <a:lnSpc>
                <a:spcPct val="100000"/>
              </a:lnSpc>
              <a:buFont typeface="Arial" panose="020B0604020202020204" pitchFamily="34" charset="0"/>
              <a:buChar char="•"/>
            </a:pPr>
            <a:r>
              <a:rPr lang="en-GB" dirty="0"/>
              <a:t>Targeting specific ethnic groups for culturally relevant festivals or religious sites.</a:t>
            </a:r>
          </a:p>
          <a:p>
            <a:pPr marL="742950" lvl="1" indent="-285750">
              <a:lnSpc>
                <a:spcPct val="100000"/>
              </a:lnSpc>
              <a:buFont typeface="Arial" panose="020B0604020202020204" pitchFamily="34" charset="0"/>
              <a:buChar char="•"/>
            </a:pPr>
            <a:r>
              <a:rPr lang="en-GB" dirty="0"/>
              <a:t>Promoting halal-friendly travel for Muslim tourists or vegetarian cuisine for specific regions.</a:t>
            </a:r>
          </a:p>
          <a:p>
            <a:pPr>
              <a:lnSpc>
                <a:spcPct val="100000"/>
              </a:lnSpc>
              <a:buFont typeface="Arial" panose="020B0604020202020204" pitchFamily="34" charset="0"/>
              <a:buChar char="•"/>
            </a:pPr>
            <a:r>
              <a:rPr lang="en-GB" sz="2400" b="1" dirty="0"/>
              <a:t>Application</a:t>
            </a:r>
            <a:r>
              <a:rPr lang="en-GB" sz="2400" dirty="0"/>
              <a:t>: Destinations like Dubai have implemented strategies to cater to Muslim travellers by providing halal-certified food and prayer facilities.</a:t>
            </a:r>
          </a:p>
          <a:p>
            <a:endParaRPr lang="en-GB" dirty="0"/>
          </a:p>
        </p:txBody>
      </p:sp>
      <p:pic>
        <p:nvPicPr>
          <p:cNvPr id="4" name="Picture 3">
            <a:extLst>
              <a:ext uri="{FF2B5EF4-FFF2-40B4-BE49-F238E27FC236}">
                <a16:creationId xmlns:a16="http://schemas.microsoft.com/office/drawing/2014/main" id="{E3BA0C8B-1A4B-E3CA-CE63-1818F3E4BDE5}"/>
              </a:ext>
            </a:extLst>
          </p:cNvPr>
          <p:cNvPicPr>
            <a:picLocks noChangeAspect="1"/>
          </p:cNvPicPr>
          <p:nvPr/>
        </p:nvPicPr>
        <p:blipFill>
          <a:blip r:embed="rId2"/>
          <a:stretch>
            <a:fillRect/>
          </a:stretch>
        </p:blipFill>
        <p:spPr>
          <a:xfrm>
            <a:off x="8465907" y="3192088"/>
            <a:ext cx="3653826" cy="2741727"/>
          </a:xfrm>
          <a:prstGeom prst="rect">
            <a:avLst/>
          </a:prstGeom>
        </p:spPr>
      </p:pic>
    </p:spTree>
    <p:extLst>
      <p:ext uri="{BB962C8B-B14F-4D97-AF65-F5344CB8AC3E}">
        <p14:creationId xmlns:p14="http://schemas.microsoft.com/office/powerpoint/2010/main" val="29594284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C8854-77EA-AD0F-23FE-19D78906867A}"/>
              </a:ext>
            </a:extLst>
          </p:cNvPr>
          <p:cNvSpPr>
            <a:spLocks noGrp="1"/>
          </p:cNvSpPr>
          <p:nvPr>
            <p:ph type="title"/>
          </p:nvPr>
        </p:nvSpPr>
        <p:spPr>
          <a:xfrm>
            <a:off x="195349" y="143575"/>
            <a:ext cx="10515600" cy="1325563"/>
          </a:xfrm>
        </p:spPr>
        <p:txBody>
          <a:bodyPr/>
          <a:lstStyle/>
          <a:p>
            <a:r>
              <a:rPr lang="en-GB" b="1" dirty="0"/>
              <a:t>Benefits of Market Segmentation</a:t>
            </a:r>
            <a:br>
              <a:rPr lang="en-GB" b="1" dirty="0"/>
            </a:br>
            <a:endParaRPr lang="en-GB" dirty="0"/>
          </a:p>
        </p:txBody>
      </p:sp>
      <p:sp>
        <p:nvSpPr>
          <p:cNvPr id="3" name="Content Placeholder 2">
            <a:extLst>
              <a:ext uri="{FF2B5EF4-FFF2-40B4-BE49-F238E27FC236}">
                <a16:creationId xmlns:a16="http://schemas.microsoft.com/office/drawing/2014/main" id="{7BC3807C-C00E-2073-FADF-3291B832B581}"/>
              </a:ext>
            </a:extLst>
          </p:cNvPr>
          <p:cNvSpPr>
            <a:spLocks noGrp="1"/>
          </p:cNvSpPr>
          <p:nvPr>
            <p:ph idx="1"/>
          </p:nvPr>
        </p:nvSpPr>
        <p:spPr>
          <a:xfrm>
            <a:off x="372687" y="1459866"/>
            <a:ext cx="4470862" cy="4469879"/>
          </a:xfrm>
        </p:spPr>
        <p:txBody>
          <a:bodyPr>
            <a:normAutofit fontScale="70000" lnSpcReduction="20000"/>
          </a:bodyPr>
          <a:lstStyle/>
          <a:p>
            <a:pPr>
              <a:lnSpc>
                <a:spcPct val="120000"/>
              </a:lnSpc>
              <a:buFont typeface="Arial" panose="020B0604020202020204" pitchFamily="34" charset="0"/>
              <a:buChar char="•"/>
            </a:pPr>
            <a:r>
              <a:rPr lang="en-GB" b="1" dirty="0"/>
              <a:t>Improved customer understanding</a:t>
            </a:r>
            <a:r>
              <a:rPr lang="en-GB" dirty="0"/>
              <a:t>: Helps you know your audience better.</a:t>
            </a:r>
          </a:p>
          <a:p>
            <a:pPr>
              <a:lnSpc>
                <a:spcPct val="120000"/>
              </a:lnSpc>
              <a:buFont typeface="Arial" panose="020B0604020202020204" pitchFamily="34" charset="0"/>
              <a:buChar char="•"/>
            </a:pPr>
            <a:r>
              <a:rPr lang="en-GB" b="1" dirty="0"/>
              <a:t>Better targeting</a:t>
            </a:r>
            <a:r>
              <a:rPr lang="en-GB" dirty="0"/>
              <a:t>: Ensures marketing efforts resonate with specific groups.</a:t>
            </a:r>
          </a:p>
          <a:p>
            <a:pPr>
              <a:lnSpc>
                <a:spcPct val="120000"/>
              </a:lnSpc>
              <a:buFont typeface="Arial" panose="020B0604020202020204" pitchFamily="34" charset="0"/>
              <a:buChar char="•"/>
            </a:pPr>
            <a:r>
              <a:rPr lang="en-GB" b="1" dirty="0"/>
              <a:t>Efficient resource allocation</a:t>
            </a:r>
            <a:r>
              <a:rPr lang="en-GB" dirty="0"/>
              <a:t>: Saves money by focusing efforts where they’ll have the most impact.</a:t>
            </a:r>
          </a:p>
          <a:p>
            <a:pPr>
              <a:lnSpc>
                <a:spcPct val="120000"/>
              </a:lnSpc>
              <a:buFont typeface="Arial" panose="020B0604020202020204" pitchFamily="34" charset="0"/>
              <a:buChar char="•"/>
            </a:pPr>
            <a:r>
              <a:rPr lang="en-GB" b="1" dirty="0"/>
              <a:t>Competitive advantage</a:t>
            </a:r>
            <a:r>
              <a:rPr lang="en-GB" dirty="0"/>
              <a:t>: Helps differentiate your brand in the marketplace.</a:t>
            </a:r>
          </a:p>
          <a:p>
            <a:endParaRPr lang="en-GB" dirty="0"/>
          </a:p>
        </p:txBody>
      </p:sp>
      <p:pic>
        <p:nvPicPr>
          <p:cNvPr id="4" name="Picture 3">
            <a:extLst>
              <a:ext uri="{FF2B5EF4-FFF2-40B4-BE49-F238E27FC236}">
                <a16:creationId xmlns:a16="http://schemas.microsoft.com/office/drawing/2014/main" id="{CA905DC8-E1DD-4F83-3FCB-33E4F379DD21}"/>
              </a:ext>
            </a:extLst>
          </p:cNvPr>
          <p:cNvPicPr>
            <a:picLocks noChangeAspect="1"/>
          </p:cNvPicPr>
          <p:nvPr/>
        </p:nvPicPr>
        <p:blipFill>
          <a:blip r:embed="rId2"/>
          <a:stretch>
            <a:fillRect/>
          </a:stretch>
        </p:blipFill>
        <p:spPr>
          <a:xfrm>
            <a:off x="4647977" y="1577685"/>
            <a:ext cx="7544023" cy="4243513"/>
          </a:xfrm>
          <a:prstGeom prst="rect">
            <a:avLst/>
          </a:prstGeom>
        </p:spPr>
      </p:pic>
    </p:spTree>
    <p:extLst>
      <p:ext uri="{BB962C8B-B14F-4D97-AF65-F5344CB8AC3E}">
        <p14:creationId xmlns:p14="http://schemas.microsoft.com/office/powerpoint/2010/main" val="120915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B640B-ED96-7B26-A97B-7391B4B20A3D}"/>
              </a:ext>
            </a:extLst>
          </p:cNvPr>
          <p:cNvSpPr>
            <a:spLocks noGrp="1"/>
          </p:cNvSpPr>
          <p:nvPr>
            <p:ph type="title"/>
          </p:nvPr>
        </p:nvSpPr>
        <p:spPr>
          <a:xfrm>
            <a:off x="481013" y="3752849"/>
            <a:ext cx="3290887" cy="2452687"/>
          </a:xfrm>
        </p:spPr>
        <p:txBody>
          <a:bodyPr anchor="ctr">
            <a:normAutofit/>
          </a:bodyPr>
          <a:lstStyle/>
          <a:p>
            <a:r>
              <a:rPr lang="en-GB" sz="3600" b="1" dirty="0"/>
              <a:t>Benefits of Segmentation in Tourism</a:t>
            </a:r>
            <a:br>
              <a:rPr lang="en-GB" sz="3600" b="1" dirty="0"/>
            </a:br>
            <a:endParaRPr lang="en-GB" sz="3600" dirty="0"/>
          </a:p>
        </p:txBody>
      </p:sp>
      <p:pic>
        <p:nvPicPr>
          <p:cNvPr id="4" name="Picture 3" descr="A hands shaking with a blue and yellow arm&#10;&#10;Description automatically generated">
            <a:extLst>
              <a:ext uri="{FF2B5EF4-FFF2-40B4-BE49-F238E27FC236}">
                <a16:creationId xmlns:a16="http://schemas.microsoft.com/office/drawing/2014/main" id="{1F2AF69B-4CEE-2C56-7CB5-58F21D31A722}"/>
              </a:ext>
            </a:extLst>
          </p:cNvPr>
          <p:cNvPicPr>
            <a:picLocks noChangeAspect="1"/>
          </p:cNvPicPr>
          <p:nvPr/>
        </p:nvPicPr>
        <p:blipFill>
          <a:blip r:embed="rId2"/>
          <a:srcRect t="9573" b="29558"/>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D9082CA6-28B3-8EA4-4E67-18C9EA504AE4}"/>
              </a:ext>
            </a:extLst>
          </p:cNvPr>
          <p:cNvSpPr>
            <a:spLocks noGrp="1"/>
          </p:cNvSpPr>
          <p:nvPr>
            <p:ph idx="1"/>
          </p:nvPr>
        </p:nvSpPr>
        <p:spPr>
          <a:xfrm>
            <a:off x="4223982" y="3752850"/>
            <a:ext cx="7485413" cy="2452687"/>
          </a:xfrm>
        </p:spPr>
        <p:txBody>
          <a:bodyPr anchor="ctr">
            <a:normAutofit/>
          </a:bodyPr>
          <a:lstStyle/>
          <a:p>
            <a:pPr>
              <a:buFont typeface="Arial" panose="020B0604020202020204" pitchFamily="34" charset="0"/>
              <a:buChar char="•"/>
            </a:pPr>
            <a:r>
              <a:rPr lang="en-GB" sz="2000" b="1" dirty="0"/>
              <a:t>Personalised experiences</a:t>
            </a:r>
            <a:r>
              <a:rPr lang="en-GB" sz="2000" dirty="0"/>
              <a:t>: Catered travel plans improve satisfaction and repeat visits.</a:t>
            </a:r>
          </a:p>
          <a:p>
            <a:pPr>
              <a:buFont typeface="Arial" panose="020B0604020202020204" pitchFamily="34" charset="0"/>
              <a:buChar char="•"/>
            </a:pPr>
            <a:r>
              <a:rPr lang="en-GB" sz="2000" b="1" dirty="0"/>
              <a:t>Efficient marketing spend</a:t>
            </a:r>
            <a:r>
              <a:rPr lang="en-GB" sz="2000" dirty="0"/>
              <a:t>: Focused campaigns reach the right audiences.</a:t>
            </a:r>
          </a:p>
          <a:p>
            <a:pPr>
              <a:buFont typeface="Arial" panose="020B0604020202020204" pitchFamily="34" charset="0"/>
              <a:buChar char="•"/>
            </a:pPr>
            <a:r>
              <a:rPr lang="en-GB" sz="2000" b="1" dirty="0"/>
              <a:t>Cultural sensitivity</a:t>
            </a:r>
            <a:r>
              <a:rPr lang="en-GB" sz="2000" dirty="0"/>
              <a:t>: Avoids generalisations, enhancing the reputation of destinations and services.</a:t>
            </a:r>
          </a:p>
        </p:txBody>
      </p:sp>
    </p:spTree>
    <p:extLst>
      <p:ext uri="{BB962C8B-B14F-4D97-AF65-F5344CB8AC3E}">
        <p14:creationId xmlns:p14="http://schemas.microsoft.com/office/powerpoint/2010/main" val="28857406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876EB-F646-2F79-31DB-3334AD914153}"/>
              </a:ext>
            </a:extLst>
          </p:cNvPr>
          <p:cNvSpPr>
            <a:spLocks noGrp="1"/>
          </p:cNvSpPr>
          <p:nvPr>
            <p:ph type="title"/>
          </p:nvPr>
        </p:nvSpPr>
        <p:spPr>
          <a:xfrm>
            <a:off x="121459" y="-50511"/>
            <a:ext cx="10515600" cy="1325563"/>
          </a:xfrm>
        </p:spPr>
        <p:txBody>
          <a:bodyPr anchor="ctr">
            <a:normAutofit/>
          </a:bodyPr>
          <a:lstStyle/>
          <a:p>
            <a:r>
              <a:rPr lang="en-GB" dirty="0"/>
              <a:t>Example </a:t>
            </a:r>
          </a:p>
        </p:txBody>
      </p:sp>
      <p:sp>
        <p:nvSpPr>
          <p:cNvPr id="3" name="Content Placeholder 2">
            <a:extLst>
              <a:ext uri="{FF2B5EF4-FFF2-40B4-BE49-F238E27FC236}">
                <a16:creationId xmlns:a16="http://schemas.microsoft.com/office/drawing/2014/main" id="{9A78F7D4-3339-0BCC-9642-D0C8606EF0BC}"/>
              </a:ext>
            </a:extLst>
          </p:cNvPr>
          <p:cNvSpPr>
            <a:spLocks noGrp="1"/>
          </p:cNvSpPr>
          <p:nvPr>
            <p:ph sz="half" idx="1"/>
          </p:nvPr>
        </p:nvSpPr>
        <p:spPr>
          <a:xfrm>
            <a:off x="223058" y="1482031"/>
            <a:ext cx="5922817" cy="4752513"/>
          </a:xfrm>
        </p:spPr>
        <p:txBody>
          <a:bodyPr>
            <a:normAutofit/>
          </a:bodyPr>
          <a:lstStyle/>
          <a:p>
            <a:r>
              <a:rPr lang="en-GB" sz="1800" b="1" dirty="0"/>
              <a:t>Aspen, Colorado (Luxury and Sustainable Tourism)</a:t>
            </a:r>
          </a:p>
          <a:p>
            <a:pPr>
              <a:buFont typeface="Arial" panose="020B0604020202020204" pitchFamily="34" charset="0"/>
              <a:buChar char="•"/>
            </a:pPr>
            <a:r>
              <a:rPr lang="en-GB" sz="1800" b="1" dirty="0"/>
              <a:t>Demographic Segmentation</a:t>
            </a:r>
            <a:r>
              <a:rPr lang="en-GB" sz="1800" dirty="0"/>
              <a:t>: Targets high-income individuals and families with premium accommodations and activities.</a:t>
            </a:r>
          </a:p>
          <a:p>
            <a:pPr>
              <a:buFont typeface="Arial" panose="020B0604020202020204" pitchFamily="34" charset="0"/>
              <a:buChar char="•"/>
            </a:pPr>
            <a:r>
              <a:rPr lang="en-GB" sz="1800" b="1" dirty="0"/>
              <a:t>Psychographic Segmentation</a:t>
            </a:r>
            <a:r>
              <a:rPr lang="en-GB" sz="1800" dirty="0"/>
              <a:t>: Appeals to eco-conscious </a:t>
            </a:r>
            <a:r>
              <a:rPr lang="en-GB" sz="1800" dirty="0" err="1"/>
              <a:t>travelers</a:t>
            </a:r>
            <a:r>
              <a:rPr lang="en-GB" sz="1800" dirty="0"/>
              <a:t> with sustainable ski resorts and green tourism initiatives.</a:t>
            </a:r>
          </a:p>
          <a:p>
            <a:pPr>
              <a:buFont typeface="Arial" panose="020B0604020202020204" pitchFamily="34" charset="0"/>
              <a:buChar char="•"/>
            </a:pPr>
            <a:r>
              <a:rPr lang="en-GB" sz="1800" b="1" dirty="0"/>
              <a:t>Generational Segmentation</a:t>
            </a:r>
            <a:r>
              <a:rPr lang="en-GB" sz="1800" dirty="0"/>
              <a:t>: Promotes modern, tech-savvy lodges for Millennials and traditional, cozy chalets for Baby Boomers.</a:t>
            </a:r>
          </a:p>
          <a:p>
            <a:r>
              <a:rPr lang="en-GB" sz="1800" b="1" dirty="0"/>
              <a:t>Unique Strategy</a:t>
            </a:r>
            <a:r>
              <a:rPr lang="en-GB" sz="1800" dirty="0"/>
              <a:t>: Aspen focuses on balancing luxury tourism with sustainability by using green certifications and educating visitors about eco-friendly practices.</a:t>
            </a:r>
          </a:p>
          <a:p>
            <a:r>
              <a:rPr lang="en-GB" sz="1800" dirty="0">
                <a:hlinkClick r:id="rId2"/>
              </a:rPr>
              <a:t>https://youtu.be/a3Dqxkd29fw?si=SlQQ38u8vJWltL33</a:t>
            </a:r>
            <a:endParaRPr lang="en-GB" sz="1800" dirty="0"/>
          </a:p>
          <a:p>
            <a:endParaRPr lang="en-GB" sz="1500" dirty="0"/>
          </a:p>
          <a:p>
            <a:endParaRPr lang="en-GB" sz="1500" dirty="0"/>
          </a:p>
        </p:txBody>
      </p:sp>
      <p:pic>
        <p:nvPicPr>
          <p:cNvPr id="4" name="Picture 3">
            <a:extLst>
              <a:ext uri="{FF2B5EF4-FFF2-40B4-BE49-F238E27FC236}">
                <a16:creationId xmlns:a16="http://schemas.microsoft.com/office/drawing/2014/main" id="{A022437C-9BCC-9699-750D-DFE490D51BF2}"/>
              </a:ext>
            </a:extLst>
          </p:cNvPr>
          <p:cNvPicPr>
            <a:picLocks noChangeAspect="1"/>
          </p:cNvPicPr>
          <p:nvPr/>
        </p:nvPicPr>
        <p:blipFill>
          <a:blip r:embed="rId3"/>
          <a:stretch>
            <a:fillRect/>
          </a:stretch>
        </p:blipFill>
        <p:spPr>
          <a:xfrm>
            <a:off x="6197600" y="2009674"/>
            <a:ext cx="5156200" cy="3441763"/>
          </a:xfrm>
          <a:prstGeom prst="rect">
            <a:avLst/>
          </a:prstGeom>
          <a:noFill/>
        </p:spPr>
      </p:pic>
    </p:spTree>
    <p:extLst>
      <p:ext uri="{BB962C8B-B14F-4D97-AF65-F5344CB8AC3E}">
        <p14:creationId xmlns:p14="http://schemas.microsoft.com/office/powerpoint/2010/main" val="2856899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04EDA-0733-1C69-A0A7-C35A5CCD8F1A}"/>
              </a:ext>
            </a:extLst>
          </p:cNvPr>
          <p:cNvSpPr>
            <a:spLocks noGrp="1"/>
          </p:cNvSpPr>
          <p:nvPr>
            <p:ph type="title"/>
          </p:nvPr>
        </p:nvSpPr>
        <p:spPr>
          <a:xfrm>
            <a:off x="73430" y="-103050"/>
            <a:ext cx="10515600" cy="1325563"/>
          </a:xfrm>
        </p:spPr>
        <p:txBody>
          <a:bodyPr anchor="ctr">
            <a:normAutofit/>
          </a:bodyPr>
          <a:lstStyle/>
          <a:p>
            <a:r>
              <a:rPr lang="en-GB" dirty="0"/>
              <a:t>Example </a:t>
            </a:r>
          </a:p>
        </p:txBody>
      </p:sp>
      <p:sp>
        <p:nvSpPr>
          <p:cNvPr id="3" name="Content Placeholder 2">
            <a:extLst>
              <a:ext uri="{FF2B5EF4-FFF2-40B4-BE49-F238E27FC236}">
                <a16:creationId xmlns:a16="http://schemas.microsoft.com/office/drawing/2014/main" id="{B14966B6-6117-9978-8D9E-1A9264D4B4D1}"/>
              </a:ext>
            </a:extLst>
          </p:cNvPr>
          <p:cNvSpPr>
            <a:spLocks noGrp="1"/>
          </p:cNvSpPr>
          <p:nvPr>
            <p:ph sz="half" idx="1"/>
          </p:nvPr>
        </p:nvSpPr>
        <p:spPr>
          <a:xfrm>
            <a:off x="134388" y="1426614"/>
            <a:ext cx="6063211" cy="4735888"/>
          </a:xfrm>
        </p:spPr>
        <p:txBody>
          <a:bodyPr>
            <a:normAutofit/>
          </a:bodyPr>
          <a:lstStyle/>
          <a:p>
            <a:pPr>
              <a:lnSpc>
                <a:spcPct val="110000"/>
              </a:lnSpc>
            </a:pPr>
            <a:r>
              <a:rPr lang="en-GB" sz="1900" b="1" dirty="0"/>
              <a:t>Dubai, UAE (Luxury, Adventure, and Family Tourism)</a:t>
            </a:r>
          </a:p>
          <a:p>
            <a:pPr>
              <a:lnSpc>
                <a:spcPct val="110000"/>
              </a:lnSpc>
              <a:buFont typeface="Arial" panose="020B0604020202020204" pitchFamily="34" charset="0"/>
              <a:buChar char="•"/>
            </a:pPr>
            <a:r>
              <a:rPr lang="en-GB" sz="1900" b="1" dirty="0"/>
              <a:t>Demographic Segmentation</a:t>
            </a:r>
            <a:r>
              <a:rPr lang="en-GB" sz="1900" dirty="0"/>
              <a:t>: Attracts families with attractions like the Dubai Mall and IMG Worlds of Adventure, and ultra-wealthy travellers with opulent experiences like Burj Al Arab.</a:t>
            </a:r>
          </a:p>
          <a:p>
            <a:pPr>
              <a:lnSpc>
                <a:spcPct val="110000"/>
              </a:lnSpc>
              <a:buFont typeface="Arial" panose="020B0604020202020204" pitchFamily="34" charset="0"/>
              <a:buChar char="•"/>
            </a:pPr>
            <a:r>
              <a:rPr lang="en-GB" sz="1900" b="1" dirty="0"/>
              <a:t>Psychographic Segmentation</a:t>
            </a:r>
            <a:r>
              <a:rPr lang="en-GB" sz="1900" dirty="0"/>
              <a:t>: Adventure enthusiasts are drawn to activities such as dune bashing and skydiving.</a:t>
            </a:r>
          </a:p>
          <a:p>
            <a:pPr>
              <a:lnSpc>
                <a:spcPct val="110000"/>
              </a:lnSpc>
              <a:buFont typeface="Arial" panose="020B0604020202020204" pitchFamily="34" charset="0"/>
              <a:buChar char="•"/>
            </a:pPr>
            <a:r>
              <a:rPr lang="en-GB" sz="1900" b="1" dirty="0"/>
              <a:t>Cultural Segmentation</a:t>
            </a:r>
            <a:r>
              <a:rPr lang="en-GB" sz="1900" dirty="0"/>
              <a:t>: Caters to Muslim </a:t>
            </a:r>
            <a:r>
              <a:rPr lang="en-GB" sz="1900" dirty="0" err="1"/>
              <a:t>travelers</a:t>
            </a:r>
            <a:r>
              <a:rPr lang="en-GB" sz="1900" dirty="0"/>
              <a:t> with halal-certified restaurants and dedicated prayer rooms.</a:t>
            </a:r>
          </a:p>
          <a:p>
            <a:pPr>
              <a:lnSpc>
                <a:spcPct val="110000"/>
              </a:lnSpc>
            </a:pPr>
            <a:r>
              <a:rPr lang="en-GB" sz="1900" b="1" dirty="0"/>
              <a:t>Unique Strategy</a:t>
            </a:r>
            <a:r>
              <a:rPr lang="en-GB" sz="1900" dirty="0"/>
              <a:t>: Dubai Tourism actively markets itself as a multi-dimensional destination, blending luxury with cultural heritage and modern attractions.</a:t>
            </a:r>
          </a:p>
          <a:p>
            <a:endParaRPr lang="en-GB" sz="1500" dirty="0"/>
          </a:p>
        </p:txBody>
      </p:sp>
      <p:pic>
        <p:nvPicPr>
          <p:cNvPr id="4" name="Picture 3">
            <a:extLst>
              <a:ext uri="{FF2B5EF4-FFF2-40B4-BE49-F238E27FC236}">
                <a16:creationId xmlns:a16="http://schemas.microsoft.com/office/drawing/2014/main" id="{ECD71BC3-1021-B37F-1888-8B176532DD02}"/>
              </a:ext>
            </a:extLst>
          </p:cNvPr>
          <p:cNvPicPr>
            <a:picLocks noChangeAspect="1"/>
          </p:cNvPicPr>
          <p:nvPr/>
        </p:nvPicPr>
        <p:blipFill>
          <a:blip r:embed="rId2"/>
          <a:srcRect l="4587" r="-1" b="-1"/>
          <a:stretch/>
        </p:blipFill>
        <p:spPr>
          <a:xfrm>
            <a:off x="6197600" y="1825625"/>
            <a:ext cx="5156200" cy="3809862"/>
          </a:xfrm>
          <a:prstGeom prst="rect">
            <a:avLst/>
          </a:prstGeom>
          <a:noFill/>
        </p:spPr>
      </p:pic>
    </p:spTree>
    <p:extLst>
      <p:ext uri="{BB962C8B-B14F-4D97-AF65-F5344CB8AC3E}">
        <p14:creationId xmlns:p14="http://schemas.microsoft.com/office/powerpoint/2010/main" val="16508150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FFBC7-6DB8-CB0B-1592-49DD10C42B31}"/>
              </a:ext>
            </a:extLst>
          </p:cNvPr>
          <p:cNvSpPr>
            <a:spLocks noGrp="1"/>
          </p:cNvSpPr>
          <p:nvPr>
            <p:ph type="title"/>
          </p:nvPr>
        </p:nvSpPr>
        <p:spPr>
          <a:xfrm>
            <a:off x="0" y="-128096"/>
            <a:ext cx="10515600" cy="1325563"/>
          </a:xfrm>
        </p:spPr>
        <p:txBody>
          <a:bodyPr anchor="ctr">
            <a:normAutofit/>
          </a:bodyPr>
          <a:lstStyle/>
          <a:p>
            <a:r>
              <a:rPr lang="en-GB" dirty="0"/>
              <a:t>Example </a:t>
            </a:r>
          </a:p>
        </p:txBody>
      </p:sp>
      <p:sp>
        <p:nvSpPr>
          <p:cNvPr id="3" name="Content Placeholder 2">
            <a:extLst>
              <a:ext uri="{FF2B5EF4-FFF2-40B4-BE49-F238E27FC236}">
                <a16:creationId xmlns:a16="http://schemas.microsoft.com/office/drawing/2014/main" id="{F4CE0CE1-D760-1C41-1916-19C4E44B8649}"/>
              </a:ext>
            </a:extLst>
          </p:cNvPr>
          <p:cNvSpPr>
            <a:spLocks noGrp="1"/>
          </p:cNvSpPr>
          <p:nvPr>
            <p:ph sz="half" idx="1"/>
          </p:nvPr>
        </p:nvSpPr>
        <p:spPr>
          <a:xfrm>
            <a:off x="206432" y="1387821"/>
            <a:ext cx="5889568" cy="4541924"/>
          </a:xfrm>
        </p:spPr>
        <p:txBody>
          <a:bodyPr>
            <a:normAutofit fontScale="85000" lnSpcReduction="20000"/>
          </a:bodyPr>
          <a:lstStyle/>
          <a:p>
            <a:pPr>
              <a:lnSpc>
                <a:spcPct val="120000"/>
              </a:lnSpc>
            </a:pPr>
            <a:r>
              <a:rPr lang="en-GB" sz="2400" b="1" dirty="0"/>
              <a:t>The Maldives (Luxury and Honeymoon Tourism)</a:t>
            </a:r>
          </a:p>
          <a:p>
            <a:pPr>
              <a:lnSpc>
                <a:spcPct val="120000"/>
              </a:lnSpc>
              <a:buFont typeface="Arial" panose="020B0604020202020204" pitchFamily="34" charset="0"/>
              <a:buChar char="•"/>
            </a:pPr>
            <a:r>
              <a:rPr lang="en-GB" sz="2400" b="1" dirty="0"/>
              <a:t>Demographic Segmentation</a:t>
            </a:r>
            <a:r>
              <a:rPr lang="en-GB" sz="2400" dirty="0"/>
              <a:t>: Targets affluent couples for honeymoon packages and families for exclusive villa stays.</a:t>
            </a:r>
          </a:p>
          <a:p>
            <a:pPr>
              <a:lnSpc>
                <a:spcPct val="120000"/>
              </a:lnSpc>
              <a:buFont typeface="Arial" panose="020B0604020202020204" pitchFamily="34" charset="0"/>
              <a:buChar char="•"/>
            </a:pPr>
            <a:r>
              <a:rPr lang="en-GB" sz="2400" b="1" dirty="0"/>
              <a:t>Psychographic Segmentation</a:t>
            </a:r>
            <a:r>
              <a:rPr lang="en-GB" sz="2400" dirty="0"/>
              <a:t>: Attracts nature lovers with underwater activities like diving and snorkelling.</a:t>
            </a:r>
          </a:p>
          <a:p>
            <a:pPr>
              <a:lnSpc>
                <a:spcPct val="120000"/>
              </a:lnSpc>
              <a:buFont typeface="Arial" panose="020B0604020202020204" pitchFamily="34" charset="0"/>
              <a:buChar char="•"/>
            </a:pPr>
            <a:r>
              <a:rPr lang="en-GB" sz="2400" b="1" dirty="0"/>
              <a:t>Behavioural Segmentation</a:t>
            </a:r>
            <a:r>
              <a:rPr lang="en-GB" sz="2400" dirty="0"/>
              <a:t>: Offers early bird discounts for honeymooners and loyalty perks for repeat visitors.</a:t>
            </a:r>
          </a:p>
          <a:p>
            <a:pPr>
              <a:lnSpc>
                <a:spcPct val="120000"/>
              </a:lnSpc>
            </a:pPr>
            <a:r>
              <a:rPr lang="en-GB" sz="2400" b="1" dirty="0"/>
              <a:t>Unique Strategy</a:t>
            </a:r>
            <a:r>
              <a:rPr lang="en-GB" sz="2400" dirty="0"/>
              <a:t>: The Maldives positions itself as a luxury destination with exclusivity, personalized service, and environmental conservation efforts.</a:t>
            </a:r>
          </a:p>
          <a:p>
            <a:endParaRPr lang="en-GB" sz="1800" dirty="0"/>
          </a:p>
        </p:txBody>
      </p:sp>
      <p:pic>
        <p:nvPicPr>
          <p:cNvPr id="4" name="Picture 3">
            <a:extLst>
              <a:ext uri="{FF2B5EF4-FFF2-40B4-BE49-F238E27FC236}">
                <a16:creationId xmlns:a16="http://schemas.microsoft.com/office/drawing/2014/main" id="{B61BE995-5351-DBD3-A1F6-861FD6BABAE1}"/>
              </a:ext>
            </a:extLst>
          </p:cNvPr>
          <p:cNvPicPr>
            <a:picLocks noChangeAspect="1"/>
          </p:cNvPicPr>
          <p:nvPr/>
        </p:nvPicPr>
        <p:blipFill>
          <a:blip r:embed="rId2"/>
          <a:stretch>
            <a:fillRect/>
          </a:stretch>
        </p:blipFill>
        <p:spPr>
          <a:xfrm>
            <a:off x="6197600" y="2615528"/>
            <a:ext cx="5156200" cy="2230056"/>
          </a:xfrm>
          <a:prstGeom prst="rect">
            <a:avLst/>
          </a:prstGeom>
          <a:noFill/>
        </p:spPr>
      </p:pic>
    </p:spTree>
    <p:extLst>
      <p:ext uri="{BB962C8B-B14F-4D97-AF65-F5344CB8AC3E}">
        <p14:creationId xmlns:p14="http://schemas.microsoft.com/office/powerpoint/2010/main" val="35315030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95A2E-330E-FC08-F451-C9ECC382D06D}"/>
              </a:ext>
            </a:extLst>
          </p:cNvPr>
          <p:cNvSpPr>
            <a:spLocks noGrp="1"/>
          </p:cNvSpPr>
          <p:nvPr>
            <p:ph type="title"/>
          </p:nvPr>
        </p:nvSpPr>
        <p:spPr>
          <a:xfrm>
            <a:off x="0" y="71410"/>
            <a:ext cx="10515600" cy="1325563"/>
          </a:xfrm>
        </p:spPr>
        <p:txBody>
          <a:bodyPr anchor="ctr">
            <a:normAutofit/>
          </a:bodyPr>
          <a:lstStyle/>
          <a:p>
            <a:r>
              <a:rPr lang="en-GB" dirty="0"/>
              <a:t>Example </a:t>
            </a:r>
          </a:p>
        </p:txBody>
      </p:sp>
      <p:sp>
        <p:nvSpPr>
          <p:cNvPr id="3" name="Content Placeholder 2">
            <a:extLst>
              <a:ext uri="{FF2B5EF4-FFF2-40B4-BE49-F238E27FC236}">
                <a16:creationId xmlns:a16="http://schemas.microsoft.com/office/drawing/2014/main" id="{0C7289B0-8DB1-059B-FDA8-10492C48395D}"/>
              </a:ext>
            </a:extLst>
          </p:cNvPr>
          <p:cNvSpPr>
            <a:spLocks noGrp="1"/>
          </p:cNvSpPr>
          <p:nvPr>
            <p:ph sz="half" idx="1"/>
          </p:nvPr>
        </p:nvSpPr>
        <p:spPr>
          <a:xfrm>
            <a:off x="206432" y="1448780"/>
            <a:ext cx="5889567" cy="4591801"/>
          </a:xfrm>
        </p:spPr>
        <p:txBody>
          <a:bodyPr>
            <a:normAutofit lnSpcReduction="10000"/>
          </a:bodyPr>
          <a:lstStyle/>
          <a:p>
            <a:pPr>
              <a:lnSpc>
                <a:spcPct val="100000"/>
              </a:lnSpc>
            </a:pPr>
            <a:r>
              <a:rPr lang="en-GB" sz="1900" b="1" dirty="0"/>
              <a:t>Paris, France (Cultural and Romantic Tourism)</a:t>
            </a:r>
          </a:p>
          <a:p>
            <a:pPr>
              <a:lnSpc>
                <a:spcPct val="100000"/>
              </a:lnSpc>
              <a:buFont typeface="Arial" panose="020B0604020202020204" pitchFamily="34" charset="0"/>
              <a:buChar char="•"/>
            </a:pPr>
            <a:r>
              <a:rPr lang="en-GB" sz="1900" b="1" dirty="0"/>
              <a:t>Demographic Segmentation</a:t>
            </a:r>
            <a:r>
              <a:rPr lang="en-GB" sz="1900" dirty="0"/>
              <a:t>: Focuses on couples (romance) and art lovers (culture).</a:t>
            </a:r>
          </a:p>
          <a:p>
            <a:pPr>
              <a:lnSpc>
                <a:spcPct val="100000"/>
              </a:lnSpc>
              <a:buFont typeface="Arial" panose="020B0604020202020204" pitchFamily="34" charset="0"/>
              <a:buChar char="•"/>
            </a:pPr>
            <a:r>
              <a:rPr lang="en-GB" sz="1900" b="1" dirty="0" err="1"/>
              <a:t>Behavioral</a:t>
            </a:r>
            <a:r>
              <a:rPr lang="en-GB" sz="1900" b="1" dirty="0"/>
              <a:t> Segmentation</a:t>
            </a:r>
            <a:r>
              <a:rPr lang="en-GB" sz="1900" dirty="0"/>
              <a:t>: Caters to first-time visitors with guided tours of iconic landmarks like the Eiffel Tower and Louvre and repeat travellers with hidden gems and themed tours.</a:t>
            </a:r>
          </a:p>
          <a:p>
            <a:pPr>
              <a:lnSpc>
                <a:spcPct val="100000"/>
              </a:lnSpc>
              <a:buFont typeface="Arial" panose="020B0604020202020204" pitchFamily="34" charset="0"/>
              <a:buChar char="•"/>
            </a:pPr>
            <a:r>
              <a:rPr lang="en-GB" sz="1900" b="1" dirty="0"/>
              <a:t>Generational Segmentation</a:t>
            </a:r>
            <a:r>
              <a:rPr lang="en-GB" sz="1900" dirty="0"/>
              <a:t>: Millennial travellers are targeted with Instagram-worthy spots like Montmartre, while Baby Boomers are offered heritage tours.</a:t>
            </a:r>
          </a:p>
          <a:p>
            <a:pPr>
              <a:lnSpc>
                <a:spcPct val="100000"/>
              </a:lnSpc>
            </a:pPr>
            <a:r>
              <a:rPr lang="en-GB" sz="1900" b="1" dirty="0"/>
              <a:t>Unique Strategy</a:t>
            </a:r>
            <a:r>
              <a:rPr lang="en-GB" sz="1900" dirty="0"/>
              <a:t>: Paris maintains its image as the city of love and culture while adapting campaigns for younger, tech-savvy audiences through digital marketing and social media.</a:t>
            </a:r>
          </a:p>
          <a:p>
            <a:endParaRPr lang="en-GB" sz="1500" dirty="0"/>
          </a:p>
        </p:txBody>
      </p:sp>
      <p:pic>
        <p:nvPicPr>
          <p:cNvPr id="4" name="Picture 3">
            <a:extLst>
              <a:ext uri="{FF2B5EF4-FFF2-40B4-BE49-F238E27FC236}">
                <a16:creationId xmlns:a16="http://schemas.microsoft.com/office/drawing/2014/main" id="{025A37F8-F53C-77CF-21EC-72B3880D46E5}"/>
              </a:ext>
            </a:extLst>
          </p:cNvPr>
          <p:cNvPicPr>
            <a:picLocks noChangeAspect="1"/>
          </p:cNvPicPr>
          <p:nvPr/>
        </p:nvPicPr>
        <p:blipFill>
          <a:blip r:embed="rId2"/>
          <a:stretch>
            <a:fillRect/>
          </a:stretch>
        </p:blipFill>
        <p:spPr>
          <a:xfrm>
            <a:off x="6197600" y="2280375"/>
            <a:ext cx="5156200" cy="2900362"/>
          </a:xfrm>
          <a:prstGeom prst="rect">
            <a:avLst/>
          </a:prstGeom>
          <a:noFill/>
        </p:spPr>
      </p:pic>
    </p:spTree>
    <p:extLst>
      <p:ext uri="{BB962C8B-B14F-4D97-AF65-F5344CB8AC3E}">
        <p14:creationId xmlns:p14="http://schemas.microsoft.com/office/powerpoint/2010/main" val="18337266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E9E1-3183-FAA8-1D02-56D0B1C8BBE5}"/>
              </a:ext>
            </a:extLst>
          </p:cNvPr>
          <p:cNvSpPr>
            <a:spLocks noGrp="1"/>
          </p:cNvSpPr>
          <p:nvPr>
            <p:ph type="title"/>
          </p:nvPr>
        </p:nvSpPr>
        <p:spPr>
          <a:xfrm>
            <a:off x="0" y="60326"/>
            <a:ext cx="10515600" cy="1325563"/>
          </a:xfrm>
        </p:spPr>
        <p:txBody>
          <a:bodyPr/>
          <a:lstStyle/>
          <a:p>
            <a:r>
              <a:rPr lang="en-GB" dirty="0"/>
              <a:t>Assignment 1</a:t>
            </a:r>
          </a:p>
        </p:txBody>
      </p:sp>
      <p:sp>
        <p:nvSpPr>
          <p:cNvPr id="3" name="Content Placeholder 2">
            <a:extLst>
              <a:ext uri="{FF2B5EF4-FFF2-40B4-BE49-F238E27FC236}">
                <a16:creationId xmlns:a16="http://schemas.microsoft.com/office/drawing/2014/main" id="{6CA8B6B2-1E10-840C-506C-E6DD285347D4}"/>
              </a:ext>
            </a:extLst>
          </p:cNvPr>
          <p:cNvSpPr>
            <a:spLocks noGrp="1"/>
          </p:cNvSpPr>
          <p:nvPr>
            <p:ph idx="1"/>
          </p:nvPr>
        </p:nvSpPr>
        <p:spPr>
          <a:xfrm>
            <a:off x="223058" y="1437699"/>
            <a:ext cx="10515600" cy="4990810"/>
          </a:xfrm>
        </p:spPr>
        <p:txBody>
          <a:bodyPr>
            <a:normAutofit fontScale="92500" lnSpcReduction="10000"/>
          </a:bodyPr>
          <a:lstStyle/>
          <a:p>
            <a:pPr>
              <a:lnSpc>
                <a:spcPct val="100000"/>
              </a:lnSpc>
            </a:pPr>
            <a:r>
              <a:rPr lang="en-GB" sz="2400" dirty="0">
                <a:solidFill>
                  <a:srgbClr val="000000"/>
                </a:solidFill>
                <a:effectLst/>
                <a:ea typeface="Calibri" panose="020F0502020204030204" pitchFamily="34" charset="0"/>
              </a:rPr>
              <a:t>As an Events Marketing professional, you are required to develop a marketing plan to effectively promote and publicise a WTM stand developing a destination of your choice. </a:t>
            </a:r>
          </a:p>
          <a:p>
            <a:pPr marL="228600">
              <a:lnSpc>
                <a:spcPct val="100000"/>
              </a:lnSpc>
              <a:spcBef>
                <a:spcPts val="450"/>
              </a:spcBef>
              <a:spcAft>
                <a:spcPts val="450"/>
              </a:spcAft>
            </a:pPr>
            <a:r>
              <a:rPr lang="en-GB" sz="2400" dirty="0">
                <a:solidFill>
                  <a:srgbClr val="000000"/>
                </a:solidFill>
                <a:effectLst/>
                <a:ea typeface="Calibri" panose="020F0502020204030204" pitchFamily="34" charset="0"/>
                <a:cs typeface="Times New Roman" panose="02020603050405020304" pitchFamily="18" charset="0"/>
              </a:rPr>
              <a:t>A marketing strategy to develop a destination of your choice. Your report should demonstrate your understanding of </a:t>
            </a:r>
            <a:r>
              <a:rPr lang="en-GB" sz="2400" b="1" dirty="0">
                <a:solidFill>
                  <a:srgbClr val="000000"/>
                </a:solidFill>
                <a:effectLst/>
                <a:ea typeface="Calibri" panose="020F0502020204030204" pitchFamily="34" charset="0"/>
                <a:cs typeface="Times New Roman" panose="02020603050405020304" pitchFamily="18" charset="0"/>
              </a:rPr>
              <a:t>niche marketing, strategic marketing planning, and the use of digital and social media to engage specific target markets.</a:t>
            </a:r>
            <a:r>
              <a:rPr lang="en-GB" sz="2400" dirty="0">
                <a:solidFill>
                  <a:srgbClr val="000000"/>
                </a:solidFill>
                <a:effectLst/>
                <a:ea typeface="Calibri" panose="020F0502020204030204" pitchFamily="34" charset="0"/>
                <a:cs typeface="Times New Roman" panose="02020603050405020304" pitchFamily="18" charset="0"/>
              </a:rPr>
              <a:t> Drawing from in-class learning and frameworks, you will utilise the </a:t>
            </a:r>
            <a:r>
              <a:rPr lang="en-GB" sz="2400" b="1" dirty="0">
                <a:solidFill>
                  <a:srgbClr val="000000"/>
                </a:solidFill>
                <a:effectLst/>
                <a:ea typeface="Calibri" panose="020F0502020204030204" pitchFamily="34" charset="0"/>
                <a:cs typeface="Times New Roman" panose="02020603050405020304" pitchFamily="18" charset="0"/>
              </a:rPr>
              <a:t>SOSTAC digital marketing planning system </a:t>
            </a:r>
            <a:r>
              <a:rPr lang="en-GB" sz="2400" dirty="0">
                <a:solidFill>
                  <a:srgbClr val="000000"/>
                </a:solidFill>
                <a:effectLst/>
                <a:ea typeface="Calibri" panose="020F0502020204030204" pitchFamily="34" charset="0"/>
                <a:cs typeface="Times New Roman" panose="02020603050405020304" pitchFamily="18" charset="0"/>
              </a:rPr>
              <a:t>to guide your approach.</a:t>
            </a:r>
            <a:endParaRPr lang="en-GB" sz="2400" dirty="0">
              <a:effectLst/>
              <a:ea typeface="Calibri" panose="020F0502020204030204" pitchFamily="34" charset="0"/>
              <a:cs typeface="Times New Roman" panose="02020603050405020304" pitchFamily="18" charset="0"/>
            </a:endParaRPr>
          </a:p>
          <a:p>
            <a:pPr marL="228600">
              <a:lnSpc>
                <a:spcPct val="100000"/>
              </a:lnSpc>
              <a:spcBef>
                <a:spcPts val="450"/>
              </a:spcBef>
              <a:spcAft>
                <a:spcPts val="450"/>
              </a:spcAft>
            </a:pPr>
            <a:r>
              <a:rPr lang="en-GB" sz="2400" dirty="0">
                <a:solidFill>
                  <a:srgbClr val="000000"/>
                </a:solidFill>
                <a:effectLst/>
                <a:ea typeface="Calibri" panose="020F0502020204030204" pitchFamily="34" charset="0"/>
                <a:cs typeface="Times New Roman" panose="02020603050405020304" pitchFamily="18" charset="0"/>
              </a:rPr>
              <a:t>Your marketing report should reflect key areas covered in class, including strategic marketing, </a:t>
            </a:r>
            <a:r>
              <a:rPr lang="en-GB" sz="2400" b="1" dirty="0">
                <a:solidFill>
                  <a:srgbClr val="000000"/>
                </a:solidFill>
                <a:effectLst/>
                <a:ea typeface="Calibri" panose="020F0502020204030204" pitchFamily="34" charset="0"/>
                <a:cs typeface="Times New Roman" panose="02020603050405020304" pitchFamily="18" charset="0"/>
              </a:rPr>
              <a:t>market segmentation, generational marketing, psychographics, demographics, and niche markets. </a:t>
            </a:r>
            <a:r>
              <a:rPr lang="en-GB" sz="2400" dirty="0">
                <a:solidFill>
                  <a:srgbClr val="000000"/>
                </a:solidFill>
                <a:effectLst/>
                <a:ea typeface="Calibri" panose="020F0502020204030204" pitchFamily="34" charset="0"/>
                <a:cs typeface="Times New Roman" panose="02020603050405020304" pitchFamily="18" charset="0"/>
              </a:rPr>
              <a:t>Consider the importance of market research, competitor analysis, and both macro and micro-environmental factors when developing your plan. The report should incorporate aspects of the marketing mix (product, price, place, promotion, people) and explore the impact of digital marketing, social media influencers, and technological advances on consumer behaviour and brand engagement.</a:t>
            </a:r>
            <a:endParaRPr lang="en-GB" sz="24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1859154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82" y="176705"/>
            <a:ext cx="10515600" cy="1325563"/>
          </a:xfrm>
        </p:spPr>
        <p:txBody>
          <a:bodyPr anchor="ctr">
            <a:normAutofit/>
          </a:bodyPr>
          <a:lstStyle/>
          <a:p>
            <a:r>
              <a:rPr lang="en-GB" dirty="0"/>
              <a:t>Attention to detail</a:t>
            </a:r>
          </a:p>
        </p:txBody>
      </p:sp>
      <p:sp>
        <p:nvSpPr>
          <p:cNvPr id="3" name="Content Placeholder 2"/>
          <p:cNvSpPr>
            <a:spLocks noGrp="1"/>
          </p:cNvSpPr>
          <p:nvPr>
            <p:ph sz="half" idx="1"/>
          </p:nvPr>
        </p:nvSpPr>
        <p:spPr>
          <a:xfrm>
            <a:off x="117764" y="1565160"/>
            <a:ext cx="5156200" cy="3809862"/>
          </a:xfrm>
        </p:spPr>
        <p:txBody>
          <a:bodyPr>
            <a:normAutofit/>
          </a:bodyPr>
          <a:lstStyle/>
          <a:p>
            <a:r>
              <a:rPr lang="en-GB" sz="2400" dirty="0"/>
              <a:t>Layout</a:t>
            </a:r>
          </a:p>
          <a:p>
            <a:r>
              <a:rPr lang="en-GB" sz="2400" dirty="0"/>
              <a:t>Image</a:t>
            </a:r>
          </a:p>
          <a:p>
            <a:r>
              <a:rPr lang="en-GB" sz="2400" dirty="0"/>
              <a:t>theming</a:t>
            </a:r>
          </a:p>
          <a:p>
            <a:r>
              <a:rPr lang="en-GB" sz="2400" dirty="0"/>
              <a:t>Colours</a:t>
            </a:r>
          </a:p>
          <a:p>
            <a:r>
              <a:rPr lang="en-GB" sz="2400" dirty="0"/>
              <a:t>Av</a:t>
            </a:r>
          </a:p>
          <a:p>
            <a:r>
              <a:rPr lang="en-GB" sz="2400" dirty="0"/>
              <a:t>Lighting</a:t>
            </a:r>
          </a:p>
          <a:p>
            <a:r>
              <a:rPr lang="en-GB" sz="2400" dirty="0"/>
              <a:t>Music</a:t>
            </a:r>
          </a:p>
          <a:p>
            <a:r>
              <a:rPr lang="en-GB" sz="2400" dirty="0"/>
              <a:t>flexibility</a:t>
            </a:r>
          </a:p>
          <a:p>
            <a:endParaRPr lang="en-GB" sz="2400" dirty="0"/>
          </a:p>
        </p:txBody>
      </p:sp>
      <p:pic>
        <p:nvPicPr>
          <p:cNvPr id="4" name="Picture 3">
            <a:extLst>
              <a:ext uri="{FF2B5EF4-FFF2-40B4-BE49-F238E27FC236}">
                <a16:creationId xmlns:a16="http://schemas.microsoft.com/office/drawing/2014/main" id="{84F7C7D9-085E-A44F-A049-4B8AB6BBF542}"/>
              </a:ext>
            </a:extLst>
          </p:cNvPr>
          <p:cNvPicPr>
            <a:picLocks noChangeAspect="1"/>
          </p:cNvPicPr>
          <p:nvPr/>
        </p:nvPicPr>
        <p:blipFill>
          <a:blip r:embed="rId2"/>
          <a:stretch>
            <a:fillRect/>
          </a:stretch>
        </p:blipFill>
        <p:spPr>
          <a:xfrm>
            <a:off x="5994399" y="689394"/>
            <a:ext cx="5843563" cy="5044566"/>
          </a:xfrm>
          <a:prstGeom prst="rect">
            <a:avLst/>
          </a:prstGeom>
          <a:noFill/>
        </p:spPr>
      </p:pic>
      <p:pic>
        <p:nvPicPr>
          <p:cNvPr id="5" name="Picture 4">
            <a:extLst>
              <a:ext uri="{FF2B5EF4-FFF2-40B4-BE49-F238E27FC236}">
                <a16:creationId xmlns:a16="http://schemas.microsoft.com/office/drawing/2014/main" id="{AB9CEA28-729B-600D-42C1-41F03A93075C}"/>
              </a:ext>
            </a:extLst>
          </p:cNvPr>
          <p:cNvPicPr>
            <a:picLocks noChangeAspect="1"/>
          </p:cNvPicPr>
          <p:nvPr/>
        </p:nvPicPr>
        <p:blipFill>
          <a:blip r:embed="rId3"/>
          <a:stretch>
            <a:fillRect/>
          </a:stretch>
        </p:blipFill>
        <p:spPr>
          <a:xfrm>
            <a:off x="1983452" y="1368829"/>
            <a:ext cx="3865102" cy="2471131"/>
          </a:xfrm>
          <a:prstGeom prst="rect">
            <a:avLst/>
          </a:prstGeom>
        </p:spPr>
      </p:pic>
    </p:spTree>
    <p:extLst>
      <p:ext uri="{BB962C8B-B14F-4D97-AF65-F5344CB8AC3E}">
        <p14:creationId xmlns:p14="http://schemas.microsoft.com/office/powerpoint/2010/main" val="3306550297"/>
      </p:ext>
    </p:extLst>
  </p:cSld>
  <p:clrMapOvr>
    <a:masterClrMapping/>
  </p:clrMapOvr>
</p:sld>
</file>

<file path=ppt/theme/theme1.xml><?xml version="1.0" encoding="utf-8"?>
<a:theme xmlns:a="http://schemas.openxmlformats.org/drawingml/2006/main" name="Access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ssTheme1" id="{4A743EA0-3240-4C89-A64D-C2DD15507F80}" vid="{696D0484-4830-4FC9-808D-CF1128257DFF}"/>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Access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ssTheme1" id="{4A743EA0-3240-4C89-A64D-C2DD15507F80}" vid="{696D0484-4830-4FC9-808D-CF1128257DFF}"/>
    </a:ext>
  </a:extLst>
</a:theme>
</file>

<file path=ppt/theme/theme5.xml><?xml version="1.0" encoding="utf-8"?>
<a:theme xmlns:a="http://schemas.openxmlformats.org/drawingml/2006/main" name="1_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AccessTheme1 1</Template>
  <TotalTime>0</TotalTime>
  <Words>4086</Words>
  <Application>Microsoft Office PowerPoint</Application>
  <PresentationFormat>Widescreen</PresentationFormat>
  <Paragraphs>344</Paragraphs>
  <Slides>39</Slides>
  <Notes>8</Notes>
  <HiddenSlides>0</HiddenSlides>
  <MMClips>1</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39</vt:i4>
      </vt:variant>
    </vt:vector>
  </HeadingPairs>
  <TitlesOfParts>
    <vt:vector size="53" baseType="lpstr">
      <vt:lpstr>Avenir Next</vt:lpstr>
      <vt:lpstr>Bell Gothic Std Light</vt:lpstr>
      <vt:lpstr>Abadi</vt:lpstr>
      <vt:lpstr>Aptos</vt:lpstr>
      <vt:lpstr>Arial</vt:lpstr>
      <vt:lpstr>Calibri</vt:lpstr>
      <vt:lpstr>Calibri Light</vt:lpstr>
      <vt:lpstr>Helvetica</vt:lpstr>
      <vt:lpstr>AccessTheme1</vt:lpstr>
      <vt:lpstr>Accessible 2</vt:lpstr>
      <vt:lpstr>Sub Title 1</vt:lpstr>
      <vt:lpstr>1_AccessTheme1</vt:lpstr>
      <vt:lpstr>1_Accessible 2</vt:lpstr>
      <vt:lpstr>1_Sub Title 1</vt:lpstr>
      <vt:lpstr>Digital niche  Marketing </vt:lpstr>
      <vt:lpstr>Have you awakened you inner lion?!</vt:lpstr>
      <vt:lpstr>Situation Analysis</vt:lpstr>
      <vt:lpstr>PowerPoint Presentation</vt:lpstr>
      <vt:lpstr>What makes a product?</vt:lpstr>
      <vt:lpstr>Product </vt:lpstr>
      <vt:lpstr>Wales </vt:lpstr>
      <vt:lpstr>Dedicated Apps and Digital Tools</vt:lpstr>
      <vt:lpstr>Events and partnerships </vt:lpstr>
      <vt:lpstr>Targeting International Audiences</vt:lpstr>
      <vt:lpstr>Emphasising Accessibility and Convenience</vt:lpstr>
      <vt:lpstr>Examples of Taglines and Campaign Messaging </vt:lpstr>
      <vt:lpstr>PowerPoint Presentation</vt:lpstr>
      <vt:lpstr>PowerPoint Presentation</vt:lpstr>
      <vt:lpstr>Place </vt:lpstr>
      <vt:lpstr>Objectives of promotion:</vt:lpstr>
      <vt:lpstr>Communication Mix  ( PROMOTIONAL Mix )</vt:lpstr>
      <vt:lpstr>Marketing Channels: Explained in 10 minutes</vt:lpstr>
      <vt:lpstr>DRIP There are four different objectives for marketing communications (Fill, 2011):</vt:lpstr>
      <vt:lpstr>Communications Mix  (Online)  </vt:lpstr>
      <vt:lpstr>People:</vt:lpstr>
      <vt:lpstr>Process</vt:lpstr>
      <vt:lpstr>Market segmentation </vt:lpstr>
      <vt:lpstr>Demographic Segmentation </vt:lpstr>
      <vt:lpstr>Geographic Segmentation </vt:lpstr>
      <vt:lpstr>Geographic segmentation </vt:lpstr>
      <vt:lpstr>Market segmentation </vt:lpstr>
      <vt:lpstr>Psychographic Segmentation </vt:lpstr>
      <vt:lpstr>Behavioral Segmentation </vt:lpstr>
      <vt:lpstr>Generational Segmentation </vt:lpstr>
      <vt:lpstr>Cultural Segmentation </vt:lpstr>
      <vt:lpstr>Benefits of Market Segmentation </vt:lpstr>
      <vt:lpstr>Benefits of Segmentation in Tourism </vt:lpstr>
      <vt:lpstr>Example </vt:lpstr>
      <vt:lpstr>Example </vt:lpstr>
      <vt:lpstr>Example </vt:lpstr>
      <vt:lpstr>Example </vt:lpstr>
      <vt:lpstr>Assignment 1</vt:lpstr>
      <vt:lpstr>Attention to detail</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Deborah Jenkins</dc:creator>
  <cp:lastModifiedBy>Deborah Jenkins</cp:lastModifiedBy>
  <cp:revision>1</cp:revision>
  <dcterms:created xsi:type="dcterms:W3CDTF">2024-12-03T20:04:28Z</dcterms:created>
  <dcterms:modified xsi:type="dcterms:W3CDTF">2024-12-04T08:50:57Z</dcterms:modified>
</cp:coreProperties>
</file>