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9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95" r:id="rId10"/>
    <p:sldId id="264" r:id="rId11"/>
    <p:sldId id="296" r:id="rId12"/>
    <p:sldId id="265" r:id="rId13"/>
    <p:sldId id="297" r:id="rId14"/>
    <p:sldId id="300" r:id="rId15"/>
    <p:sldId id="266" r:id="rId16"/>
    <p:sldId id="267" r:id="rId17"/>
    <p:sldId id="298" r:id="rId18"/>
    <p:sldId id="268" r:id="rId19"/>
    <p:sldId id="270" r:id="rId20"/>
    <p:sldId id="301" r:id="rId21"/>
    <p:sldId id="302" r:id="rId22"/>
    <p:sldId id="303" r:id="rId23"/>
    <p:sldId id="304" r:id="rId24"/>
    <p:sldId id="305" r:id="rId25"/>
    <p:sldId id="306" r:id="rId26"/>
    <p:sldId id="314" r:id="rId27"/>
    <p:sldId id="262" r:id="rId28"/>
    <p:sldId id="317" r:id="rId29"/>
    <p:sldId id="307" r:id="rId30"/>
    <p:sldId id="316" r:id="rId31"/>
    <p:sldId id="308" r:id="rId32"/>
    <p:sldId id="321" r:id="rId33"/>
    <p:sldId id="309" r:id="rId34"/>
    <p:sldId id="318" r:id="rId35"/>
    <p:sldId id="310" r:id="rId36"/>
    <p:sldId id="322" r:id="rId37"/>
    <p:sldId id="311" r:id="rId38"/>
    <p:sldId id="320" r:id="rId39"/>
    <p:sldId id="312" r:id="rId40"/>
    <p:sldId id="323" r:id="rId41"/>
    <p:sldId id="269" r:id="rId42"/>
  </p:sldIdLst>
  <p:sldSz cx="18288000" cy="10287000"/>
  <p:notesSz cx="6858000" cy="9144000"/>
  <p:embeddedFontLst>
    <p:embeddedFont>
      <p:font typeface="Calibri" panose="020F0502020204030204" pitchFamily="34" charset="0"/>
      <p:regular r:id="rId43"/>
      <p:bold r:id="rId44"/>
      <p:italic r:id="rId45"/>
      <p:boldItalic r:id="rId46"/>
    </p:embeddedFont>
    <p:embeddedFont>
      <p:font typeface="DM Sans" pitchFamily="2" charset="77"/>
      <p:regular r:id="rId47"/>
      <p:bold r:id="rId48"/>
      <p:italic r:id="rId49"/>
      <p:boldItalic r:id="rId50"/>
    </p:embeddedFont>
    <p:embeddedFont>
      <p:font typeface="DM Sans Bold" pitchFamily="2" charset="77"/>
      <p:regular r:id="rId51"/>
      <p:bold r:id="rId52"/>
    </p:embeddedFont>
    <p:embeddedFont>
      <p:font typeface="Rubik Medium Bold" pitchFamily="2" charset="-79"/>
      <p:regular r:id="rId53"/>
      <p:bold r:id="rId54"/>
      <p:italic r:id="rId55"/>
      <p:boldItalic r:id="rId5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A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37" autoAdjust="0"/>
  </p:normalViewPr>
  <p:slideViewPr>
    <p:cSldViewPr>
      <p:cViewPr varScale="1">
        <p:scale>
          <a:sx n="60" d="100"/>
          <a:sy n="60" d="100"/>
        </p:scale>
        <p:origin x="200" y="4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5.fntdata"/><Relationship Id="rId50" Type="http://schemas.openxmlformats.org/officeDocument/2006/relationships/font" Target="fonts/font8.fntdata"/><Relationship Id="rId55" Type="http://schemas.openxmlformats.org/officeDocument/2006/relationships/font" Target="fonts/font13.fntdata"/><Relationship Id="rId63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3.fntdata"/><Relationship Id="rId53" Type="http://schemas.openxmlformats.org/officeDocument/2006/relationships/font" Target="fonts/font11.fntdata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customXml" Target="../customXml/item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56" Type="http://schemas.openxmlformats.org/officeDocument/2006/relationships/font" Target="fonts/font14.fntdata"/><Relationship Id="rId8" Type="http://schemas.openxmlformats.org/officeDocument/2006/relationships/slide" Target="slides/slide7.xml"/><Relationship Id="rId51" Type="http://schemas.openxmlformats.org/officeDocument/2006/relationships/font" Target="fonts/font9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4.fntdata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12.fntdata"/><Relationship Id="rId62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7.fntdata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2.fntdata"/><Relationship Id="rId52" Type="http://schemas.openxmlformats.org/officeDocument/2006/relationships/font" Target="fonts/font10.fntdata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2.svg"/><Relationship Id="rId18" Type="http://schemas.openxmlformats.org/officeDocument/2006/relationships/image" Target="../media/image43.png"/><Relationship Id="rId3" Type="http://schemas.openxmlformats.org/officeDocument/2006/relationships/image" Target="../media/image26.svg"/><Relationship Id="rId21" Type="http://schemas.openxmlformats.org/officeDocument/2006/relationships/image" Target="../media/image46.svg"/><Relationship Id="rId7" Type="http://schemas.openxmlformats.org/officeDocument/2006/relationships/image" Target="../media/image30.svg"/><Relationship Id="rId12" Type="http://schemas.openxmlformats.org/officeDocument/2006/relationships/image" Target="../media/image31.png"/><Relationship Id="rId17" Type="http://schemas.openxmlformats.org/officeDocument/2006/relationships/image" Target="../media/image42.svg"/><Relationship Id="rId2" Type="http://schemas.openxmlformats.org/officeDocument/2006/relationships/image" Target="../media/image25.png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8.svg"/><Relationship Id="rId5" Type="http://schemas.openxmlformats.org/officeDocument/2006/relationships/image" Target="../media/image28.svg"/><Relationship Id="rId15" Type="http://schemas.openxmlformats.org/officeDocument/2006/relationships/image" Target="../media/image40.svg"/><Relationship Id="rId23" Type="http://schemas.openxmlformats.org/officeDocument/2006/relationships/image" Target="../media/image36.svg"/><Relationship Id="rId10" Type="http://schemas.openxmlformats.org/officeDocument/2006/relationships/image" Target="../media/image37.png"/><Relationship Id="rId19" Type="http://schemas.openxmlformats.org/officeDocument/2006/relationships/image" Target="../media/image44.svg"/><Relationship Id="rId4" Type="http://schemas.openxmlformats.org/officeDocument/2006/relationships/image" Target="../media/image27.png"/><Relationship Id="rId9" Type="http://schemas.openxmlformats.org/officeDocument/2006/relationships/image" Target="../media/image34.svg"/><Relationship Id="rId14" Type="http://schemas.openxmlformats.org/officeDocument/2006/relationships/image" Target="../media/image39.png"/><Relationship Id="rId22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2.svg"/><Relationship Id="rId18" Type="http://schemas.openxmlformats.org/officeDocument/2006/relationships/image" Target="../media/image43.png"/><Relationship Id="rId3" Type="http://schemas.openxmlformats.org/officeDocument/2006/relationships/image" Target="../media/image26.svg"/><Relationship Id="rId21" Type="http://schemas.openxmlformats.org/officeDocument/2006/relationships/image" Target="../media/image46.svg"/><Relationship Id="rId7" Type="http://schemas.openxmlformats.org/officeDocument/2006/relationships/image" Target="../media/image30.svg"/><Relationship Id="rId12" Type="http://schemas.openxmlformats.org/officeDocument/2006/relationships/image" Target="../media/image31.png"/><Relationship Id="rId17" Type="http://schemas.openxmlformats.org/officeDocument/2006/relationships/image" Target="../media/image42.svg"/><Relationship Id="rId2" Type="http://schemas.openxmlformats.org/officeDocument/2006/relationships/image" Target="../media/image25.png"/><Relationship Id="rId16" Type="http://schemas.openxmlformats.org/officeDocument/2006/relationships/image" Target="../media/image41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8.svg"/><Relationship Id="rId5" Type="http://schemas.openxmlformats.org/officeDocument/2006/relationships/image" Target="../media/image28.svg"/><Relationship Id="rId15" Type="http://schemas.openxmlformats.org/officeDocument/2006/relationships/image" Target="../media/image40.svg"/><Relationship Id="rId23" Type="http://schemas.openxmlformats.org/officeDocument/2006/relationships/image" Target="../media/image36.svg"/><Relationship Id="rId10" Type="http://schemas.openxmlformats.org/officeDocument/2006/relationships/image" Target="../media/image37.png"/><Relationship Id="rId19" Type="http://schemas.openxmlformats.org/officeDocument/2006/relationships/image" Target="../media/image44.svg"/><Relationship Id="rId4" Type="http://schemas.openxmlformats.org/officeDocument/2006/relationships/image" Target="../media/image27.png"/><Relationship Id="rId9" Type="http://schemas.openxmlformats.org/officeDocument/2006/relationships/image" Target="../media/image34.svg"/><Relationship Id="rId14" Type="http://schemas.openxmlformats.org/officeDocument/2006/relationships/image" Target="../media/image39.png"/><Relationship Id="rId22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B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6391235" y="-10971504"/>
            <a:ext cx="15763161" cy="15763161"/>
            <a:chOff x="0" y="0"/>
            <a:chExt cx="12700000" cy="12700000"/>
          </a:xfrm>
        </p:grpSpPr>
        <p:sp>
          <p:nvSpPr>
            <p:cNvPr id="3" name="Freeform 3"/>
            <p:cNvSpPr/>
            <p:nvPr/>
          </p:nvSpPr>
          <p:spPr>
            <a:xfrm>
              <a:off x="-11430" y="857250"/>
              <a:ext cx="13009880" cy="11644630"/>
            </a:xfrm>
            <a:custGeom>
              <a:avLst/>
              <a:gdLst/>
              <a:ahLst/>
              <a:cxnLst/>
              <a:rect l="l" t="t" r="r" b="b"/>
              <a:pathLst>
                <a:path w="13009880" h="11644630">
                  <a:moveTo>
                    <a:pt x="10152380" y="938530"/>
                  </a:moveTo>
                  <a:cubicBezTo>
                    <a:pt x="8962390" y="189230"/>
                    <a:pt x="8643620" y="154940"/>
                    <a:pt x="7245350" y="0"/>
                  </a:cubicBezTo>
                  <a:cubicBezTo>
                    <a:pt x="4039870" y="38100"/>
                    <a:pt x="1441450" y="1889760"/>
                    <a:pt x="435610" y="4933950"/>
                  </a:cubicBezTo>
                  <a:cubicBezTo>
                    <a:pt x="91440" y="5975350"/>
                    <a:pt x="0" y="7139940"/>
                    <a:pt x="403860" y="8159750"/>
                  </a:cubicBezTo>
                  <a:cubicBezTo>
                    <a:pt x="934720" y="9499600"/>
                    <a:pt x="2254250" y="10407650"/>
                    <a:pt x="3648710" y="10773410"/>
                  </a:cubicBezTo>
                  <a:cubicBezTo>
                    <a:pt x="5043170" y="11140440"/>
                    <a:pt x="6578600" y="11644630"/>
                    <a:pt x="8008619" y="11470640"/>
                  </a:cubicBezTo>
                  <a:cubicBezTo>
                    <a:pt x="9123679" y="11334750"/>
                    <a:pt x="10237469" y="10519410"/>
                    <a:pt x="11071860" y="9767570"/>
                  </a:cubicBezTo>
                  <a:cubicBezTo>
                    <a:pt x="11625579" y="9268460"/>
                    <a:pt x="11971019" y="8576310"/>
                    <a:pt x="12202160" y="7867650"/>
                  </a:cubicBezTo>
                  <a:cubicBezTo>
                    <a:pt x="13009880" y="5401310"/>
                    <a:pt x="12348210" y="2322830"/>
                    <a:pt x="10152380" y="938530"/>
                  </a:cubicBezTo>
                  <a:close/>
                </a:path>
              </a:pathLst>
            </a:custGeom>
            <a:solidFill>
              <a:srgbClr val="38B6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367529">
            <a:off x="12546169" y="-4027850"/>
            <a:ext cx="2556812" cy="269395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8867361">
            <a:off x="19868090" y="13479225"/>
            <a:ext cx="4517367" cy="8541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2896743" y="11071043"/>
            <a:ext cx="3398153" cy="2273675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982951">
            <a:off x="8031391" y="-6520549"/>
            <a:ext cx="2645750" cy="86107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410200" y="14654928"/>
            <a:ext cx="805656" cy="568355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6064603">
            <a:off x="19793056" y="-3001071"/>
            <a:ext cx="1202117" cy="64040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1426922" y="885753"/>
            <a:ext cx="265625" cy="28589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515249" y="3034137"/>
            <a:ext cx="265625" cy="28589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3241460" y="885753"/>
            <a:ext cx="265625" cy="28589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-10005151" y="4042982"/>
            <a:ext cx="6244019" cy="6244019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0741318" y="13862304"/>
            <a:ext cx="2247131" cy="1585248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910247F9-A9FA-4E71-AEF5-A272ED9D4AC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41194" y="6100642"/>
            <a:ext cx="18554700" cy="3027515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:a16="http://schemas.microsoft.com/office/drawing/2014/main" id="{CBD3B8ED-6DE8-5CFD-A808-7836316DA86A}"/>
              </a:ext>
            </a:extLst>
          </p:cNvPr>
          <p:cNvSpPr txBox="1"/>
          <p:nvPr/>
        </p:nvSpPr>
        <p:spPr>
          <a:xfrm>
            <a:off x="779334" y="1304123"/>
            <a:ext cx="12777891" cy="2487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711"/>
              </a:lnSpc>
            </a:pPr>
            <a:r>
              <a:rPr lang="en-US" sz="8651" dirty="0" err="1">
                <a:solidFill>
                  <a:srgbClr val="0070C0"/>
                </a:solidFill>
                <a:latin typeface="Rubik Medium Bold"/>
              </a:rPr>
              <a:t>Cymraeg</a:t>
            </a:r>
            <a:r>
              <a:rPr lang="en-US" sz="8651" dirty="0">
                <a:solidFill>
                  <a:srgbClr val="0070C0"/>
                </a:solidFill>
                <a:latin typeface="Rubik Medium Bold"/>
              </a:rPr>
              <a:t> i </a:t>
            </a:r>
            <a:r>
              <a:rPr lang="en-US" sz="8651" dirty="0" err="1">
                <a:solidFill>
                  <a:srgbClr val="0070C0"/>
                </a:solidFill>
                <a:latin typeface="Rubik Medium Bold"/>
              </a:rPr>
              <a:t>Bawb</a:t>
            </a:r>
            <a:br>
              <a:rPr lang="en-US" sz="8651" dirty="0">
                <a:solidFill>
                  <a:srgbClr val="0070C0"/>
                </a:solidFill>
                <a:latin typeface="Rubik Medium Bold"/>
              </a:rPr>
            </a:br>
            <a:r>
              <a:rPr lang="en-US" sz="8651" dirty="0" err="1">
                <a:solidFill>
                  <a:srgbClr val="0070C0"/>
                </a:solidFill>
                <a:latin typeface="Rubik Medium Bold"/>
              </a:rPr>
              <a:t>Sesiwn</a:t>
            </a:r>
            <a:r>
              <a:rPr lang="en-US" sz="8651" dirty="0">
                <a:solidFill>
                  <a:srgbClr val="0070C0"/>
                </a:solidFill>
                <a:latin typeface="Rubik Medium Bold"/>
              </a:rPr>
              <a:t> 2 </a:t>
            </a:r>
            <a:r>
              <a:rPr lang="en-US" sz="8651" dirty="0" err="1">
                <a:solidFill>
                  <a:srgbClr val="0070C0"/>
                </a:solidFill>
                <a:latin typeface="Rubik Medium Bold"/>
              </a:rPr>
              <a:t>Lefel</a:t>
            </a:r>
            <a:r>
              <a:rPr lang="en-US" sz="8651" dirty="0">
                <a:solidFill>
                  <a:srgbClr val="0070C0"/>
                </a:solidFill>
                <a:latin typeface="Rubik Medium Bold"/>
              </a:rPr>
              <a:t> 2</a:t>
            </a:r>
            <a:endParaRPr lang="en-US" sz="8651" dirty="0">
              <a:solidFill>
                <a:srgbClr val="0070C0"/>
              </a:solidFill>
              <a:latin typeface="Rubik Medium Bold"/>
              <a:cs typeface="Rubik Medium Bold"/>
            </a:endParaRPr>
          </a:p>
        </p:txBody>
      </p:sp>
    </p:spTree>
    <p:extLst>
      <p:ext uri="{BB962C8B-B14F-4D97-AF65-F5344CB8AC3E}">
        <p14:creationId xmlns:p14="http://schemas.microsoft.com/office/powerpoint/2010/main" val="320314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4539272" y="-1603355"/>
            <a:ext cx="9209457" cy="1349371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819020" y="3869415"/>
            <a:ext cx="3378393" cy="438041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319830" y="1942144"/>
            <a:ext cx="10376772" cy="1556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>
                <a:solidFill>
                  <a:srgbClr val="000000"/>
                </a:solidFill>
                <a:latin typeface="DM Sans"/>
              </a:rPr>
              <a:t>Sut wyt ti heddiw?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827179" y="8249827"/>
            <a:ext cx="5362074" cy="12205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92078" y="3541329"/>
            <a:ext cx="9251734" cy="4648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8341"/>
              </a:lnSpc>
            </a:pPr>
            <a:r>
              <a:rPr lang="en-US" sz="16674" spc="-1083">
                <a:solidFill>
                  <a:srgbClr val="266041"/>
                </a:solidFill>
                <a:latin typeface="DM Sans Bold"/>
              </a:rPr>
              <a:t>Bore da                                       </a:t>
            </a:r>
          </a:p>
          <a:p>
            <a:pPr>
              <a:lnSpc>
                <a:spcPts val="18341"/>
              </a:lnSpc>
            </a:pPr>
            <a:endParaRPr lang="en-US" sz="16674" spc="-1083">
              <a:solidFill>
                <a:srgbClr val="266041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0434" y="1211346"/>
            <a:ext cx="6978866" cy="697886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3567" y="4503921"/>
            <a:ext cx="10257919" cy="1749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609"/>
              </a:lnSpc>
            </a:pPr>
            <a:r>
              <a:rPr lang="en-US" sz="12371" spc="-804">
                <a:solidFill>
                  <a:srgbClr val="266041"/>
                </a:solidFill>
                <a:latin typeface="DM Sans Bold"/>
              </a:rPr>
              <a:t> Prynhawn da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23567" y="285282"/>
            <a:ext cx="358140" cy="208167"/>
            <a:chOff x="0" y="0"/>
            <a:chExt cx="477520" cy="277556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477520" cy="77593"/>
              <a:chOff x="0" y="0"/>
              <a:chExt cx="1913890" cy="31099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199964"/>
              <a:ext cx="477520" cy="77593"/>
              <a:chOff x="0" y="0"/>
              <a:chExt cx="1913890" cy="31099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</p:sp>
        </p:grp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41833" y="1172745"/>
            <a:ext cx="7017467" cy="701746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2637" y="4335748"/>
            <a:ext cx="10469933" cy="1729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3468"/>
              </a:lnSpc>
            </a:pPr>
            <a:r>
              <a:rPr lang="en-US" sz="12244" spc="-795">
                <a:solidFill>
                  <a:srgbClr val="266041"/>
                </a:solidFill>
                <a:latin typeface="DM Sans Bold"/>
              </a:rPr>
              <a:t>Noswaith dda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23567" y="285282"/>
            <a:ext cx="358140" cy="208167"/>
            <a:chOff x="0" y="0"/>
            <a:chExt cx="477520" cy="277556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477520" cy="77593"/>
              <a:chOff x="0" y="0"/>
              <a:chExt cx="1913890" cy="31099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199964"/>
              <a:ext cx="477520" cy="77593"/>
              <a:chOff x="0" y="0"/>
              <a:chExt cx="1913890" cy="31099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</p:sp>
        </p:grp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0434" y="1211346"/>
            <a:ext cx="6958914" cy="695891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B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543496" y="1708322"/>
            <a:ext cx="6239330" cy="6137941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028700" y="3196496"/>
            <a:ext cx="9165729" cy="221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>
                <a:solidFill>
                  <a:srgbClr val="000000"/>
                </a:solidFill>
                <a:latin typeface="DM Sans Bold"/>
              </a:rPr>
              <a:t>Sut wyt ti?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B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3177446"/>
            <a:ext cx="11065511" cy="1755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52"/>
              </a:lnSpc>
              <a:spcBef>
                <a:spcPct val="0"/>
              </a:spcBef>
            </a:pPr>
            <a:r>
              <a:rPr lang="en-US" sz="12502" spc="-812">
                <a:solidFill>
                  <a:srgbClr val="000000"/>
                </a:solidFill>
                <a:latin typeface="DM Sans Bold"/>
              </a:rPr>
              <a:t>Sut ydych chi?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295644" y="1685183"/>
            <a:ext cx="6527573" cy="691663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04300" y="3857441"/>
            <a:ext cx="9364482" cy="1556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>
                <a:solidFill>
                  <a:srgbClr val="000000"/>
                </a:solidFill>
                <a:latin typeface="DM Sans Bold"/>
              </a:rPr>
              <a:t>Da iawn, diolch!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277823" y="1028700"/>
            <a:ext cx="2484006" cy="864685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37950" y="1485900"/>
            <a:ext cx="15612100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dda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iawn,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diolch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!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10600" y="3771900"/>
            <a:ext cx="1576423" cy="5487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0314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05000" y="3857441"/>
            <a:ext cx="7585938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Bendigedig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44708" y="1028700"/>
            <a:ext cx="6566206" cy="781691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09800" y="1440503"/>
            <a:ext cx="14249400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fendigedig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172200" y="3390900"/>
            <a:ext cx="4997603" cy="5949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753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667000" y="3857441"/>
            <a:ext cx="6048153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Gweddol</a:t>
            </a:r>
            <a:endParaRPr lang="en-US" sz="11054" spc="-718" dirty="0">
              <a:solidFill>
                <a:srgbClr val="000000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3307" b="2332"/>
          <a:stretch>
            <a:fillRect/>
          </a:stretch>
        </p:blipFill>
        <p:spPr>
          <a:xfrm>
            <a:off x="11762340" y="571501"/>
            <a:ext cx="4259522" cy="914399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00" y="1181100"/>
            <a:ext cx="13354862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weddol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3307" b="2332"/>
          <a:stretch>
            <a:fillRect/>
          </a:stretch>
        </p:blipFill>
        <p:spPr>
          <a:xfrm>
            <a:off x="8001000" y="3009900"/>
            <a:ext cx="3265633" cy="701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6731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381000" y="3869919"/>
            <a:ext cx="13172588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Ofnadwy</a:t>
            </a:r>
            <a:endParaRPr lang="en-US" sz="11054" spc="-718" dirty="0">
              <a:solidFill>
                <a:srgbClr val="000000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887200" y="2400300"/>
            <a:ext cx="3691891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246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95600" y="1028700"/>
            <a:ext cx="13172588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ofnadwy</a:t>
            </a:r>
            <a:endParaRPr lang="en-US" sz="11054" spc="-718" dirty="0">
              <a:solidFill>
                <a:srgbClr val="000000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03066" y="3415511"/>
            <a:ext cx="3081868" cy="508873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701168" y="3857441"/>
            <a:ext cx="6570744" cy="15565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>
                <a:solidFill>
                  <a:srgbClr val="000000"/>
                </a:solidFill>
                <a:latin typeface="DM Sans Bold"/>
              </a:rPr>
              <a:t>Wedi blino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827067" y="823295"/>
            <a:ext cx="2073605" cy="843500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5160" y="1218668"/>
            <a:ext cx="1781907" cy="275552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B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021470" y="1218668"/>
            <a:ext cx="11853032" cy="1578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60"/>
              </a:lnSpc>
              <a:spcBef>
                <a:spcPct val="0"/>
              </a:spcBef>
            </a:pP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i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wedi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1054" spc="-718" dirty="0" err="1">
                <a:solidFill>
                  <a:srgbClr val="000000"/>
                </a:solidFill>
                <a:latin typeface="DM Sans Bold"/>
              </a:rPr>
              <a:t>blino</a:t>
            </a:r>
            <a:r>
              <a:rPr lang="en-US" sz="11054" spc="-718" dirty="0">
                <a:solidFill>
                  <a:srgbClr val="000000"/>
                </a:solidFill>
                <a:latin typeface="DM Sans Bold"/>
              </a:rPr>
              <a:t>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537891" y="3467100"/>
            <a:ext cx="1536065" cy="62484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934200" y="3467100"/>
            <a:ext cx="1366679" cy="2113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0593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066800"/>
            <a:ext cx="16827122" cy="8829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30"/>
              </a:lnSpc>
            </a:pPr>
            <a:r>
              <a:rPr lang="en-US" sz="3936" spc="-255" dirty="0">
                <a:solidFill>
                  <a:srgbClr val="266041"/>
                </a:solidFill>
                <a:latin typeface="DM Sans Bold"/>
              </a:rPr>
              <a:t>B___ d_                                  P_______ d_                                   N_______ d__                                     </a:t>
            </a: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r>
              <a:rPr lang="en-US" sz="3936" spc="-255" dirty="0">
                <a:solidFill>
                  <a:srgbClr val="266041"/>
                </a:solidFill>
                <a:latin typeface="DM Sans Bold"/>
              </a:rPr>
              <a:t>                </a:t>
            </a: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r>
              <a:rPr lang="en-US" sz="3936" spc="-255" dirty="0">
                <a:solidFill>
                  <a:srgbClr val="266041"/>
                </a:solidFill>
                <a:latin typeface="DM Sans Bold"/>
              </a:rPr>
              <a:t>S__ </a:t>
            </a:r>
            <a:r>
              <a:rPr lang="en-US" sz="3936" spc="-255" dirty="0" err="1">
                <a:solidFill>
                  <a:srgbClr val="266041"/>
                </a:solidFill>
                <a:latin typeface="DM Sans Bold"/>
              </a:rPr>
              <a:t>wy</a:t>
            </a:r>
            <a:r>
              <a:rPr lang="en-US" sz="3936" spc="-255" dirty="0">
                <a:solidFill>
                  <a:srgbClr val="266041"/>
                </a:solidFill>
                <a:latin typeface="DM Sans Bold"/>
              </a:rPr>
              <a:t>__t_?                                                      S__ y___ chi?</a:t>
            </a: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r>
              <a:rPr lang="en-US" sz="3936" spc="-255" dirty="0">
                <a:solidFill>
                  <a:srgbClr val="266041"/>
                </a:solidFill>
                <a:latin typeface="DM Sans Bold"/>
              </a:rPr>
              <a:t>D_ i___, d____!          B_________      G_____       O______          W___ b____ </a:t>
            </a:r>
          </a:p>
          <a:p>
            <a:pPr>
              <a:lnSpc>
                <a:spcPts val="4330"/>
              </a:lnSpc>
            </a:pPr>
            <a:endParaRPr lang="en-US" sz="3936" spc="-255" dirty="0">
              <a:solidFill>
                <a:srgbClr val="266041"/>
              </a:solidFill>
              <a:latin typeface="DM Sans Bold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219674" y="865415"/>
            <a:ext cx="950441" cy="9504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9144000" y="865415"/>
            <a:ext cx="950441" cy="95044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555031" y="865415"/>
            <a:ext cx="950441" cy="95044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2532243" y="2947722"/>
            <a:ext cx="2040711" cy="216234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556465" y="5976926"/>
            <a:ext cx="2118208" cy="252167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4184111" y="3029562"/>
            <a:ext cx="2149412" cy="2114484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43307" b="2332"/>
          <a:stretch>
            <a:fillRect/>
          </a:stretch>
        </p:blipFill>
        <p:spPr>
          <a:xfrm>
            <a:off x="9105637" y="5913387"/>
            <a:ext cx="1208988" cy="259535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11840989" y="6225966"/>
            <a:ext cx="1382508" cy="228277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15406961" y="5632182"/>
            <a:ext cx="707155" cy="287656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14799283" y="5767015"/>
            <a:ext cx="607678" cy="939708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2342093" y="5767015"/>
            <a:ext cx="790476" cy="275165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066800"/>
            <a:ext cx="16827122" cy="8698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30"/>
              </a:lnSpc>
            </a:pPr>
            <a:r>
              <a:rPr lang="en-US" sz="3936" spc="-255">
                <a:solidFill>
                  <a:srgbClr val="266041"/>
                </a:solidFill>
                <a:latin typeface="DM Sans Bold"/>
              </a:rPr>
              <a:t>Bore da                                      Prynhawn da                                        Noswaith dda                                     </a:t>
            </a: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r>
              <a:rPr lang="en-US" sz="3936" spc="-255">
                <a:solidFill>
                  <a:srgbClr val="266041"/>
                </a:solidFill>
                <a:latin typeface="DM Sans Bold"/>
              </a:rPr>
              <a:t>                </a:t>
            </a: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r>
              <a:rPr lang="en-US" sz="3936" spc="-255">
                <a:solidFill>
                  <a:srgbClr val="266041"/>
                </a:solidFill>
                <a:latin typeface="DM Sans Bold"/>
              </a:rPr>
              <a:t>Sut wyt ti?                                                      Sut ydych chi?</a:t>
            </a: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4330"/>
              </a:lnSpc>
            </a:pPr>
            <a:r>
              <a:rPr lang="en-US" sz="3936" spc="-255">
                <a:solidFill>
                  <a:srgbClr val="266041"/>
                </a:solidFill>
                <a:latin typeface="DM Sans Bold"/>
              </a:rPr>
              <a:t>Da iawn, diolch!            Bendigedig          Gweddol            Ofnadwy              Wedi blino </a:t>
            </a:r>
          </a:p>
          <a:p>
            <a:pPr>
              <a:lnSpc>
                <a:spcPts val="4330"/>
              </a:lnSpc>
            </a:pPr>
            <a:endParaRPr lang="en-US" sz="3936" spc="-255">
              <a:solidFill>
                <a:srgbClr val="266041"/>
              </a:solidFill>
              <a:latin typeface="DM Sans Bold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219674" y="865415"/>
            <a:ext cx="950441" cy="95044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9144000" y="865415"/>
            <a:ext cx="950441" cy="95044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555031" y="865415"/>
            <a:ext cx="950441" cy="95044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1511888" y="2980925"/>
            <a:ext cx="2040711" cy="216234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5556465" y="5976926"/>
            <a:ext cx="2118208" cy="2521676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3860647" y="3028784"/>
            <a:ext cx="2149412" cy="2114484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43307" b="2332"/>
          <a:stretch>
            <a:fillRect/>
          </a:stretch>
        </p:blipFill>
        <p:spPr>
          <a:xfrm>
            <a:off x="9105637" y="5913387"/>
            <a:ext cx="1208988" cy="259535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11840989" y="6225966"/>
            <a:ext cx="1382508" cy="228277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15406961" y="5632182"/>
            <a:ext cx="707155" cy="287656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14799283" y="5767015"/>
            <a:ext cx="607678" cy="939708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2342093" y="5767015"/>
            <a:ext cx="790476" cy="275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4681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Char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2779360" y="1447252"/>
            <a:ext cx="4137040" cy="8192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-250840" y="1924477"/>
            <a:ext cx="13030200" cy="41993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</a:pPr>
            <a:r>
              <a:rPr lang="en-US" sz="15706" spc="-1020" dirty="0">
                <a:solidFill>
                  <a:srgbClr val="000000"/>
                </a:solidFill>
                <a:latin typeface="DM Sans"/>
              </a:rPr>
              <a:t>3ydd person</a:t>
            </a:r>
          </a:p>
          <a:p>
            <a:pPr algn="ctr">
              <a:lnSpc>
                <a:spcPts val="15517"/>
              </a:lnSpc>
              <a:spcBef>
                <a:spcPct val="0"/>
              </a:spcBef>
            </a:pPr>
            <a:r>
              <a:rPr lang="en-US" sz="14106" spc="-916" dirty="0" err="1">
                <a:solidFill>
                  <a:srgbClr val="000000"/>
                </a:solidFill>
                <a:latin typeface="DM Sans"/>
              </a:rPr>
              <a:t>rhywun</a:t>
            </a:r>
            <a:r>
              <a:rPr lang="en-US" sz="14106" spc="-916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14106" spc="-916" dirty="0" err="1">
                <a:solidFill>
                  <a:srgbClr val="000000"/>
                </a:solidFill>
                <a:latin typeface="DM Sans"/>
              </a:rPr>
              <a:t>arall</a:t>
            </a:r>
            <a:endParaRPr lang="en-US" sz="14106" spc="-916" dirty="0">
              <a:solidFill>
                <a:srgbClr val="000000"/>
              </a:solidFill>
              <a:latin typeface="DM San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57746" b="63722"/>
          <a:stretch>
            <a:fillRect/>
          </a:stretch>
        </p:blipFill>
        <p:spPr>
          <a:xfrm>
            <a:off x="12802397" y="2608217"/>
            <a:ext cx="3771103" cy="641140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400000">
            <a:off x="13222435" y="919467"/>
            <a:ext cx="2931026" cy="133728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28700" y="3196496"/>
            <a:ext cx="10121196" cy="221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>
                <a:solidFill>
                  <a:srgbClr val="000000"/>
                </a:solidFill>
                <a:latin typeface="DM Sans Bold"/>
              </a:rPr>
              <a:t>Sut mae hi?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57746" b="63722"/>
          <a:stretch>
            <a:fillRect/>
          </a:stretch>
        </p:blipFill>
        <p:spPr>
          <a:xfrm>
            <a:off x="12802397" y="2608217"/>
            <a:ext cx="3771103" cy="64114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028700" y="2207955"/>
            <a:ext cx="9776085" cy="4378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Sut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mae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hi?</a:t>
            </a:r>
          </a:p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hi'n....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3983" b="63722"/>
          <a:stretch>
            <a:fillRect/>
          </a:stretch>
        </p:blipFill>
        <p:spPr>
          <a:xfrm>
            <a:off x="12259842" y="3318730"/>
            <a:ext cx="4999458" cy="641140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400000">
            <a:off x="13222435" y="919467"/>
            <a:ext cx="2931026" cy="133728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40052" y="3196496"/>
            <a:ext cx="9698492" cy="221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>
                <a:solidFill>
                  <a:srgbClr val="000000"/>
                </a:solidFill>
                <a:latin typeface="DM Sans Bold"/>
              </a:rPr>
              <a:t>Sut mae e? </a:t>
            </a:r>
          </a:p>
        </p:txBody>
      </p:sp>
    </p:spTree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3983" b="63722"/>
          <a:stretch>
            <a:fillRect/>
          </a:stretch>
        </p:blipFill>
        <p:spPr>
          <a:xfrm>
            <a:off x="12259842" y="3318730"/>
            <a:ext cx="4999458" cy="641140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400000">
            <a:off x="13222435" y="919467"/>
            <a:ext cx="2931026" cy="133728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412607" y="3196496"/>
            <a:ext cx="9353381" cy="4378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>
                <a:solidFill>
                  <a:srgbClr val="000000"/>
                </a:solidFill>
                <a:latin typeface="DM Sans Bold"/>
              </a:rPr>
              <a:t>Sut mae e?</a:t>
            </a:r>
          </a:p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>
                <a:solidFill>
                  <a:srgbClr val="000000"/>
                </a:solidFill>
                <a:latin typeface="DM Sans Bold"/>
              </a:rPr>
              <a:t>Mae e'n...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218440" y="586262"/>
            <a:ext cx="9330436" cy="9114476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25" r="-23225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1314450" y="2247900"/>
            <a:ext cx="15659100" cy="667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5706" spc="-1020" dirty="0" err="1">
                <a:solidFill>
                  <a:srgbClr val="FF0000"/>
                </a:solidFill>
                <a:latin typeface="DM Sans Bold"/>
              </a:rPr>
              <a:t>dd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a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iawn.</a:t>
            </a:r>
          </a:p>
          <a:p>
            <a:pPr algn="ctr">
              <a:lnSpc>
                <a:spcPts val="17276"/>
              </a:lnSpc>
              <a:spcBef>
                <a:spcPct val="0"/>
              </a:spcBef>
            </a:pPr>
            <a:endParaRPr lang="en-US" sz="15706" spc="-102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hapus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31645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317389" y="428605"/>
            <a:ext cx="9653221" cy="9429790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02" r="-23202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1314450" y="2247900"/>
            <a:ext cx="15659100" cy="667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FF0000"/>
                </a:solidFill>
                <a:latin typeface="DM Sans Bold"/>
              </a:rPr>
              <a:t>dd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a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iawn.</a:t>
            </a:r>
          </a:p>
          <a:p>
            <a:pPr algn="ctr">
              <a:lnSpc>
                <a:spcPts val="17276"/>
              </a:lnSpc>
              <a:spcBef>
                <a:spcPct val="0"/>
              </a:spcBef>
            </a:pPr>
            <a:endParaRPr lang="en-US" sz="15706" spc="-102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hapus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53770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529694" y="635996"/>
            <a:ext cx="9210974" cy="8997780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25" r="-23225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0" y="3619500"/>
            <a:ext cx="18288000" cy="22393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5706" spc="-1020" dirty="0" err="1">
                <a:solidFill>
                  <a:srgbClr val="FF0000"/>
                </a:solidFill>
                <a:latin typeface="DM Sans Bold"/>
              </a:rPr>
              <a:t>f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endigedig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392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41134" y="1485600"/>
            <a:ext cx="5955831" cy="77727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0" y="3619500"/>
            <a:ext cx="18288000" cy="22393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FF0000"/>
                </a:solidFill>
                <a:latin typeface="DM Sans Bold"/>
              </a:rPr>
              <a:t>f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endigedig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60856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622312" y="726470"/>
            <a:ext cx="8733984" cy="8531830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339" r="-23339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1314450" y="2247900"/>
            <a:ext cx="15659100" cy="667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ofnadwy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</a:t>
            </a:r>
          </a:p>
          <a:p>
            <a:pPr algn="ctr">
              <a:lnSpc>
                <a:spcPts val="17276"/>
              </a:lnSpc>
              <a:spcBef>
                <a:spcPct val="0"/>
              </a:spcBef>
            </a:pPr>
            <a:endParaRPr lang="en-US" sz="15706" spc="-102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5706" spc="-1020" dirty="0" err="1">
                <a:solidFill>
                  <a:srgbClr val="FF0000"/>
                </a:solidFill>
                <a:latin typeface="DM Sans Bold"/>
              </a:rPr>
              <a:t>d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rist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40491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604569" y="709137"/>
            <a:ext cx="9350484" cy="9134061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25" r="-23225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1314450" y="2247900"/>
            <a:ext cx="15659100" cy="667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ofnadwy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</a:t>
            </a:r>
          </a:p>
          <a:p>
            <a:pPr algn="ctr">
              <a:lnSpc>
                <a:spcPts val="17276"/>
              </a:lnSpc>
              <a:spcBef>
                <a:spcPct val="0"/>
              </a:spcBef>
            </a:pPr>
            <a:endParaRPr lang="en-US" sz="15706" spc="-102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FF0000"/>
                </a:solidFill>
                <a:latin typeface="DM Sans Bold"/>
              </a:rPr>
              <a:t>d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rist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80130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116238" y="232110"/>
            <a:ext cx="9927533" cy="9697753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477" r="-23477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1314450" y="3543300"/>
            <a:ext cx="15659100" cy="22393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Mae hi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wedi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blino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1513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208320" y="322060"/>
            <a:ext cx="9838815" cy="9611088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02" r="-23202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1314450" y="3543300"/>
            <a:ext cx="15659100" cy="22393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76"/>
              </a:lnSpc>
              <a:spcBef>
                <a:spcPct val="0"/>
              </a:spcBef>
            </a:pPr>
            <a:r>
              <a:rPr lang="en-US" sz="15706" spc="-1020">
                <a:solidFill>
                  <a:srgbClr val="000000"/>
                </a:solidFill>
                <a:latin typeface="DM Sans Bold"/>
              </a:rPr>
              <a:t>Mae e wedi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5706" spc="-1020" dirty="0" err="1">
                <a:solidFill>
                  <a:srgbClr val="000000"/>
                </a:solidFill>
                <a:latin typeface="DM Sans Bold"/>
              </a:rPr>
              <a:t>blino</a:t>
            </a:r>
            <a:r>
              <a:rPr lang="en-US" sz="15706" spc="-102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1096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EE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010089" y="3505874"/>
            <a:ext cx="12267823" cy="279256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0" ma:contentTypeDescription="Create a new document." ma:contentTypeScope="" ma:versionID="bb77123ec7b87e069f7b5beaf372a6a4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b6f490ed7cf0e4e5f767e4a0ff870bc0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1714237-421D-423D-92BD-97EE253515B2}"/>
</file>

<file path=customXml/itemProps2.xml><?xml version="1.0" encoding="utf-8"?>
<ds:datastoreItem xmlns:ds="http://schemas.openxmlformats.org/officeDocument/2006/customXml" ds:itemID="{F5CE4054-1192-4859-9A5A-B3EA37248CC9}"/>
</file>

<file path=customXml/itemProps3.xml><?xml version="1.0" encoding="utf-8"?>
<ds:datastoreItem xmlns:ds="http://schemas.openxmlformats.org/officeDocument/2006/customXml" ds:itemID="{3B92AD11-D624-48CD-9544-E8DAE3967A8C}"/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205</Words>
  <Application>Microsoft Macintosh PowerPoint</Application>
  <PresentationFormat>Custom</PresentationFormat>
  <Paragraphs>71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DM Sans Bold</vt:lpstr>
      <vt:lpstr>DM Sans</vt:lpstr>
      <vt:lpstr>Rubik Medium Bold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Bore da Prynhawn da Sut wyt ti? Sut ydych chi? Da iawn, diolch! Bendigedig Gweddol Ofnadwy Wedi blino</dc:title>
  <cp:lastModifiedBy>Kara Lewis</cp:lastModifiedBy>
  <cp:revision>5</cp:revision>
  <dcterms:created xsi:type="dcterms:W3CDTF">2006-08-16T00:00:00Z</dcterms:created>
  <dcterms:modified xsi:type="dcterms:W3CDTF">2022-09-15T10:55:36Z</dcterms:modified>
  <dc:identifier>DAEdsozzv5M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