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469" r:id="rId2"/>
    <p:sldId id="475" r:id="rId3"/>
    <p:sldId id="544" r:id="rId4"/>
    <p:sldId id="550" r:id="rId5"/>
    <p:sldId id="545" r:id="rId6"/>
    <p:sldId id="551" r:id="rId7"/>
    <p:sldId id="553" r:id="rId8"/>
    <p:sldId id="490" r:id="rId9"/>
    <p:sldId id="552" r:id="rId10"/>
    <p:sldId id="505" r:id="rId11"/>
    <p:sldId id="506" r:id="rId12"/>
    <p:sldId id="493" r:id="rId13"/>
    <p:sldId id="265" r:id="rId14"/>
    <p:sldId id="266" r:id="rId15"/>
    <p:sldId id="527" r:id="rId16"/>
    <p:sldId id="537" r:id="rId17"/>
    <p:sldId id="536" r:id="rId18"/>
    <p:sldId id="538" r:id="rId19"/>
    <p:sldId id="491" r:id="rId20"/>
    <p:sldId id="492" r:id="rId21"/>
    <p:sldId id="407" r:id="rId22"/>
    <p:sldId id="474" r:id="rId23"/>
    <p:sldId id="41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73E960-02D5-4F1F-BE6B-C2101C26014F}" v="184" dt="2023-05-25T04:32:55.306"/>
    <p1510:client id="{FA61E9AC-2B0F-4B45-942B-71B18755B5B4}" v="131" dt="2023-05-25T04:23:19.5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205" autoAdjust="0"/>
    <p:restoredTop sz="95260" autoAdjust="0"/>
  </p:normalViewPr>
  <p:slideViewPr>
    <p:cSldViewPr>
      <p:cViewPr varScale="1">
        <p:scale>
          <a:sx n="103" d="100"/>
          <a:sy n="103" d="100"/>
        </p:scale>
        <p:origin x="214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93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4" d="100"/>
        <a:sy n="154" d="100"/>
      </p:scale>
      <p:origin x="0" y="-922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 u="heavy">
                <a:solidFill>
                  <a:srgbClr val="006FC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26965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IsA1s9SwE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EMbKzy7FD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ccountancyage.com/2020/09/03/two-thirds-of-smes-still-dont-have-a-business-plan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899592" y="2356431"/>
            <a:ext cx="8064896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 err="1">
                <a:solidFill>
                  <a:schemeClr val="bg1"/>
                </a:solidFill>
              </a:rPr>
              <a:t>Generating</a:t>
            </a:r>
            <a:r>
              <a:rPr lang="fr-FR" sz="2800" dirty="0">
                <a:solidFill>
                  <a:schemeClr val="bg1"/>
                </a:solidFill>
              </a:rPr>
              <a:t> </a:t>
            </a:r>
            <a:r>
              <a:rPr lang="fr-FR" sz="2800" dirty="0" err="1">
                <a:solidFill>
                  <a:schemeClr val="bg1"/>
                </a:solidFill>
              </a:rPr>
              <a:t>ideas</a:t>
            </a:r>
            <a:r>
              <a:rPr lang="fr-FR" sz="2800" dirty="0">
                <a:solidFill>
                  <a:schemeClr val="bg1"/>
                </a:solidFill>
              </a:rPr>
              <a:t> &amp; Business Planning 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Lectures: Nazia &amp; Masud</a:t>
            </a: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1995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700808"/>
            <a:ext cx="8435280" cy="352839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Business ideas &amp; how to generate them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Business Plan and its importance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>
              <a:cs typeface="Calibri" panose="020F0502020204030204" pitchFamily="34" charset="0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Practical activity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>
              <a:cs typeface="Calibri" panose="020F0502020204030204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216" y="404664"/>
            <a:ext cx="822960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highlight>
                  <a:srgbClr val="FFFF00"/>
                </a:highlight>
              </a:rPr>
              <a:t>Topics we will cover today</a:t>
            </a:r>
            <a:endParaRPr lang="en-US" altLang="en-US" sz="32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74283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77833"/>
            <a:ext cx="8784976" cy="89092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Generating entrepreneurial ideas/ opportunities?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2"/>
            <a:ext cx="8784976" cy="4320478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</a:pPr>
            <a:r>
              <a:rPr lang="en-GB" altLang="en-US" sz="2800" b="0" dirty="0">
                <a:solidFill>
                  <a:schemeClr val="tx1"/>
                </a:solidFill>
              </a:rPr>
              <a:t>Everyone notice problems and identify needs that require solutions… Thus, an entrepreneurial idea can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tx1"/>
                </a:solidFill>
              </a:rPr>
              <a:t>Solve problem/s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tx1"/>
                </a:solidFill>
              </a:rPr>
              <a:t>Solve thing/s that may become problem/s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tx1"/>
                </a:solidFill>
              </a:rPr>
              <a:t>Adapt to evolving need/s or fulfil market need/s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tx1"/>
                </a:solidFill>
              </a:rPr>
              <a:t>Save people money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tx1"/>
                </a:solidFill>
              </a:rPr>
              <a:t>Make people’s lives easier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tx1"/>
                </a:solidFill>
              </a:rPr>
              <a:t>Turn a hobby or something you’re passionate about into a business.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A46CB02-A687-041B-7B6D-B0AC910F78F4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050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74903"/>
          </a:xfrm>
        </p:spPr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How to generate entrepreneurial ideas?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2"/>
            <a:ext cx="8784976" cy="4392486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Look at all the things that bug you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Tap your interests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Travel &amp; learn new things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Keep your eyes open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Sleep on it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Go online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Ask questions /be curious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Write Your Ideas Down: keep lists and notes!!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E385795-5549-B163-F163-05CA736C084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0219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77833"/>
            <a:ext cx="8928992" cy="89092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Generating entrepreneurial ideas/opportunities?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2"/>
            <a:ext cx="8784976" cy="4320478"/>
          </a:xfrm>
        </p:spPr>
        <p:txBody>
          <a:bodyPr>
            <a:normAutofit/>
          </a:bodyPr>
          <a:lstStyle/>
          <a:p>
            <a:pPr marL="12700" indent="0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r>
              <a:rPr lang="en-GB" sz="2800" dirty="0">
                <a:cs typeface="Calibri"/>
              </a:rPr>
              <a:t>A </a:t>
            </a:r>
            <a:r>
              <a:rPr lang="en-GB" sz="2800" spc="-5" dirty="0">
                <a:cs typeface="Calibri"/>
              </a:rPr>
              <a:t>business </a:t>
            </a:r>
            <a:r>
              <a:rPr lang="en-GB" sz="2800" dirty="0">
                <a:cs typeface="Calibri"/>
              </a:rPr>
              <a:t>idea is </a:t>
            </a:r>
            <a:r>
              <a:rPr lang="en-GB" sz="2800" spc="-5" dirty="0">
                <a:cs typeface="Calibri"/>
              </a:rPr>
              <a:t>only </a:t>
            </a:r>
            <a:r>
              <a:rPr lang="en-GB" sz="2800" dirty="0">
                <a:cs typeface="Calibri"/>
              </a:rPr>
              <a:t>a </a:t>
            </a:r>
            <a:r>
              <a:rPr lang="en-GB" sz="2800" u="heavy" dirty="0">
                <a:cs typeface="Calibri"/>
              </a:rPr>
              <a:t>viable </a:t>
            </a:r>
            <a:r>
              <a:rPr lang="en-GB" sz="2800" dirty="0">
                <a:cs typeface="Calibri"/>
              </a:rPr>
              <a:t>idea </a:t>
            </a:r>
            <a:r>
              <a:rPr lang="en-GB" sz="2800" spc="-5" dirty="0">
                <a:cs typeface="Calibri"/>
              </a:rPr>
              <a:t>if…..</a:t>
            </a:r>
          </a:p>
          <a:p>
            <a:pPr marL="12700" indent="0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endParaRPr lang="en-GB" sz="2800" spc="-5" dirty="0">
              <a:cs typeface="Calibri"/>
            </a:endParaRPr>
          </a:p>
          <a:p>
            <a:pPr marL="48006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>
                <a:tab pos="365760" algn="l"/>
                <a:tab pos="366395" algn="l"/>
              </a:tabLst>
              <a:defRPr/>
            </a:pPr>
            <a:r>
              <a:rPr kumimoji="0" lang="en-GB" sz="2800" b="0" i="0" u="none" strike="noStrike" kern="120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You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can </a:t>
            </a:r>
            <a:r>
              <a:rPr kumimoji="0" lang="en-GB" sz="28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identify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who </a:t>
            </a:r>
            <a:r>
              <a:rPr kumimoji="0" lang="en-GB" sz="28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will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benefit </a:t>
            </a:r>
            <a:r>
              <a:rPr kumimoji="0" lang="en-GB" sz="2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from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your</a:t>
            </a:r>
            <a:r>
              <a:rPr kumimoji="0" lang="en-GB" sz="2800" b="0" i="0" u="none" strike="noStrike" kern="1200" cap="none" spc="13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 </a:t>
            </a:r>
            <a:r>
              <a:rPr kumimoji="0" lang="en-GB" sz="28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idea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Calibri"/>
            </a:endParaRPr>
          </a:p>
          <a:p>
            <a:pPr marL="480060" marR="0" lvl="0" indent="-457200" algn="l" defTabSz="914400" rtl="0" eaLnBrk="1" fontAlgn="auto" latinLnBrk="0" hangingPunct="1">
              <a:lnSpc>
                <a:spcPct val="100000"/>
              </a:lnSpc>
              <a:spcBef>
                <a:spcPts val="72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>
                <a:tab pos="365760" algn="l"/>
                <a:tab pos="366395" algn="l"/>
              </a:tabLst>
              <a:defRPr/>
            </a:pPr>
            <a:r>
              <a:rPr kumimoji="0" lang="en-GB" sz="2800" b="0" i="0" u="none" strike="noStrike" kern="120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You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can </a:t>
            </a:r>
            <a:r>
              <a:rPr kumimoji="0" lang="en-GB" sz="28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get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them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to </a:t>
            </a:r>
            <a:r>
              <a:rPr kumimoji="0" lang="en-GB" sz="2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exchange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money </a:t>
            </a:r>
            <a:r>
              <a:rPr kumimoji="0" lang="en-GB" sz="2800" b="0" i="0" u="none" strike="noStrike" kern="120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for</a:t>
            </a:r>
            <a:r>
              <a:rPr kumimoji="0" lang="en-GB" sz="2800" b="0" i="0" u="none" strike="noStrike" kern="1200" cap="none" spc="9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 </a:t>
            </a:r>
            <a:r>
              <a:rPr kumimoji="0" lang="en-GB" sz="28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your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Calibri"/>
            </a:endParaRPr>
          </a:p>
          <a:p>
            <a:pPr marL="36576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None/>
              <a:tabLst/>
              <a:defRPr/>
            </a:pPr>
            <a:r>
              <a:rPr kumimoji="0" lang="en-GB" sz="28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  goods/services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Calibri"/>
            </a:endParaRPr>
          </a:p>
          <a:p>
            <a:pPr marL="480060" marR="153670" lvl="0" indent="-457200" algn="l" defTabSz="914400" rtl="0" eaLnBrk="1" fontAlgn="auto" latinLnBrk="0" hangingPunct="1">
              <a:lnSpc>
                <a:spcPct val="100000"/>
              </a:lnSpc>
              <a:spcBef>
                <a:spcPts val="72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>
                <a:tab pos="365760" algn="l"/>
                <a:tab pos="366395" algn="l"/>
              </a:tabLst>
              <a:defRPr/>
            </a:pPr>
            <a:r>
              <a:rPr kumimoji="0" lang="en-GB" sz="2800" b="0" i="0" u="none" strike="noStrike" kern="120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You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can </a:t>
            </a:r>
            <a:r>
              <a:rPr kumimoji="0" lang="en-GB" sz="2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generate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sufficient </a:t>
            </a:r>
            <a:r>
              <a:rPr kumimoji="0" lang="en-GB" sz="2800" b="0" i="0" u="none" strike="noStrike" kern="1200" cap="none" spc="-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income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streams </a:t>
            </a:r>
            <a:r>
              <a:rPr kumimoji="0" lang="en-GB" sz="28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to  cover your </a:t>
            </a:r>
            <a:r>
              <a:rPr kumimoji="0" lang="en-GB" sz="2800" b="0" i="0" u="none" strike="noStrike" kern="1200" cap="none" spc="-1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costs, </a:t>
            </a:r>
            <a:r>
              <a:rPr kumimoji="0" lang="en-GB" sz="28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generate </a:t>
            </a:r>
            <a:r>
              <a:rPr kumimoji="0" lang="en-GB" sz="28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profit/surplus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&amp; </a:t>
            </a:r>
            <a:r>
              <a:rPr kumimoji="0" lang="en-GB" sz="2800" b="0" i="0" u="none" strike="noStrike" kern="120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pay  </a:t>
            </a:r>
            <a:r>
              <a:rPr kumimoji="0" lang="en-GB" sz="28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you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a</a:t>
            </a:r>
            <a:r>
              <a:rPr kumimoji="0" lang="en-GB" sz="2800" b="0" i="0" u="none" strike="noStrike" kern="1200" cap="none" spc="-6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 </a:t>
            </a:r>
            <a:r>
              <a:rPr kumimoji="0" lang="en-GB" sz="28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Calibri"/>
              </a:rPr>
              <a:t>wage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Calibri"/>
            </a:endParaRPr>
          </a:p>
          <a:p>
            <a:pPr marL="365760" indent="-353060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endParaRPr lang="en-GB" sz="2800" dirty="0">
              <a:latin typeface="Calibri"/>
              <a:cs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E4BCE41-5B73-0547-135D-21793052BF83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725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77833"/>
            <a:ext cx="8928992" cy="89092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Generating entrepreneurial ideas/opportunities?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2"/>
            <a:ext cx="8784976" cy="4320478"/>
          </a:xfrm>
        </p:spPr>
        <p:txBody>
          <a:bodyPr>
            <a:normAutofit/>
          </a:bodyPr>
          <a:lstStyle/>
          <a:p>
            <a:pPr marL="365760" indent="-353060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endParaRPr lang="en-GB" sz="2800" dirty="0">
              <a:latin typeface="Calibri"/>
              <a:cs typeface="Calibri"/>
            </a:endParaRPr>
          </a:p>
          <a:p>
            <a:pPr marL="12700" indent="0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endParaRPr lang="en-GB" sz="2800" dirty="0">
              <a:latin typeface="Calibri"/>
              <a:cs typeface="Calibri"/>
            </a:endParaRPr>
          </a:p>
          <a:p>
            <a:pPr marL="12700" indent="0" algn="ctr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r>
              <a:rPr lang="en-GB" sz="2800" dirty="0">
                <a:latin typeface="+mj-lt"/>
                <a:cs typeface="Calibri"/>
              </a:rPr>
              <a:t>Let’s watch a video</a:t>
            </a:r>
          </a:p>
          <a:p>
            <a:pPr marL="0" lv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lv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800" dirty="0">
                <a:solidFill>
                  <a:prstClr val="black"/>
                </a:solidFill>
                <a:latin typeface="+mj-lt"/>
                <a:hlinkClick r:id="rId2"/>
              </a:rPr>
              <a:t>https://www.youtube.com/watch?v=cIsA1s9SwEU</a:t>
            </a: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12700" indent="0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endParaRPr lang="en-GB" sz="2800" dirty="0">
              <a:latin typeface="Calibri"/>
              <a:cs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E4BCE41-5B73-0547-135D-21793052BF83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6332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77833"/>
            <a:ext cx="8928992" cy="890928"/>
          </a:xfrm>
        </p:spPr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Practical activity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A32775F-D1E0-7E2E-D606-392AED77E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2"/>
            <a:ext cx="8784976" cy="4320478"/>
          </a:xfrm>
        </p:spPr>
        <p:txBody>
          <a:bodyPr>
            <a:normAutofit/>
          </a:bodyPr>
          <a:lstStyle/>
          <a:p>
            <a:pPr marL="365760" indent="-353060">
              <a:lnSpc>
                <a:spcPct val="100000"/>
              </a:lnSpc>
              <a:buFont typeface="Arial"/>
              <a:buChar char="•"/>
              <a:tabLst>
                <a:tab pos="355600" algn="l"/>
                <a:tab pos="356235" algn="l"/>
              </a:tabLst>
            </a:pPr>
            <a:endParaRPr lang="en-GB" sz="2800" dirty="0">
              <a:latin typeface="Calibri"/>
              <a:cs typeface="Calibri"/>
            </a:endParaRPr>
          </a:p>
          <a:p>
            <a:pPr marL="12700" indent="0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endParaRPr lang="en-GB" sz="2800" dirty="0">
              <a:latin typeface="Calibri"/>
              <a:cs typeface="Calibri"/>
            </a:endParaRPr>
          </a:p>
          <a:p>
            <a:pPr marL="12700" indent="0" algn="ctr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endParaRPr lang="en-GB" sz="2800">
              <a:latin typeface="Calibri"/>
              <a:cs typeface="Calibri"/>
            </a:endParaRPr>
          </a:p>
          <a:p>
            <a:pPr marL="12700" indent="0" algn="ctr">
              <a:lnSpc>
                <a:spcPct val="100000"/>
              </a:lnSpc>
              <a:buNone/>
              <a:tabLst>
                <a:tab pos="355600" algn="l"/>
                <a:tab pos="356235" algn="l"/>
              </a:tabLst>
            </a:pPr>
            <a:r>
              <a:rPr lang="en-GB" sz="2800">
                <a:latin typeface="Calibri"/>
                <a:cs typeface="Calibri"/>
              </a:rPr>
              <a:t>Take </a:t>
            </a:r>
            <a:r>
              <a:rPr lang="en-GB" sz="2800" dirty="0">
                <a:latin typeface="Calibri"/>
                <a:cs typeface="Calibri"/>
              </a:rPr>
              <a:t>the next 15 minutes and write as many as possible Entrepreneurial ideas you can possible come up.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E4BCE41-5B73-0547-135D-21793052BF83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35201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2000" dirty="0"/>
              <a:t> </a:t>
            </a:r>
            <a:r>
              <a:rPr lang="en-US" sz="3200" b="1" dirty="0">
                <a:highlight>
                  <a:srgbClr val="FFFF00"/>
                </a:highlight>
              </a:rPr>
              <a:t>Business plan</a:t>
            </a:r>
            <a:endParaRPr lang="en-US" sz="40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8C0261-CA33-37C1-A7C9-F28322781C8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162F63-7046-B422-F864-9DE514C87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129099"/>
            <a:ext cx="9108504" cy="438813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Next we will explore what a Business Plan is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27938"/>
            <a:ext cx="8856984" cy="4633309"/>
          </a:xfrm>
        </p:spPr>
        <p:txBody>
          <a:bodyPr>
            <a:normAutofit/>
          </a:bodyPr>
          <a:lstStyle/>
          <a:p>
            <a:pPr marL="355600" marR="190500" lvl="0"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r>
              <a:rPr lang="en-GB" sz="2400" dirty="0">
                <a:solidFill>
                  <a:prstClr val="black"/>
                </a:solidFill>
                <a:cs typeface="Arial Black"/>
              </a:rPr>
              <a:t>A  Business  Plan is a written document that  defines the goals of the business and  describes how these goals will be reached</a:t>
            </a:r>
          </a:p>
          <a:p>
            <a:pPr marL="355600" marR="190500" lvl="0">
              <a:lnSpc>
                <a:spcPts val="1939"/>
              </a:lnSpc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endParaRPr lang="en-GB" sz="2400" dirty="0">
              <a:solidFill>
                <a:prstClr val="black"/>
              </a:solidFill>
              <a:cs typeface="Arial Black"/>
            </a:endParaRPr>
          </a:p>
          <a:p>
            <a:pPr marL="355600" marR="190500" lvl="0"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r>
              <a:rPr lang="en-GB" sz="2400" dirty="0">
                <a:solidFill>
                  <a:prstClr val="black"/>
                </a:solidFill>
                <a:cs typeface="Arial Black"/>
              </a:rPr>
              <a:t>A Business Plan is a written document which demonstrates if it is worth the investment of  money, time, effort, and energy</a:t>
            </a:r>
          </a:p>
          <a:p>
            <a:pPr marL="355600" marR="190500" lvl="0"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endParaRPr lang="en-GB" sz="2400" dirty="0">
              <a:solidFill>
                <a:prstClr val="black"/>
              </a:solidFill>
              <a:cs typeface="Arial Black"/>
            </a:endParaRPr>
          </a:p>
          <a:p>
            <a:pPr marL="355600" marR="190500" lvl="0"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r>
              <a:rPr lang="en-GB" sz="2400" dirty="0">
                <a:solidFill>
                  <a:prstClr val="black"/>
                </a:solidFill>
                <a:cs typeface="Arial Black"/>
              </a:rPr>
              <a:t>A Business Plan sets objectives, defines  budgets, engages partners, and anticipates  problems before they occur</a:t>
            </a:r>
          </a:p>
          <a:p>
            <a:pPr marL="355600" marR="190500" lvl="0"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endParaRPr lang="en-GB" sz="2400" dirty="0">
              <a:solidFill>
                <a:prstClr val="black"/>
              </a:solidFill>
              <a:cs typeface="Arial Black"/>
            </a:endParaRPr>
          </a:p>
          <a:p>
            <a:pPr marL="355600" marR="190500" lvl="0">
              <a:spcBef>
                <a:spcPts val="345"/>
              </a:spcBef>
              <a:buClr>
                <a:srgbClr val="0070C0"/>
              </a:buClr>
              <a:buFont typeface="Wingdings"/>
              <a:buChar char=""/>
              <a:tabLst>
                <a:tab pos="354965" algn="l"/>
                <a:tab pos="355600" algn="l"/>
              </a:tabLst>
            </a:pPr>
            <a:r>
              <a:rPr lang="en-GB" sz="2400" dirty="0">
                <a:solidFill>
                  <a:prstClr val="black"/>
                </a:solidFill>
                <a:cs typeface="Arial Black"/>
              </a:rPr>
              <a:t>A business plan is a communication tool; </a:t>
            </a:r>
            <a:r>
              <a:rPr lang="en-GB" sz="2400" b="1" dirty="0">
                <a:solidFill>
                  <a:prstClr val="black"/>
                </a:solidFill>
                <a:cs typeface="Arial Black"/>
              </a:rPr>
              <a:t>A ROAD MAP</a:t>
            </a:r>
          </a:p>
          <a:p>
            <a:pPr marL="0" indent="0">
              <a:buNone/>
            </a:pPr>
            <a:endParaRPr lang="en-US" sz="3000" dirty="0">
              <a:latin typeface="+mn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2000" dirty="0"/>
              <a:t> </a:t>
            </a:r>
            <a:r>
              <a:rPr lang="en-US" sz="3200" b="1" dirty="0">
                <a:highlight>
                  <a:srgbClr val="FFFF00"/>
                </a:highlight>
              </a:rPr>
              <a:t>Business plan</a:t>
            </a:r>
            <a:endParaRPr lang="en-US" sz="40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48C0261-CA33-37C1-A7C9-F28322781C87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757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8AFD0-6C37-CA74-3A6F-2EE93A0EB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200" b="1" dirty="0">
                <a:highlight>
                  <a:srgbClr val="FFFF00"/>
                </a:highlight>
                <a:ea typeface="+mn-ea"/>
                <a:cs typeface="+mn-cs"/>
              </a:rPr>
              <a:t>Business Plan questions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A7D3-A598-FF55-525B-A4702E289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77124"/>
            <a:ext cx="8784976" cy="4303751"/>
          </a:xfrm>
        </p:spPr>
        <p:txBody>
          <a:bodyPr>
            <a:norm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What?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How?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Where?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Who?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When?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Why?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Of a new business  venture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B4A3D36-0782-FFBB-624B-F99268E6A549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821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392488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Reality Check—What’s it going to take?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Guide to the Business on present and future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Statement of intent for third parties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Bankers/lenders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Potential management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Strategic partners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Suppliers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A4536-6441-9BAB-1BA9-3FEE57C9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14727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highlight>
                  <a:srgbClr val="FFFF00"/>
                </a:highlight>
              </a:rPr>
              <a:t>Purpose of Business Plan</a:t>
            </a: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F2562A3-836B-2D17-5601-66D571D9A79E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0512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799A3-CA21-44DC-9869-AB4EE6CFA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254" y="619798"/>
            <a:ext cx="8229600" cy="53957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800" b="1" dirty="0">
                <a:solidFill>
                  <a:srgbClr val="007DC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b="1" dirty="0">
                <a:highlight>
                  <a:srgbClr val="FFFF00"/>
                </a:highlight>
                <a:latin typeface="Myriad Pro"/>
                <a:ea typeface="Calibri" panose="020F0502020204030204" pitchFamily="34" charset="0"/>
                <a:cs typeface="Times New Roman" panose="02020603050405020304" pitchFamily="18" charset="0"/>
              </a:rPr>
              <a:t>Business Plan</a:t>
            </a: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>
              <a:solidFill>
                <a:srgbClr val="007DC3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0B5D-4BE8-45B3-9AD2-383F609AC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449268"/>
            <a:ext cx="8229600" cy="3923948"/>
          </a:xfrm>
        </p:spPr>
        <p:txBody>
          <a:bodyPr>
            <a:normAutofit fontScale="92500" lnSpcReduction="10000"/>
          </a:bodyPr>
          <a:lstStyle/>
          <a:p>
            <a:pPr marL="12700" indent="0" algn="ctr"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r>
              <a:rPr lang="en-GB" dirty="0">
                <a:solidFill>
                  <a:prstClr val="black"/>
                </a:solidFill>
              </a:rPr>
              <a:t>Let’s watch a video to understand better</a:t>
            </a:r>
          </a:p>
          <a:p>
            <a:pPr marL="12700" lvl="0" indent="0" algn="ctr"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r>
              <a:rPr lang="en-GB" dirty="0">
                <a:solidFill>
                  <a:prstClr val="black"/>
                </a:solidFill>
              </a:rPr>
              <a:t>what to write in a business plan…</a:t>
            </a:r>
          </a:p>
          <a:p>
            <a:pPr marL="12700" lvl="0" indent="0"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endParaRPr lang="en-GB" dirty="0">
              <a:solidFill>
                <a:prstClr val="black"/>
              </a:solidFill>
            </a:endParaRPr>
          </a:p>
          <a:p>
            <a:pPr marL="12700" lvl="0" indent="0" algn="ctr"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r>
              <a:rPr lang="en-GB" dirty="0">
                <a:solidFill>
                  <a:prstClr val="black"/>
                </a:solidFill>
                <a:hlinkClick r:id="rId2"/>
              </a:rPr>
              <a:t>https://www.youtube.com/watch?v=ZEMbKzy7FD8</a:t>
            </a:r>
            <a:endParaRPr lang="en-GB" dirty="0">
              <a:solidFill>
                <a:prstClr val="black"/>
              </a:solidFill>
            </a:endParaRPr>
          </a:p>
          <a:p>
            <a:pPr marL="12700" lvl="0" indent="0" algn="ctr"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endParaRPr lang="en-GB" dirty="0">
              <a:solidFill>
                <a:prstClr val="black"/>
              </a:solidFill>
            </a:endParaRPr>
          </a:p>
          <a:p>
            <a:pPr marL="12700" lvl="0" indent="0" algn="ctr"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endParaRPr lang="en-GB" dirty="0">
              <a:solidFill>
                <a:prstClr val="black"/>
              </a:solidFill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u="sng" dirty="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AF9D07F-4B51-3438-7D92-6D6C7C0851C2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777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2036" y="492328"/>
            <a:ext cx="3956685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u="none" spc="-50" dirty="0">
                <a:solidFill>
                  <a:schemeClr val="tx1"/>
                </a:solidFill>
                <a:highlight>
                  <a:srgbClr val="FFFF00"/>
                </a:highlight>
                <a:latin typeface="+mn-lt"/>
              </a:rPr>
              <a:t>Benefits </a:t>
            </a:r>
            <a:r>
              <a:rPr sz="3000" u="none" spc="380" dirty="0">
                <a:solidFill>
                  <a:schemeClr val="tx1"/>
                </a:solidFill>
                <a:highlight>
                  <a:srgbClr val="FFFF00"/>
                </a:highlight>
                <a:latin typeface="+mn-lt"/>
              </a:rPr>
              <a:t>&amp;</a:t>
            </a:r>
            <a:r>
              <a:rPr sz="3000" u="none" spc="-35" dirty="0">
                <a:solidFill>
                  <a:schemeClr val="tx1"/>
                </a:solidFill>
                <a:highlight>
                  <a:srgbClr val="FFFF00"/>
                </a:highlight>
                <a:latin typeface="+mn-lt"/>
              </a:rPr>
              <a:t> </a:t>
            </a:r>
            <a:r>
              <a:rPr lang="en-GB" sz="3000" u="none" spc="-10" dirty="0">
                <a:solidFill>
                  <a:schemeClr val="tx1"/>
                </a:solidFill>
                <a:highlight>
                  <a:srgbClr val="FFFF00"/>
                </a:highlight>
                <a:latin typeface="+mn-lt"/>
              </a:rPr>
              <a:t>Challenges</a:t>
            </a:r>
            <a:endParaRPr sz="3000" dirty="0">
              <a:solidFill>
                <a:schemeClr val="tx1"/>
              </a:solidFill>
              <a:highlight>
                <a:srgbClr val="FFFF00"/>
              </a:highlight>
              <a:latin typeface="+mn-l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9768" y="1191577"/>
            <a:ext cx="4050029" cy="593111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224790" rIns="0" bIns="0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BENEFITS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7042" y="2026727"/>
            <a:ext cx="3855085" cy="3774623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Help get start-up funding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Keep a business organised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Allows success to be monitored and improvements to be made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Clarity of direction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Knowledge of the marketplace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Strong commitment from stakeholders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Attract investment</a:t>
            </a: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endParaRPr sz="2000" dirty="0"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48680" y="1191577"/>
            <a:ext cx="4041775" cy="596317"/>
          </a:xfrm>
          <a:prstGeom prst="rect">
            <a:avLst/>
          </a:prstGeom>
          <a:solidFill>
            <a:srgbClr val="006FC0"/>
          </a:solidFill>
        </p:spPr>
        <p:txBody>
          <a:bodyPr vert="horz" wrap="square" lIns="0" tIns="224790" rIns="0" bIns="0" rtlCol="0">
            <a:spAutoFit/>
          </a:bodyPr>
          <a:lstStyle/>
          <a:p>
            <a:pPr marL="1045844">
              <a:lnSpc>
                <a:spcPct val="100000"/>
              </a:lnSpc>
              <a:spcBef>
                <a:spcPts val="1770"/>
              </a:spcBef>
            </a:pPr>
            <a:r>
              <a:rPr lang="en-GB" sz="2400" b="1" dirty="0">
                <a:solidFill>
                  <a:schemeClr val="bg1"/>
                </a:solidFill>
                <a:cs typeface="Arial"/>
              </a:rPr>
              <a:t>CHALLENGES</a:t>
            </a:r>
            <a:endParaRPr sz="2400" b="1" dirty="0">
              <a:solidFill>
                <a:schemeClr val="bg1"/>
              </a:solidFill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663440" y="1872995"/>
            <a:ext cx="4041775" cy="3415665"/>
          </a:xfrm>
          <a:custGeom>
            <a:avLst/>
            <a:gdLst/>
            <a:ahLst/>
            <a:cxnLst/>
            <a:rect l="l" t="t" r="r" b="b"/>
            <a:pathLst>
              <a:path w="4041775" h="3415665">
                <a:moveTo>
                  <a:pt x="0" y="3415283"/>
                </a:moveTo>
                <a:lnTo>
                  <a:pt x="4041648" y="3415283"/>
                </a:lnTo>
                <a:lnTo>
                  <a:pt x="4041648" y="0"/>
                </a:lnTo>
                <a:lnTo>
                  <a:pt x="0" y="0"/>
                </a:lnTo>
                <a:lnTo>
                  <a:pt x="0" y="3415283"/>
                </a:lnTo>
                <a:close/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756150" y="2204466"/>
            <a:ext cx="3858260" cy="303775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Lack of experience – people starting a business may not have required skills to write the business plan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Uncertainty – not always easy to look ahead and predict what is going to happen in the market.</a:t>
            </a:r>
          </a:p>
          <a:p>
            <a:pPr marL="342900" marR="9525" indent="-343535">
              <a:lnSpc>
                <a:spcPct val="90000"/>
              </a:lnSpc>
              <a:spcBef>
                <a:spcPts val="340"/>
              </a:spcBef>
              <a:buClr>
                <a:srgbClr val="006FC0"/>
              </a:buClr>
              <a:buFont typeface="Wingdings"/>
              <a:buChar char=""/>
              <a:tabLst>
                <a:tab pos="343535" algn="l"/>
              </a:tabLst>
            </a:pPr>
            <a:endParaRPr sz="2000" dirty="0">
              <a:latin typeface="Arial Black"/>
              <a:cs typeface="Arial Black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261F001-7FB7-8167-F710-377C23C3D2E0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8" grpId="0" animBg="1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67544" y="553778"/>
            <a:ext cx="8582990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95065" marR="5080" indent="-3683000">
              <a:lnSpc>
                <a:spcPct val="100000"/>
              </a:lnSpc>
              <a:spcBef>
                <a:spcPts val="100"/>
              </a:spcBef>
            </a:pPr>
            <a:r>
              <a:rPr sz="2400" b="1" spc="40" dirty="0">
                <a:highlight>
                  <a:srgbClr val="FFFF00"/>
                </a:highlight>
                <a:cs typeface="Arial"/>
              </a:rPr>
              <a:t>Who </a:t>
            </a:r>
            <a:r>
              <a:rPr sz="2400" b="1" spc="-114" dirty="0">
                <a:highlight>
                  <a:srgbClr val="FFFF00"/>
                </a:highlight>
                <a:cs typeface="Arial"/>
              </a:rPr>
              <a:t>Reads </a:t>
            </a:r>
            <a:r>
              <a:rPr sz="2400" b="1" spc="20" dirty="0">
                <a:highlight>
                  <a:srgbClr val="FFFF00"/>
                </a:highlight>
                <a:cs typeface="Arial"/>
              </a:rPr>
              <a:t>the </a:t>
            </a:r>
            <a:r>
              <a:rPr sz="2400" b="1" spc="-140" dirty="0">
                <a:highlight>
                  <a:srgbClr val="FFFF00"/>
                </a:highlight>
                <a:cs typeface="Arial"/>
              </a:rPr>
              <a:t>Business </a:t>
            </a:r>
            <a:r>
              <a:rPr sz="2400" b="1" spc="-45" dirty="0">
                <a:highlight>
                  <a:srgbClr val="FFFF00"/>
                </a:highlight>
                <a:cs typeface="Arial"/>
              </a:rPr>
              <a:t>Plan </a:t>
            </a:r>
            <a:r>
              <a:rPr sz="2400" b="1" spc="305" dirty="0">
                <a:highlight>
                  <a:srgbClr val="FFFF00"/>
                </a:highlight>
                <a:cs typeface="Arial"/>
              </a:rPr>
              <a:t>&amp; </a:t>
            </a:r>
            <a:r>
              <a:rPr sz="2400" b="1" spc="50" dirty="0">
                <a:highlight>
                  <a:srgbClr val="FFFF00"/>
                </a:highlight>
                <a:cs typeface="Arial"/>
              </a:rPr>
              <a:t>What </a:t>
            </a:r>
            <a:r>
              <a:rPr sz="2400" b="1" spc="-25" dirty="0">
                <a:highlight>
                  <a:srgbClr val="FFFF00"/>
                </a:highlight>
                <a:cs typeface="Arial"/>
              </a:rPr>
              <a:t>Are </a:t>
            </a:r>
            <a:r>
              <a:rPr sz="2400" b="1" spc="-45" dirty="0">
                <a:highlight>
                  <a:srgbClr val="FFFF00"/>
                </a:highlight>
                <a:cs typeface="Arial"/>
              </a:rPr>
              <a:t>They</a:t>
            </a:r>
            <a:r>
              <a:rPr sz="2400" b="1" spc="-200" dirty="0">
                <a:highlight>
                  <a:srgbClr val="FFFF00"/>
                </a:highlight>
                <a:cs typeface="Arial"/>
              </a:rPr>
              <a:t> </a:t>
            </a:r>
            <a:r>
              <a:rPr sz="2400" b="1" spc="-40" dirty="0">
                <a:highlight>
                  <a:srgbClr val="FFFF00"/>
                </a:highlight>
                <a:cs typeface="Arial"/>
              </a:rPr>
              <a:t>Looking </a:t>
            </a:r>
            <a:r>
              <a:rPr sz="2400" b="1" spc="-155" dirty="0">
                <a:highlight>
                  <a:srgbClr val="FFFF00"/>
                </a:highlight>
                <a:cs typeface="Arial"/>
              </a:rPr>
              <a:t>For?</a:t>
            </a:r>
            <a:endParaRPr sz="2400" dirty="0">
              <a:highlight>
                <a:srgbClr val="FFFF00"/>
              </a:highlight>
              <a:cs typeface="Arial"/>
            </a:endParaRPr>
          </a:p>
        </p:txBody>
      </p:sp>
      <p:graphicFrame>
        <p:nvGraphicFramePr>
          <p:cNvPr id="6" name="object 3">
            <a:extLst>
              <a:ext uri="{FF2B5EF4-FFF2-40B4-BE49-F238E27FC236}">
                <a16:creationId xmlns:a16="http://schemas.microsoft.com/office/drawing/2014/main" id="{7E5019A8-8675-46B2-9D13-9E9C3B50EBA3}"/>
              </a:ext>
            </a:extLst>
          </p:cNvPr>
          <p:cNvGraphicFramePr>
            <a:graphicFrameLocks noGrp="1"/>
          </p:cNvGraphicFramePr>
          <p:nvPr/>
        </p:nvGraphicFramePr>
        <p:xfrm>
          <a:off x="323532" y="1556740"/>
          <a:ext cx="8569325" cy="39339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84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908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1837">
                <a:tc>
                  <a:txBody>
                    <a:bodyPr/>
                    <a:lstStyle/>
                    <a:p>
                      <a:pPr marL="7747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87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Audience</a:t>
                      </a:r>
                    </a:p>
                    <a:p>
                      <a:pPr marL="77470" algn="ct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1800" dirty="0">
                        <a:latin typeface="Arial"/>
                        <a:cs typeface="Arial"/>
                      </a:endParaRPr>
                    </a:p>
                  </a:txBody>
                  <a:tcPr marL="0" marR="0" marT="111125" marB="0">
                    <a:lnR w="38100">
                      <a:solidFill>
                        <a:srgbClr val="FFFFFF"/>
                      </a:solidFill>
                      <a:prstDash val="solid"/>
                    </a:lnR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87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They are Looking For</a:t>
                      </a:r>
                    </a:p>
                    <a:p>
                      <a:pPr marL="77470" algn="ct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1800" dirty="0">
                        <a:latin typeface="Arial"/>
                        <a:cs typeface="Arial"/>
                      </a:endParaRPr>
                    </a:p>
                  </a:txBody>
                  <a:tcPr marL="0" marR="0" marT="111125" marB="0">
                    <a:lnL w="38100">
                      <a:solidFill>
                        <a:srgbClr val="FFFFFF"/>
                      </a:solidFill>
                      <a:prstDash val="solid"/>
                    </a:lnL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79271">
                <a:tc>
                  <a:txBody>
                    <a:bodyPr/>
                    <a:lstStyle/>
                    <a:p>
                      <a:pPr marL="7493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87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Directors &amp; Employees</a:t>
                      </a:r>
                    </a:p>
                    <a:p>
                      <a:pPr marL="74930" algn="ct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1800" dirty="0">
                        <a:latin typeface="+mn-lt"/>
                        <a:cs typeface="Arial Black"/>
                      </a:endParaRPr>
                    </a:p>
                  </a:txBody>
                  <a:tcPr marL="0" marR="0" marT="111125" marB="0">
                    <a:lnR w="381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clearly written business plan helps the team to move forward in a consistent and purposeful manner.</a:t>
                      </a:r>
                    </a:p>
                    <a:p>
                      <a:pPr algn="ctr"/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marL="78740" algn="ct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1800" dirty="0">
                        <a:latin typeface="Arial Black"/>
                        <a:cs typeface="Arial Black"/>
                      </a:endParaRPr>
                    </a:p>
                  </a:txBody>
                  <a:tcPr marL="0" marR="0" marT="111125" marB="0">
                    <a:lnL w="381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06702">
                <a:tc>
                  <a:txBody>
                    <a:bodyPr/>
                    <a:lstStyle/>
                    <a:p>
                      <a:pPr marL="40640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87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Investors and other external stakeholders</a:t>
                      </a:r>
                    </a:p>
                    <a:p>
                      <a:pPr marL="406400" algn="ct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1800" dirty="0">
                        <a:latin typeface="Arial Black"/>
                        <a:cs typeface="Arial Black"/>
                      </a:endParaRPr>
                    </a:p>
                  </a:txBody>
                  <a:tcPr marL="0" marR="0" marT="111125" marB="0">
                    <a:lnR w="381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239395" marR="156845" lvl="0" indent="635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87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If the idea is valid, fundable and any investment amount will be wisely spent. A communication tools to other stakeholders for partnerships etc</a:t>
                      </a:r>
                    </a:p>
                    <a:p>
                      <a:pPr marL="239395" marR="156845" indent="635" algn="ctr"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1800" dirty="0">
                        <a:latin typeface="Arial Black"/>
                        <a:cs typeface="Arial Black"/>
                      </a:endParaRPr>
                    </a:p>
                  </a:txBody>
                  <a:tcPr marL="0" marR="0" marT="111125" marB="0">
                    <a:lnL w="381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FFFFFF"/>
                      </a:solidFill>
                      <a:prstDash val="solid"/>
                    </a:lnT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255EC090-85C6-38C1-D54B-2D19CA315803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2"/>
            <a:ext cx="8579296" cy="1039805"/>
          </a:xfrm>
        </p:spPr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Business Plan &amp; SMEs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98292"/>
            <a:ext cx="8928992" cy="426295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does the academic literature say?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9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Less than 50% of SMEs have a business plan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9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Only 10% had heard of a PESTEL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9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9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Only 20% had heard of a SWOT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2700" indent="0" algn="r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None/>
              <a:tabLst>
                <a:tab pos="355600" algn="l"/>
              </a:tabLst>
            </a:pPr>
            <a:r>
              <a:rPr lang="en-GB" sz="3100" dirty="0">
                <a:hlinkClick r:id="rId2"/>
              </a:rPr>
              <a:t>https://www.accountancyage.com/2020/09/03/two-thirds-of-smes-still-dont-have-a-business-plan/</a:t>
            </a:r>
            <a:r>
              <a:rPr lang="en-GB" sz="3100" dirty="0"/>
              <a:t> (Accessed, 21</a:t>
            </a:r>
            <a:r>
              <a:rPr lang="en-GB" sz="3100" baseline="30000" dirty="0"/>
              <a:t>st</a:t>
            </a:r>
            <a:r>
              <a:rPr lang="en-GB" sz="3100" dirty="0"/>
              <a:t> May 2023)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443B4DE-2B55-166A-C637-BBF67D941A44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73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2"/>
            <a:ext cx="8579296" cy="1039805"/>
          </a:xfrm>
        </p:spPr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398292"/>
            <a:ext cx="8700144" cy="4262956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b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Discussion in class- 15 minutes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/>
              <a:t>Do </a:t>
            </a:r>
            <a:r>
              <a:rPr lang="en-GB" sz="2800" dirty="0"/>
              <a:t>you think it is important for Entrepreneurs to plan ahead?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11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92B62CA-5D26-E9E0-2D44-6779F09C2858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06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02896"/>
          </a:xfrm>
        </p:spPr>
        <p:txBody>
          <a:bodyPr>
            <a:norm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Business Plan template?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5991"/>
            <a:ext cx="8928992" cy="488128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There are many different Business plan templates to choose from available on the web. Therefore, not all business plans are the same.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However, the business plan should not be more that 4-9 pages maximum expect if you are attaching test results. Nobody reads 50 pages business plans.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99966E9-E4C5-E903-D9F9-89C70722AAB0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3270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602896"/>
          </a:xfrm>
        </p:spPr>
        <p:txBody>
          <a:bodyPr>
            <a:norm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Business Plan sections?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5991"/>
            <a:ext cx="9361040" cy="4881281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000" u="sng" dirty="0">
                <a:ea typeface="Calibri" panose="020F0502020204030204" pitchFamily="34" charset="0"/>
                <a:cs typeface="Times New Roman" panose="02020603050405020304" pitchFamily="18" charset="0"/>
              </a:rPr>
              <a:t>A business plan regardless of business idea should include the follow sections:</a:t>
            </a:r>
            <a:endParaRPr lang="en-GB" sz="2000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006FC0"/>
              </a:buClr>
              <a:buFont typeface="Wingdings"/>
              <a:buChar char=""/>
              <a:tabLst>
                <a:tab pos="355600" algn="l"/>
              </a:tabLst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B60264-1C1F-6BFD-1585-9EE1D64A04DF}"/>
              </a:ext>
            </a:extLst>
          </p:cNvPr>
          <p:cNvSpPr txBox="1"/>
          <p:nvPr/>
        </p:nvSpPr>
        <p:spPr>
          <a:xfrm>
            <a:off x="107504" y="1598887"/>
            <a:ext cx="9145016" cy="4019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Overview of the business idea-product/service- aims/objectives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Ownership, staffing, physical location, 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egal entity &amp; requirements,(insurances, licencing, patents, logo etc)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USP- Unique Selling Point- all companies have</a:t>
            </a:r>
            <a:endParaRPr lang="en-GB" sz="2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Market research, trends and analysis of competition 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SWOT analysis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Market segmentation &amp; Marketing strategies to attract </a:t>
            </a: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potential 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customers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Sales and pricing of product and services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Operations &amp; logistics especially if in manufacturing</a:t>
            </a: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Webpage, online store &amp; visibility, use of social media </a:t>
            </a:r>
            <a:endParaRPr lang="en-GB" sz="20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0" indent="-457200">
              <a:lnSpc>
                <a:spcPct val="107000"/>
              </a:lnSpc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Funding and financial projections</a:t>
            </a:r>
          </a:p>
          <a:p>
            <a:pPr marL="457200" lvl="0" indent="-4572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SzPct val="102000"/>
              <a:buFont typeface="+mj-lt"/>
              <a:buAutoNum type="arabicPeriod"/>
            </a:pP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Supplementary data (include tests, certificates, patents, copyrights  etc)</a:t>
            </a:r>
            <a:endParaRPr lang="en-GB" sz="18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7B5B77E-5F8F-B169-E834-55A4897CDD0B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29077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562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Questions?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57200" y="-135263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8503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59" y="1484784"/>
            <a:ext cx="8229600" cy="1296144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highlight>
                  <a:srgbClr val="FFFF00"/>
                </a:highlight>
              </a:rPr>
              <a:t>Thank you!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114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rgbClr val="0070C0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rgbClr val="0070C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290668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57200" y="-51579"/>
            <a:ext cx="8229600" cy="3122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20959" y="1355380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rgbClr val="0070C0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-21907" y="458678"/>
            <a:ext cx="9144000" cy="67984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3"/>
            <a:ext cx="8229600" cy="362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088" y="2060848"/>
            <a:ext cx="3715944" cy="2156948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800" b="1" dirty="0">
                <a:latin typeface="+mj-lt"/>
              </a:rPr>
              <a:t>We will learn about</a:t>
            </a:r>
          </a:p>
          <a:p>
            <a:pPr marL="0" indent="0" algn="r">
              <a:buNone/>
            </a:pPr>
            <a:endParaRPr lang="en-GB" sz="2800" b="1" dirty="0">
              <a:latin typeface="+mj-lt"/>
            </a:endParaRPr>
          </a:p>
          <a:p>
            <a:pPr marL="0" indent="0" algn="ctr">
              <a:buNone/>
            </a:pPr>
            <a:r>
              <a:rPr lang="en-GB" sz="2800" b="1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Different types of SMEs and self-employment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1107</Words>
  <Application>Microsoft Office PowerPoint</Application>
  <PresentationFormat>On-screen Show (4:3)</PresentationFormat>
  <Paragraphs>189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Arial Black</vt:lpstr>
      <vt:lpstr>Calibri</vt:lpstr>
      <vt:lpstr>Myriad Pro</vt:lpstr>
      <vt:lpstr>Wingdings</vt:lpstr>
      <vt:lpstr>20140311PresentationUWTSDTemplate</vt:lpstr>
      <vt:lpstr>PowerPoint Presentation</vt:lpstr>
      <vt:lpstr>Topics we will cover today</vt:lpstr>
      <vt:lpstr>Generating entrepreneurial ideas/ opportunities?</vt:lpstr>
      <vt:lpstr>How to generate entrepreneurial ideas?</vt:lpstr>
      <vt:lpstr>Generating entrepreneurial ideas/opportunities?</vt:lpstr>
      <vt:lpstr>Generating entrepreneurial ideas/opportunities?</vt:lpstr>
      <vt:lpstr>Practical activity</vt:lpstr>
      <vt:lpstr> Business plan</vt:lpstr>
      <vt:lpstr> Business plan</vt:lpstr>
      <vt:lpstr>Business Plan questions</vt:lpstr>
      <vt:lpstr> Purpose of Business Plan </vt:lpstr>
      <vt:lpstr> Business Plan </vt:lpstr>
      <vt:lpstr>Benefits &amp; Challenges</vt:lpstr>
      <vt:lpstr>PowerPoint Presentation</vt:lpstr>
      <vt:lpstr>Business Plan &amp; SMEs</vt:lpstr>
      <vt:lpstr>Business Plan</vt:lpstr>
      <vt:lpstr>Business Plan template?</vt:lpstr>
      <vt:lpstr>Business Plan sections?</vt:lpstr>
      <vt:lpstr> Do you have any Questions? </vt:lpstr>
      <vt:lpstr> Thank you!</vt:lpstr>
      <vt:lpstr>PowerPoint Presentation</vt:lpstr>
      <vt:lpstr>PowerPoint Presentation</vt:lpstr>
      <vt:lpstr>Next week…..</vt:lpstr>
    </vt:vector>
  </TitlesOfParts>
  <Manager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1- LCMB7004-Entrepreneurship</dc:title>
  <dc:creator/>
  <cp:lastModifiedBy/>
  <cp:revision>1</cp:revision>
  <dcterms:created xsi:type="dcterms:W3CDTF">2022-01-28T09:21:09Z</dcterms:created>
  <dcterms:modified xsi:type="dcterms:W3CDTF">2023-09-11T22:46:52Z</dcterms:modified>
  <cp:contentStatus/>
</cp:coreProperties>
</file>