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58" r:id="rId3"/>
    <p:sldId id="273" r:id="rId4"/>
    <p:sldId id="272" r:id="rId5"/>
    <p:sldId id="274" r:id="rId6"/>
    <p:sldId id="275" r:id="rId7"/>
    <p:sldId id="297" r:id="rId8"/>
    <p:sldId id="277" r:id="rId9"/>
    <p:sldId id="276" r:id="rId10"/>
    <p:sldId id="286" r:id="rId11"/>
    <p:sldId id="287" r:id="rId12"/>
    <p:sldId id="278" r:id="rId13"/>
    <p:sldId id="279" r:id="rId14"/>
    <p:sldId id="302" r:id="rId15"/>
    <p:sldId id="280" r:id="rId16"/>
    <p:sldId id="281" r:id="rId17"/>
    <p:sldId id="288" r:id="rId18"/>
    <p:sldId id="283" r:id="rId19"/>
    <p:sldId id="284" r:id="rId20"/>
    <p:sldId id="285"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92" autoAdjust="0"/>
  </p:normalViewPr>
  <p:slideViewPr>
    <p:cSldViewPr snapToGrid="0">
      <p:cViewPr varScale="1">
        <p:scale>
          <a:sx n="47" d="100"/>
          <a:sy n="47" d="100"/>
        </p:scale>
        <p:origin x="20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30/10/2024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dirty="0"/>
          </a:p>
        </p:txBody>
      </p:sp>
    </p:spTree>
    <p:extLst>
      <p:ext uri="{BB962C8B-B14F-4D97-AF65-F5344CB8AC3E}">
        <p14:creationId xmlns:p14="http://schemas.microsoft.com/office/powerpoint/2010/main" val="1240541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Clitoridectomy: partial or total removal of the clitoris (a small, sensitive and erectile part of the female genitals) and, in very rare cases, only the prepuce (the fold of skin surrounding the clitoris). </a:t>
            </a:r>
          </a:p>
          <a:p>
            <a:endParaRPr lang="en-GB" dirty="0"/>
          </a:p>
          <a:p>
            <a:endParaRPr lang="en-GB" dirty="0"/>
          </a:p>
          <a:p>
            <a:r>
              <a:rPr lang="en-GB" dirty="0"/>
              <a:t>Excision: partial or total removal of the clitoris and the labia minora, with or without excision of the labia majora (the labia are "the lips" that surround the vagina). </a:t>
            </a:r>
          </a:p>
          <a:p>
            <a:endParaRPr lang="en-GB" dirty="0"/>
          </a:p>
          <a:p>
            <a:endParaRPr lang="en-GB" dirty="0"/>
          </a:p>
          <a:p>
            <a:r>
              <a:rPr lang="en-GB" dirty="0"/>
              <a:t>Infibulation: narrowing of the vaginal opening through the creation of a covering seal. The seal is formed by cutting and repositioning the inner, or outer, labia, with or without removal of the clitoris. </a:t>
            </a:r>
          </a:p>
          <a:p>
            <a:endParaRPr lang="en-GB" dirty="0"/>
          </a:p>
          <a:p>
            <a:endParaRPr lang="en-GB" dirty="0"/>
          </a:p>
          <a:p>
            <a:r>
              <a:rPr lang="en-GB" dirty="0"/>
              <a:t>Other: all other harmful procedures to the female genitalia for non-medical purposes, e.g. pricking, piercing, incising, scraping and cauterizing the genital area</a:t>
            </a:r>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13</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After section 4 of the Female Genital Mutilation Act 2003 insert—</a:t>
            </a:r>
          </a:p>
          <a:p>
            <a:pPr algn="l"/>
            <a:r>
              <a:rPr lang="en-GB" b="0" i="0" dirty="0">
                <a:solidFill>
                  <a:srgbClr val="000000"/>
                </a:solidFill>
                <a:effectLst/>
                <a:highlight>
                  <a:srgbClr val="FFFFFF"/>
                </a:highlight>
                <a:latin typeface="arial" panose="020B0604020202020204" pitchFamily="34" charset="0"/>
              </a:rPr>
              <a:t>“</a:t>
            </a:r>
            <a:r>
              <a:rPr lang="en-GB" b="1" i="0" dirty="0">
                <a:solidFill>
                  <a:srgbClr val="000000"/>
                </a:solidFill>
                <a:effectLst/>
                <a:highlight>
                  <a:srgbClr val="FFFFFF"/>
                </a:highlight>
                <a:latin typeface="arial" panose="020B0604020202020204" pitchFamily="34" charset="0"/>
              </a:rPr>
              <a:t>4AAnonymity of victims</a:t>
            </a:r>
          </a:p>
          <a:p>
            <a:pPr algn="just"/>
            <a:r>
              <a:rPr lang="en-GB" b="0" i="0" dirty="0">
                <a:solidFill>
                  <a:srgbClr val="1E1E1E"/>
                </a:solidFill>
                <a:effectLst/>
                <a:highlight>
                  <a:srgbClr val="FFFFFF"/>
                </a:highlight>
                <a:latin typeface="arial" panose="020B0604020202020204" pitchFamily="34" charset="0"/>
              </a:rPr>
              <a:t>Schedule 1 provides for the anonymity of persons against whom a female genital mutilation offence (as defined in that Schedule) is alleged to have been committed.”</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826341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30/10/2024</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3.png"/><Relationship Id="rId2" Type="http://schemas.microsoft.com/office/2007/relationships/media" Target="../media/media4.m4a"/><Relationship Id="rId1" Type="http://schemas.openxmlformats.org/officeDocument/2006/relationships/video" Target="https://www.youtube.com/embed/_6-w77RJ62Y?feature=oembed" TargetMode="External"/><Relationship Id="rId6" Type="http://schemas.openxmlformats.org/officeDocument/2006/relationships/image" Target="../media/image6.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theguardian.com/society/2019/feb/01/fgm-mother-of-three-year-old-first-person-convicted-in-uk" TargetMode="External"/><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5.png"/><Relationship Id="rId5" Type="http://schemas.openxmlformats.org/officeDocument/2006/relationships/hyperlink" Target="https://bawso.org.uk/en/our-services/women/female-genital-mutilation-project/" TargetMode="External"/><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2"/>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5"/>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4" name="Audio 13">
            <a:hlinkClick r:id="" action="ppaction://media"/>
            <a:extLst>
              <a:ext uri="{FF2B5EF4-FFF2-40B4-BE49-F238E27FC236}">
                <a16:creationId xmlns:a16="http://schemas.microsoft.com/office/drawing/2014/main" id="{E5A6F867-50C6-F584-1801-09FA3D3430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8128765"/>
      </p:ext>
    </p:extLst>
  </p:cSld>
  <p:clrMapOvr>
    <a:masterClrMapping/>
  </p:clrMapOvr>
  <mc:AlternateContent xmlns:mc="http://schemas.openxmlformats.org/markup-compatibility/2006">
    <mc:Choice xmlns:p14="http://schemas.microsoft.com/office/powerpoint/2010/main" Requires="p14">
      <p:transition spd="slow" p14:dur="2000" advTm="37507"/>
    </mc:Choice>
    <mc:Fallback>
      <p:transition spd="slow" advTm="37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4"/>
          <a:stretch>
            <a:fillRect/>
          </a:stretch>
        </p:blipFill>
        <p:spPr>
          <a:xfrm>
            <a:off x="6099048" y="1491066"/>
            <a:ext cx="5458968" cy="3875867"/>
          </a:xfrm>
          <a:prstGeom prst="rect">
            <a:avLst/>
          </a:prstGeom>
        </p:spPr>
      </p:pic>
      <p:pic>
        <p:nvPicPr>
          <p:cNvPr id="7" name="Audio 6">
            <a:hlinkClick r:id="" action="ppaction://media"/>
            <a:extLst>
              <a:ext uri="{FF2B5EF4-FFF2-40B4-BE49-F238E27FC236}">
                <a16:creationId xmlns:a16="http://schemas.microsoft.com/office/drawing/2014/main" id="{4104DD1E-3B05-27D3-973F-3988C486DB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5894759"/>
      </p:ext>
    </p:extLst>
  </p:cSld>
  <p:clrMapOvr>
    <a:masterClrMapping/>
  </p:clrMapOvr>
  <mc:AlternateContent xmlns:mc="http://schemas.openxmlformats.org/markup-compatibility/2006">
    <mc:Choice xmlns:p14="http://schemas.microsoft.com/office/powerpoint/2010/main" Requires="p14">
      <p:transition spd="slow" p14:dur="2000" advTm="26178"/>
    </mc:Choice>
    <mc:Fallback>
      <p:transition spd="slow" advTm="26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5"/>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pic>
        <p:nvPicPr>
          <p:cNvPr id="8" name="Audio 7">
            <a:hlinkClick r:id="" action="ppaction://media"/>
            <a:extLst>
              <a:ext uri="{FF2B5EF4-FFF2-40B4-BE49-F238E27FC236}">
                <a16:creationId xmlns:a16="http://schemas.microsoft.com/office/drawing/2014/main" id="{5E4DA7CF-8FE5-BA98-9C2B-7EA16728F34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7340601"/>
      </p:ext>
    </p:extLst>
  </p:cSld>
  <p:clrMapOvr>
    <a:masterClrMapping/>
  </p:clrMapOvr>
  <mc:AlternateContent xmlns:mc="http://schemas.openxmlformats.org/markup-compatibility/2006">
    <mc:Choice xmlns:p14="http://schemas.microsoft.com/office/powerpoint/2010/main" Requires="p14">
      <p:transition spd="slow" p14:dur="2000" advTm="156001"/>
    </mc:Choice>
    <mc:Fallback>
      <p:transition spd="slow" advTm="156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97C-8781-D607-6C2F-B7C760D745E9}"/>
              </a:ext>
            </a:extLst>
          </p:cNvPr>
          <p:cNvSpPr>
            <a:spLocks noGrp="1"/>
          </p:cNvSpPr>
          <p:nvPr>
            <p:ph type="title"/>
          </p:nvPr>
        </p:nvSpPr>
        <p:spPr/>
        <p:txBody>
          <a:bodyPr/>
          <a:lstStyle/>
          <a:p>
            <a:r>
              <a:rPr lang="en-GB" dirty="0"/>
              <a:t>The Cruel Cut</a:t>
            </a:r>
            <a:br>
              <a:rPr lang="en-GB" dirty="0"/>
            </a:br>
            <a:endParaRPr lang="en-GB" dirty="0"/>
          </a:p>
        </p:txBody>
      </p:sp>
      <p:pic>
        <p:nvPicPr>
          <p:cNvPr id="4" name="Online Media 3" title="The Cruel Cut | FGM Testimonies |  Channel 4">
            <a:hlinkClick r:id="" action="ppaction://media"/>
            <a:extLst>
              <a:ext uri="{FF2B5EF4-FFF2-40B4-BE49-F238E27FC236}">
                <a16:creationId xmlns:a16="http://schemas.microsoft.com/office/drawing/2014/main" id="{71557B3A-EFD3-6C80-892F-8422EEF6A62C}"/>
              </a:ext>
            </a:extLst>
          </p:cNvPr>
          <p:cNvPicPr>
            <a:picLocks noGrp="1" noRot="1" noChangeAspect="1"/>
          </p:cNvPicPr>
          <p:nvPr>
            <p:ph idx="1"/>
            <a:videoFile r:link="rId1"/>
          </p:nvPr>
        </p:nvPicPr>
        <p:blipFill>
          <a:blip r:embed="rId6"/>
          <a:stretch>
            <a:fillRect/>
          </a:stretch>
        </p:blipFill>
        <p:spPr>
          <a:xfrm>
            <a:off x="2246313" y="1825625"/>
            <a:ext cx="7700962" cy="4351338"/>
          </a:xfrm>
          <a:prstGeom prst="rect">
            <a:avLst/>
          </a:prstGeom>
        </p:spPr>
      </p:pic>
      <p:pic>
        <p:nvPicPr>
          <p:cNvPr id="7" name="Audio 6">
            <a:hlinkClick r:id="" action="ppaction://media"/>
            <a:extLst>
              <a:ext uri="{FF2B5EF4-FFF2-40B4-BE49-F238E27FC236}">
                <a16:creationId xmlns:a16="http://schemas.microsoft.com/office/drawing/2014/main" id="{F18AF3E4-12D5-A8BC-F3BC-D1D43EF06179}"/>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9656829"/>
      </p:ext>
    </p:extLst>
  </p:cSld>
  <p:clrMapOvr>
    <a:masterClrMapping/>
  </p:clrMapOvr>
  <mc:AlternateContent xmlns:mc="http://schemas.openxmlformats.org/markup-compatibility/2006">
    <mc:Choice xmlns:p14="http://schemas.microsoft.com/office/powerpoint/2010/main" Requires="p14">
      <p:transition spd="slow" p14:dur="2000" advTm="19411"/>
    </mc:Choice>
    <mc:Fallback>
      <p:transition spd="slow" advTm="1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5"/>
          <a:stretch>
            <a:fillRect/>
          </a:stretch>
        </p:blipFill>
        <p:spPr>
          <a:xfrm>
            <a:off x="643467" y="1847766"/>
            <a:ext cx="10905066" cy="3162468"/>
          </a:xfrm>
          <a:prstGeom prst="rect">
            <a:avLst/>
          </a:prstGeom>
        </p:spPr>
      </p:pic>
      <p:pic>
        <p:nvPicPr>
          <p:cNvPr id="6" name="Audio 5">
            <a:hlinkClick r:id="" action="ppaction://media"/>
            <a:extLst>
              <a:ext uri="{FF2B5EF4-FFF2-40B4-BE49-F238E27FC236}">
                <a16:creationId xmlns:a16="http://schemas.microsoft.com/office/drawing/2014/main" id="{4E981A7B-F97A-83FE-2B5A-EB636A6688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1195731"/>
      </p:ext>
    </p:extLst>
  </p:cSld>
  <p:clrMapOvr>
    <a:masterClrMapping/>
  </p:clrMapOvr>
  <mc:AlternateContent xmlns:mc="http://schemas.openxmlformats.org/markup-compatibility/2006">
    <mc:Choice xmlns:p14="http://schemas.microsoft.com/office/powerpoint/2010/main" Requires="p14">
      <p:transition spd="slow" p14:dur="2000" advTm="82000"/>
    </mc:Choice>
    <mc:Fallback>
      <p:transition spd="slow" advTm="8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5"/>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pic>
        <p:nvPicPr>
          <p:cNvPr id="15" name="Audio 14">
            <a:hlinkClick r:id="" action="ppaction://media"/>
            <a:extLst>
              <a:ext uri="{FF2B5EF4-FFF2-40B4-BE49-F238E27FC236}">
                <a16:creationId xmlns:a16="http://schemas.microsoft.com/office/drawing/2014/main" id="{45CA9526-37BC-1811-BF98-9C7203DC95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5331426"/>
      </p:ext>
    </p:extLst>
  </p:cSld>
  <p:clrMapOvr>
    <a:masterClrMapping/>
  </p:clrMapOvr>
  <mc:AlternateContent xmlns:mc="http://schemas.openxmlformats.org/markup-compatibility/2006">
    <mc:Choice xmlns:p14="http://schemas.microsoft.com/office/powerpoint/2010/main" Requires="p14">
      <p:transition spd="slow" p14:dur="2000" advTm="70565"/>
    </mc:Choice>
    <mc:Fallback>
      <p:transition spd="slow" advTm="70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5"/>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6"/>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pic>
        <p:nvPicPr>
          <p:cNvPr id="6" name="Audio 5">
            <a:hlinkClick r:id="" action="ppaction://media"/>
            <a:extLst>
              <a:ext uri="{FF2B5EF4-FFF2-40B4-BE49-F238E27FC236}">
                <a16:creationId xmlns:a16="http://schemas.microsoft.com/office/drawing/2014/main" id="{BDACDA56-0E70-F42C-C08E-CF47A76F56E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414782"/>
      </p:ext>
    </p:extLst>
  </p:cSld>
  <p:clrMapOvr>
    <a:masterClrMapping/>
  </p:clrMapOvr>
  <mc:AlternateContent xmlns:mc="http://schemas.openxmlformats.org/markup-compatibility/2006">
    <mc:Choice xmlns:p14="http://schemas.microsoft.com/office/powerpoint/2010/main" Requires="p14">
      <p:transition spd="slow" p14:dur="2000" advTm="87626"/>
    </mc:Choice>
    <mc:Fallback>
      <p:transition spd="slow" advTm="8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pic>
        <p:nvPicPr>
          <p:cNvPr id="7" name="Audio 6">
            <a:hlinkClick r:id="" action="ppaction://media"/>
            <a:extLst>
              <a:ext uri="{FF2B5EF4-FFF2-40B4-BE49-F238E27FC236}">
                <a16:creationId xmlns:a16="http://schemas.microsoft.com/office/drawing/2014/main" id="{00ACAE57-062D-A098-8ABA-4A1D79ABE3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7464523"/>
      </p:ext>
    </p:extLst>
  </p:cSld>
  <p:clrMapOvr>
    <a:masterClrMapping/>
  </p:clrMapOvr>
  <mc:AlternateContent xmlns:mc="http://schemas.openxmlformats.org/markup-compatibility/2006">
    <mc:Choice xmlns:p14="http://schemas.microsoft.com/office/powerpoint/2010/main" Requires="p14">
      <p:transition spd="slow" p14:dur="2000" advTm="79503"/>
    </mc:Choice>
    <mc:Fallback>
      <p:transition spd="slow" advTm="79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4"/>
          <a:srcRect l="9858" r="31457"/>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CAAEA85E-2102-0D9E-961E-45D63D2C8F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8840635"/>
      </p:ext>
    </p:extLst>
  </p:cSld>
  <p:clrMapOvr>
    <a:masterClrMapping/>
  </p:clrMapOvr>
  <mc:AlternateContent xmlns:mc="http://schemas.openxmlformats.org/markup-compatibility/2006">
    <mc:Choice xmlns:p14="http://schemas.microsoft.com/office/powerpoint/2010/main" Requires="p14">
      <p:transition spd="slow" p14:dur="2000" advTm="62440"/>
    </mc:Choice>
    <mc:Fallback>
      <p:transition spd="slow" advTm="62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pic>
        <p:nvPicPr>
          <p:cNvPr id="5" name="Audio 4">
            <a:hlinkClick r:id="" action="ppaction://media"/>
            <a:extLst>
              <a:ext uri="{FF2B5EF4-FFF2-40B4-BE49-F238E27FC236}">
                <a16:creationId xmlns:a16="http://schemas.microsoft.com/office/drawing/2014/main" id="{4CAF7FD5-49CB-9592-1311-75629B5F3B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7353644"/>
      </p:ext>
    </p:extLst>
  </p:cSld>
  <p:clrMapOvr>
    <a:masterClrMapping/>
  </p:clrMapOvr>
  <mc:AlternateContent xmlns:mc="http://schemas.openxmlformats.org/markup-compatibility/2006">
    <mc:Choice xmlns:p14="http://schemas.microsoft.com/office/powerpoint/2010/main" Requires="p14">
      <p:transition spd="slow" p14:dur="2000" advTm="126525"/>
    </mc:Choice>
    <mc:Fallback>
      <p:transition spd="slow" advTm="126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pic>
        <p:nvPicPr>
          <p:cNvPr id="11" name="Audio 10">
            <a:hlinkClick r:id="" action="ppaction://media"/>
            <a:extLst>
              <a:ext uri="{FF2B5EF4-FFF2-40B4-BE49-F238E27FC236}">
                <a16:creationId xmlns:a16="http://schemas.microsoft.com/office/drawing/2014/main" id="{727B019D-99D0-939E-FD86-AD67402CDB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2304528"/>
      </p:ext>
    </p:extLst>
  </p:cSld>
  <p:clrMapOvr>
    <a:masterClrMapping/>
  </p:clrMapOvr>
  <mc:AlternateContent xmlns:mc="http://schemas.openxmlformats.org/markup-compatibility/2006">
    <mc:Choice xmlns:p14="http://schemas.microsoft.com/office/powerpoint/2010/main" Requires="p14">
      <p:transition spd="slow" p14:dur="2000" advTm="158496"/>
    </mc:Choice>
    <mc:Fallback>
      <p:transition spd="slow" advTm="158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47E09-0401-9DE4-38DF-576BF5B7C546}"/>
              </a:ext>
            </a:extLst>
          </p:cNvPr>
          <p:cNvSpPr>
            <a:spLocks noGrp="1"/>
          </p:cNvSpPr>
          <p:nvPr>
            <p:ph type="title"/>
          </p:nvPr>
        </p:nvSpPr>
        <p:spPr>
          <a:xfrm>
            <a:off x="686834" y="1153572"/>
            <a:ext cx="3200400" cy="4461163"/>
          </a:xfrm>
        </p:spPr>
        <p:txBody>
          <a:bodyPr>
            <a:normAutofit/>
          </a:bodyPr>
          <a:lstStyle/>
          <a:p>
            <a:r>
              <a:rPr lang="en-GB">
                <a:solidFill>
                  <a:srgbClr val="FFFFFF"/>
                </a:solidFill>
              </a:rPr>
              <a:t>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C3383-D36D-DB09-D951-E6DE1C6E992A}"/>
              </a:ext>
            </a:extLst>
          </p:cNvPr>
          <p:cNvSpPr>
            <a:spLocks noGrp="1"/>
          </p:cNvSpPr>
          <p:nvPr>
            <p:ph idx="1"/>
          </p:nvPr>
        </p:nvSpPr>
        <p:spPr>
          <a:xfrm>
            <a:off x="4447308" y="591344"/>
            <a:ext cx="6906491" cy="5585619"/>
          </a:xfrm>
        </p:spPr>
        <p:txBody>
          <a:bodyPr anchor="ctr">
            <a:normAutofit/>
          </a:bodyPr>
          <a:lstStyle/>
          <a:p>
            <a:pPr marL="0" indent="0">
              <a:buNone/>
            </a:pPr>
            <a:r>
              <a:rPr lang="en-GB" sz="2400" b="1" i="0">
                <a:effectLst/>
                <a:highlight>
                  <a:srgbClr val="FFFFFF"/>
                </a:highlight>
                <a:latin typeface="arial" panose="020B0604020202020204" pitchFamily="34" charset="0"/>
              </a:rPr>
              <a:t>Offence of female genital mutilation: extra-territorial acts</a:t>
            </a:r>
          </a:p>
          <a:p>
            <a:pPr marL="0" indent="0">
              <a:buNone/>
            </a:pPr>
            <a:r>
              <a:rPr lang="en-GB" sz="2400" b="0" i="0">
                <a:effectLst/>
                <a:highlight>
                  <a:srgbClr val="FFFFFF"/>
                </a:highlight>
                <a:latin typeface="arial" panose="020B0604020202020204" pitchFamily="34" charset="0"/>
              </a:rPr>
              <a:t>(1)The Female Genital Mutilation Act 2003 is amended as follows—</a:t>
            </a:r>
          </a:p>
          <a:p>
            <a:pPr marL="0" indent="0">
              <a:buNone/>
            </a:pPr>
            <a:r>
              <a:rPr lang="en-GB" sz="2400" b="0" i="0">
                <a:effectLst/>
                <a:highlight>
                  <a:srgbClr val="FFFFFF"/>
                </a:highlight>
                <a:latin typeface="arial" panose="020B0604020202020204" pitchFamily="34" charset="0"/>
              </a:rPr>
              <a:t>(a)in section 3 (offence of assisting non-UK person to mutilate overseas a girl’s genitalia), in subsections (1) and (2)(a) omit “permanent”;</a:t>
            </a:r>
          </a:p>
          <a:p>
            <a:pPr marL="0" indent="0">
              <a:buNone/>
            </a:pPr>
            <a:r>
              <a:rPr lang="en-GB" sz="2400" b="0" i="0">
                <a:effectLst/>
                <a:highlight>
                  <a:srgbClr val="FFFFFF"/>
                </a:highlight>
                <a:latin typeface="arial" panose="020B0604020202020204" pitchFamily="34" charset="0"/>
              </a:rPr>
              <a:t>(b)in section 4 (extension of sections 1 to 3 to extra-territorial acts), in subsection (1) omit “permanent”;</a:t>
            </a:r>
          </a:p>
          <a:p>
            <a:pPr marL="0" indent="0">
              <a:buNone/>
            </a:pPr>
            <a:r>
              <a:rPr lang="en-GB" sz="2400" b="0" i="0">
                <a:effectLst/>
                <a:highlight>
                  <a:srgbClr val="FFFFFF"/>
                </a:highlight>
                <a:latin typeface="arial" panose="020B0604020202020204" pitchFamily="34" charset="0"/>
              </a:rPr>
              <a:t>(c)in section 6 (definitions), for subsection (3) substitute—</a:t>
            </a:r>
          </a:p>
          <a:p>
            <a:pPr marL="0" indent="0">
              <a:buNone/>
            </a:pPr>
            <a:r>
              <a:rPr lang="en-GB" sz="2400" b="0" i="0">
                <a:effectLst/>
                <a:highlight>
                  <a:srgbClr val="FFFFFF"/>
                </a:highlight>
                <a:latin typeface="arial" panose="020B0604020202020204" pitchFamily="34" charset="0"/>
              </a:rPr>
              <a:t>“(3)A United Kingdom resident is an individual who is habitually resident in the United Kingdom.”</a:t>
            </a:r>
          </a:p>
          <a:p>
            <a:endParaRPr lang="en-GB" sz="2400"/>
          </a:p>
        </p:txBody>
      </p:sp>
      <p:pic>
        <p:nvPicPr>
          <p:cNvPr id="21" name="Audio 20">
            <a:hlinkClick r:id="" action="ppaction://media"/>
            <a:extLst>
              <a:ext uri="{FF2B5EF4-FFF2-40B4-BE49-F238E27FC236}">
                <a16:creationId xmlns:a16="http://schemas.microsoft.com/office/drawing/2014/main" id="{6B453C85-29D2-E1F8-A5E4-75A971A18E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1533991"/>
      </p:ext>
    </p:extLst>
  </p:cSld>
  <p:clrMapOvr>
    <a:masterClrMapping/>
  </p:clrMapOvr>
  <mc:AlternateContent xmlns:mc="http://schemas.openxmlformats.org/markup-compatibility/2006">
    <mc:Choice xmlns:p14="http://schemas.microsoft.com/office/powerpoint/2010/main" Requires="p14">
      <p:transition spd="slow" p14:dur="2000" advTm="44791"/>
    </mc:Choice>
    <mc:Fallback>
      <p:transition spd="slow" advTm="44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5"/>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6"/>
              </a:rPr>
              <a:t>https://www.theguardian.com/society/2019/feb/01/fgm-mother-of-three-year-old-first-person-convicted-in-uk</a:t>
            </a:r>
            <a:endParaRPr lang="en-GB" sz="1800"/>
          </a:p>
          <a:p>
            <a:endParaRPr lang="en-GB" sz="1800"/>
          </a:p>
          <a:p>
            <a:endParaRPr lang="en-GB" sz="1800"/>
          </a:p>
        </p:txBody>
      </p:sp>
      <p:pic>
        <p:nvPicPr>
          <p:cNvPr id="10" name="Audio 9">
            <a:hlinkClick r:id="" action="ppaction://media"/>
            <a:extLst>
              <a:ext uri="{FF2B5EF4-FFF2-40B4-BE49-F238E27FC236}">
                <a16:creationId xmlns:a16="http://schemas.microsoft.com/office/drawing/2014/main" id="{495A2E1F-1374-044E-7E61-23C39F0EE5D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4620334"/>
      </p:ext>
    </p:extLst>
  </p:cSld>
  <p:clrMapOvr>
    <a:masterClrMapping/>
  </p:clrMapOvr>
  <mc:AlternateContent xmlns:mc="http://schemas.openxmlformats.org/markup-compatibility/2006">
    <mc:Choice xmlns:p14="http://schemas.microsoft.com/office/powerpoint/2010/main" Requires="p14">
      <p:transition spd="slow" p14:dur="2000" advTm="89008"/>
    </mc:Choice>
    <mc:Fallback>
      <p:transition spd="slow" advTm="89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pic>
        <p:nvPicPr>
          <p:cNvPr id="6" name="Audio 5">
            <a:hlinkClick r:id="" action="ppaction://media"/>
            <a:extLst>
              <a:ext uri="{FF2B5EF4-FFF2-40B4-BE49-F238E27FC236}">
                <a16:creationId xmlns:a16="http://schemas.microsoft.com/office/drawing/2014/main" id="{66A2AA09-5D22-6E53-8ADA-6FCE336170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2503286"/>
      </p:ext>
    </p:extLst>
  </p:cSld>
  <p:clrMapOvr>
    <a:masterClrMapping/>
  </p:clrMapOvr>
  <mc:AlternateContent xmlns:mc="http://schemas.openxmlformats.org/markup-compatibility/2006">
    <mc:Choice xmlns:p14="http://schemas.microsoft.com/office/powerpoint/2010/main" Requires="p14">
      <p:transition spd="slow" p14:dur="2000" advTm="71884"/>
    </mc:Choice>
    <mc:Fallback>
      <p:transition spd="slow" advTm="71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5"/>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pic>
        <p:nvPicPr>
          <p:cNvPr id="6" name="Audio 5">
            <a:hlinkClick r:id="" action="ppaction://media"/>
            <a:extLst>
              <a:ext uri="{FF2B5EF4-FFF2-40B4-BE49-F238E27FC236}">
                <a16:creationId xmlns:a16="http://schemas.microsoft.com/office/drawing/2014/main" id="{F7D15113-10D7-3C7D-8D8A-35471BC7E5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3977451"/>
      </p:ext>
    </p:extLst>
  </p:cSld>
  <p:clrMapOvr>
    <a:masterClrMapping/>
  </p:clrMapOvr>
  <mc:AlternateContent xmlns:mc="http://schemas.openxmlformats.org/markup-compatibility/2006">
    <mc:Choice xmlns:p14="http://schemas.microsoft.com/office/powerpoint/2010/main" Requires="p14">
      <p:transition spd="slow" p14:dur="2000" advTm="99309"/>
    </mc:Choice>
    <mc:Fallback>
      <p:transition spd="slow" advTm="9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5"/>
          <a:stretch>
            <a:fillRect/>
          </a:stretch>
        </p:blipFill>
        <p:spPr>
          <a:xfrm>
            <a:off x="4654296" y="1582255"/>
            <a:ext cx="6903720" cy="3693490"/>
          </a:xfrm>
          <a:prstGeom prst="rect">
            <a:avLst/>
          </a:prstGeom>
        </p:spPr>
      </p:pic>
      <p:pic>
        <p:nvPicPr>
          <p:cNvPr id="7" name="Audio 6">
            <a:hlinkClick r:id="" action="ppaction://media"/>
            <a:extLst>
              <a:ext uri="{FF2B5EF4-FFF2-40B4-BE49-F238E27FC236}">
                <a16:creationId xmlns:a16="http://schemas.microsoft.com/office/drawing/2014/main" id="{4ADB5C54-B174-B4A4-6AA8-957E1E73AA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7983809"/>
      </p:ext>
    </p:extLst>
  </p:cSld>
  <p:clrMapOvr>
    <a:masterClrMapping/>
  </p:clrMapOvr>
  <mc:AlternateContent xmlns:mc="http://schemas.openxmlformats.org/markup-compatibility/2006">
    <mc:Choice xmlns:p14="http://schemas.microsoft.com/office/powerpoint/2010/main" Requires="p14">
      <p:transition spd="slow" p14:dur="2000" advTm="20856"/>
    </mc:Choice>
    <mc:Fallback>
      <p:transition spd="slow" advTm="20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136345EF-C4B6-1B08-CB30-675CABEDC67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5527733"/>
      </p:ext>
    </p:extLst>
  </p:cSld>
  <p:clrMapOvr>
    <a:masterClrMapping/>
  </p:clrMapOvr>
  <mc:AlternateContent xmlns:mc="http://schemas.openxmlformats.org/markup-compatibility/2006">
    <mc:Choice xmlns:p14="http://schemas.microsoft.com/office/powerpoint/2010/main" Requires="p14">
      <p:transition spd="slow" p14:dur="2000" advTm="141735"/>
    </mc:Choice>
    <mc:Fallback>
      <p:transition spd="slow" advTm="141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5"/>
            <a:extLst>
              <a:ext uri="{FF2B5EF4-FFF2-40B4-BE49-F238E27FC236}">
                <a16:creationId xmlns:a16="http://schemas.microsoft.com/office/drawing/2014/main" id="{F4231299-AD48-0BAE-7930-BE39D4075305}"/>
              </a:ext>
            </a:extLst>
          </p:cNvPr>
          <p:cNvPicPr>
            <a:picLocks noChangeAspect="1"/>
          </p:cNvPicPr>
          <p:nvPr/>
        </p:nvPicPr>
        <p:blipFill>
          <a:blip r:embed="rId6"/>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pic>
        <p:nvPicPr>
          <p:cNvPr id="7" name="Audio 6">
            <a:hlinkClick r:id="" action="ppaction://media"/>
            <a:extLst>
              <a:ext uri="{FF2B5EF4-FFF2-40B4-BE49-F238E27FC236}">
                <a16:creationId xmlns:a16="http://schemas.microsoft.com/office/drawing/2014/main" id="{9BB87870-6E03-C2CD-3583-5D21879361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7423846"/>
      </p:ext>
    </p:extLst>
  </p:cSld>
  <p:clrMapOvr>
    <a:masterClrMapping/>
  </p:clrMapOvr>
  <mc:AlternateContent xmlns:mc="http://schemas.openxmlformats.org/markup-compatibility/2006">
    <mc:Choice xmlns:p14="http://schemas.microsoft.com/office/powerpoint/2010/main" Requires="p14">
      <p:transition spd="slow" p14:dur="2000" advTm="42055"/>
    </mc:Choice>
    <mc:Fallback>
      <p:transition spd="slow" advTm="42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4"/>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9A5F16D1-FAD3-F134-ED7C-9930442A4A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0288151"/>
      </p:ext>
    </p:extLst>
  </p:cSld>
  <p:clrMapOvr>
    <a:masterClrMapping/>
  </p:clrMapOvr>
  <mc:AlternateContent xmlns:mc="http://schemas.openxmlformats.org/markup-compatibility/2006">
    <mc:Choice xmlns:p14="http://schemas.microsoft.com/office/powerpoint/2010/main" Requires="p14">
      <p:transition spd="slow" p14:dur="2000" advTm="10822"/>
    </mc:Choice>
    <mc:Fallback>
      <p:transition spd="slow" advTm="10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3527</Words>
  <Application>Microsoft Office PowerPoint</Application>
  <PresentationFormat>Widescreen</PresentationFormat>
  <Paragraphs>196</Paragraphs>
  <Slides>21</Slides>
  <Notes>16</Notes>
  <HiddenSlides>0</HiddenSlides>
  <MMClips>20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vt:lpstr>
      <vt:lpstr>Calibri</vt:lpstr>
      <vt:lpstr>Calibri Light</vt:lpstr>
      <vt:lpstr>GH Guardian Headline</vt:lpstr>
      <vt:lpstr>Noto Sans</vt:lpstr>
      <vt:lpstr>Office Theme</vt:lpstr>
      <vt:lpstr>Honour Based Abuse, Forced Marriage &amp; Female Genital Mutilation </vt:lpstr>
      <vt:lpstr>Aims </vt:lpstr>
      <vt:lpstr>Female Genital Mutilation</vt:lpstr>
      <vt:lpstr>FGM: What is it?</vt:lpstr>
      <vt:lpstr>Why does FGM happen? </vt:lpstr>
      <vt:lpstr>The Cruel Cut </vt:lpstr>
      <vt:lpstr>PowerPoint Presentation</vt:lpstr>
      <vt:lpstr>Where is FGM practiced</vt:lpstr>
      <vt:lpstr>No health benefits</vt:lpstr>
      <vt:lpstr>Suspicions or Signs?</vt:lpstr>
      <vt:lpstr>Risk Indicators </vt:lpstr>
      <vt:lpstr>Female Genital Mutilation Act 2003</vt:lpstr>
      <vt:lpstr>Female Genital Mutilation Act 2003 </vt:lpstr>
      <vt:lpstr>Serious Crime Act 2015</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11</cp:revision>
  <dcterms:created xsi:type="dcterms:W3CDTF">2023-08-22T13:00:46Z</dcterms:created>
  <dcterms:modified xsi:type="dcterms:W3CDTF">2024-10-30T13:02:11Z</dcterms:modified>
</cp:coreProperties>
</file>