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7" r:id="rId1"/>
  </p:sldMasterIdLst>
  <p:notesMasterIdLst>
    <p:notesMasterId r:id="rId16"/>
  </p:notesMasterIdLst>
  <p:sldIdLst>
    <p:sldId id="256" r:id="rId2"/>
    <p:sldId id="274" r:id="rId3"/>
    <p:sldId id="257" r:id="rId4"/>
    <p:sldId id="272" r:id="rId5"/>
    <p:sldId id="259" r:id="rId6"/>
    <p:sldId id="264" r:id="rId7"/>
    <p:sldId id="276" r:id="rId8"/>
    <p:sldId id="275" r:id="rId9"/>
    <p:sldId id="260" r:id="rId10"/>
    <p:sldId id="266" r:id="rId11"/>
    <p:sldId id="263" r:id="rId12"/>
    <p:sldId id="265" r:id="rId13"/>
    <p:sldId id="277" r:id="rId14"/>
    <p:sldId id="261" r:id="rId15"/>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233" autoAdjust="0"/>
    <p:restoredTop sz="94660"/>
  </p:normalViewPr>
  <p:slideViewPr>
    <p:cSldViewPr snapToGrid="0">
      <p:cViewPr varScale="1">
        <p:scale>
          <a:sx n="65" d="100"/>
          <a:sy n="65" d="100"/>
        </p:scale>
        <p:origin x="9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984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1"/>
            <a:ext cx="2971800" cy="498475"/>
          </a:xfrm>
          <a:prstGeom prst="rect">
            <a:avLst/>
          </a:prstGeom>
        </p:spPr>
        <p:txBody>
          <a:bodyPr vert="horz" lIns="91440" tIns="45720" rIns="91440" bIns="45720" rtlCol="0"/>
          <a:lstStyle>
            <a:lvl1pPr algn="r">
              <a:defRPr sz="1200"/>
            </a:lvl1pPr>
          </a:lstStyle>
          <a:p>
            <a:fld id="{FF500D6B-203A-47AE-9CF3-3CE5E6529EB5}" type="datetimeFigureOut">
              <a:rPr lang="en-GB" smtClean="0"/>
              <a:t>06/11/2017</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6314"/>
            <a:ext cx="5486400" cy="3916362"/>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47214"/>
            <a:ext cx="2971800" cy="4984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7214"/>
            <a:ext cx="2971800" cy="498475"/>
          </a:xfrm>
          <a:prstGeom prst="rect">
            <a:avLst/>
          </a:prstGeom>
        </p:spPr>
        <p:txBody>
          <a:bodyPr vert="horz" lIns="91440" tIns="45720" rIns="91440" bIns="45720" rtlCol="0" anchor="b"/>
          <a:lstStyle>
            <a:lvl1pPr algn="r">
              <a:defRPr sz="1200"/>
            </a:lvl1pPr>
          </a:lstStyle>
          <a:p>
            <a:fld id="{CFD5996C-EBFB-4CD5-B909-F0EC4AC45BED}" type="slidenum">
              <a:rPr lang="en-GB" smtClean="0"/>
              <a:t>‹#›</a:t>
            </a:fld>
            <a:endParaRPr lang="en-GB"/>
          </a:p>
        </p:txBody>
      </p:sp>
    </p:spTree>
    <p:extLst>
      <p:ext uri="{BB962C8B-B14F-4D97-AF65-F5344CB8AC3E}">
        <p14:creationId xmlns:p14="http://schemas.microsoft.com/office/powerpoint/2010/main" val="8314846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39DEBBA-9621-4677-AA17-6F56E5E53E0E}"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D254CB-B06B-41E9-BCB5-A864824FB36A}" type="slidenum">
              <a:rPr lang="en-GB" smtClean="0"/>
              <a:t>‹#›</a:t>
            </a:fld>
            <a:endParaRPr lang="en-GB"/>
          </a:p>
        </p:txBody>
      </p:sp>
    </p:spTree>
    <p:extLst>
      <p:ext uri="{BB962C8B-B14F-4D97-AF65-F5344CB8AC3E}">
        <p14:creationId xmlns:p14="http://schemas.microsoft.com/office/powerpoint/2010/main" val="4026330513"/>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39DEBBA-9621-4677-AA17-6F56E5E53E0E}"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D254CB-B06B-41E9-BCB5-A864824FB36A}" type="slidenum">
              <a:rPr lang="en-GB" smtClean="0"/>
              <a:t>‹#›</a:t>
            </a:fld>
            <a:endParaRPr lang="en-GB"/>
          </a:p>
        </p:txBody>
      </p:sp>
    </p:spTree>
    <p:extLst>
      <p:ext uri="{BB962C8B-B14F-4D97-AF65-F5344CB8AC3E}">
        <p14:creationId xmlns:p14="http://schemas.microsoft.com/office/powerpoint/2010/main" val="9622654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39DEBBA-9621-4677-AA17-6F56E5E53E0E}"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D254CB-B06B-41E9-BCB5-A864824FB36A}" type="slidenum">
              <a:rPr lang="en-GB" smtClean="0"/>
              <a:t>‹#›</a:t>
            </a:fld>
            <a:endParaRPr lang="en-GB"/>
          </a:p>
        </p:txBody>
      </p:sp>
    </p:spTree>
    <p:extLst>
      <p:ext uri="{BB962C8B-B14F-4D97-AF65-F5344CB8AC3E}">
        <p14:creationId xmlns:p14="http://schemas.microsoft.com/office/powerpoint/2010/main" val="25180305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39DEBBA-9621-4677-AA17-6F56E5E53E0E}"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D254CB-B06B-41E9-BCB5-A864824FB36A}" type="slidenum">
              <a:rPr lang="en-GB" smtClean="0"/>
              <a:t>‹#›</a:t>
            </a:fld>
            <a:endParaRPr lang="en-GB"/>
          </a:p>
        </p:txBody>
      </p:sp>
    </p:spTree>
    <p:extLst>
      <p:ext uri="{BB962C8B-B14F-4D97-AF65-F5344CB8AC3E}">
        <p14:creationId xmlns:p14="http://schemas.microsoft.com/office/powerpoint/2010/main" val="2571761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39DEBBA-9621-4677-AA17-6F56E5E53E0E}" type="datetimeFigureOut">
              <a:rPr lang="en-GB" smtClean="0"/>
              <a:t>06/11/2017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4D254CB-B06B-41E9-BCB5-A864824FB36A}" type="slidenum">
              <a:rPr lang="en-GB" smtClean="0"/>
              <a:t>‹#›</a:t>
            </a:fld>
            <a:endParaRPr lang="en-GB"/>
          </a:p>
        </p:txBody>
      </p:sp>
    </p:spTree>
    <p:extLst>
      <p:ext uri="{BB962C8B-B14F-4D97-AF65-F5344CB8AC3E}">
        <p14:creationId xmlns:p14="http://schemas.microsoft.com/office/powerpoint/2010/main" val="27305964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39DEBBA-9621-4677-AA17-6F56E5E53E0E}" type="datetimeFigureOut">
              <a:rPr lang="en-GB" smtClean="0"/>
              <a:t>06/11/2017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4D254CB-B06B-41E9-BCB5-A864824FB36A}" type="slidenum">
              <a:rPr lang="en-GB" smtClean="0"/>
              <a:t>‹#›</a:t>
            </a:fld>
            <a:endParaRPr lang="en-GB"/>
          </a:p>
        </p:txBody>
      </p:sp>
    </p:spTree>
    <p:extLst>
      <p:ext uri="{BB962C8B-B14F-4D97-AF65-F5344CB8AC3E}">
        <p14:creationId xmlns:p14="http://schemas.microsoft.com/office/powerpoint/2010/main" val="1173568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9DEBBA-9621-4677-AA17-6F56E5E53E0E}" type="datetimeFigureOut">
              <a:rPr lang="en-GB" smtClean="0"/>
              <a:t>06/11/2017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4D254CB-B06B-41E9-BCB5-A864824FB36A}" type="slidenum">
              <a:rPr lang="en-GB" smtClean="0"/>
              <a:t>‹#›</a:t>
            </a:fld>
            <a:endParaRPr lang="en-GB"/>
          </a:p>
        </p:txBody>
      </p:sp>
    </p:spTree>
    <p:extLst>
      <p:ext uri="{BB962C8B-B14F-4D97-AF65-F5344CB8AC3E}">
        <p14:creationId xmlns:p14="http://schemas.microsoft.com/office/powerpoint/2010/main" val="1390306894"/>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39DEBBA-9621-4677-AA17-6F56E5E53E0E}"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D254CB-B06B-41E9-BCB5-A864824FB36A}" type="slidenum">
              <a:rPr lang="en-GB" smtClean="0"/>
              <a:t>‹#›</a:t>
            </a:fld>
            <a:endParaRPr lang="en-GB"/>
          </a:p>
        </p:txBody>
      </p:sp>
    </p:spTree>
    <p:extLst>
      <p:ext uri="{BB962C8B-B14F-4D97-AF65-F5344CB8AC3E}">
        <p14:creationId xmlns:p14="http://schemas.microsoft.com/office/powerpoint/2010/main" val="158519049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39DEBBA-9621-4677-AA17-6F56E5E53E0E}"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D254CB-B06B-41E9-BCB5-A864824FB36A}" type="slidenum">
              <a:rPr lang="en-GB" smtClean="0"/>
              <a:t>‹#›</a:t>
            </a:fld>
            <a:endParaRPr lang="en-GB"/>
          </a:p>
        </p:txBody>
      </p:sp>
    </p:spTree>
    <p:extLst>
      <p:ext uri="{BB962C8B-B14F-4D97-AF65-F5344CB8AC3E}">
        <p14:creationId xmlns:p14="http://schemas.microsoft.com/office/powerpoint/2010/main" val="34449382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39DEBBA-9621-4677-AA17-6F56E5E53E0E}"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D254CB-B06B-41E9-BCB5-A864824FB36A}" type="slidenum">
              <a:rPr lang="en-GB" smtClean="0"/>
              <a:t>‹#›</a:t>
            </a:fld>
            <a:endParaRPr lang="en-GB"/>
          </a:p>
        </p:txBody>
      </p:sp>
    </p:spTree>
    <p:extLst>
      <p:ext uri="{BB962C8B-B14F-4D97-AF65-F5344CB8AC3E}">
        <p14:creationId xmlns:p14="http://schemas.microsoft.com/office/powerpoint/2010/main" val="3924611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39DEBBA-9621-4677-AA17-6F56E5E53E0E}"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D254CB-B06B-41E9-BCB5-A864824FB36A}" type="slidenum">
              <a:rPr lang="en-GB" smtClean="0"/>
              <a:t>‹#›</a:t>
            </a:fld>
            <a:endParaRPr lang="en-GB"/>
          </a:p>
        </p:txBody>
      </p:sp>
    </p:spTree>
    <p:extLst>
      <p:ext uri="{BB962C8B-B14F-4D97-AF65-F5344CB8AC3E}">
        <p14:creationId xmlns:p14="http://schemas.microsoft.com/office/powerpoint/2010/main" val="10847222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9DEBBA-9621-4677-AA17-6F56E5E53E0E}" type="datetimeFigureOut">
              <a:rPr lang="en-GB" smtClean="0"/>
              <a:t>06/11/2017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D254CB-B06B-41E9-BCB5-A864824FB36A}" type="slidenum">
              <a:rPr lang="en-GB" smtClean="0"/>
              <a:t>‹#›</a:t>
            </a:fld>
            <a:endParaRPr lang="en-GB"/>
          </a:p>
        </p:txBody>
      </p:sp>
    </p:spTree>
    <p:extLst>
      <p:ext uri="{BB962C8B-B14F-4D97-AF65-F5344CB8AC3E}">
        <p14:creationId xmlns:p14="http://schemas.microsoft.com/office/powerpoint/2010/main" val="411230723"/>
      </p:ext>
    </p:extLst>
  </p:cSld>
  <p:clrMap bg1="lt1" tx1="dk1" bg2="lt2" tx2="dk2" accent1="accent1" accent2="accent2" accent3="accent3" accent4="accent4" accent5="accent5" accent6="accent6" hlink="hlink" folHlink="folHlink"/>
  <p:sldLayoutIdLst>
    <p:sldLayoutId id="2147483808" r:id="rId1"/>
    <p:sldLayoutId id="2147483809" r:id="rId2"/>
    <p:sldLayoutId id="2147483810" r:id="rId3"/>
    <p:sldLayoutId id="2147483811" r:id="rId4"/>
    <p:sldLayoutId id="2147483812" r:id="rId5"/>
    <p:sldLayoutId id="2147483813" r:id="rId6"/>
    <p:sldLayoutId id="2147483814" r:id="rId7"/>
    <p:sldLayoutId id="2147483815" r:id="rId8"/>
    <p:sldLayoutId id="2147483816" r:id="rId9"/>
    <p:sldLayoutId id="2147483817" r:id="rId10"/>
    <p:sldLayoutId id="21474838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2" name="Title 1"/>
          <p:cNvSpPr>
            <a:spLocks noGrp="1"/>
          </p:cNvSpPr>
          <p:nvPr>
            <p:ph type="ctrTitle"/>
          </p:nvPr>
        </p:nvSpPr>
        <p:spPr>
          <a:xfrm>
            <a:off x="1364672" y="452293"/>
            <a:ext cx="9462655" cy="3149745"/>
          </a:xfrm>
        </p:spPr>
        <p:txBody>
          <a:bodyPr>
            <a:normAutofit fontScale="90000"/>
          </a:bodyPr>
          <a:lstStyle/>
          <a:p>
            <a:pPr>
              <a:lnSpc>
                <a:spcPct val="150000"/>
              </a:lnSpc>
            </a:pP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sz="2200" dirty="0" smtClean="0">
                <a:latin typeface="Arial Black" panose="020B0A04020102020204" pitchFamily="34" charset="0"/>
              </a:rPr>
              <a:t>Faculty of Education and Communities</a:t>
            </a:r>
            <a:br>
              <a:rPr lang="en-GB" sz="2200" dirty="0" smtClean="0">
                <a:latin typeface="Arial Black" panose="020B0A04020102020204" pitchFamily="34" charset="0"/>
              </a:rPr>
            </a:br>
            <a:r>
              <a:rPr lang="en-GB" sz="2200" dirty="0" smtClean="0">
                <a:latin typeface="Arial Black" panose="020B0A04020102020204" pitchFamily="34" charset="0"/>
              </a:rPr>
              <a:t>The School of Social Justice and Inclusion</a:t>
            </a:r>
            <a:br>
              <a:rPr lang="en-GB" sz="2200" dirty="0" smtClean="0">
                <a:latin typeface="Arial Black" panose="020B0A04020102020204" pitchFamily="34" charset="0"/>
              </a:rPr>
            </a:br>
            <a:r>
              <a:rPr lang="en-GB" sz="2200" dirty="0" smtClean="0">
                <a:latin typeface="Arial Black" panose="020B0A04020102020204" pitchFamily="34" charset="0"/>
              </a:rPr>
              <a:t>BA Single Honours Counselling Skills and Interdisciplinary Studies</a:t>
            </a:r>
            <a:br>
              <a:rPr lang="en-GB" sz="2200" dirty="0" smtClean="0">
                <a:latin typeface="Arial Black" panose="020B0A04020102020204" pitchFamily="34" charset="0"/>
              </a:rPr>
            </a:br>
            <a:r>
              <a:rPr lang="en-GB" sz="2200" dirty="0" smtClean="0">
                <a:latin typeface="Arial Black" panose="020B0A04020102020204" pitchFamily="34" charset="0"/>
              </a:rPr>
              <a:t>Level 5</a:t>
            </a:r>
            <a:br>
              <a:rPr lang="en-GB" sz="2200" dirty="0" smtClean="0">
                <a:latin typeface="Arial Black" panose="020B0A04020102020204" pitchFamily="34" charset="0"/>
              </a:rPr>
            </a:br>
            <a:r>
              <a:rPr lang="en-GB" sz="2200" dirty="0" smtClean="0">
                <a:latin typeface="Arial Black" panose="020B0A04020102020204" pitchFamily="34" charset="0"/>
              </a:rPr>
              <a:t/>
            </a:r>
            <a:br>
              <a:rPr lang="en-GB" sz="2200" dirty="0" smtClean="0">
                <a:latin typeface="Arial Black" panose="020B0A04020102020204" pitchFamily="34" charset="0"/>
              </a:rPr>
            </a:br>
            <a:endParaRPr lang="en-GB" sz="2200" dirty="0">
              <a:latin typeface="Arial Black" panose="020B0A04020102020204" pitchFamily="34" charset="0"/>
            </a:endParaRPr>
          </a:p>
        </p:txBody>
      </p:sp>
      <p:sp>
        <p:nvSpPr>
          <p:cNvPr id="3" name="Subtitle 2"/>
          <p:cNvSpPr>
            <a:spLocks noGrp="1"/>
          </p:cNvSpPr>
          <p:nvPr>
            <p:ph type="subTitle" idx="1"/>
          </p:nvPr>
        </p:nvSpPr>
        <p:spPr>
          <a:xfrm>
            <a:off x="1524000" y="2881745"/>
            <a:ext cx="9144000" cy="3588328"/>
          </a:xfrm>
        </p:spPr>
        <p:txBody>
          <a:bodyPr>
            <a:normAutofit/>
          </a:bodyPr>
          <a:lstStyle/>
          <a:p>
            <a:endParaRPr lang="en-GB" sz="2000" dirty="0" smtClean="0">
              <a:latin typeface="Arial Black" panose="020B0A04020102020204" pitchFamily="34" charset="0"/>
            </a:endParaRPr>
          </a:p>
          <a:p>
            <a:r>
              <a:rPr lang="en-GB" sz="2000" dirty="0" smtClean="0">
                <a:latin typeface="Arial Black" panose="020B0A04020102020204" pitchFamily="34" charset="0"/>
              </a:rPr>
              <a:t>Applied Mental Health Advocacy Skills</a:t>
            </a:r>
          </a:p>
          <a:p>
            <a:r>
              <a:rPr lang="en-GB" sz="2000" dirty="0" smtClean="0">
                <a:latin typeface="Arial Black" panose="020B0A04020102020204" pitchFamily="34" charset="0"/>
              </a:rPr>
              <a:t>M5X00961</a:t>
            </a:r>
          </a:p>
          <a:p>
            <a:r>
              <a:rPr lang="en-GB" sz="2000" dirty="0" smtClean="0">
                <a:latin typeface="Arial Black" panose="020B0A04020102020204" pitchFamily="34" charset="0"/>
              </a:rPr>
              <a:t>Assessment Component: One</a:t>
            </a:r>
          </a:p>
          <a:p>
            <a:r>
              <a:rPr lang="en-GB" sz="2000" dirty="0" smtClean="0">
                <a:latin typeface="Arial Black" panose="020B0A04020102020204" pitchFamily="34" charset="0"/>
              </a:rPr>
              <a:t>Ruth Groff</a:t>
            </a:r>
            <a:endParaRPr lang="en-GB" sz="2000" dirty="0">
              <a:latin typeface="Arial Black" panose="020B0A04020102020204" pitchFamily="34" charset="0"/>
            </a:endParaRPr>
          </a:p>
          <a:p>
            <a:endParaRPr lang="en-GB" sz="2000" dirty="0" smtClean="0">
              <a:latin typeface="Arial Black" panose="020B0A04020102020204" pitchFamily="34" charset="0"/>
            </a:endParaRPr>
          </a:p>
          <a:p>
            <a:endParaRPr lang="en-GB" dirty="0"/>
          </a:p>
          <a:p>
            <a:r>
              <a:rPr lang="en-GB" dirty="0" smtClean="0">
                <a:latin typeface="Arial Black" panose="020B0A04020102020204" pitchFamily="34" charset="0"/>
              </a:rPr>
              <a:t>Mental Health Advocacy Organisation</a:t>
            </a:r>
          </a:p>
          <a:p>
            <a:endParaRPr lang="en-GB" dirty="0"/>
          </a:p>
        </p:txBody>
      </p:sp>
      <p:sp>
        <p:nvSpPr>
          <p:cNvPr id="4" name="TextBox 3"/>
          <p:cNvSpPr txBox="1"/>
          <p:nvPr/>
        </p:nvSpPr>
        <p:spPr>
          <a:xfrm>
            <a:off x="803563" y="6442364"/>
            <a:ext cx="2396836" cy="307777"/>
          </a:xfrm>
          <a:prstGeom prst="rect">
            <a:avLst/>
          </a:prstGeom>
          <a:noFill/>
        </p:spPr>
        <p:txBody>
          <a:bodyPr wrap="square" rtlCol="0">
            <a:spAutoFit/>
          </a:bodyPr>
          <a:lstStyle/>
          <a:p>
            <a:r>
              <a:rPr lang="en-GB" sz="1400" dirty="0" smtClean="0">
                <a:latin typeface="Arial Black" panose="020B0A04020102020204" pitchFamily="34" charset="0"/>
              </a:rPr>
              <a:t>P151441</a:t>
            </a:r>
            <a:endParaRPr lang="en-GB" sz="1400" dirty="0">
              <a:latin typeface="Arial Black" panose="020B0A04020102020204" pitchFamily="34" charset="0"/>
            </a:endParaRPr>
          </a:p>
        </p:txBody>
      </p:sp>
      <p:pic>
        <p:nvPicPr>
          <p:cNvPr id="5" name="Picture 4" descr="uwtsd-logo-bilingual"/>
          <p:cNvPicPr/>
          <p:nvPr/>
        </p:nvPicPr>
        <p:blipFill>
          <a:blip r:embed="rId2">
            <a:extLst>
              <a:ext uri="{28A0092B-C50C-407E-A947-70E740481C1C}">
                <a14:useLocalDpi xmlns:a14="http://schemas.microsoft.com/office/drawing/2010/main" val="0"/>
              </a:ext>
            </a:extLst>
          </a:blip>
          <a:srcRect/>
          <a:stretch>
            <a:fillRect/>
          </a:stretch>
        </p:blipFill>
        <p:spPr bwMode="auto">
          <a:xfrm>
            <a:off x="285749" y="209694"/>
            <a:ext cx="2706833" cy="926379"/>
          </a:xfrm>
          <a:prstGeom prst="rect">
            <a:avLst/>
          </a:prstGeom>
          <a:noFill/>
          <a:ln>
            <a:noFill/>
          </a:ln>
        </p:spPr>
      </p:pic>
    </p:spTree>
    <p:extLst>
      <p:ext uri="{BB962C8B-B14F-4D97-AF65-F5344CB8AC3E}">
        <p14:creationId xmlns:p14="http://schemas.microsoft.com/office/powerpoint/2010/main" val="5357820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dirty="0" smtClean="0">
                <a:latin typeface="Arial Black" panose="020B0A04020102020204" pitchFamily="34" charset="0"/>
                <a:cs typeface="Arial" panose="020B0604020202020204" pitchFamily="34" charset="0"/>
              </a:rPr>
              <a:t>Refugee and Asylum Seeker</a:t>
            </a:r>
            <a:br>
              <a:rPr lang="en-GB" sz="3200" dirty="0" smtClean="0">
                <a:latin typeface="Arial Black" panose="020B0A04020102020204" pitchFamily="34" charset="0"/>
                <a:cs typeface="Arial" panose="020B0604020202020204" pitchFamily="34" charset="0"/>
              </a:rPr>
            </a:br>
            <a:r>
              <a:rPr lang="en-GB" sz="3200" dirty="0" smtClean="0">
                <a:latin typeface="Arial Black" panose="020B0A04020102020204" pitchFamily="34" charset="0"/>
                <a:cs typeface="Arial" panose="020B0604020202020204" pitchFamily="34" charset="0"/>
              </a:rPr>
              <a:t>Differences</a:t>
            </a:r>
            <a:endParaRPr lang="en-GB" sz="3200" dirty="0">
              <a:latin typeface="Arial Black" panose="020B0A04020102020204" pitchFamily="34" charset="0"/>
              <a:cs typeface="Arial" panose="020B0604020202020204" pitchFamily="34" charset="0"/>
            </a:endParaRPr>
          </a:p>
        </p:txBody>
      </p:sp>
      <p:sp>
        <p:nvSpPr>
          <p:cNvPr id="3" name="Content Placeholder 2"/>
          <p:cNvSpPr>
            <a:spLocks noGrp="1"/>
          </p:cNvSpPr>
          <p:nvPr>
            <p:ph idx="1"/>
          </p:nvPr>
        </p:nvSpPr>
        <p:spPr>
          <a:xfrm>
            <a:off x="0" y="1454150"/>
            <a:ext cx="12191999" cy="5403850"/>
          </a:xfrm>
        </p:spPr>
        <p:txBody>
          <a:bodyPr>
            <a:normAutofit/>
          </a:bodyPr>
          <a:lstStyle/>
          <a:p>
            <a:pPr marL="0" indent="0">
              <a:lnSpc>
                <a:spcPct val="170000"/>
              </a:lnSpc>
              <a:buNone/>
            </a:pPr>
            <a:r>
              <a:rPr lang="en-GB" sz="2400" b="1" dirty="0" smtClean="0">
                <a:latin typeface="Arial" panose="020B0604020202020204" pitchFamily="34" charset="0"/>
                <a:cs typeface="Arial" panose="020B0604020202020204" pitchFamily="34" charset="0"/>
              </a:rPr>
              <a:t>	Asylum seeker</a:t>
            </a:r>
            <a:endParaRPr lang="en-GB" sz="2000" dirty="0">
              <a:latin typeface="Arial" panose="020B0604020202020204" pitchFamily="34" charset="0"/>
              <a:cs typeface="Arial" panose="020B0604020202020204" pitchFamily="34" charset="0"/>
            </a:endParaRPr>
          </a:p>
          <a:p>
            <a:pPr>
              <a:lnSpc>
                <a:spcPct val="170000"/>
              </a:lnSpc>
            </a:pPr>
            <a:r>
              <a:rPr lang="en-GB" sz="2000" dirty="0" smtClean="0">
                <a:latin typeface="Arial" panose="020B0604020202020204" pitchFamily="34" charset="0"/>
                <a:cs typeface="Arial" panose="020B0604020202020204" pitchFamily="34" charset="0"/>
              </a:rPr>
              <a:t>Someone who claims to be a refugee while still waiting for an answer from the Home Office</a:t>
            </a:r>
          </a:p>
          <a:p>
            <a:pPr marL="0" indent="0">
              <a:lnSpc>
                <a:spcPct val="170000"/>
              </a:lnSpc>
              <a:buNone/>
            </a:pPr>
            <a:r>
              <a:rPr lang="en-GB" sz="2400" b="1" dirty="0" smtClean="0">
                <a:latin typeface="Arial" panose="020B0604020202020204" pitchFamily="34" charset="0"/>
                <a:cs typeface="Arial" panose="020B0604020202020204" pitchFamily="34" charset="0"/>
              </a:rPr>
              <a:t>	Refugee</a:t>
            </a:r>
          </a:p>
          <a:p>
            <a:pPr>
              <a:lnSpc>
                <a:spcPct val="170000"/>
              </a:lnSpc>
            </a:pPr>
            <a:r>
              <a:rPr lang="en-GB" sz="2000" dirty="0" smtClean="0">
                <a:latin typeface="Arial" panose="020B0604020202020204" pitchFamily="34" charset="0"/>
                <a:cs typeface="Arial" panose="020B0604020202020204" pitchFamily="34" charset="0"/>
              </a:rPr>
              <a:t>Prove they are at danger of persecution due to </a:t>
            </a:r>
            <a:r>
              <a:rPr lang="en-GB" sz="2000" dirty="0">
                <a:latin typeface="Arial" panose="020B0604020202020204" pitchFamily="34" charset="0"/>
                <a:cs typeface="Arial" panose="020B0604020202020204" pitchFamily="34" charset="0"/>
              </a:rPr>
              <a:t>race, religion, nationality or political beliefs</a:t>
            </a:r>
            <a:r>
              <a:rPr lang="en-GB" sz="2000" dirty="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(Refugee </a:t>
            </a:r>
            <a:r>
              <a:rPr lang="en-GB" sz="1600" dirty="0">
                <a:latin typeface="Arial" panose="020B0604020202020204" pitchFamily="34" charset="0"/>
                <a:cs typeface="Arial" panose="020B0604020202020204" pitchFamily="34" charset="0"/>
              </a:rPr>
              <a:t>Convention 1951 quoted by the Refugee </a:t>
            </a:r>
            <a:r>
              <a:rPr lang="en-GB" sz="1600" dirty="0" smtClean="0">
                <a:latin typeface="Arial" panose="020B0604020202020204" pitchFamily="34" charset="0"/>
                <a:cs typeface="Arial" panose="020B0604020202020204" pitchFamily="34" charset="0"/>
              </a:rPr>
              <a:t>Council</a:t>
            </a:r>
            <a:r>
              <a:rPr lang="en-GB" sz="2000" dirty="0" smtClean="0">
                <a:latin typeface="Arial" panose="020B0604020202020204" pitchFamily="34" charset="0"/>
                <a:cs typeface="Arial" panose="020B0604020202020204" pitchFamily="34" charset="0"/>
              </a:rPr>
              <a:t>) </a:t>
            </a:r>
            <a:endParaRPr lang="en-GB" sz="3000" dirty="0">
              <a:latin typeface="Arial" panose="020B0604020202020204" pitchFamily="34" charset="0"/>
              <a:cs typeface="Arial" panose="020B0604020202020204" pitchFamily="34" charset="0"/>
            </a:endParaRPr>
          </a:p>
          <a:p>
            <a:pPr>
              <a:lnSpc>
                <a:spcPct val="170000"/>
              </a:lnSpc>
            </a:pPr>
            <a:endParaRPr lang="en-GB" sz="3000" dirty="0">
              <a:latin typeface="Arial" panose="020B0604020202020204" pitchFamily="34" charset="0"/>
              <a:cs typeface="Arial" panose="020B0604020202020204" pitchFamily="34" charset="0"/>
            </a:endParaRPr>
          </a:p>
        </p:txBody>
      </p:sp>
      <p:pic>
        <p:nvPicPr>
          <p:cNvPr id="6" name="Content Placeholder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38911" y="4707010"/>
            <a:ext cx="4693735" cy="1993827"/>
          </a:xfrm>
          <a:prstGeom prst="rect">
            <a:avLst/>
          </a:prstGeom>
        </p:spPr>
      </p:pic>
      <p:pic>
        <p:nvPicPr>
          <p:cNvPr id="8"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3861" y="4707010"/>
            <a:ext cx="4678579" cy="1993827"/>
          </a:xfrm>
          <a:prstGeom prst="rect">
            <a:avLst/>
          </a:prstGeom>
        </p:spPr>
      </p:pic>
    </p:spTree>
    <p:extLst>
      <p:ext uri="{BB962C8B-B14F-4D97-AF65-F5344CB8AC3E}">
        <p14:creationId xmlns:p14="http://schemas.microsoft.com/office/powerpoint/2010/main" val="30508424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1955408"/>
          </a:xfrm>
        </p:spPr>
        <p:txBody>
          <a:bodyPr>
            <a:normAutofit fontScale="90000"/>
          </a:bodyPr>
          <a:lstStyle/>
          <a:p>
            <a:pPr algn="ctr"/>
            <a:r>
              <a:rPr lang="en-GB" b="1" dirty="0" smtClean="0">
                <a:latin typeface="Arial" panose="020B0604020202020204" pitchFamily="34" charset="0"/>
                <a:cs typeface="Arial" panose="020B0604020202020204" pitchFamily="34" charset="0"/>
              </a:rPr>
              <a:t/>
            </a:r>
            <a:br>
              <a:rPr lang="en-GB" b="1" dirty="0" smtClean="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a:r>
            <a:br>
              <a:rPr lang="en-GB" b="1" dirty="0">
                <a:latin typeface="Arial" panose="020B0604020202020204" pitchFamily="34" charset="0"/>
                <a:cs typeface="Arial" panose="020B0604020202020204" pitchFamily="34" charset="0"/>
              </a:rPr>
            </a:br>
            <a:r>
              <a:rPr lang="en-GB" b="1" dirty="0" smtClean="0">
                <a:latin typeface="Arial" panose="020B0604020202020204" pitchFamily="34" charset="0"/>
                <a:cs typeface="Arial" panose="020B0604020202020204" pitchFamily="34" charset="0"/>
              </a:rPr>
              <a:t/>
            </a:r>
            <a:br>
              <a:rPr lang="en-GB" b="1" dirty="0" smtClean="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a:r>
            <a:br>
              <a:rPr lang="en-GB" b="1" dirty="0">
                <a:latin typeface="Arial" panose="020B0604020202020204" pitchFamily="34" charset="0"/>
                <a:cs typeface="Arial" panose="020B0604020202020204" pitchFamily="34" charset="0"/>
              </a:rPr>
            </a:br>
            <a:r>
              <a:rPr lang="en-GB" sz="4000" b="1" dirty="0" smtClean="0">
                <a:latin typeface="Arial Black" panose="020B0A04020102020204" pitchFamily="34" charset="0"/>
                <a:cs typeface="Arial" panose="020B0604020202020204" pitchFamily="34" charset="0"/>
              </a:rPr>
              <a:t>City </a:t>
            </a:r>
            <a:r>
              <a:rPr lang="en-GB" sz="4000" b="1" dirty="0">
                <a:latin typeface="Arial Black" panose="020B0A04020102020204" pitchFamily="34" charset="0"/>
                <a:cs typeface="Arial" panose="020B0604020202020204" pitchFamily="34" charset="0"/>
              </a:rPr>
              <a:t>of </a:t>
            </a:r>
            <a:r>
              <a:rPr lang="en-GB" sz="4000" b="1" dirty="0" smtClean="0">
                <a:latin typeface="Arial Black" panose="020B0A04020102020204" pitchFamily="34" charset="0"/>
                <a:cs typeface="Arial" panose="020B0604020202020204" pitchFamily="34" charset="0"/>
              </a:rPr>
              <a:t>Sanctuary</a:t>
            </a:r>
            <a:r>
              <a:rPr lang="en-GB" sz="4000" b="1" dirty="0" smtClean="0">
                <a:latin typeface="Arial" panose="020B0604020202020204" pitchFamily="34" charset="0"/>
                <a:cs typeface="Arial" panose="020B0604020202020204" pitchFamily="34" charset="0"/>
              </a:rPr>
              <a:t/>
            </a:r>
            <a:br>
              <a:rPr lang="en-GB" sz="4000" b="1" dirty="0" smtClean="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a:r>
            <a:br>
              <a:rPr lang="en-GB" b="1" dirty="0">
                <a:latin typeface="Arial" panose="020B0604020202020204" pitchFamily="34" charset="0"/>
                <a:cs typeface="Arial" panose="020B0604020202020204" pitchFamily="34" charset="0"/>
              </a:rPr>
            </a:br>
            <a:endParaRPr lang="en-GB" dirty="0"/>
          </a:p>
        </p:txBody>
      </p:sp>
      <p:sp>
        <p:nvSpPr>
          <p:cNvPr id="3" name="Content Placeholder 2"/>
          <p:cNvSpPr>
            <a:spLocks noGrp="1"/>
          </p:cNvSpPr>
          <p:nvPr>
            <p:ph idx="1"/>
          </p:nvPr>
        </p:nvSpPr>
        <p:spPr/>
        <p:txBody>
          <a:bodyPr>
            <a:normAutofit/>
          </a:bodyPr>
          <a:lstStyle/>
          <a:p>
            <a:pPr marL="0" indent="0" algn="ctr">
              <a:buNone/>
            </a:pPr>
            <a:endParaRPr lang="en-GB" sz="4000" b="1" dirty="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A movement created in 2005 in Sheffield </a:t>
            </a:r>
          </a:p>
          <a:p>
            <a:endParaRPr lang="en-GB" sz="2000"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Provides safety for people seeking sanctuary in the UK</a:t>
            </a:r>
          </a:p>
          <a:p>
            <a:endParaRPr lang="en-GB" sz="2000"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Culture of hospitality  - Inclusion</a:t>
            </a:r>
          </a:p>
          <a:p>
            <a:endParaRPr lang="en-GB" sz="2000" dirty="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Close partnerships with major refugee organisations to create a Sanctuary Alliance</a:t>
            </a:r>
          </a:p>
          <a:p>
            <a:endParaRPr lang="en-GB" sz="2000" dirty="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It is supported by local groups (community, volunteers, private and public sector)</a:t>
            </a:r>
          </a:p>
          <a:p>
            <a:endParaRPr lang="en-GB" sz="2000" b="1" dirty="0" smtClean="0">
              <a:latin typeface="Arial" panose="020B0604020202020204" pitchFamily="34" charset="0"/>
              <a:cs typeface="Arial" panose="020B0604020202020204" pitchFamily="34" charset="0"/>
            </a:endParaRPr>
          </a:p>
        </p:txBody>
      </p:sp>
      <p:pic>
        <p:nvPicPr>
          <p:cNvPr id="4" name="Picture 4" descr="http://m0.sportsjoe.ie/YToyOntzOjQ6ImRhdGEiO3M6MTczOiJhOjM6e3M6MzoidXJsIjtzOjExMToiaHR0cDovL21lZGlhLXNwb3J0c2pvZS5tYXhpbXVtbWVkaWEuaWUuczMuYW1hem9uYXdzLmNvbS93cC1jb250ZW50L3VwbG9hZHMvMjAxNS8wOC8zMDE0MDgwMC9DTmxya1otVzhBRXR3WmMuanBnIjtzOjU6IndpZHRoIjtpOjY0NztzOjY6ImhlaWdodCI7aTozNDA7fSI7czo0OiJoYXNoIjtzOjQwOiJlN2RiYWI5NzdkMTQwODk3M2ZjYzdhY2YwMzViODRkZGQ0NzBhYTU0Ijt9/cnlrkz-w8aetwzc.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035637" y="2590800"/>
            <a:ext cx="3477704" cy="18275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7791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000" b="1" dirty="0">
                <a:latin typeface="Arial" panose="020B0604020202020204" pitchFamily="34" charset="0"/>
                <a:cs typeface="Arial" panose="020B0604020202020204" pitchFamily="34" charset="0"/>
              </a:rPr>
              <a:t>Vision</a:t>
            </a:r>
            <a:r>
              <a:rPr lang="en-GB" b="1" dirty="0">
                <a:latin typeface="Arial" panose="020B0604020202020204" pitchFamily="34" charset="0"/>
                <a:cs typeface="Arial" panose="020B0604020202020204" pitchFamily="34" charset="0"/>
              </a:rPr>
              <a:t/>
            </a:r>
            <a:br>
              <a:rPr lang="en-GB" b="1" dirty="0">
                <a:latin typeface="Arial" panose="020B0604020202020204" pitchFamily="34" charset="0"/>
                <a:cs typeface="Arial" panose="020B0604020202020204" pitchFamily="34" charset="0"/>
              </a:rPr>
            </a:br>
            <a:endParaRPr lang="en-GB" dirty="0"/>
          </a:p>
        </p:txBody>
      </p:sp>
      <p:sp>
        <p:nvSpPr>
          <p:cNvPr id="3" name="Content Placeholder 2"/>
          <p:cNvSpPr>
            <a:spLocks noGrp="1"/>
          </p:cNvSpPr>
          <p:nvPr>
            <p:ph sz="half" idx="2"/>
          </p:nvPr>
        </p:nvSpPr>
        <p:spPr>
          <a:xfrm>
            <a:off x="839788" y="1690688"/>
            <a:ext cx="5157787" cy="4498975"/>
          </a:xfrm>
        </p:spPr>
        <p:txBody>
          <a:bodyPr>
            <a:normAutofit lnSpcReduction="10000"/>
          </a:bodyPr>
          <a:lstStyle/>
          <a:p>
            <a:pPr marL="342900" indent="-342900">
              <a:buFont typeface="Courier New" panose="02070309020205020404" pitchFamily="49" charset="0"/>
              <a:buChar char="o"/>
            </a:pPr>
            <a:endParaRPr lang="en-GB" sz="2000" b="1" dirty="0">
              <a:latin typeface="Arial" panose="020B0604020202020204" pitchFamily="34" charset="0"/>
              <a:cs typeface="Arial" panose="020B0604020202020204" pitchFamily="34" charset="0"/>
            </a:endParaRPr>
          </a:p>
          <a:p>
            <a:pPr>
              <a:lnSpc>
                <a:spcPct val="150000"/>
              </a:lnSpc>
            </a:pPr>
            <a:r>
              <a:rPr lang="en-GB" sz="2000" dirty="0">
                <a:latin typeface="Arial" panose="020B0604020202020204" pitchFamily="34" charset="0"/>
                <a:cs typeface="Arial" panose="020B0604020202020204" pitchFamily="34" charset="0"/>
              </a:rPr>
              <a:t>To offer a safe place for those who flee their own countries due to violence or persecution</a:t>
            </a:r>
          </a:p>
          <a:p>
            <a:pPr marL="0" indent="0">
              <a:lnSpc>
                <a:spcPct val="150000"/>
              </a:lnSpc>
              <a:buNone/>
            </a:pPr>
            <a:endParaRPr lang="en-GB" sz="2000" dirty="0">
              <a:latin typeface="Arial" panose="020B0604020202020204" pitchFamily="34" charset="0"/>
              <a:cs typeface="Arial" panose="020B0604020202020204" pitchFamily="34" charset="0"/>
            </a:endParaRPr>
          </a:p>
          <a:p>
            <a:pPr>
              <a:lnSpc>
                <a:spcPct val="150000"/>
              </a:lnSpc>
            </a:pPr>
            <a:r>
              <a:rPr lang="en-GB" sz="2000" dirty="0">
                <a:latin typeface="Arial" panose="020B0604020202020204" pitchFamily="34" charset="0"/>
                <a:cs typeface="Arial" panose="020B0604020202020204" pitchFamily="34" charset="0"/>
              </a:rPr>
              <a:t>To enjoy the contribution made by Asylum Seekers and Refugees to the city life</a:t>
            </a:r>
          </a:p>
          <a:p>
            <a:pPr>
              <a:lnSpc>
                <a:spcPct val="150000"/>
              </a:lnSpc>
            </a:pPr>
            <a:endParaRPr lang="en-GB" sz="2000" dirty="0">
              <a:latin typeface="Arial" panose="020B0604020202020204" pitchFamily="34" charset="0"/>
              <a:cs typeface="Arial" panose="020B0604020202020204" pitchFamily="34" charset="0"/>
            </a:endParaRPr>
          </a:p>
          <a:p>
            <a:pPr>
              <a:lnSpc>
                <a:spcPct val="150000"/>
              </a:lnSpc>
            </a:pPr>
            <a:r>
              <a:rPr lang="en-GB" sz="2000" dirty="0">
                <a:latin typeface="Arial" panose="020B0604020202020204" pitchFamily="34" charset="0"/>
                <a:cs typeface="Arial" panose="020B0604020202020204" pitchFamily="34" charset="0"/>
              </a:rPr>
              <a:t>Cultural change </a:t>
            </a:r>
          </a:p>
          <a:p>
            <a:endParaRPr lang="en-GB" dirty="0"/>
          </a:p>
        </p:txBody>
      </p:sp>
      <p:sp>
        <p:nvSpPr>
          <p:cNvPr id="7" name="Content Placeholder 6"/>
          <p:cNvSpPr>
            <a:spLocks noGrp="1"/>
          </p:cNvSpPr>
          <p:nvPr>
            <p:ph sz="quarter" idx="4"/>
          </p:nvPr>
        </p:nvSpPr>
        <p:spPr>
          <a:xfrm>
            <a:off x="6172200" y="1681163"/>
            <a:ext cx="5183188" cy="4319299"/>
          </a:xfrm>
        </p:spPr>
        <p:txBody>
          <a:bodyPr/>
          <a:lstStyle/>
          <a:p>
            <a:pPr marL="0" indent="0">
              <a:buNone/>
            </a:pPr>
            <a:endParaRPr lang="en-GB" dirty="0"/>
          </a:p>
        </p:txBody>
      </p:sp>
      <p:pic>
        <p:nvPicPr>
          <p:cNvPr id="14" name="Picture 2" descr="http://www.dailystormer.com/wp-content/uploads/2015/06/382561094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72200" y="1690689"/>
            <a:ext cx="5773994" cy="43097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824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67696" y="645344"/>
            <a:ext cx="10515600" cy="1325563"/>
          </a:xfrm>
        </p:spPr>
        <p:txBody>
          <a:bodyPr>
            <a:normAutofit/>
          </a:bodyPr>
          <a:lstStyle/>
          <a:p>
            <a:pPr algn="ctr"/>
            <a:r>
              <a:rPr lang="en-GB" sz="3200" dirty="0" smtClean="0">
                <a:latin typeface="Arial Black" panose="020B0A04020102020204" pitchFamily="34" charset="0"/>
              </a:rPr>
              <a:t>Swansea City of Sanctuary</a:t>
            </a:r>
            <a:endParaRPr lang="en-GB" sz="3200" dirty="0">
              <a:latin typeface="Arial Black" panose="020B0A04020102020204" pitchFamily="34" charset="0"/>
            </a:endParaRPr>
          </a:p>
        </p:txBody>
      </p:sp>
      <p:pic>
        <p:nvPicPr>
          <p:cNvPr id="4" name="Picture 2" descr="Swansea City of Sanctuary"/>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7685222" y="2656850"/>
            <a:ext cx="4127643" cy="152723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576189" y="2656850"/>
            <a:ext cx="11236676" cy="8402300"/>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Second official City of Sanctuary since 2010</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Queen’s </a:t>
            </a:r>
            <a:r>
              <a:rPr lang="en-GB" sz="2400" dirty="0" smtClean="0">
                <a:latin typeface="Arial" panose="020B0604020202020204" pitchFamily="34" charset="0"/>
                <a:cs typeface="Arial" panose="020B0604020202020204" pitchFamily="34" charset="0"/>
              </a:rPr>
              <a:t>Award for Voluntary Service 2017</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0ver 100 volunteers</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endParaRPr lang="en-GB" sz="2000" b="1" dirty="0" smtClean="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endParaRPr lang="en-GB" sz="2000" b="1" dirty="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endParaRPr lang="en-GB" sz="2000" b="1" dirty="0" smtClean="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endParaRPr lang="en-GB" sz="2000" b="1" dirty="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endParaRPr lang="en-GB" sz="2000" b="1" dirty="0" smtClean="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endParaRPr lang="en-GB" sz="2000" b="1" dirty="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endParaRPr lang="en-GB" sz="2000" b="1" dirty="0" smtClean="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endParaRPr lang="en-GB" sz="2000" b="1" dirty="0">
              <a:latin typeface="Arial" panose="020B0604020202020204" pitchFamily="34" charset="0"/>
              <a:cs typeface="Arial" panose="020B0604020202020204" pitchFamily="34" charset="0"/>
            </a:endParaRPr>
          </a:p>
          <a:p>
            <a:endParaRPr lang="en-GB" sz="2000" b="1" dirty="0" smtClean="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endParaRPr lang="en-GB" sz="2000" b="1" dirty="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endParaRPr lang="en-GB" sz="2000" b="1" dirty="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endParaRPr lang="en-GB" sz="2000" b="1" dirty="0" smtClean="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endParaRPr lang="en-GB" sz="2000" b="1" dirty="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endParaRPr lang="en-GB" sz="2000" b="1" dirty="0" smtClean="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endParaRPr lang="en-GB" sz="2000" b="1" dirty="0" smtClean="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endParaRPr lang="en-GB" sz="2000" b="1" dirty="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endParaRPr lang="en-GB" sz="2000" b="1" dirty="0" smtClean="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337528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28574"/>
            <a:ext cx="10515600" cy="1325563"/>
          </a:xfrm>
        </p:spPr>
        <p:txBody>
          <a:bodyPr>
            <a:normAutofit/>
          </a:bodyPr>
          <a:lstStyle/>
          <a:p>
            <a:pPr algn="ctr"/>
            <a:r>
              <a:rPr lang="en-GB" sz="4000" dirty="0" smtClean="0">
                <a:latin typeface="Arial Black" panose="020B0A04020102020204" pitchFamily="34" charset="0"/>
              </a:rPr>
              <a:t>Advocacy</a:t>
            </a:r>
            <a:endParaRPr lang="en-GB" sz="4000" dirty="0">
              <a:latin typeface="Arial Black" panose="020B0A04020102020204" pitchFamily="34" charset="0"/>
            </a:endParaRPr>
          </a:p>
        </p:txBody>
      </p:sp>
      <p:sp>
        <p:nvSpPr>
          <p:cNvPr id="3" name="Content Placeholder 2"/>
          <p:cNvSpPr>
            <a:spLocks noGrp="1"/>
          </p:cNvSpPr>
          <p:nvPr>
            <p:ph idx="1"/>
          </p:nvPr>
        </p:nvSpPr>
        <p:spPr>
          <a:xfrm>
            <a:off x="838200" y="1354137"/>
            <a:ext cx="10748963" cy="5032375"/>
          </a:xfrm>
        </p:spPr>
        <p:txBody>
          <a:bodyPr>
            <a:normAutofit fontScale="25000" lnSpcReduction="20000"/>
          </a:bodyPr>
          <a:lstStyle/>
          <a:p>
            <a:pPr>
              <a:lnSpc>
                <a:spcPct val="170000"/>
              </a:lnSpc>
            </a:pPr>
            <a:r>
              <a:rPr lang="en-GB" sz="6400" b="1" dirty="0" smtClean="0">
                <a:latin typeface="Arial" panose="020B0604020202020204" pitchFamily="34" charset="0"/>
                <a:cs typeface="Arial" panose="020B0604020202020204" pitchFamily="34" charset="0"/>
              </a:rPr>
              <a:t>What is advocacy?</a:t>
            </a:r>
          </a:p>
          <a:p>
            <a:pPr>
              <a:lnSpc>
                <a:spcPct val="170000"/>
              </a:lnSpc>
            </a:pPr>
            <a:r>
              <a:rPr lang="en-GB" sz="6400" dirty="0" smtClean="0">
                <a:latin typeface="Arial" panose="020B0604020202020204" pitchFamily="34" charset="0"/>
                <a:cs typeface="Arial" panose="020B0604020202020204" pitchFamily="34" charset="0"/>
              </a:rPr>
              <a:t>According to Mind, advocacy </a:t>
            </a:r>
            <a:r>
              <a:rPr lang="en-GB" sz="6400" dirty="0">
                <a:latin typeface="Arial" panose="020B0604020202020204" pitchFamily="34" charset="0"/>
                <a:cs typeface="Arial" panose="020B0604020202020204" pitchFamily="34" charset="0"/>
              </a:rPr>
              <a:t>means getting support from another person to help you express your views and wishes, and to help make sure your voice is heard. Someone who helps you in this way is called your advocate</a:t>
            </a:r>
            <a:r>
              <a:rPr lang="en-GB" sz="6400" dirty="0" smtClean="0">
                <a:latin typeface="Arial" panose="020B0604020202020204" pitchFamily="34" charset="0"/>
                <a:cs typeface="Arial" panose="020B0604020202020204" pitchFamily="34" charset="0"/>
              </a:rPr>
              <a:t>.</a:t>
            </a:r>
            <a:endParaRPr lang="en-GB" sz="6400" b="1" dirty="0" smtClean="0">
              <a:latin typeface="Arial" panose="020B0604020202020204" pitchFamily="34" charset="0"/>
              <a:cs typeface="Arial" panose="020B0604020202020204" pitchFamily="34" charset="0"/>
            </a:endParaRPr>
          </a:p>
          <a:p>
            <a:pPr>
              <a:lnSpc>
                <a:spcPct val="170000"/>
              </a:lnSpc>
            </a:pPr>
            <a:endParaRPr lang="en-GB" sz="6400" b="1" dirty="0" smtClean="0">
              <a:latin typeface="Arial" panose="020B0604020202020204" pitchFamily="34" charset="0"/>
              <a:cs typeface="Arial" panose="020B0604020202020204" pitchFamily="34" charset="0"/>
            </a:endParaRPr>
          </a:p>
          <a:p>
            <a:pPr>
              <a:lnSpc>
                <a:spcPct val="170000"/>
              </a:lnSpc>
            </a:pPr>
            <a:r>
              <a:rPr lang="en-GB" sz="6400" b="1" dirty="0" smtClean="0">
                <a:latin typeface="Arial" panose="020B0604020202020204" pitchFamily="34" charset="0"/>
                <a:cs typeface="Arial" panose="020B0604020202020204" pitchFamily="34" charset="0"/>
              </a:rPr>
              <a:t>There are different types of advocacy </a:t>
            </a:r>
            <a:r>
              <a:rPr lang="en-GB" sz="6400" b="1" dirty="0" smtClean="0">
                <a:latin typeface="Arial" panose="020B0604020202020204" pitchFamily="34" charset="0"/>
                <a:cs typeface="Arial" panose="020B0604020202020204" pitchFamily="34" charset="0"/>
              </a:rPr>
              <a:t>(Mind, 2017)</a:t>
            </a:r>
            <a:endParaRPr lang="en-GB" sz="6400" b="1" dirty="0">
              <a:latin typeface="Arial" panose="020B0604020202020204" pitchFamily="34" charset="0"/>
              <a:cs typeface="Arial" panose="020B0604020202020204" pitchFamily="34" charset="0"/>
            </a:endParaRPr>
          </a:p>
          <a:p>
            <a:pPr>
              <a:lnSpc>
                <a:spcPct val="170000"/>
              </a:lnSpc>
            </a:pPr>
            <a:r>
              <a:rPr lang="en-GB" sz="6400" dirty="0" smtClean="0">
                <a:latin typeface="Arial" panose="020B0604020202020204" pitchFamily="34" charset="0"/>
                <a:cs typeface="Arial" panose="020B0604020202020204" pitchFamily="34" charset="0"/>
              </a:rPr>
              <a:t>Community </a:t>
            </a:r>
            <a:r>
              <a:rPr lang="en-GB" sz="6400" dirty="0">
                <a:latin typeface="Arial" panose="020B0604020202020204" pitchFamily="34" charset="0"/>
                <a:cs typeface="Arial" panose="020B0604020202020204" pitchFamily="34" charset="0"/>
              </a:rPr>
              <a:t>advocacy </a:t>
            </a:r>
            <a:r>
              <a:rPr lang="en-GB" sz="6400" dirty="0" smtClean="0">
                <a:latin typeface="Arial" panose="020B0604020202020204" pitchFamily="34" charset="0"/>
                <a:cs typeface="Arial" panose="020B0604020202020204" pitchFamily="34" charset="0"/>
              </a:rPr>
              <a:t>services</a:t>
            </a:r>
          </a:p>
          <a:p>
            <a:pPr>
              <a:lnSpc>
                <a:spcPct val="170000"/>
              </a:lnSpc>
            </a:pPr>
            <a:r>
              <a:rPr lang="en-GB" sz="6400" dirty="0">
                <a:latin typeface="Arial" panose="020B0604020202020204" pitchFamily="34" charset="0"/>
                <a:cs typeface="Arial" panose="020B0604020202020204" pitchFamily="34" charset="0"/>
              </a:rPr>
              <a:t>Advocacy for a specific </a:t>
            </a:r>
            <a:r>
              <a:rPr lang="en-GB" sz="6400" dirty="0" smtClean="0">
                <a:latin typeface="Arial" panose="020B0604020202020204" pitchFamily="34" charset="0"/>
                <a:cs typeface="Arial" panose="020B0604020202020204" pitchFamily="34" charset="0"/>
              </a:rPr>
              <a:t>cause</a:t>
            </a:r>
          </a:p>
          <a:p>
            <a:pPr>
              <a:lnSpc>
                <a:spcPct val="170000"/>
              </a:lnSpc>
            </a:pPr>
            <a:r>
              <a:rPr lang="en-GB" sz="6400" dirty="0">
                <a:latin typeface="Arial" panose="020B0604020202020204" pitchFamily="34" charset="0"/>
                <a:cs typeface="Arial" panose="020B0604020202020204" pitchFamily="34" charset="0"/>
              </a:rPr>
              <a:t>Group advocacy </a:t>
            </a:r>
            <a:endParaRPr lang="en-GB" sz="6400" dirty="0">
              <a:latin typeface="Arial" panose="020B0604020202020204" pitchFamily="34" charset="0"/>
              <a:cs typeface="Arial" panose="020B0604020202020204" pitchFamily="34" charset="0"/>
            </a:endParaRPr>
          </a:p>
          <a:p>
            <a:pPr>
              <a:lnSpc>
                <a:spcPct val="170000"/>
              </a:lnSpc>
            </a:pPr>
            <a:r>
              <a:rPr lang="en-GB" sz="6400" dirty="0" smtClean="0">
                <a:latin typeface="Arial" panose="020B0604020202020204" pitchFamily="34" charset="0"/>
                <a:cs typeface="Arial" panose="020B0604020202020204" pitchFamily="34" charset="0"/>
              </a:rPr>
              <a:t>Peer </a:t>
            </a:r>
            <a:r>
              <a:rPr lang="en-GB" sz="6400" dirty="0" smtClean="0">
                <a:latin typeface="Arial" panose="020B0604020202020204" pitchFamily="34" charset="0"/>
                <a:cs typeface="Arial" panose="020B0604020202020204" pitchFamily="34" charset="0"/>
              </a:rPr>
              <a:t>advocacy</a:t>
            </a:r>
          </a:p>
          <a:p>
            <a:pPr>
              <a:lnSpc>
                <a:spcPct val="170000"/>
              </a:lnSpc>
            </a:pPr>
            <a:r>
              <a:rPr lang="en-GB" sz="6400" dirty="0">
                <a:latin typeface="Arial" panose="020B0604020202020204" pitchFamily="34" charset="0"/>
                <a:cs typeface="Arial" panose="020B0604020202020204" pitchFamily="34" charset="0"/>
              </a:rPr>
              <a:t>Statutory </a:t>
            </a:r>
            <a:r>
              <a:rPr lang="en-GB" sz="6400" dirty="0" smtClean="0">
                <a:latin typeface="Arial" panose="020B0604020202020204" pitchFamily="34" charset="0"/>
                <a:cs typeface="Arial" panose="020B0604020202020204" pitchFamily="34" charset="0"/>
              </a:rPr>
              <a:t>advocacy</a:t>
            </a:r>
            <a:endParaRPr lang="en-GB" sz="6400" dirty="0">
              <a:latin typeface="Arial" panose="020B0604020202020204" pitchFamily="34" charset="0"/>
              <a:cs typeface="Arial" panose="020B0604020202020204" pitchFamily="34" charset="0"/>
            </a:endParaRPr>
          </a:p>
          <a:p>
            <a:endParaRPr lang="en-GB" dirty="0"/>
          </a:p>
          <a:p>
            <a:endParaRPr lang="en-GB" dirty="0"/>
          </a:p>
          <a:p>
            <a:endParaRPr lang="en-GB" dirty="0"/>
          </a:p>
        </p:txBody>
      </p:sp>
    </p:spTree>
    <p:extLst>
      <p:ext uri="{BB962C8B-B14F-4D97-AF65-F5344CB8AC3E}">
        <p14:creationId xmlns:p14="http://schemas.microsoft.com/office/powerpoint/2010/main" val="1145218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7" name="Title 6"/>
          <p:cNvSpPr>
            <a:spLocks noGrp="1"/>
          </p:cNvSpPr>
          <p:nvPr>
            <p:ph type="title"/>
          </p:nvPr>
        </p:nvSpPr>
        <p:spPr>
          <a:xfrm>
            <a:off x="838200" y="365125"/>
            <a:ext cx="10515600" cy="1325563"/>
          </a:xfrm>
        </p:spPr>
        <p:txBody>
          <a:bodyPr>
            <a:normAutofit/>
          </a:bodyPr>
          <a:lstStyle/>
          <a:p>
            <a:pPr algn="ctr"/>
            <a:r>
              <a:rPr lang="en-GB" sz="3600" dirty="0">
                <a:latin typeface="Arial Black" panose="020B0A04020102020204" pitchFamily="34" charset="0"/>
              </a:rPr>
              <a:t>City of Sanctuary Advocacy</a:t>
            </a:r>
            <a:endParaRPr lang="en-GB" sz="3600" dirty="0">
              <a:latin typeface="Arial Black" panose="020B0A04020102020204" pitchFamily="34" charset="0"/>
            </a:endParaRPr>
          </a:p>
        </p:txBody>
      </p:sp>
      <p:sp>
        <p:nvSpPr>
          <p:cNvPr id="4" name="Content Placeholder 3"/>
          <p:cNvSpPr>
            <a:spLocks noGrp="1"/>
          </p:cNvSpPr>
          <p:nvPr>
            <p:ph idx="1"/>
          </p:nvPr>
        </p:nvSpPr>
        <p:spPr>
          <a:xfrm>
            <a:off x="838200" y="1825625"/>
            <a:ext cx="10515600" cy="4351338"/>
          </a:xfrm>
        </p:spPr>
        <p:txBody>
          <a:bodyPr>
            <a:normAutofit lnSpcReduction="10000"/>
          </a:bodyPr>
          <a:lstStyle/>
          <a:p>
            <a:pPr>
              <a:lnSpc>
                <a:spcPct val="170000"/>
              </a:lnSpc>
            </a:pPr>
            <a:endParaRPr lang="en-GB" sz="2000" b="1" dirty="0">
              <a:latin typeface="Arial" panose="020B0604020202020204" pitchFamily="34" charset="0"/>
              <a:cs typeface="Arial" panose="020B0604020202020204" pitchFamily="34" charset="0"/>
            </a:endParaRPr>
          </a:p>
          <a:p>
            <a:pPr>
              <a:lnSpc>
                <a:spcPct val="170000"/>
              </a:lnSpc>
            </a:pPr>
            <a:r>
              <a:rPr lang="en-GB" sz="2000" b="1" dirty="0">
                <a:latin typeface="Arial" panose="020B0604020202020204" pitchFamily="34" charset="0"/>
                <a:cs typeface="Arial" panose="020B0604020202020204" pitchFamily="34" charset="0"/>
              </a:rPr>
              <a:t>Sanctuary </a:t>
            </a:r>
            <a:r>
              <a:rPr lang="en-GB" sz="2000" b="1" dirty="0">
                <a:latin typeface="Arial" panose="020B0604020202020204" pitchFamily="34" charset="0"/>
                <a:cs typeface="Arial" panose="020B0604020202020204" pitchFamily="34" charset="0"/>
              </a:rPr>
              <a:t>Parliament event every </a:t>
            </a:r>
            <a:r>
              <a:rPr lang="en-GB" sz="2000" b="1" dirty="0" smtClean="0">
                <a:latin typeface="Arial" panose="020B0604020202020204" pitchFamily="34" charset="0"/>
                <a:cs typeface="Arial" panose="020B0604020202020204" pitchFamily="34" charset="0"/>
              </a:rPr>
              <a:t>year</a:t>
            </a:r>
          </a:p>
          <a:p>
            <a:pPr>
              <a:lnSpc>
                <a:spcPct val="170000"/>
              </a:lnSpc>
            </a:pPr>
            <a:endParaRPr lang="en-GB" sz="2000" dirty="0">
              <a:latin typeface="Arial" panose="020B0604020202020204" pitchFamily="34" charset="0"/>
              <a:cs typeface="Arial" panose="020B0604020202020204" pitchFamily="34" charset="0"/>
            </a:endParaRPr>
          </a:p>
          <a:p>
            <a:pPr>
              <a:lnSpc>
                <a:spcPct val="170000"/>
              </a:lnSpc>
            </a:pPr>
            <a:r>
              <a:rPr lang="en-GB" sz="2000" b="1" dirty="0">
                <a:latin typeface="Arial" panose="020B0604020202020204" pitchFamily="34" charset="0"/>
                <a:cs typeface="Arial" panose="020B0604020202020204" pitchFamily="34" charset="0"/>
              </a:rPr>
              <a:t>Sanctuary </a:t>
            </a:r>
            <a:r>
              <a:rPr lang="en-GB" sz="2000" b="1" dirty="0" smtClean="0">
                <a:latin typeface="Arial" panose="020B0604020202020204" pitchFamily="34" charset="0"/>
                <a:cs typeface="Arial" panose="020B0604020202020204" pitchFamily="34" charset="0"/>
              </a:rPr>
              <a:t>Speakers</a:t>
            </a:r>
          </a:p>
          <a:p>
            <a:pPr>
              <a:lnSpc>
                <a:spcPct val="170000"/>
              </a:lnSpc>
            </a:pPr>
            <a:endParaRPr lang="en-GB" sz="2000" b="1" dirty="0">
              <a:latin typeface="Arial" panose="020B0604020202020204" pitchFamily="34" charset="0"/>
              <a:cs typeface="Arial" panose="020B0604020202020204" pitchFamily="34" charset="0"/>
            </a:endParaRPr>
          </a:p>
          <a:p>
            <a:pPr>
              <a:lnSpc>
                <a:spcPct val="170000"/>
              </a:lnSpc>
            </a:pPr>
            <a:r>
              <a:rPr lang="en-GB" sz="2000" b="1" dirty="0">
                <a:latin typeface="Arial" panose="020B0604020202020204" pitchFamily="34" charset="0"/>
                <a:cs typeface="Arial" panose="020B0604020202020204" pitchFamily="34" charset="0"/>
              </a:rPr>
              <a:t>Swansea Refugee and Asylum Seeker Advocacy Forum </a:t>
            </a:r>
            <a:r>
              <a:rPr lang="en-GB" sz="2000" dirty="0">
                <a:latin typeface="Arial" panose="020B0604020202020204" pitchFamily="34" charset="0"/>
                <a:cs typeface="Arial" panose="020B0604020202020204" pitchFamily="34" charset="0"/>
              </a:rPr>
              <a:t>(as part of the Welsh Refugee Council)</a:t>
            </a:r>
          </a:p>
          <a:p>
            <a:pPr marL="0" indent="0">
              <a:buNone/>
            </a:pPr>
            <a:endParaRPr lang="en-GB" dirty="0"/>
          </a:p>
        </p:txBody>
      </p:sp>
      <p:pic>
        <p:nvPicPr>
          <p:cNvPr id="5" name="Picture 4" descr="C:\Users\User\Desktop\PowerSociety-Feature-Image-by-the-South-Yorkshire-Migration-and-Asylum-Action-Group.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11142" y="2592203"/>
            <a:ext cx="3438525" cy="2261870"/>
          </a:xfrm>
          <a:prstGeom prst="rect">
            <a:avLst/>
          </a:prstGeom>
          <a:noFill/>
          <a:ln>
            <a:noFill/>
          </a:ln>
        </p:spPr>
      </p:pic>
    </p:spTree>
    <p:extLst>
      <p:ext uri="{BB962C8B-B14F-4D97-AF65-F5344CB8AC3E}">
        <p14:creationId xmlns:p14="http://schemas.microsoft.com/office/powerpoint/2010/main" val="3700911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84077" y="4114642"/>
            <a:ext cx="4827022" cy="2414588"/>
          </a:xfrm>
          <a:prstGeom prst="rect">
            <a:avLst/>
          </a:prstGeom>
          <a:solidFill>
            <a:srgbClr val="FFFFFF">
              <a:shade val="85000"/>
            </a:srgbClr>
          </a:solidFill>
          <a:ln w="88900" cap="sq">
            <a:solidFill>
              <a:srgbClr val="FFFFFF"/>
            </a:solidFill>
            <a:miter lim="800000"/>
          </a:ln>
          <a:effectLst>
            <a:glow rad="228600">
              <a:schemeClr val="accent5">
                <a:satMod val="175000"/>
                <a:alpha val="40000"/>
              </a:schemeClr>
            </a:glow>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itle 1"/>
          <p:cNvSpPr>
            <a:spLocks noGrp="1"/>
          </p:cNvSpPr>
          <p:nvPr>
            <p:ph type="title"/>
          </p:nvPr>
        </p:nvSpPr>
        <p:spPr/>
        <p:txBody>
          <a:bodyPr>
            <a:normAutofit/>
          </a:bodyPr>
          <a:lstStyle/>
          <a:p>
            <a:pPr algn="ctr"/>
            <a:r>
              <a:rPr lang="en-GB" sz="3600" dirty="0" smtClean="0">
                <a:latin typeface="Arial Black" panose="020B0A04020102020204" pitchFamily="34" charset="0"/>
              </a:rPr>
              <a:t>Integration in the community</a:t>
            </a:r>
            <a:endParaRPr lang="en-GB" sz="3600" dirty="0">
              <a:latin typeface="Arial Black" panose="020B0A04020102020204" pitchFamily="34" charset="0"/>
            </a:endParaRPr>
          </a:p>
        </p:txBody>
      </p:sp>
      <p:sp>
        <p:nvSpPr>
          <p:cNvPr id="3" name="Content Placeholder 2"/>
          <p:cNvSpPr>
            <a:spLocks noGrp="1"/>
          </p:cNvSpPr>
          <p:nvPr>
            <p:ph sz="half" idx="2"/>
          </p:nvPr>
        </p:nvSpPr>
        <p:spPr>
          <a:xfrm>
            <a:off x="2427447" y="1690688"/>
            <a:ext cx="5157787" cy="3684588"/>
          </a:xfrm>
        </p:spPr>
        <p:txBody>
          <a:bodyPr>
            <a:noAutofit/>
          </a:bodyPr>
          <a:lstStyle/>
          <a:p>
            <a:r>
              <a:rPr lang="en-GB" sz="2400" dirty="0" smtClean="0">
                <a:latin typeface="Arial" panose="020B0604020202020204" pitchFamily="34" charset="0"/>
                <a:cs typeface="Arial" panose="020B0604020202020204" pitchFamily="34" charset="0"/>
              </a:rPr>
              <a:t>Education</a:t>
            </a:r>
          </a:p>
          <a:p>
            <a:endParaRPr lang="en-GB" sz="2400" dirty="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Sports</a:t>
            </a:r>
          </a:p>
          <a:p>
            <a:endParaRPr lang="en-GB" sz="2400" dirty="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Faith Groups</a:t>
            </a:r>
          </a:p>
          <a:p>
            <a:endParaRPr lang="en-GB" sz="2000" b="1" dirty="0" smtClean="0">
              <a:latin typeface="Arial" panose="020B0604020202020204" pitchFamily="34" charset="0"/>
              <a:cs typeface="Arial" panose="020B0604020202020204" pitchFamily="34" charset="0"/>
            </a:endParaRPr>
          </a:p>
        </p:txBody>
      </p:sp>
      <p:sp>
        <p:nvSpPr>
          <p:cNvPr id="6" name="Content Placeholder 5"/>
          <p:cNvSpPr>
            <a:spLocks noGrp="1"/>
          </p:cNvSpPr>
          <p:nvPr>
            <p:ph sz="quarter" idx="4"/>
          </p:nvPr>
        </p:nvSpPr>
        <p:spPr>
          <a:xfrm>
            <a:off x="7133682" y="1584008"/>
            <a:ext cx="5183188" cy="3684588"/>
          </a:xfrm>
        </p:spPr>
        <p:txBody>
          <a:bodyPr/>
          <a:lstStyle/>
          <a:p>
            <a:r>
              <a:rPr lang="en-GB" sz="2400" dirty="0">
                <a:latin typeface="Arial" panose="020B0604020202020204" pitchFamily="34" charset="0"/>
                <a:cs typeface="Arial" panose="020B0604020202020204" pitchFamily="34" charset="0"/>
              </a:rPr>
              <a:t>Social Clubs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Social services</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Local businesses</a:t>
            </a:r>
          </a:p>
          <a:p>
            <a:endParaRPr lang="en-GB" dirty="0"/>
          </a:p>
        </p:txBody>
      </p:sp>
    </p:spTree>
    <p:extLst>
      <p:ext uri="{BB962C8B-B14F-4D97-AF65-F5344CB8AC3E}">
        <p14:creationId xmlns:p14="http://schemas.microsoft.com/office/powerpoint/2010/main" val="39642150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dirty="0" smtClean="0">
                <a:latin typeface="Arial Black" panose="020B0A04020102020204" pitchFamily="34" charset="0"/>
              </a:rPr>
              <a:t>Supporters</a:t>
            </a:r>
            <a:br>
              <a:rPr lang="en-GB" sz="3200" dirty="0" smtClean="0">
                <a:latin typeface="Arial Black" panose="020B0A04020102020204" pitchFamily="34" charset="0"/>
              </a:rPr>
            </a:br>
            <a:r>
              <a:rPr lang="en-GB" sz="1600" dirty="0" smtClean="0">
                <a:latin typeface="Arial Black" panose="020B0A04020102020204" pitchFamily="34" charset="0"/>
              </a:rPr>
              <a:t>(Over </a:t>
            </a:r>
            <a:r>
              <a:rPr lang="en-GB" sz="1600" dirty="0" smtClean="0">
                <a:latin typeface="Arial Black" panose="020B0A04020102020204" pitchFamily="34" charset="0"/>
              </a:rPr>
              <a:t>150 Organisations)</a:t>
            </a:r>
            <a:endParaRPr lang="en-GB" sz="1600" dirty="0">
              <a:latin typeface="Arial Black" panose="020B0A04020102020204" pitchFamily="34" charset="0"/>
            </a:endParaRPr>
          </a:p>
        </p:txBody>
      </p:sp>
      <p:sp>
        <p:nvSpPr>
          <p:cNvPr id="3" name="Content Placeholder 2"/>
          <p:cNvSpPr>
            <a:spLocks noGrp="1"/>
          </p:cNvSpPr>
          <p:nvPr>
            <p:ph sz="half" idx="2"/>
          </p:nvPr>
        </p:nvSpPr>
        <p:spPr>
          <a:xfrm>
            <a:off x="839788" y="2408093"/>
            <a:ext cx="5157787" cy="3684588"/>
          </a:xfrm>
        </p:spPr>
        <p:txBody>
          <a:bodyPr>
            <a:normAutofit/>
          </a:bodyPr>
          <a:lstStyle/>
          <a:p>
            <a:r>
              <a:rPr lang="en-GB" sz="2000" dirty="0" smtClean="0">
                <a:latin typeface="Arial" panose="020B0604020202020204" pitchFamily="34" charset="0"/>
                <a:cs typeface="Arial" panose="020B0604020202020204" pitchFamily="34" charset="0"/>
              </a:rPr>
              <a:t>Swansea Council</a:t>
            </a:r>
          </a:p>
          <a:p>
            <a:endParaRPr lang="en-GB" sz="2000"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Amnesty International (Swansea)</a:t>
            </a:r>
          </a:p>
          <a:p>
            <a:endParaRPr lang="en-GB" sz="2000"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British Red Cross</a:t>
            </a:r>
          </a:p>
          <a:p>
            <a:endParaRPr lang="en-GB" sz="2000"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African Community Centre</a:t>
            </a:r>
          </a:p>
          <a:p>
            <a:endParaRPr lang="en-GB" sz="2000" b="1" dirty="0">
              <a:latin typeface="Arial" panose="020B0604020202020204" pitchFamily="34" charset="0"/>
              <a:cs typeface="Arial" panose="020B0604020202020204" pitchFamily="34" charset="0"/>
            </a:endParaRPr>
          </a:p>
          <a:p>
            <a:endParaRPr lang="en-GB" sz="2000" b="1" dirty="0" smtClean="0">
              <a:latin typeface="Arial" panose="020B0604020202020204" pitchFamily="34" charset="0"/>
              <a:cs typeface="Arial" panose="020B0604020202020204" pitchFamily="34" charset="0"/>
            </a:endParaRPr>
          </a:p>
        </p:txBody>
      </p:sp>
      <p:sp>
        <p:nvSpPr>
          <p:cNvPr id="6" name="Content Placeholder 5"/>
          <p:cNvSpPr>
            <a:spLocks noGrp="1"/>
          </p:cNvSpPr>
          <p:nvPr>
            <p:ph sz="quarter" idx="4"/>
          </p:nvPr>
        </p:nvSpPr>
        <p:spPr>
          <a:xfrm>
            <a:off x="6172200" y="2408093"/>
            <a:ext cx="5183188" cy="3684588"/>
          </a:xfrm>
        </p:spPr>
        <p:txBody>
          <a:bodyPr>
            <a:normAutofit/>
          </a:bodyPr>
          <a:lstStyle/>
          <a:p>
            <a:r>
              <a:rPr lang="en-GB" sz="2000" dirty="0">
                <a:latin typeface="Arial" panose="020B0604020202020204" pitchFamily="34" charset="0"/>
                <a:cs typeface="Arial" panose="020B0604020202020204" pitchFamily="34" charset="0"/>
              </a:rPr>
              <a:t>Athena Counselling Services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Asylum Justice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Gower College Swansea</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Swansea Bay Asylum Seekers and Refugees Support Group</a:t>
            </a:r>
          </a:p>
          <a:p>
            <a:endParaRPr lang="en-GB" dirty="0"/>
          </a:p>
        </p:txBody>
      </p:sp>
    </p:spTree>
    <p:extLst>
      <p:ext uri="{BB962C8B-B14F-4D97-AF65-F5344CB8AC3E}">
        <p14:creationId xmlns:p14="http://schemas.microsoft.com/office/powerpoint/2010/main" val="9518847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478301"/>
            <a:ext cx="10515600" cy="1325563"/>
          </a:xfrm>
        </p:spPr>
        <p:txBody>
          <a:bodyPr>
            <a:normAutofit/>
          </a:bodyPr>
          <a:lstStyle/>
          <a:p>
            <a:r>
              <a:rPr lang="en-GB" sz="3600" dirty="0" smtClean="0">
                <a:latin typeface="Arial Black" panose="020B0A04020102020204" pitchFamily="34" charset="0"/>
              </a:rPr>
              <a:t>Swansea City of Sanctuary Projects</a:t>
            </a:r>
            <a:endParaRPr lang="en-GB" sz="3600" dirty="0">
              <a:latin typeface="Arial Black" panose="020B0A04020102020204" pitchFamily="34" charset="0"/>
            </a:endParaRPr>
          </a:p>
        </p:txBody>
      </p:sp>
      <p:sp>
        <p:nvSpPr>
          <p:cNvPr id="3" name="Content Placeholder 2"/>
          <p:cNvSpPr>
            <a:spLocks noGrp="1"/>
          </p:cNvSpPr>
          <p:nvPr>
            <p:ph idx="1"/>
          </p:nvPr>
        </p:nvSpPr>
        <p:spPr>
          <a:xfrm>
            <a:off x="838200" y="1493444"/>
            <a:ext cx="10515600" cy="4445390"/>
          </a:xfrm>
        </p:spPr>
        <p:txBody>
          <a:bodyPr>
            <a:normAutofit/>
          </a:bodyPr>
          <a:lstStyle/>
          <a:p>
            <a:endParaRPr lang="en-GB" sz="2000" b="1" dirty="0" smtClean="0">
              <a:latin typeface="Arial" panose="020B0604020202020204" pitchFamily="34" charset="0"/>
              <a:cs typeface="Arial" panose="020B0604020202020204" pitchFamily="34" charset="0"/>
            </a:endParaRPr>
          </a:p>
          <a:p>
            <a:endParaRPr lang="en-GB" sz="2000" b="1" dirty="0" smtClean="0">
              <a:latin typeface="Arial" panose="020B0604020202020204" pitchFamily="34" charset="0"/>
              <a:cs typeface="Arial" panose="020B0604020202020204" pitchFamily="34" charset="0"/>
            </a:endParaRPr>
          </a:p>
          <a:p>
            <a:r>
              <a:rPr lang="en-GB" sz="2000" b="1" dirty="0" smtClean="0">
                <a:latin typeface="Arial" panose="020B0604020202020204" pitchFamily="34" charset="0"/>
                <a:cs typeface="Arial" panose="020B0604020202020204" pitchFamily="34" charset="0"/>
              </a:rPr>
              <a:t>Wales Cities of Sanctuary Project 2015 – 2018 </a:t>
            </a:r>
          </a:p>
          <a:p>
            <a:pPr marL="0" indent="0">
              <a:buNone/>
            </a:pPr>
            <a:endParaRPr lang="en-GB" sz="2000" b="1" dirty="0">
              <a:latin typeface="Arial" panose="020B0604020202020204" pitchFamily="34" charset="0"/>
              <a:cs typeface="Arial" panose="020B0604020202020204" pitchFamily="34" charset="0"/>
            </a:endParaRPr>
          </a:p>
          <a:p>
            <a:r>
              <a:rPr lang="en-GB" sz="2000" b="1" dirty="0" smtClean="0">
                <a:latin typeface="Arial" panose="020B0604020202020204" pitchFamily="34" charset="0"/>
                <a:cs typeface="Arial" panose="020B0604020202020204" pitchFamily="34" charset="0"/>
              </a:rPr>
              <a:t>Swansea Welcome Project</a:t>
            </a:r>
          </a:p>
          <a:p>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Asylum </a:t>
            </a:r>
            <a:r>
              <a:rPr lang="en-GB" sz="2000" b="1" dirty="0" smtClean="0">
                <a:latin typeface="Arial" panose="020B0604020202020204" pitchFamily="34" charset="0"/>
                <a:cs typeface="Arial" panose="020B0604020202020204" pitchFamily="34" charset="0"/>
              </a:rPr>
              <a:t>Matters</a:t>
            </a:r>
          </a:p>
          <a:p>
            <a:endParaRPr lang="en-GB" sz="2000" b="1" dirty="0" smtClean="0">
              <a:latin typeface="Arial" panose="020B0604020202020204" pitchFamily="34" charset="0"/>
              <a:cs typeface="Arial" panose="020B0604020202020204" pitchFamily="34" charset="0"/>
            </a:endParaRPr>
          </a:p>
          <a:p>
            <a:r>
              <a:rPr lang="en-GB" sz="2000" b="1" dirty="0" smtClean="0">
                <a:latin typeface="Arial" panose="020B0604020202020204" pitchFamily="34" charset="0"/>
                <a:cs typeface="Arial" panose="020B0604020202020204" pitchFamily="34" charset="0"/>
              </a:rPr>
              <a:t>Share Tawe </a:t>
            </a:r>
            <a:r>
              <a:rPr lang="en-GB" sz="2000" dirty="0" smtClean="0">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Swansea Bay Asylum Seekers Group,  Welsh Refugee Council, Shelter </a:t>
            </a:r>
            <a:r>
              <a:rPr lang="en-GB" sz="2000" dirty="0" err="1" smtClean="0">
                <a:latin typeface="Arial" panose="020B0604020202020204" pitchFamily="34" charset="0"/>
                <a:cs typeface="Arial" panose="020B0604020202020204" pitchFamily="34" charset="0"/>
              </a:rPr>
              <a:t>Cymru</a:t>
            </a:r>
            <a:r>
              <a:rPr lang="en-GB" sz="2000" dirty="0" smtClean="0">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05674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smtClean="0">
                <a:latin typeface="Arial Black" panose="020B0A04020102020204" pitchFamily="34" charset="0"/>
              </a:rPr>
              <a:t>Raising Awareness</a:t>
            </a:r>
            <a:endParaRPr lang="en-GB" sz="3600" dirty="0">
              <a:latin typeface="Arial Black" panose="020B0A04020102020204" pitchFamily="34" charset="0"/>
            </a:endParaRPr>
          </a:p>
        </p:txBody>
      </p:sp>
      <p:sp>
        <p:nvSpPr>
          <p:cNvPr id="3" name="Content Placeholder 2"/>
          <p:cNvSpPr>
            <a:spLocks noGrp="1"/>
          </p:cNvSpPr>
          <p:nvPr>
            <p:ph sz="half" idx="2"/>
          </p:nvPr>
        </p:nvSpPr>
        <p:spPr/>
        <p:txBody>
          <a:bodyPr>
            <a:normAutofit/>
          </a:bodyPr>
          <a:lstStyle/>
          <a:p>
            <a:r>
              <a:rPr lang="en-GB" sz="2000" dirty="0" smtClean="0">
                <a:latin typeface="Arial" panose="020B0604020202020204" pitchFamily="34" charset="0"/>
                <a:cs typeface="Arial" panose="020B0604020202020204" pitchFamily="34" charset="0"/>
              </a:rPr>
              <a:t> </a:t>
            </a:r>
            <a:r>
              <a:rPr lang="en-GB" sz="2400" dirty="0" smtClean="0">
                <a:latin typeface="Arial" panose="020B0604020202020204" pitchFamily="34" charset="0"/>
                <a:cs typeface="Arial" panose="020B0604020202020204" pitchFamily="34" charset="0"/>
              </a:rPr>
              <a:t>Training session delivered through Swansea CVS</a:t>
            </a:r>
          </a:p>
          <a:p>
            <a:endParaRPr lang="en-GB" sz="2400" dirty="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 Multilingual World Literature in Swansea Event</a:t>
            </a:r>
          </a:p>
          <a:p>
            <a:endParaRPr lang="en-GB" sz="2400" dirty="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 Wales Nation of Sanctuary Conference</a:t>
            </a:r>
          </a:p>
          <a:p>
            <a:endParaRPr lang="en-GB" sz="2000" dirty="0">
              <a:latin typeface="Arial" panose="020B0604020202020204" pitchFamily="34" charset="0"/>
              <a:cs typeface="Arial" panose="020B0604020202020204" pitchFamily="34" charset="0"/>
            </a:endParaRPr>
          </a:p>
          <a:p>
            <a:pPr marL="0" indent="0">
              <a:buNone/>
            </a:pPr>
            <a:endParaRPr lang="en-GB" sz="2000" b="1" dirty="0" smtClean="0">
              <a:latin typeface="Arial" panose="020B0604020202020204" pitchFamily="34" charset="0"/>
              <a:cs typeface="Arial" panose="020B0604020202020204" pitchFamily="34" charset="0"/>
            </a:endParaRPr>
          </a:p>
          <a:p>
            <a:endParaRPr lang="en-GB" dirty="0"/>
          </a:p>
          <a:p>
            <a:endParaRPr lang="en-GB" dirty="0"/>
          </a:p>
        </p:txBody>
      </p:sp>
      <p:sp>
        <p:nvSpPr>
          <p:cNvPr id="6" name="Content Placeholder 5"/>
          <p:cNvSpPr>
            <a:spLocks noGrp="1"/>
          </p:cNvSpPr>
          <p:nvPr>
            <p:ph sz="quarter" idx="4"/>
          </p:nvPr>
        </p:nvSpPr>
        <p:spPr/>
        <p:txBody>
          <a:bodyPr/>
          <a:lstStyle/>
          <a:p>
            <a:r>
              <a:rPr lang="en-GB" sz="2400" dirty="0">
                <a:latin typeface="Arial" panose="020B0604020202020204" pitchFamily="34" charset="0"/>
                <a:cs typeface="Arial" panose="020B0604020202020204" pitchFamily="34" charset="0"/>
              </a:rPr>
              <a:t>The Sanctuary Awards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Music Festivals (Donation)</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Refugee Crisis (</a:t>
            </a:r>
            <a:r>
              <a:rPr lang="en-GB" sz="2400" dirty="0" err="1">
                <a:latin typeface="Arial" panose="020B0604020202020204" pitchFamily="34" charset="0"/>
                <a:cs typeface="Arial" panose="020B0604020202020204" pitchFamily="34" charset="0"/>
              </a:rPr>
              <a:t>Powerpoint</a:t>
            </a:r>
            <a:r>
              <a:rPr lang="en-GB" sz="2400" dirty="0">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31573275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748583"/>
            <a:ext cx="10515600" cy="1325563"/>
          </a:xfrm>
        </p:spPr>
        <p:txBody>
          <a:bodyPr>
            <a:normAutofit/>
          </a:bodyPr>
          <a:lstStyle/>
          <a:p>
            <a:pPr algn="ctr"/>
            <a:r>
              <a:rPr lang="en-GB" sz="4000" dirty="0" smtClean="0">
                <a:latin typeface="Arial Black" panose="020B0A04020102020204" pitchFamily="34" charset="0"/>
              </a:rPr>
              <a:t>Research</a:t>
            </a:r>
            <a:endParaRPr lang="en-GB" sz="4000" dirty="0">
              <a:latin typeface="Arial Black" panose="020B0A04020102020204" pitchFamily="34" charset="0"/>
            </a:endParaRPr>
          </a:p>
        </p:txBody>
      </p:sp>
      <p:sp>
        <p:nvSpPr>
          <p:cNvPr id="3" name="Content Placeholder 2"/>
          <p:cNvSpPr>
            <a:spLocks noGrp="1"/>
          </p:cNvSpPr>
          <p:nvPr>
            <p:ph idx="1"/>
          </p:nvPr>
        </p:nvSpPr>
        <p:spPr>
          <a:xfrm>
            <a:off x="838200" y="2177770"/>
            <a:ext cx="10515600" cy="4854600"/>
          </a:xfrm>
        </p:spPr>
        <p:txBody>
          <a:bodyPr/>
          <a:lstStyle/>
          <a:p>
            <a:pPr marL="0" indent="0">
              <a:buNone/>
            </a:pPr>
            <a:endParaRPr lang="en-GB" dirty="0" smtClean="0"/>
          </a:p>
          <a:p>
            <a:r>
              <a:rPr lang="en-GB" sz="2000" b="1" dirty="0" smtClean="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Book chapters and Journal Articles from Oxford University Press Resources</a:t>
            </a:r>
          </a:p>
          <a:p>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Pamphlets </a:t>
            </a:r>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 Videos</a:t>
            </a:r>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a:p>
        </p:txBody>
      </p:sp>
      <p:pic>
        <p:nvPicPr>
          <p:cNvPr id="4" name="Picture 2" descr="http://seekershub.org/blog/wp-content/uploads/2015/09/A-Syrian-refugee-holding-00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87845" y="3507268"/>
            <a:ext cx="4294695" cy="24780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30336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smtClean="0">
                <a:latin typeface="Arial Black" panose="020B0A04020102020204" pitchFamily="34" charset="0"/>
              </a:rPr>
              <a:t>City of Sanctuary and Mental Health</a:t>
            </a:r>
            <a:endParaRPr lang="en-GB" sz="3600" dirty="0">
              <a:latin typeface="Arial Black" panose="020B0A04020102020204" pitchFamily="34" charset="0"/>
            </a:endParaRPr>
          </a:p>
        </p:txBody>
      </p:sp>
      <p:sp>
        <p:nvSpPr>
          <p:cNvPr id="3" name="Content Placeholder 2"/>
          <p:cNvSpPr>
            <a:spLocks noGrp="1"/>
          </p:cNvSpPr>
          <p:nvPr>
            <p:ph idx="1"/>
          </p:nvPr>
        </p:nvSpPr>
        <p:spPr/>
        <p:txBody>
          <a:bodyPr/>
          <a:lstStyle/>
          <a:p>
            <a:endParaRPr lang="en-GB" dirty="0" smtClean="0"/>
          </a:p>
          <a:p>
            <a:r>
              <a:rPr lang="en-GB" dirty="0">
                <a:latin typeface="Arial" panose="020B0604020202020204" pitchFamily="34" charset="0"/>
                <a:cs typeface="Arial" panose="020B0604020202020204" pitchFamily="34" charset="0"/>
              </a:rPr>
              <a:t>R</a:t>
            </a:r>
            <a:r>
              <a:rPr lang="en-GB" dirty="0" smtClean="0">
                <a:latin typeface="Arial" panose="020B0604020202020204" pitchFamily="34" charset="0"/>
                <a:cs typeface="Arial" panose="020B0604020202020204" pitchFamily="34" charset="0"/>
              </a:rPr>
              <a:t>ecognises </a:t>
            </a:r>
            <a:r>
              <a:rPr lang="en-GB" dirty="0">
                <a:latin typeface="Arial" panose="020B0604020202020204" pitchFamily="34" charset="0"/>
                <a:cs typeface="Arial" panose="020B0604020202020204" pitchFamily="34" charset="0"/>
              </a:rPr>
              <a:t>the </a:t>
            </a:r>
            <a:r>
              <a:rPr lang="en-GB" dirty="0" smtClean="0">
                <a:latin typeface="Arial" panose="020B0604020202020204" pitchFamily="34" charset="0"/>
                <a:cs typeface="Arial" panose="020B0604020202020204" pitchFamily="34" charset="0"/>
              </a:rPr>
              <a:t>relevance of the health </a:t>
            </a:r>
            <a:r>
              <a:rPr lang="en-GB" dirty="0">
                <a:latin typeface="Arial" panose="020B0604020202020204" pitchFamily="34" charset="0"/>
                <a:cs typeface="Arial" panose="020B0604020202020204" pitchFamily="34" charset="0"/>
              </a:rPr>
              <a:t>services </a:t>
            </a:r>
            <a:r>
              <a:rPr lang="en-GB" dirty="0" smtClean="0">
                <a:latin typeface="Arial" panose="020B0604020202020204" pitchFamily="34" charset="0"/>
                <a:cs typeface="Arial" panose="020B0604020202020204" pitchFamily="34" charset="0"/>
              </a:rPr>
              <a:t>in daily life and mental health </a:t>
            </a:r>
            <a:r>
              <a:rPr lang="en-GB" dirty="0">
                <a:latin typeface="Arial" panose="020B0604020202020204" pitchFamily="34" charset="0"/>
                <a:cs typeface="Arial" panose="020B0604020202020204" pitchFamily="34" charset="0"/>
              </a:rPr>
              <a:t>of Asylum </a:t>
            </a:r>
            <a:r>
              <a:rPr lang="en-GB" dirty="0" smtClean="0">
                <a:latin typeface="Arial" panose="020B0604020202020204" pitchFamily="34" charset="0"/>
                <a:cs typeface="Arial" panose="020B0604020202020204" pitchFamily="34" charset="0"/>
              </a:rPr>
              <a:t>Seekers</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and Refugees</a:t>
            </a:r>
          </a:p>
          <a:p>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Sanctuary Award in recognition for good practice</a:t>
            </a:r>
            <a:endParaRPr lang="en-GB"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12700" y="4586747"/>
            <a:ext cx="3293709" cy="1843549"/>
          </a:xfrm>
          <a:prstGeom prst="rect">
            <a:avLst/>
          </a:prstGeom>
        </p:spPr>
      </p:pic>
    </p:spTree>
    <p:extLst>
      <p:ext uri="{BB962C8B-B14F-4D97-AF65-F5344CB8AC3E}">
        <p14:creationId xmlns:p14="http://schemas.microsoft.com/office/powerpoint/2010/main" val="20235024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2948" y="5044844"/>
            <a:ext cx="10515600" cy="1325563"/>
          </a:xfrm>
        </p:spPr>
        <p:txBody>
          <a:bodyPr>
            <a:normAutofit/>
          </a:bodyPr>
          <a:lstStyle/>
          <a:p>
            <a:pPr algn="ctr"/>
            <a:r>
              <a:rPr lang="en-GB" sz="3600" dirty="0" smtClean="0">
                <a:latin typeface="Arial Black" panose="020B0A04020102020204" pitchFamily="34" charset="0"/>
              </a:rPr>
              <a:t>Any Questions?</a:t>
            </a:r>
            <a:endParaRPr lang="en-GB" sz="3600" dirty="0">
              <a:latin typeface="Arial Black" panose="020B0A04020102020204" pitchFamily="34" charset="0"/>
            </a:endParaRP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35276" y="722426"/>
            <a:ext cx="7742903" cy="4159290"/>
          </a:xfrm>
        </p:spPr>
      </p:pic>
    </p:spTree>
    <p:extLst>
      <p:ext uri="{BB962C8B-B14F-4D97-AF65-F5344CB8AC3E}">
        <p14:creationId xmlns:p14="http://schemas.microsoft.com/office/powerpoint/2010/main" val="15087263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3906</TotalTime>
  <Words>379</Words>
  <Application>Microsoft Office PowerPoint</Application>
  <PresentationFormat>Widescreen</PresentationFormat>
  <Paragraphs>141</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Arial Black</vt:lpstr>
      <vt:lpstr>Calibri</vt:lpstr>
      <vt:lpstr>Calibri Light</vt:lpstr>
      <vt:lpstr>Courier New</vt:lpstr>
      <vt:lpstr>Office Theme</vt:lpstr>
      <vt:lpstr>      Faculty of Education and Communities The School of Social Justice and Inclusion BA Single Honours Counselling Skills and Interdisciplinary Studies Level 5  </vt:lpstr>
      <vt:lpstr>Refugee and Asylum Seeker Differences</vt:lpstr>
      <vt:lpstr>    City of Sanctuary   </vt:lpstr>
      <vt:lpstr>Vision </vt:lpstr>
      <vt:lpstr>Swansea City of Sanctuary</vt:lpstr>
      <vt:lpstr>Advocacy</vt:lpstr>
      <vt:lpstr>City of Sanctuary Advocacy</vt:lpstr>
      <vt:lpstr>Integration in the community</vt:lpstr>
      <vt:lpstr>Supporters (Over 150 Organisations)</vt:lpstr>
      <vt:lpstr>Swansea City of Sanctuary Projects</vt:lpstr>
      <vt:lpstr>Raising Awareness</vt:lpstr>
      <vt:lpstr>Research</vt:lpstr>
      <vt:lpstr>City of Sanctuary and Mental Health</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Susana DaCunhaMatos (P151441)</dc:creator>
  <cp:lastModifiedBy>Susana DaCunhaMatos (P151441)</cp:lastModifiedBy>
  <cp:revision>111</cp:revision>
  <cp:lastPrinted>2017-11-06T10:54:13Z</cp:lastPrinted>
  <dcterms:created xsi:type="dcterms:W3CDTF">2017-10-16T17:06:10Z</dcterms:created>
  <dcterms:modified xsi:type="dcterms:W3CDTF">2017-11-06T21:44:43Z</dcterms:modified>
</cp:coreProperties>
</file>