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omments/comment1.xml" ContentType="application/vnd.openxmlformats-officedocument.presentationml.comments+xml"/>
  <Override PartName="/ppt/comments/comment2.xml" ContentType="application/vnd.openxmlformats-officedocument.presentationml.comments+xml"/>
  <Override PartName="/ppt/comments/comment3.xml" ContentType="application/vnd.openxmlformats-officedocument.presentationml.comments+xml"/>
  <Override PartName="/ppt/comments/comment4.xml" ContentType="application/vnd.openxmlformats-officedocument.presentationml.comments+xml"/>
  <Override PartName="/ppt/comments/comment5.xml" ContentType="application/vnd.openxmlformats-officedocument.presentationml.comments+xml"/>
  <Override PartName="/ppt/comments/comment6.xml" ContentType="application/vnd.openxmlformats-officedocument.presentationml.comments+xml"/>
  <Override PartName="/ppt/comments/comment7.xml" ContentType="application/vnd.openxmlformats-officedocument.presentationml.comments+xml"/>
  <Override PartName="/ppt/comments/comment8.xml" ContentType="application/vnd.openxmlformats-officedocument.presentationml.comments+xml"/>
  <Override PartName="/ppt/comments/comment9.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8" r:id="rId1"/>
  </p:sldMasterIdLst>
  <p:sldIdLst>
    <p:sldId id="256" r:id="rId2"/>
    <p:sldId id="257" r:id="rId3"/>
    <p:sldId id="266" r:id="rId4"/>
    <p:sldId id="269" r:id="rId5"/>
    <p:sldId id="268" r:id="rId6"/>
    <p:sldId id="270" r:id="rId7"/>
    <p:sldId id="258" r:id="rId8"/>
    <p:sldId id="271" r:id="rId9"/>
    <p:sldId id="262" r:id="rId10"/>
    <p:sldId id="263"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ophie Matthews" initials="SM" lastIdx="4" clrIdx="0">
    <p:extLst>
      <p:ext uri="{19B8F6BF-5375-455C-9EA6-DF929625EA0E}">
        <p15:presenceInfo xmlns:p15="http://schemas.microsoft.com/office/powerpoint/2012/main" userId="60228fcee431a634" providerId="Windows Live"/>
      </p:ext>
    </p:extLst>
  </p:cmAuthor>
  <p:cmAuthor id="2" name="Sophie Matthews" initials="SM [2]" lastIdx="4" clrIdx="1">
    <p:extLst>
      <p:ext uri="{19B8F6BF-5375-455C-9EA6-DF929625EA0E}">
        <p15:presenceInfo xmlns:p15="http://schemas.microsoft.com/office/powerpoint/2012/main" userId="Sophie Matthews" providerId="None"/>
      </p:ext>
    </p:extLst>
  </p:cmAuthor>
  <p:cmAuthor id="3" name="Sophie Matthews (1706623)" initials="SM(" lastIdx="11" clrIdx="2">
    <p:extLst>
      <p:ext uri="{19B8F6BF-5375-455C-9EA6-DF929625EA0E}">
        <p15:presenceInfo xmlns:p15="http://schemas.microsoft.com/office/powerpoint/2012/main" userId="Sophie Matthews (1706623)"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6063"/>
    <p:restoredTop sz="94705"/>
  </p:normalViewPr>
  <p:slideViewPr>
    <p:cSldViewPr snapToGrid="0" snapToObjects="1">
      <p:cViewPr varScale="1">
        <p:scale>
          <a:sx n="66" d="100"/>
          <a:sy n="66" d="100"/>
        </p:scale>
        <p:origin x="244"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commentAuthors" Target="commentAuthor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omments/comment1.xml><?xml version="1.0" encoding="utf-8"?>
<p:cmLst xmlns:a="http://schemas.openxmlformats.org/drawingml/2006/main" xmlns:r="http://schemas.openxmlformats.org/officeDocument/2006/relationships" xmlns:p="http://schemas.openxmlformats.org/presentationml/2006/main">
  <p:cm authorId="3" dt="2019-10-14T23:29:33.685" idx="9">
    <p:pos x="10" y="10"/>
    <p:text>hi im sophie and today im going to present to you my assistant manager support worker job presentation and how the skills i have learnt in the module link to this line of work.</p:text>
    <p:extLst>
      <p:ext uri="{C676402C-5697-4E1C-873F-D02D1690AC5C}">
        <p15:threadingInfo xmlns:p15="http://schemas.microsoft.com/office/powerpoint/2012/main" timeZoneBias="-6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19-10-11T11:51:28.403" idx="2">
    <p:pos x="10" y="10"/>
    <p:text>this is the job description for this particualar job. if you just scan over that. ive recognised some of the key skills i need for this job and will be reflecting on the main ones and linking them to what ive enhanced the most through this module. as i have already worked here for 4 years i feel as though i have already enhanced a lot of these skills but feel the skills for life module has improved my view on most where i find myself working to the best of my ability.</p:text>
    <p:extLst>
      <p:ext uri="{C676402C-5697-4E1C-873F-D02D1690AC5C}">
        <p15:threadingInfo xmlns:p15="http://schemas.microsoft.com/office/powerpoint/2012/main" timeZoneBias="-60"/>
      </p:ext>
    </p:extLst>
  </p:cm>
  <p:cm authorId="3" dt="2019-10-14T23:56:08.247" idx="11">
    <p:pos x="10" y="146"/>
    <p:text>Now im going to go through the skills i feel i want to develop the msost for this particular job. These skills are personal to me and the ones i feel i need to develop further to excel through my career in this field.</p:text>
    <p:extLst>
      <p:ext uri="{C676402C-5697-4E1C-873F-D02D1690AC5C}">
        <p15:threadingInfo xmlns:p15="http://schemas.microsoft.com/office/powerpoint/2012/main" timeZoneBias="-60">
          <p15:parentCm authorId="1" idx="2"/>
        </p15:threadingInfo>
      </p:ext>
    </p:extLst>
  </p:cm>
</p:cmLst>
</file>

<file path=ppt/comments/comment3.xml><?xml version="1.0" encoding="utf-8"?>
<p:cmLst xmlns:a="http://schemas.openxmlformats.org/drawingml/2006/main" xmlns:r="http://schemas.openxmlformats.org/officeDocument/2006/relationships" xmlns:p="http://schemas.openxmlformats.org/presentationml/2006/main">
  <p:cm authorId="1" dt="2019-10-11T11:56:48.488" idx="3">
    <p:pos x="10" y="10"/>
    <p:text>This job role requires the need for empathy. i have learnt to be empathetic towards vunerable adults as i have worked in this field for 4 years. although by completing this module i can also apply my conflict resolution skills. if an issue was to arise in the workplace i would understand how to approach the problem calmly and carefully considering each persons point of view  as a manager.</p:text>
    <p:extLst>
      <p:ext uri="{C676402C-5697-4E1C-873F-D02D1690AC5C}">
        <p15:threadingInfo xmlns:p15="http://schemas.microsoft.com/office/powerpoint/2012/main" timeZoneBias="-60"/>
      </p:ext>
    </p:extLst>
  </p:cm>
</p:cmLst>
</file>

<file path=ppt/comments/comment4.xml><?xml version="1.0" encoding="utf-8"?>
<p:cmLst xmlns:a="http://schemas.openxmlformats.org/drawingml/2006/main" xmlns:r="http://schemas.openxmlformats.org/officeDocument/2006/relationships" xmlns:p="http://schemas.openxmlformats.org/presentationml/2006/main">
  <p:cm authorId="3" dt="2019-10-14T22:11:21.675" idx="1">
    <p:pos x="10" y="10"/>
    <p:text>Throuhout this module i have completed activites online and in the classroom.for instance, we worked in pairs to complete a rock, paper, scissors technique. when rock beat scissors and paper we then both shouted out a word and had to argue why our word was better than the other persons. While working with my opposition we came to an agreement after a while that both of our words were important in different ways and we listened to each others reasons. This helped us both overcome a potental conflict between us and made us understand that by listening to the other person we can resolve and come to a agreement. i can apply this to the job by listening to staff members and the individuals we support for new ideas and to enable change where every point of view would matter.</p:text>
    <p:extLst>
      <p:ext uri="{C676402C-5697-4E1C-873F-D02D1690AC5C}">
        <p15:threadingInfo xmlns:p15="http://schemas.microsoft.com/office/powerpoint/2012/main" timeZoneBias="-60"/>
      </p:ext>
    </p:extLst>
  </p:cm>
</p:cmLst>
</file>

<file path=ppt/comments/comment5.xml><?xml version="1.0" encoding="utf-8"?>
<p:cmLst xmlns:a="http://schemas.openxmlformats.org/drawingml/2006/main" xmlns:r="http://schemas.openxmlformats.org/officeDocument/2006/relationships" xmlns:p="http://schemas.openxmlformats.org/presentationml/2006/main">
  <p:cm authorId="3" dt="2019-10-14T22:21:28.735" idx="2">
    <p:pos x="10" y="10"/>
    <p:text>Time managment is important within any workplace. Although within care, planning for the individuals is important- a set amount of time is needed for person centred planning.</p:text>
    <p:extLst>
      <p:ext uri="{C676402C-5697-4E1C-873F-D02D1690AC5C}">
        <p15:threadingInfo xmlns:p15="http://schemas.microsoft.com/office/powerpoint/2012/main" timeZoneBias="-60"/>
      </p:ext>
    </p:extLst>
  </p:cm>
  <p:cm authorId="3" dt="2019-10-14T22:23:43.252" idx="3">
    <p:pos x="10" y="146"/>
    <p:text>whats person centered planning?</p:text>
    <p:extLst>
      <p:ext uri="{C676402C-5697-4E1C-873F-D02D1690AC5C}">
        <p15:threadingInfo xmlns:p15="http://schemas.microsoft.com/office/powerpoint/2012/main" timeZoneBias="-60">
          <p15:parentCm authorId="3" idx="2"/>
        </p15:threadingInfo>
      </p:ext>
    </p:extLst>
  </p:cm>
  <p:cm authorId="2" dt="2019-10-15T05:58:14.350" idx="3">
    <p:pos x="10" y="282"/>
    <p:text>this is we assume that every person is different, for instance, you probably dont enjoy the same things as she does. so we dont assume everyone is the same and we plan this around the person themselves and their level of independence and where they can get to in the future.</p:text>
    <p:extLst>
      <p:ext uri="{C676402C-5697-4E1C-873F-D02D1690AC5C}">
        <p15:threadingInfo xmlns:p15="http://schemas.microsoft.com/office/powerpoint/2012/main" timeZoneBias="-60">
          <p15:parentCm authorId="3" idx="2"/>
        </p15:threadingInfo>
      </p:ext>
    </p:extLst>
  </p:cm>
  <p:cm authorId="2" dt="2019-10-15T06:00:40.787" idx="4">
    <p:pos x="10" y="418"/>
    <p:text>Within this module i have increased my time management skills by completing this in a block along with other modules including my dissertation. As i have only been given 4 weeks to complete this module i have had to plan the workload in order to space my work out and get it in on time. i have needed to be organised with ensuring i have a work/life balance as well otherwise this would impact my wellbeing.</p:text>
    <p:extLst>
      <p:ext uri="{C676402C-5697-4E1C-873F-D02D1690AC5C}">
        <p15:threadingInfo xmlns:p15="http://schemas.microsoft.com/office/powerpoint/2012/main" timeZoneBias="-60">
          <p15:parentCm authorId="3" idx="2"/>
        </p15:threadingInfo>
      </p:ext>
    </p:extLst>
  </p:cm>
</p:cmLst>
</file>

<file path=ppt/comments/comment6.xml><?xml version="1.0" encoding="utf-8"?>
<p:cmLst xmlns:a="http://schemas.openxmlformats.org/drawingml/2006/main" xmlns:r="http://schemas.openxmlformats.org/officeDocument/2006/relationships" xmlns:p="http://schemas.openxmlformats.org/presentationml/2006/main">
  <p:cm authorId="3" dt="2019-10-14T22:48:00.548" idx="4">
    <p:pos x="-23" y="-56"/>
    <p:text>Its important in the workplace to control stress and to leave personal issues at home. This module has helped me gain skills on stress managment by enabling me to reivew my personal development plan and by team work in the lectures by completing activities. As we have completed activites together this has controlled my stress levels as this enabled me to understand the work correctly and realised i was completing the work approprietly.</p:text>
    <p:extLst>
      <p:ext uri="{C676402C-5697-4E1C-873F-D02D1690AC5C}">
        <p15:threadingInfo xmlns:p15="http://schemas.microsoft.com/office/powerpoint/2012/main" timeZoneBias="-60"/>
      </p:ext>
    </p:extLst>
  </p:cm>
</p:cmLst>
</file>

<file path=ppt/comments/comment7.xml><?xml version="1.0" encoding="utf-8"?>
<p:cmLst xmlns:a="http://schemas.openxmlformats.org/drawingml/2006/main" xmlns:r="http://schemas.openxmlformats.org/officeDocument/2006/relationships" xmlns:p="http://schemas.openxmlformats.org/presentationml/2006/main">
  <p:cm authorId="1" dt="2019-10-09T20:09:01.897" idx="1">
    <p:pos x="6986" y="443"/>
    <p:text>over view....</p:text>
    <p:extLst>
      <p:ext uri="{C676402C-5697-4E1C-873F-D02D1690AC5C}">
        <p15:threadingInfo xmlns:p15="http://schemas.microsoft.com/office/powerpoint/2012/main" timeZoneBias="-60"/>
      </p:ext>
    </p:extLst>
  </p:cm>
  <p:cm authorId="3" dt="2019-10-14T23:18:32.522" idx="5">
    <p:pos x="10" y="10"/>
    <p:text>if these skills arent enhanced then it can affect many things. if part of the managment team is stressed or are not managing their time appropriately it will have a negative effect on the staff team as a whole which in turn will affect staff morale, staff confidence and loss of respect for the managment team.</p:text>
    <p:extLst>
      <p:ext uri="{C676402C-5697-4E1C-873F-D02D1690AC5C}">
        <p15:threadingInfo xmlns:p15="http://schemas.microsoft.com/office/powerpoint/2012/main" timeZoneBias="-60"/>
      </p:ext>
    </p:extLst>
  </p:cm>
</p:cmLst>
</file>

<file path=ppt/comments/comment8.xml><?xml version="1.0" encoding="utf-8"?>
<p:cmLst xmlns:a="http://schemas.openxmlformats.org/drawingml/2006/main" xmlns:r="http://schemas.openxmlformats.org/officeDocument/2006/relationships" xmlns:p="http://schemas.openxmlformats.org/presentationml/2006/main">
  <p:cm authorId="3" dt="2019-10-14T23:24:58.078" idx="6">
    <p:pos x="10" y="10"/>
    <p:text>Supervisions- apply stress managment so everything runs smoothy</p:text>
    <p:extLst>
      <p:ext uri="{C676402C-5697-4E1C-873F-D02D1690AC5C}">
        <p15:threadingInfo xmlns:p15="http://schemas.microsoft.com/office/powerpoint/2012/main" timeZoneBias="-60"/>
      </p:ext>
    </p:extLst>
  </p:cm>
  <p:cm authorId="3" dt="2019-10-14T23:25:30.002" idx="7">
    <p:pos x="146" y="146"/>
    <p:text>Recording personal needs in care plans- organisational skills and time managment</p:text>
    <p:extLst>
      <p:ext uri="{C676402C-5697-4E1C-873F-D02D1690AC5C}">
        <p15:threadingInfo xmlns:p15="http://schemas.microsoft.com/office/powerpoint/2012/main" timeZoneBias="-60"/>
      </p:ext>
    </p:extLst>
  </p:cm>
  <p:cm authorId="3" dt="2019-10-14T23:26:25.739" idx="8">
    <p:pos x="282" y="282"/>
    <p:text>organisational skills- not relying on other people to do my work.. for instance staff cover/rotas</p:text>
    <p:extLst>
      <p:ext uri="{C676402C-5697-4E1C-873F-D02D1690AC5C}">
        <p15:threadingInfo xmlns:p15="http://schemas.microsoft.com/office/powerpoint/2012/main" timeZoneBias="-60"/>
      </p:ext>
    </p:extLst>
  </p:cm>
</p:cmLst>
</file>

<file path=ppt/comments/comment9.xml><?xml version="1.0" encoding="utf-8"?>
<p:cmLst xmlns:a="http://schemas.openxmlformats.org/drawingml/2006/main" xmlns:r="http://schemas.openxmlformats.org/officeDocument/2006/relationships" xmlns:p="http://schemas.openxmlformats.org/presentationml/2006/main">
  <p:cm authorId="3" dt="2019-10-14T23:41:28.335" idx="10">
    <p:pos x="10" y="10"/>
    <p:text>link this to module</p:text>
    <p:extLst>
      <p:ext uri="{C676402C-5697-4E1C-873F-D02D1690AC5C}">
        <p15:threadingInfo xmlns:p15="http://schemas.microsoft.com/office/powerpoint/2012/main" timeZoneBias="-60"/>
      </p:ext>
    </p:extLst>
  </p:cm>
</p:cmLst>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DA51639-B2D6-4652-B8C3-1B4C224A7BAF}" type="datetimeFigureOut">
              <a:rPr lang="en-US"/>
              <a:t>10/16/2019</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2FF5DD9-2C52-442D-92E2-8072C0C3D7CD}" type="datetimeFigureOut">
              <a:rPr lang="en-US"/>
              <a:t>10/16/2019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44961B7-6B89-48AB-966F-622E2788EECC}" type="datetimeFigureOut">
              <a:rPr lang="en-US"/>
              <a:t>10/16/2019</a:t>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4FAB73BC-B049-4115-A692-8D63A059BFB8}" type="slidenum">
              <a:rPr lang="en-US"/>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BD3D6FB-79CC-4683-A046-BBE785BA1BED}" type="datetimeFigureOut">
              <a:rPr lang="en-US"/>
              <a:t>10/16/2019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512B3E8-48F1-4B23-8498-D8A04A81EC9C}" type="datetimeFigureOut">
              <a:rPr lang="en-US"/>
              <a:t>10/16/2019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0B90D90-AA62-404D-A741-635B4370F9CB}" type="datetimeFigureOut">
              <a:rPr lang="en-US"/>
              <a:t>10/16/2019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a:t>10/16/2019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1CF131DD-A141-4471-BCF9-C6073EDD7E20}" type="datetimeFigureOut">
              <a:rPr lang="en-US"/>
              <a:t>10/16/2019</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FAB73BC-B049-4115-A692-8D63A059BFB8}" type="slidenum">
              <a:rPr lang="en-US"/>
              <a:pPr/>
              <a:t>‹#›</a:t>
            </a:fld>
            <a:endParaRPr lang="en-US"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AB334A90-EB03-42F3-8859-2C2B2724C058}" type="datetimeFigureOut">
              <a:rPr lang="en-US"/>
              <a:t>10/16/2019</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FAB73BC-B049-4115-A692-8D63A059BFB8}" type="slidenum">
              <a:rPr lang="en-US"/>
              <a:pPr/>
              <a:t>‹#›</a:t>
            </a:fld>
            <a:endParaRPr lang="en-US"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1A6AA8-A04B-4104-9AE2-BD48D340E27F}" type="datetimeFigureOut">
              <a:rPr lang="en-US"/>
              <a:t>10/16/2019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E0BF79-FAC6-4A96-8DE1-F7B82E2E1652}" type="datetimeFigureOut">
              <a:rPr lang="en-US"/>
              <a:t>10/16/2019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BC48EC7-AF6A-48D3-8284-14BACBEBDD84}" type="datetimeFigureOut">
              <a:rPr lang="en-US"/>
              <a:t>10/16/2019</a:t>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a:pPr/>
              <a:t>‹#›</a:t>
            </a:fld>
            <a:endParaRPr lang="en-US" dirty="0"/>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comments" Target="../comments/comment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comments" Target="../comments/comment2.xm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comments" Target="../comments/comment3.xm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comments" Target="../comments/comment4.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comments" Target="../comments/comment5.xml"/></Relationships>
</file>

<file path=ppt/slides/_rels/slide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comments" Target="../comments/comment6.xml"/></Relationships>
</file>

<file path=ppt/slides/_rels/slide7.xml.rels><?xml version="1.0" encoding="UTF-8" standalone="yes"?>
<Relationships xmlns="http://schemas.openxmlformats.org/package/2006/relationships"><Relationship Id="rId3" Type="http://schemas.openxmlformats.org/officeDocument/2006/relationships/comments" Target="../comments/comment7.xml"/><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comments" Target="../comments/comment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comments" Target="../comments/comment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CF44C-8B0A-984C-9750-0A778D6BAA84}"/>
              </a:ext>
            </a:extLst>
          </p:cNvPr>
          <p:cNvSpPr>
            <a:spLocks noGrp="1"/>
          </p:cNvSpPr>
          <p:nvPr>
            <p:ph type="ctrTitle"/>
          </p:nvPr>
        </p:nvSpPr>
        <p:spPr/>
        <p:txBody>
          <a:bodyPr/>
          <a:lstStyle/>
          <a:p>
            <a:r>
              <a:rPr lang="en-US" dirty="0"/>
              <a:t>Assistant manager support worker</a:t>
            </a:r>
          </a:p>
        </p:txBody>
      </p:sp>
      <p:sp>
        <p:nvSpPr>
          <p:cNvPr id="3" name="Subtitle 2">
            <a:extLst>
              <a:ext uri="{FF2B5EF4-FFF2-40B4-BE49-F238E27FC236}">
                <a16:creationId xmlns:a16="http://schemas.microsoft.com/office/drawing/2014/main" id="{7CA09DF7-2443-3245-AF3C-AB3CDD2FB8BC}"/>
              </a:ext>
            </a:extLst>
          </p:cNvPr>
          <p:cNvSpPr>
            <a:spLocks noGrp="1"/>
          </p:cNvSpPr>
          <p:nvPr>
            <p:ph type="subTitle" idx="1"/>
          </p:nvPr>
        </p:nvSpPr>
        <p:spPr/>
        <p:txBody>
          <a:bodyPr/>
          <a:lstStyle/>
          <a:p>
            <a:r>
              <a:rPr lang="en-US" dirty="0"/>
              <a:t>Presentation by Sophie Matthews</a:t>
            </a:r>
          </a:p>
        </p:txBody>
      </p:sp>
    </p:spTree>
    <p:extLst>
      <p:ext uri="{BB962C8B-B14F-4D97-AF65-F5344CB8AC3E}">
        <p14:creationId xmlns:p14="http://schemas.microsoft.com/office/powerpoint/2010/main" val="3828770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92E6C-9C8E-6F4C-9A6B-1B9F358ED485}"/>
              </a:ext>
            </a:extLst>
          </p:cNvPr>
          <p:cNvSpPr>
            <a:spLocks noGrp="1"/>
          </p:cNvSpPr>
          <p:nvPr>
            <p:ph type="title"/>
          </p:nvPr>
        </p:nvSpPr>
        <p:spPr/>
        <p:txBody>
          <a:bodyPr>
            <a:normAutofit/>
          </a:bodyPr>
          <a:lstStyle/>
          <a:p>
            <a:pPr algn="ctr"/>
            <a:r>
              <a:rPr lang="en-US" dirty="0"/>
              <a:t>Job description</a:t>
            </a:r>
          </a:p>
        </p:txBody>
      </p:sp>
      <p:pic>
        <p:nvPicPr>
          <p:cNvPr id="5" name="Content Placeholder 4">
            <a:extLst>
              <a:ext uri="{FF2B5EF4-FFF2-40B4-BE49-F238E27FC236}">
                <a16:creationId xmlns:a16="http://schemas.microsoft.com/office/drawing/2014/main" id="{8AA7913B-624B-924C-9939-8919BFFAD41C}"/>
              </a:ext>
            </a:extLst>
          </p:cNvPr>
          <p:cNvPicPr>
            <a:picLocks noGrp="1" noChangeAspect="1"/>
          </p:cNvPicPr>
          <p:nvPr>
            <p:ph idx="1"/>
          </p:nvPr>
        </p:nvPicPr>
        <p:blipFill>
          <a:blip r:embed="rId2"/>
          <a:stretch>
            <a:fillRect/>
          </a:stretch>
        </p:blipFill>
        <p:spPr>
          <a:xfrm>
            <a:off x="4667250" y="2640806"/>
            <a:ext cx="2857500" cy="2857500"/>
          </a:xfrm>
        </p:spPr>
      </p:pic>
      <p:sp>
        <p:nvSpPr>
          <p:cNvPr id="7" name="TextBox 6">
            <a:extLst>
              <a:ext uri="{FF2B5EF4-FFF2-40B4-BE49-F238E27FC236}">
                <a16:creationId xmlns:a16="http://schemas.microsoft.com/office/drawing/2014/main" id="{813C8A1A-6716-394F-BF1B-E95AFBF0F801}"/>
              </a:ext>
            </a:extLst>
          </p:cNvPr>
          <p:cNvSpPr txBox="1"/>
          <p:nvPr/>
        </p:nvSpPr>
        <p:spPr>
          <a:xfrm>
            <a:off x="2768755" y="2397060"/>
            <a:ext cx="1602059" cy="369332"/>
          </a:xfrm>
          <a:prstGeom prst="rect">
            <a:avLst/>
          </a:prstGeom>
          <a:noFill/>
        </p:spPr>
        <p:txBody>
          <a:bodyPr wrap="square" rtlCol="0">
            <a:spAutoFit/>
          </a:bodyPr>
          <a:lstStyle/>
          <a:p>
            <a:r>
              <a:rPr lang="en-US" dirty="0"/>
              <a:t>Confidence </a:t>
            </a:r>
          </a:p>
        </p:txBody>
      </p:sp>
      <p:sp>
        <p:nvSpPr>
          <p:cNvPr id="8" name="TextBox 7">
            <a:extLst>
              <a:ext uri="{FF2B5EF4-FFF2-40B4-BE49-F238E27FC236}">
                <a16:creationId xmlns:a16="http://schemas.microsoft.com/office/drawing/2014/main" id="{4D986535-F1EE-3540-B009-676E9C8BF86E}"/>
              </a:ext>
            </a:extLst>
          </p:cNvPr>
          <p:cNvSpPr txBox="1"/>
          <p:nvPr/>
        </p:nvSpPr>
        <p:spPr>
          <a:xfrm>
            <a:off x="5220629" y="2111302"/>
            <a:ext cx="1750742" cy="369332"/>
          </a:xfrm>
          <a:prstGeom prst="rect">
            <a:avLst/>
          </a:prstGeom>
          <a:noFill/>
        </p:spPr>
        <p:txBody>
          <a:bodyPr wrap="square" rtlCol="0">
            <a:spAutoFit/>
          </a:bodyPr>
          <a:lstStyle/>
          <a:p>
            <a:r>
              <a:rPr lang="en-US" dirty="0"/>
              <a:t>Timekeeping  </a:t>
            </a:r>
          </a:p>
        </p:txBody>
      </p:sp>
      <p:sp>
        <p:nvSpPr>
          <p:cNvPr id="9" name="TextBox 8">
            <a:extLst>
              <a:ext uri="{FF2B5EF4-FFF2-40B4-BE49-F238E27FC236}">
                <a16:creationId xmlns:a16="http://schemas.microsoft.com/office/drawing/2014/main" id="{20391256-3E4C-7C4D-AB29-144889FBCAFB}"/>
              </a:ext>
            </a:extLst>
          </p:cNvPr>
          <p:cNvSpPr txBox="1"/>
          <p:nvPr/>
        </p:nvSpPr>
        <p:spPr>
          <a:xfrm>
            <a:off x="3657600" y="5709424"/>
            <a:ext cx="1602058" cy="646331"/>
          </a:xfrm>
          <a:prstGeom prst="rect">
            <a:avLst/>
          </a:prstGeom>
          <a:noFill/>
        </p:spPr>
        <p:txBody>
          <a:bodyPr wrap="square" rtlCol="0">
            <a:spAutoFit/>
          </a:bodyPr>
          <a:lstStyle/>
          <a:p>
            <a:r>
              <a:rPr lang="en-US" dirty="0"/>
              <a:t>Team working skills </a:t>
            </a:r>
          </a:p>
        </p:txBody>
      </p:sp>
      <p:sp>
        <p:nvSpPr>
          <p:cNvPr id="10" name="TextBox 9">
            <a:extLst>
              <a:ext uri="{FF2B5EF4-FFF2-40B4-BE49-F238E27FC236}">
                <a16:creationId xmlns:a16="http://schemas.microsoft.com/office/drawing/2014/main" id="{AA8511EF-E906-5A4F-B537-C8E51CAA3DCF}"/>
              </a:ext>
            </a:extLst>
          </p:cNvPr>
          <p:cNvSpPr txBox="1"/>
          <p:nvPr/>
        </p:nvSpPr>
        <p:spPr>
          <a:xfrm>
            <a:off x="7659029" y="3091038"/>
            <a:ext cx="1750742" cy="369332"/>
          </a:xfrm>
          <a:prstGeom prst="rect">
            <a:avLst/>
          </a:prstGeom>
          <a:noFill/>
        </p:spPr>
        <p:txBody>
          <a:bodyPr wrap="square" rtlCol="0">
            <a:spAutoFit/>
          </a:bodyPr>
          <a:lstStyle/>
          <a:p>
            <a:r>
              <a:rPr lang="en-US" dirty="0"/>
              <a:t>Sociability</a:t>
            </a:r>
          </a:p>
        </p:txBody>
      </p:sp>
      <p:sp>
        <p:nvSpPr>
          <p:cNvPr id="11" name="TextBox 10">
            <a:extLst>
              <a:ext uri="{FF2B5EF4-FFF2-40B4-BE49-F238E27FC236}">
                <a16:creationId xmlns:a16="http://schemas.microsoft.com/office/drawing/2014/main" id="{0845B7C6-2F5F-B84C-9C0D-AA03EDB92B92}"/>
              </a:ext>
            </a:extLst>
          </p:cNvPr>
          <p:cNvSpPr txBox="1"/>
          <p:nvPr/>
        </p:nvSpPr>
        <p:spPr>
          <a:xfrm>
            <a:off x="497065" y="4615010"/>
            <a:ext cx="2288835" cy="646331"/>
          </a:xfrm>
          <a:prstGeom prst="rect">
            <a:avLst/>
          </a:prstGeom>
          <a:noFill/>
        </p:spPr>
        <p:txBody>
          <a:bodyPr wrap="square" rtlCol="0">
            <a:spAutoFit/>
          </a:bodyPr>
          <a:lstStyle/>
          <a:p>
            <a:r>
              <a:rPr lang="en-US" dirty="0" err="1"/>
              <a:t>Organisational</a:t>
            </a:r>
            <a:r>
              <a:rPr lang="en-US" dirty="0"/>
              <a:t> Skills</a:t>
            </a:r>
          </a:p>
        </p:txBody>
      </p:sp>
      <p:sp>
        <p:nvSpPr>
          <p:cNvPr id="12" name="TextBox 11">
            <a:extLst>
              <a:ext uri="{FF2B5EF4-FFF2-40B4-BE49-F238E27FC236}">
                <a16:creationId xmlns:a16="http://schemas.microsoft.com/office/drawing/2014/main" id="{CD6650E3-E7B5-7440-B098-1CB73A6B196D}"/>
              </a:ext>
            </a:extLst>
          </p:cNvPr>
          <p:cNvSpPr txBox="1"/>
          <p:nvPr/>
        </p:nvSpPr>
        <p:spPr>
          <a:xfrm>
            <a:off x="2088995" y="3597867"/>
            <a:ext cx="1935480" cy="369332"/>
          </a:xfrm>
          <a:prstGeom prst="rect">
            <a:avLst/>
          </a:prstGeom>
          <a:noFill/>
        </p:spPr>
        <p:txBody>
          <a:bodyPr wrap="square" rtlCol="0">
            <a:spAutoFit/>
          </a:bodyPr>
          <a:lstStyle/>
          <a:p>
            <a:r>
              <a:rPr lang="en-US" dirty="0"/>
              <a:t>Leadership skills</a:t>
            </a:r>
          </a:p>
        </p:txBody>
      </p:sp>
      <p:sp>
        <p:nvSpPr>
          <p:cNvPr id="13" name="TextBox 12">
            <a:extLst>
              <a:ext uri="{FF2B5EF4-FFF2-40B4-BE49-F238E27FC236}">
                <a16:creationId xmlns:a16="http://schemas.microsoft.com/office/drawing/2014/main" id="{F008D0D2-C534-A84D-9E9E-AD58C3EFC7D9}"/>
              </a:ext>
            </a:extLst>
          </p:cNvPr>
          <p:cNvSpPr txBox="1"/>
          <p:nvPr/>
        </p:nvSpPr>
        <p:spPr>
          <a:xfrm>
            <a:off x="9166302" y="2014194"/>
            <a:ext cx="2080818" cy="646331"/>
          </a:xfrm>
          <a:prstGeom prst="rect">
            <a:avLst/>
          </a:prstGeom>
          <a:noFill/>
        </p:spPr>
        <p:txBody>
          <a:bodyPr wrap="square" rtlCol="0">
            <a:spAutoFit/>
          </a:bodyPr>
          <a:lstStyle/>
          <a:p>
            <a:r>
              <a:rPr lang="en-US" dirty="0"/>
              <a:t>Independency </a:t>
            </a:r>
            <a:r>
              <a:rPr lang="en-US" dirty="0" err="1"/>
              <a:t>skils</a:t>
            </a:r>
            <a:endParaRPr lang="en-US" dirty="0"/>
          </a:p>
        </p:txBody>
      </p:sp>
      <p:sp>
        <p:nvSpPr>
          <p:cNvPr id="14" name="TextBox 13">
            <a:extLst>
              <a:ext uri="{FF2B5EF4-FFF2-40B4-BE49-F238E27FC236}">
                <a16:creationId xmlns:a16="http://schemas.microsoft.com/office/drawing/2014/main" id="{B31C49B0-7FBB-7345-A369-C5C0FD78F629}"/>
              </a:ext>
            </a:extLst>
          </p:cNvPr>
          <p:cNvSpPr txBox="1"/>
          <p:nvPr/>
        </p:nvSpPr>
        <p:spPr>
          <a:xfrm>
            <a:off x="8479155" y="5430069"/>
            <a:ext cx="2148840" cy="369332"/>
          </a:xfrm>
          <a:prstGeom prst="rect">
            <a:avLst/>
          </a:prstGeom>
          <a:noFill/>
        </p:spPr>
        <p:txBody>
          <a:bodyPr wrap="square" rtlCol="0">
            <a:spAutoFit/>
          </a:bodyPr>
          <a:lstStyle/>
          <a:p>
            <a:r>
              <a:rPr lang="en-US" dirty="0"/>
              <a:t>Hardworking </a:t>
            </a:r>
          </a:p>
        </p:txBody>
      </p:sp>
      <p:sp>
        <p:nvSpPr>
          <p:cNvPr id="15" name="TextBox 14">
            <a:extLst>
              <a:ext uri="{FF2B5EF4-FFF2-40B4-BE49-F238E27FC236}">
                <a16:creationId xmlns:a16="http://schemas.microsoft.com/office/drawing/2014/main" id="{D44947CB-FF8A-8642-A603-B10E0B443E2B}"/>
              </a:ext>
            </a:extLst>
          </p:cNvPr>
          <p:cNvSpPr txBox="1"/>
          <p:nvPr/>
        </p:nvSpPr>
        <p:spPr>
          <a:xfrm>
            <a:off x="6309360" y="6078756"/>
            <a:ext cx="2331720" cy="369332"/>
          </a:xfrm>
          <a:prstGeom prst="rect">
            <a:avLst/>
          </a:prstGeom>
          <a:noFill/>
        </p:spPr>
        <p:txBody>
          <a:bodyPr wrap="square" rtlCol="0">
            <a:spAutoFit/>
          </a:bodyPr>
          <a:lstStyle/>
          <a:p>
            <a:r>
              <a:rPr lang="en-US" dirty="0"/>
              <a:t>Reliability</a:t>
            </a:r>
          </a:p>
        </p:txBody>
      </p:sp>
      <p:sp>
        <p:nvSpPr>
          <p:cNvPr id="16" name="TextBox 15">
            <a:extLst>
              <a:ext uri="{FF2B5EF4-FFF2-40B4-BE49-F238E27FC236}">
                <a16:creationId xmlns:a16="http://schemas.microsoft.com/office/drawing/2014/main" id="{D112B5D4-7521-7B46-9A38-4A381431211C}"/>
              </a:ext>
            </a:extLst>
          </p:cNvPr>
          <p:cNvSpPr txBox="1"/>
          <p:nvPr/>
        </p:nvSpPr>
        <p:spPr>
          <a:xfrm>
            <a:off x="1066800" y="5861983"/>
            <a:ext cx="2044390" cy="369332"/>
          </a:xfrm>
          <a:prstGeom prst="rect">
            <a:avLst/>
          </a:prstGeom>
          <a:noFill/>
        </p:spPr>
        <p:txBody>
          <a:bodyPr wrap="square" rtlCol="0">
            <a:spAutoFit/>
          </a:bodyPr>
          <a:lstStyle/>
          <a:p>
            <a:r>
              <a:rPr lang="en-US" dirty="0"/>
              <a:t>Empathy</a:t>
            </a:r>
          </a:p>
        </p:txBody>
      </p:sp>
      <p:sp>
        <p:nvSpPr>
          <p:cNvPr id="17" name="TextBox 16">
            <a:extLst>
              <a:ext uri="{FF2B5EF4-FFF2-40B4-BE49-F238E27FC236}">
                <a16:creationId xmlns:a16="http://schemas.microsoft.com/office/drawing/2014/main" id="{15BCF51D-F777-A941-A928-3B40D0F2D74D}"/>
              </a:ext>
            </a:extLst>
          </p:cNvPr>
          <p:cNvSpPr txBox="1"/>
          <p:nvPr/>
        </p:nvSpPr>
        <p:spPr>
          <a:xfrm>
            <a:off x="486936" y="2066982"/>
            <a:ext cx="1602059" cy="369332"/>
          </a:xfrm>
          <a:prstGeom prst="rect">
            <a:avLst/>
          </a:prstGeom>
          <a:noFill/>
        </p:spPr>
        <p:txBody>
          <a:bodyPr wrap="square" rtlCol="0">
            <a:spAutoFit/>
          </a:bodyPr>
          <a:lstStyle/>
          <a:p>
            <a:endParaRPr lang="en-US" dirty="0"/>
          </a:p>
        </p:txBody>
      </p:sp>
      <p:sp>
        <p:nvSpPr>
          <p:cNvPr id="18" name="TextBox 17">
            <a:extLst>
              <a:ext uri="{FF2B5EF4-FFF2-40B4-BE49-F238E27FC236}">
                <a16:creationId xmlns:a16="http://schemas.microsoft.com/office/drawing/2014/main" id="{7DDB016C-7F7A-4040-A677-F3D3FA01A076}"/>
              </a:ext>
            </a:extLst>
          </p:cNvPr>
          <p:cNvSpPr txBox="1"/>
          <p:nvPr/>
        </p:nvSpPr>
        <p:spPr>
          <a:xfrm>
            <a:off x="9860280" y="3818622"/>
            <a:ext cx="1750742" cy="369332"/>
          </a:xfrm>
          <a:prstGeom prst="rect">
            <a:avLst/>
          </a:prstGeom>
          <a:noFill/>
        </p:spPr>
        <p:txBody>
          <a:bodyPr wrap="square" rtlCol="0">
            <a:spAutoFit/>
          </a:bodyPr>
          <a:lstStyle/>
          <a:p>
            <a:r>
              <a:rPr lang="en-US" dirty="0"/>
              <a:t>Responsibility</a:t>
            </a:r>
          </a:p>
        </p:txBody>
      </p:sp>
      <p:sp>
        <p:nvSpPr>
          <p:cNvPr id="3" name="TextBox 2">
            <a:extLst>
              <a:ext uri="{FF2B5EF4-FFF2-40B4-BE49-F238E27FC236}">
                <a16:creationId xmlns:a16="http://schemas.microsoft.com/office/drawing/2014/main" id="{38D10C64-AF0D-2643-AE0E-7E78E8B52B9C}"/>
              </a:ext>
            </a:extLst>
          </p:cNvPr>
          <p:cNvSpPr txBox="1"/>
          <p:nvPr/>
        </p:nvSpPr>
        <p:spPr>
          <a:xfrm>
            <a:off x="627535" y="2073895"/>
            <a:ext cx="1844784" cy="646331"/>
          </a:xfrm>
          <a:prstGeom prst="rect">
            <a:avLst/>
          </a:prstGeom>
          <a:noFill/>
        </p:spPr>
        <p:txBody>
          <a:bodyPr wrap="square" rtlCol="0">
            <a:spAutoFit/>
          </a:bodyPr>
          <a:lstStyle/>
          <a:p>
            <a:r>
              <a:rPr lang="en-US" dirty="0"/>
              <a:t>Decision-Making skills</a:t>
            </a:r>
          </a:p>
        </p:txBody>
      </p:sp>
    </p:spTree>
    <p:extLst>
      <p:ext uri="{BB962C8B-B14F-4D97-AF65-F5344CB8AC3E}">
        <p14:creationId xmlns:p14="http://schemas.microsoft.com/office/powerpoint/2010/main" val="2541118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nodePh="1">
                                  <p:stCondLst>
                                    <p:cond delay="0"/>
                                  </p:stCondLst>
                                  <p:endCondLst>
                                    <p:cond evt="begin" delay="0">
                                      <p:tn val="10"/>
                                    </p:cond>
                                  </p:endCondLst>
                                  <p:childTnLst>
                                    <p:set>
                                      <p:cBhvr>
                                        <p:cTn id="11" dur="1" fill="hold">
                                          <p:stCondLst>
                                            <p:cond delay="0"/>
                                          </p:stCondLst>
                                        </p:cTn>
                                        <p:tgtEl>
                                          <p:spTgt spid="17"/>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3" presetClass="entr" presetSubtype="10" fill="hold" grpId="0" nodeType="click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blinds(horizontal)">
                                      <p:cBhvr>
                                        <p:cTn id="16" dur="500"/>
                                        <p:tgtEl>
                                          <p:spTgt spid="7"/>
                                        </p:tgtEl>
                                      </p:cBhvr>
                                    </p:animEffect>
                                  </p:childTnLst>
                                </p:cTn>
                              </p:par>
                            </p:childTnLst>
                          </p:cTn>
                        </p:par>
                      </p:childTnLst>
                    </p:cTn>
                  </p:par>
                  <p:par>
                    <p:cTn id="17" fill="hold">
                      <p:stCondLst>
                        <p:cond delay="indefinite"/>
                      </p:stCondLst>
                      <p:childTnLst>
                        <p:par>
                          <p:cTn id="18" fill="hold">
                            <p:stCondLst>
                              <p:cond delay="0"/>
                            </p:stCondLst>
                            <p:childTnLst>
                              <p:par>
                                <p:cTn id="19" presetID="18" presetClass="entr" presetSubtype="12" fill="hold" grpId="0" nodeType="clickEffect">
                                  <p:stCondLst>
                                    <p:cond delay="0"/>
                                  </p:stCondLst>
                                  <p:childTnLst>
                                    <p:set>
                                      <p:cBhvr>
                                        <p:cTn id="20" dur="1" fill="hold">
                                          <p:stCondLst>
                                            <p:cond delay="0"/>
                                          </p:stCondLst>
                                        </p:cTn>
                                        <p:tgtEl>
                                          <p:spTgt spid="12"/>
                                        </p:tgtEl>
                                        <p:attrNameLst>
                                          <p:attrName>style.visibility</p:attrName>
                                        </p:attrNameLst>
                                      </p:cBhvr>
                                      <p:to>
                                        <p:strVal val="visible"/>
                                      </p:to>
                                    </p:set>
                                    <p:animEffect transition="in" filter="strips(downLeft)">
                                      <p:cBhvr>
                                        <p:cTn id="21" dur="500"/>
                                        <p:tgtEl>
                                          <p:spTgt spid="12"/>
                                        </p:tgtEl>
                                      </p:cBhvr>
                                    </p:animEffect>
                                  </p:childTnLst>
                                </p:cTn>
                              </p:par>
                            </p:childTnLst>
                          </p:cTn>
                        </p:par>
                      </p:childTnLst>
                    </p:cTn>
                  </p:par>
                  <p:par>
                    <p:cTn id="22" fill="hold">
                      <p:stCondLst>
                        <p:cond delay="indefinite"/>
                      </p:stCondLst>
                      <p:childTnLst>
                        <p:par>
                          <p:cTn id="23" fill="hold">
                            <p:stCondLst>
                              <p:cond delay="0"/>
                            </p:stCondLst>
                            <p:childTnLst>
                              <p:par>
                                <p:cTn id="24" presetID="6" presetClass="entr" presetSubtype="16"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circle(in)">
                                      <p:cBhvr>
                                        <p:cTn id="26" dur="2000"/>
                                        <p:tgtEl>
                                          <p:spTgt spid="11"/>
                                        </p:tgtEl>
                                      </p:cBhvr>
                                    </p:animEffect>
                                  </p:childTnLst>
                                </p:cTn>
                              </p:par>
                            </p:childTnLst>
                          </p:cTn>
                        </p:par>
                      </p:childTnLst>
                    </p:cTn>
                  </p:par>
                  <p:par>
                    <p:cTn id="27" fill="hold">
                      <p:stCondLst>
                        <p:cond delay="indefinite"/>
                      </p:stCondLst>
                      <p:childTnLst>
                        <p:par>
                          <p:cTn id="28" fill="hold">
                            <p:stCondLst>
                              <p:cond delay="0"/>
                            </p:stCondLst>
                            <p:childTnLst>
                              <p:par>
                                <p:cTn id="29" presetID="12" presetClass="entr" presetSubtype="4" fill="hold" grpId="0" nodeType="clickEffect">
                                  <p:stCondLst>
                                    <p:cond delay="0"/>
                                  </p:stCondLst>
                                  <p:childTnLst>
                                    <p:set>
                                      <p:cBhvr>
                                        <p:cTn id="30" dur="1" fill="hold">
                                          <p:stCondLst>
                                            <p:cond delay="0"/>
                                          </p:stCondLst>
                                        </p:cTn>
                                        <p:tgtEl>
                                          <p:spTgt spid="16"/>
                                        </p:tgtEl>
                                        <p:attrNameLst>
                                          <p:attrName>style.visibility</p:attrName>
                                        </p:attrNameLst>
                                      </p:cBhvr>
                                      <p:to>
                                        <p:strVal val="visible"/>
                                      </p:to>
                                    </p:set>
                                    <p:anim calcmode="lin" valueType="num">
                                      <p:cBhvr additive="base">
                                        <p:cTn id="31" dur="500"/>
                                        <p:tgtEl>
                                          <p:spTgt spid="16"/>
                                        </p:tgtEl>
                                        <p:attrNameLst>
                                          <p:attrName>ppt_y</p:attrName>
                                        </p:attrNameLst>
                                      </p:cBhvr>
                                      <p:tavLst>
                                        <p:tav tm="0">
                                          <p:val>
                                            <p:strVal val="#ppt_y+#ppt_h*1.125000"/>
                                          </p:val>
                                        </p:tav>
                                        <p:tav tm="100000">
                                          <p:val>
                                            <p:strVal val="#ppt_y"/>
                                          </p:val>
                                        </p:tav>
                                      </p:tavLst>
                                    </p:anim>
                                    <p:animEffect transition="in" filter="wipe(up)">
                                      <p:cBhvr>
                                        <p:cTn id="32" dur="500"/>
                                        <p:tgtEl>
                                          <p:spTgt spid="16"/>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randombar(horizontal)">
                                      <p:cBhvr>
                                        <p:cTn id="37" dur="500"/>
                                        <p:tgtEl>
                                          <p:spTgt spid="9"/>
                                        </p:tgtEl>
                                      </p:cBhvr>
                                    </p:animEffect>
                                  </p:childTnLst>
                                </p:cTn>
                              </p:par>
                            </p:childTnLst>
                          </p:cTn>
                        </p:par>
                      </p:childTnLst>
                    </p:cTn>
                  </p:par>
                  <p:par>
                    <p:cTn id="38" fill="hold">
                      <p:stCondLst>
                        <p:cond delay="indefinite"/>
                      </p:stCondLst>
                      <p:childTnLst>
                        <p:par>
                          <p:cTn id="39" fill="hold">
                            <p:stCondLst>
                              <p:cond delay="0"/>
                            </p:stCondLst>
                            <p:childTnLst>
                              <p:par>
                                <p:cTn id="40" presetID="55" presetClass="entr" presetSubtype="0" fill="hold" grpId="0" nodeType="clickEffect">
                                  <p:stCondLst>
                                    <p:cond delay="0"/>
                                  </p:stCondLst>
                                  <p:childTnLst>
                                    <p:set>
                                      <p:cBhvr>
                                        <p:cTn id="41" dur="1" fill="hold">
                                          <p:stCondLst>
                                            <p:cond delay="0"/>
                                          </p:stCondLst>
                                        </p:cTn>
                                        <p:tgtEl>
                                          <p:spTgt spid="15"/>
                                        </p:tgtEl>
                                        <p:attrNameLst>
                                          <p:attrName>style.visibility</p:attrName>
                                        </p:attrNameLst>
                                      </p:cBhvr>
                                      <p:to>
                                        <p:strVal val="visible"/>
                                      </p:to>
                                    </p:set>
                                    <p:anim calcmode="lin" valueType="num">
                                      <p:cBhvr>
                                        <p:cTn id="42" dur="1000" fill="hold"/>
                                        <p:tgtEl>
                                          <p:spTgt spid="15"/>
                                        </p:tgtEl>
                                        <p:attrNameLst>
                                          <p:attrName>ppt_w</p:attrName>
                                        </p:attrNameLst>
                                      </p:cBhvr>
                                      <p:tavLst>
                                        <p:tav tm="0">
                                          <p:val>
                                            <p:strVal val="#ppt_w*0.70"/>
                                          </p:val>
                                        </p:tav>
                                        <p:tav tm="100000">
                                          <p:val>
                                            <p:strVal val="#ppt_w"/>
                                          </p:val>
                                        </p:tav>
                                      </p:tavLst>
                                    </p:anim>
                                    <p:anim calcmode="lin" valueType="num">
                                      <p:cBhvr>
                                        <p:cTn id="43" dur="1000" fill="hold"/>
                                        <p:tgtEl>
                                          <p:spTgt spid="15"/>
                                        </p:tgtEl>
                                        <p:attrNameLst>
                                          <p:attrName>ppt_h</p:attrName>
                                        </p:attrNameLst>
                                      </p:cBhvr>
                                      <p:tavLst>
                                        <p:tav tm="0">
                                          <p:val>
                                            <p:strVal val="#ppt_h"/>
                                          </p:val>
                                        </p:tav>
                                        <p:tav tm="100000">
                                          <p:val>
                                            <p:strVal val="#ppt_h"/>
                                          </p:val>
                                        </p:tav>
                                      </p:tavLst>
                                    </p:anim>
                                    <p:animEffect transition="in" filter="fade">
                                      <p:cBhvr>
                                        <p:cTn id="44" dur="1000"/>
                                        <p:tgtEl>
                                          <p:spTgt spid="15"/>
                                        </p:tgtEl>
                                      </p:cBhvr>
                                    </p:animEffect>
                                  </p:childTnLst>
                                </p:cTn>
                              </p:par>
                            </p:childTnLst>
                          </p:cTn>
                        </p:par>
                      </p:childTnLst>
                    </p:cTn>
                  </p:par>
                  <p:par>
                    <p:cTn id="45" fill="hold">
                      <p:stCondLst>
                        <p:cond delay="indefinite"/>
                      </p:stCondLst>
                      <p:childTnLst>
                        <p:par>
                          <p:cTn id="46" fill="hold">
                            <p:stCondLst>
                              <p:cond delay="0"/>
                            </p:stCondLst>
                            <p:childTnLst>
                              <p:par>
                                <p:cTn id="47" presetID="21" presetClass="entr" presetSubtype="1" fill="hold" grpId="0" nodeType="clickEffect">
                                  <p:stCondLst>
                                    <p:cond delay="0"/>
                                  </p:stCondLst>
                                  <p:childTnLst>
                                    <p:set>
                                      <p:cBhvr>
                                        <p:cTn id="48" dur="1" fill="hold">
                                          <p:stCondLst>
                                            <p:cond delay="0"/>
                                          </p:stCondLst>
                                        </p:cTn>
                                        <p:tgtEl>
                                          <p:spTgt spid="14"/>
                                        </p:tgtEl>
                                        <p:attrNameLst>
                                          <p:attrName>style.visibility</p:attrName>
                                        </p:attrNameLst>
                                      </p:cBhvr>
                                      <p:to>
                                        <p:strVal val="visible"/>
                                      </p:to>
                                    </p:set>
                                    <p:animEffect transition="in" filter="wheel(1)">
                                      <p:cBhvr>
                                        <p:cTn id="49" dur="2000"/>
                                        <p:tgtEl>
                                          <p:spTgt spid="14"/>
                                        </p:tgtEl>
                                      </p:cBhvr>
                                    </p:animEffect>
                                  </p:childTnLst>
                                </p:cTn>
                              </p:par>
                            </p:childTnLst>
                          </p:cTn>
                        </p:par>
                      </p:childTnLst>
                    </p:cTn>
                  </p:par>
                  <p:par>
                    <p:cTn id="50" fill="hold">
                      <p:stCondLst>
                        <p:cond delay="indefinite"/>
                      </p:stCondLst>
                      <p:childTnLst>
                        <p:par>
                          <p:cTn id="51" fill="hold">
                            <p:stCondLst>
                              <p:cond delay="0"/>
                            </p:stCondLst>
                            <p:childTnLst>
                              <p:par>
                                <p:cTn id="52" presetID="20" presetClass="entr" presetSubtype="0" fill="hold" grpId="0" nodeType="clickEffect">
                                  <p:stCondLst>
                                    <p:cond delay="0"/>
                                  </p:stCondLst>
                                  <p:childTnLst>
                                    <p:set>
                                      <p:cBhvr>
                                        <p:cTn id="53" dur="1" fill="hold">
                                          <p:stCondLst>
                                            <p:cond delay="0"/>
                                          </p:stCondLst>
                                        </p:cTn>
                                        <p:tgtEl>
                                          <p:spTgt spid="18"/>
                                        </p:tgtEl>
                                        <p:attrNameLst>
                                          <p:attrName>style.visibility</p:attrName>
                                        </p:attrNameLst>
                                      </p:cBhvr>
                                      <p:to>
                                        <p:strVal val="visible"/>
                                      </p:to>
                                    </p:set>
                                    <p:animEffect transition="in" filter="wedge">
                                      <p:cBhvr>
                                        <p:cTn id="54" dur="2000"/>
                                        <p:tgtEl>
                                          <p:spTgt spid="18"/>
                                        </p:tgtEl>
                                      </p:cBhvr>
                                    </p:animEffect>
                                  </p:childTnLst>
                                </p:cTn>
                              </p:par>
                            </p:childTnLst>
                          </p:cTn>
                        </p:par>
                      </p:childTnLst>
                    </p:cTn>
                  </p:par>
                  <p:par>
                    <p:cTn id="55" fill="hold">
                      <p:stCondLst>
                        <p:cond delay="indefinite"/>
                      </p:stCondLst>
                      <p:childTnLst>
                        <p:par>
                          <p:cTn id="56" fill="hold">
                            <p:stCondLst>
                              <p:cond delay="0"/>
                            </p:stCondLst>
                            <p:childTnLst>
                              <p:par>
                                <p:cTn id="57" presetID="31" presetClass="entr" presetSubtype="0" fill="hold" grpId="0" nodeType="clickEffect">
                                  <p:stCondLst>
                                    <p:cond delay="0"/>
                                  </p:stCondLst>
                                  <p:childTnLst>
                                    <p:set>
                                      <p:cBhvr>
                                        <p:cTn id="58" dur="1" fill="hold">
                                          <p:stCondLst>
                                            <p:cond delay="0"/>
                                          </p:stCondLst>
                                        </p:cTn>
                                        <p:tgtEl>
                                          <p:spTgt spid="10"/>
                                        </p:tgtEl>
                                        <p:attrNameLst>
                                          <p:attrName>style.visibility</p:attrName>
                                        </p:attrNameLst>
                                      </p:cBhvr>
                                      <p:to>
                                        <p:strVal val="visible"/>
                                      </p:to>
                                    </p:set>
                                    <p:anim calcmode="lin" valueType="num">
                                      <p:cBhvr>
                                        <p:cTn id="59" dur="1000" fill="hold"/>
                                        <p:tgtEl>
                                          <p:spTgt spid="10"/>
                                        </p:tgtEl>
                                        <p:attrNameLst>
                                          <p:attrName>ppt_w</p:attrName>
                                        </p:attrNameLst>
                                      </p:cBhvr>
                                      <p:tavLst>
                                        <p:tav tm="0">
                                          <p:val>
                                            <p:fltVal val="0"/>
                                          </p:val>
                                        </p:tav>
                                        <p:tav tm="100000">
                                          <p:val>
                                            <p:strVal val="#ppt_w"/>
                                          </p:val>
                                        </p:tav>
                                      </p:tavLst>
                                    </p:anim>
                                    <p:anim calcmode="lin" valueType="num">
                                      <p:cBhvr>
                                        <p:cTn id="60" dur="1000" fill="hold"/>
                                        <p:tgtEl>
                                          <p:spTgt spid="10"/>
                                        </p:tgtEl>
                                        <p:attrNameLst>
                                          <p:attrName>ppt_h</p:attrName>
                                        </p:attrNameLst>
                                      </p:cBhvr>
                                      <p:tavLst>
                                        <p:tav tm="0">
                                          <p:val>
                                            <p:fltVal val="0"/>
                                          </p:val>
                                        </p:tav>
                                        <p:tav tm="100000">
                                          <p:val>
                                            <p:strVal val="#ppt_h"/>
                                          </p:val>
                                        </p:tav>
                                      </p:tavLst>
                                    </p:anim>
                                    <p:anim calcmode="lin" valueType="num">
                                      <p:cBhvr>
                                        <p:cTn id="61" dur="1000" fill="hold"/>
                                        <p:tgtEl>
                                          <p:spTgt spid="10"/>
                                        </p:tgtEl>
                                        <p:attrNameLst>
                                          <p:attrName>style.rotation</p:attrName>
                                        </p:attrNameLst>
                                      </p:cBhvr>
                                      <p:tavLst>
                                        <p:tav tm="0">
                                          <p:val>
                                            <p:fltVal val="90"/>
                                          </p:val>
                                        </p:tav>
                                        <p:tav tm="100000">
                                          <p:val>
                                            <p:fltVal val="0"/>
                                          </p:val>
                                        </p:tav>
                                      </p:tavLst>
                                    </p:anim>
                                    <p:animEffect transition="in" filter="fade">
                                      <p:cBhvr>
                                        <p:cTn id="62" dur="1000"/>
                                        <p:tgtEl>
                                          <p:spTgt spid="10"/>
                                        </p:tgtEl>
                                      </p:cBhvr>
                                    </p:animEffect>
                                  </p:childTnLst>
                                </p:cTn>
                              </p:par>
                            </p:childTnLst>
                          </p:cTn>
                        </p:par>
                      </p:childTnLst>
                    </p:cTn>
                  </p:par>
                  <p:par>
                    <p:cTn id="63" fill="hold">
                      <p:stCondLst>
                        <p:cond delay="indefinite"/>
                      </p:stCondLst>
                      <p:childTnLst>
                        <p:par>
                          <p:cTn id="64" fill="hold">
                            <p:stCondLst>
                              <p:cond delay="0"/>
                            </p:stCondLst>
                            <p:childTnLst>
                              <p:par>
                                <p:cTn id="65" presetID="53" presetClass="entr" presetSubtype="16" fill="hold" grpId="0" nodeType="clickEffect">
                                  <p:stCondLst>
                                    <p:cond delay="0"/>
                                  </p:stCondLst>
                                  <p:childTnLst>
                                    <p:set>
                                      <p:cBhvr>
                                        <p:cTn id="66" dur="1" fill="hold">
                                          <p:stCondLst>
                                            <p:cond delay="0"/>
                                          </p:stCondLst>
                                        </p:cTn>
                                        <p:tgtEl>
                                          <p:spTgt spid="8"/>
                                        </p:tgtEl>
                                        <p:attrNameLst>
                                          <p:attrName>style.visibility</p:attrName>
                                        </p:attrNameLst>
                                      </p:cBhvr>
                                      <p:to>
                                        <p:strVal val="visible"/>
                                      </p:to>
                                    </p:set>
                                    <p:anim calcmode="lin" valueType="num">
                                      <p:cBhvr>
                                        <p:cTn id="67" dur="500" fill="hold"/>
                                        <p:tgtEl>
                                          <p:spTgt spid="8"/>
                                        </p:tgtEl>
                                        <p:attrNameLst>
                                          <p:attrName>ppt_w</p:attrName>
                                        </p:attrNameLst>
                                      </p:cBhvr>
                                      <p:tavLst>
                                        <p:tav tm="0">
                                          <p:val>
                                            <p:fltVal val="0"/>
                                          </p:val>
                                        </p:tav>
                                        <p:tav tm="100000">
                                          <p:val>
                                            <p:strVal val="#ppt_w"/>
                                          </p:val>
                                        </p:tav>
                                      </p:tavLst>
                                    </p:anim>
                                    <p:anim calcmode="lin" valueType="num">
                                      <p:cBhvr>
                                        <p:cTn id="68" dur="500" fill="hold"/>
                                        <p:tgtEl>
                                          <p:spTgt spid="8"/>
                                        </p:tgtEl>
                                        <p:attrNameLst>
                                          <p:attrName>ppt_h</p:attrName>
                                        </p:attrNameLst>
                                      </p:cBhvr>
                                      <p:tavLst>
                                        <p:tav tm="0">
                                          <p:val>
                                            <p:fltVal val="0"/>
                                          </p:val>
                                        </p:tav>
                                        <p:tav tm="100000">
                                          <p:val>
                                            <p:strVal val="#ppt_h"/>
                                          </p:val>
                                        </p:tav>
                                      </p:tavLst>
                                    </p:anim>
                                    <p:animEffect transition="in" filter="fade">
                                      <p:cBhvr>
                                        <p:cTn id="69" dur="500"/>
                                        <p:tgtEl>
                                          <p:spTgt spid="8"/>
                                        </p:tgtEl>
                                      </p:cBhvr>
                                    </p:animEffect>
                                  </p:childTnLst>
                                </p:cTn>
                              </p:par>
                            </p:childTnLst>
                          </p:cTn>
                        </p:par>
                      </p:childTnLst>
                    </p:cTn>
                  </p:par>
                  <p:par>
                    <p:cTn id="70" fill="hold">
                      <p:stCondLst>
                        <p:cond delay="indefinite"/>
                      </p:stCondLst>
                      <p:childTnLst>
                        <p:par>
                          <p:cTn id="71" fill="hold">
                            <p:stCondLst>
                              <p:cond delay="0"/>
                            </p:stCondLst>
                            <p:childTnLst>
                              <p:par>
                                <p:cTn id="72" presetID="45" presetClass="entr" presetSubtype="0" fill="hold" grpId="0" nodeType="clickEffect">
                                  <p:stCondLst>
                                    <p:cond delay="0"/>
                                  </p:stCondLst>
                                  <p:childTnLst>
                                    <p:set>
                                      <p:cBhvr>
                                        <p:cTn id="73" dur="1" fill="hold">
                                          <p:stCondLst>
                                            <p:cond delay="0"/>
                                          </p:stCondLst>
                                        </p:cTn>
                                        <p:tgtEl>
                                          <p:spTgt spid="13"/>
                                        </p:tgtEl>
                                        <p:attrNameLst>
                                          <p:attrName>style.visibility</p:attrName>
                                        </p:attrNameLst>
                                      </p:cBhvr>
                                      <p:to>
                                        <p:strVal val="visible"/>
                                      </p:to>
                                    </p:set>
                                    <p:animEffect transition="in" filter="fade">
                                      <p:cBhvr>
                                        <p:cTn id="74" dur="2000"/>
                                        <p:tgtEl>
                                          <p:spTgt spid="13"/>
                                        </p:tgtEl>
                                      </p:cBhvr>
                                    </p:animEffect>
                                    <p:anim calcmode="lin" valueType="num">
                                      <p:cBhvr>
                                        <p:cTn id="75" dur="2000" fill="hold"/>
                                        <p:tgtEl>
                                          <p:spTgt spid="13"/>
                                        </p:tgtEl>
                                        <p:attrNameLst>
                                          <p:attrName>ppt_w</p:attrName>
                                        </p:attrNameLst>
                                      </p:cBhvr>
                                      <p:tavLst>
                                        <p:tav tm="0" fmla="#ppt_w*sin(2.5*pi*$)">
                                          <p:val>
                                            <p:fltVal val="0"/>
                                          </p:val>
                                        </p:tav>
                                        <p:tav tm="100000">
                                          <p:val>
                                            <p:fltVal val="1"/>
                                          </p:val>
                                        </p:tav>
                                      </p:tavLst>
                                    </p:anim>
                                    <p:anim calcmode="lin" valueType="num">
                                      <p:cBhvr>
                                        <p:cTn id="76" dur="2000" fill="hold"/>
                                        <p:tgtEl>
                                          <p:spTgt spid="13"/>
                                        </p:tgtEl>
                                        <p:attrNameLst>
                                          <p:attrName>ppt_h</p:attrName>
                                        </p:attrNameLst>
                                      </p:cBhvr>
                                      <p:tavLst>
                                        <p:tav tm="0">
                                          <p:val>
                                            <p:strVal val="#ppt_h"/>
                                          </p:val>
                                        </p:tav>
                                        <p:tav tm="100000">
                                          <p:val>
                                            <p:strVal val="#ppt_h"/>
                                          </p:val>
                                        </p:tav>
                                      </p:tavLst>
                                    </p:anim>
                                  </p:childTnLst>
                                </p:cTn>
                              </p:par>
                            </p:childTnLst>
                          </p:cTn>
                        </p:par>
                      </p:childTnLst>
                    </p:cTn>
                  </p:par>
                  <p:par>
                    <p:cTn id="77" fill="hold">
                      <p:stCondLst>
                        <p:cond delay="indefinite"/>
                      </p:stCondLst>
                      <p:childTnLst>
                        <p:par>
                          <p:cTn id="78" fill="hold">
                            <p:stCondLst>
                              <p:cond delay="0"/>
                            </p:stCondLst>
                            <p:childTnLst>
                              <p:par>
                                <p:cTn id="79" presetID="9" presetClass="entr" presetSubtype="0" fill="hold" grpId="0" nodeType="clickEffect">
                                  <p:stCondLst>
                                    <p:cond delay="0"/>
                                  </p:stCondLst>
                                  <p:childTnLst>
                                    <p:set>
                                      <p:cBhvr>
                                        <p:cTn id="80" dur="1" fill="hold">
                                          <p:stCondLst>
                                            <p:cond delay="0"/>
                                          </p:stCondLst>
                                        </p:cTn>
                                        <p:tgtEl>
                                          <p:spTgt spid="3"/>
                                        </p:tgtEl>
                                        <p:attrNameLst>
                                          <p:attrName>style.visibility</p:attrName>
                                        </p:attrNameLst>
                                      </p:cBhvr>
                                      <p:to>
                                        <p:strVal val="visible"/>
                                      </p:to>
                                    </p:set>
                                    <p:animEffect transition="in" filter="dissolve">
                                      <p:cBhvr>
                                        <p:cTn id="81"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P spid="8" grpId="0"/>
      <p:bldP spid="9" grpId="0"/>
      <p:bldP spid="10" grpId="0"/>
      <p:bldP spid="11" grpId="0"/>
      <p:bldP spid="12" grpId="0"/>
      <p:bldP spid="13" grpId="0"/>
      <p:bldP spid="14" grpId="0"/>
      <p:bldP spid="15" grpId="0"/>
      <p:bldP spid="16" grpId="0"/>
      <p:bldP spid="17" grpId="0"/>
      <p:bldP spid="18" grpId="0"/>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95000"/>
            <a:lumOff val="5000"/>
          </a:schemeClr>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E192707B-B929-41A7-9B41-E959A1C68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A picture containing person, man, holding, standing&#10;&#10;Description automatically generated">
            <a:extLst>
              <a:ext uri="{FF2B5EF4-FFF2-40B4-BE49-F238E27FC236}">
                <a16:creationId xmlns:a16="http://schemas.microsoft.com/office/drawing/2014/main" id="{1CE7CADA-5BDF-4409-8961-5BAC700741B3}"/>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64245BE-0CC7-4F66-8A78-8EDC24AD7925}"/>
              </a:ext>
            </a:extLst>
          </p:cNvPr>
          <p:cNvSpPr>
            <a:spLocks noGrp="1"/>
          </p:cNvSpPr>
          <p:nvPr>
            <p:ph type="title"/>
          </p:nvPr>
        </p:nvSpPr>
        <p:spPr>
          <a:xfrm>
            <a:off x="1066800" y="642594"/>
            <a:ext cx="10058400" cy="1371600"/>
          </a:xfrm>
        </p:spPr>
        <p:txBody>
          <a:bodyPr>
            <a:normAutofit/>
          </a:bodyPr>
          <a:lstStyle/>
          <a:p>
            <a:br>
              <a:rPr lang="en-US" sz="3000" dirty="0"/>
            </a:br>
            <a:endParaRPr lang="en-GB" sz="3000" dirty="0"/>
          </a:p>
        </p:txBody>
      </p:sp>
      <p:sp>
        <p:nvSpPr>
          <p:cNvPr id="3" name="Content Placeholder 2">
            <a:extLst>
              <a:ext uri="{FF2B5EF4-FFF2-40B4-BE49-F238E27FC236}">
                <a16:creationId xmlns:a16="http://schemas.microsoft.com/office/drawing/2014/main" id="{7E19B03E-DDAF-4CAA-84A4-D86E4ED54F24}"/>
              </a:ext>
            </a:extLst>
          </p:cNvPr>
          <p:cNvSpPr>
            <a:spLocks noGrp="1"/>
          </p:cNvSpPr>
          <p:nvPr>
            <p:ph idx="1"/>
          </p:nvPr>
        </p:nvSpPr>
        <p:spPr>
          <a:xfrm>
            <a:off x="791227" y="3919654"/>
            <a:ext cx="10058400" cy="1604325"/>
          </a:xfrm>
        </p:spPr>
        <p:txBody>
          <a:bodyPr>
            <a:normAutofit/>
          </a:bodyPr>
          <a:lstStyle/>
          <a:p>
            <a:r>
              <a:rPr lang="en-GB" sz="2400" dirty="0"/>
              <a:t>Due to the nature of this job, it requires a sense of care and empathy for the service users and for the staff members.  </a:t>
            </a:r>
          </a:p>
          <a:p>
            <a:pPr marL="0" indent="0">
              <a:buNone/>
            </a:pPr>
            <a:endParaRPr lang="en-GB" dirty="0"/>
          </a:p>
          <a:p>
            <a:endParaRPr lang="en-GB" dirty="0"/>
          </a:p>
        </p:txBody>
      </p:sp>
      <p:sp>
        <p:nvSpPr>
          <p:cNvPr id="73" name="Rectangle 72">
            <a:extLst>
              <a:ext uri="{FF2B5EF4-FFF2-40B4-BE49-F238E27FC236}">
                <a16:creationId xmlns:a16="http://schemas.microsoft.com/office/drawing/2014/main" id="{8FB4235C-4505-46C7-AD8F-8769A1972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noFill/>
          <a:ln w="6350" cap="sq" cmpd="sng" algn="ctr">
            <a:solidFill>
              <a:schemeClr val="tx1"/>
            </a:solidFill>
            <a:prstDash val="solid"/>
            <a:miter lim="800000"/>
          </a:ln>
          <a:effectLst>
            <a:softEdge rad="0"/>
          </a:effectLst>
        </p:spPr>
      </p:sp>
    </p:spTree>
    <p:extLst>
      <p:ext uri="{BB962C8B-B14F-4D97-AF65-F5344CB8AC3E}">
        <p14:creationId xmlns:p14="http://schemas.microsoft.com/office/powerpoint/2010/main" val="4213105075"/>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0E9B969E-CD96-4162-BA90-449BBDA95E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23162" cy="6858000"/>
          </a:xfrm>
          <a:prstGeom prst="rect">
            <a:avLst/>
          </a:prstGeom>
          <a:solidFill>
            <a:schemeClr val="accent1"/>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useBgFill="1">
        <p:nvSpPr>
          <p:cNvPr id="75" name="Rectangle 74">
            <a:extLst>
              <a:ext uri="{FF2B5EF4-FFF2-40B4-BE49-F238E27FC236}">
                <a16:creationId xmlns:a16="http://schemas.microsoft.com/office/drawing/2014/main" id="{6B6401A4-FEE5-4976-857C-1FD0CDB2E2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3162" y="0"/>
            <a:ext cx="816874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a:extLst>
              <a:ext uri="{FF2B5EF4-FFF2-40B4-BE49-F238E27FC236}">
                <a16:creationId xmlns:a16="http://schemas.microsoft.com/office/drawing/2014/main" id="{9F5F3AE4-420E-4E87-832E-4C0800FCD0D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8517"/>
          <a:stretch/>
        </p:blipFill>
        <p:spPr bwMode="auto">
          <a:xfrm>
            <a:off x="4342192" y="384271"/>
            <a:ext cx="6880072" cy="6089458"/>
          </a:xfrm>
          <a:prstGeom prst="rect">
            <a:avLst/>
          </a:prstGeom>
          <a:noFill/>
          <a:extLst>
            <a:ext uri="{909E8E84-426E-40DD-AFC4-6F175D3DCCD1}">
              <a14:hiddenFill xmlns:a14="http://schemas.microsoft.com/office/drawing/2010/main">
                <a:solidFill>
                  <a:srgbClr val="FFFFFF"/>
                </a:solidFill>
              </a14:hiddenFill>
            </a:ext>
          </a:extLst>
        </p:spPr>
      </p:pic>
      <p:sp>
        <p:nvSpPr>
          <p:cNvPr id="77" name="Rectangle 76">
            <a:extLst>
              <a:ext uri="{FF2B5EF4-FFF2-40B4-BE49-F238E27FC236}">
                <a16:creationId xmlns:a16="http://schemas.microsoft.com/office/drawing/2014/main" id="{047AF1DF-6993-45FB-92A5-C36B1A680F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25029" cy="6858000"/>
          </a:xfrm>
          <a:prstGeom prst="rect">
            <a:avLst/>
          </a:prstGeom>
          <a:blipFill dpi="0" rotWithShape="1">
            <a:blip r:embed="rId3">
              <a:alphaModFix amt="6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1FC8E6C-517B-4C83-AD70-EB1B4826D9E0}"/>
              </a:ext>
            </a:extLst>
          </p:cNvPr>
          <p:cNvSpPr>
            <a:spLocks noGrp="1"/>
          </p:cNvSpPr>
          <p:nvPr>
            <p:ph type="title"/>
          </p:nvPr>
        </p:nvSpPr>
        <p:spPr>
          <a:xfrm>
            <a:off x="567409" y="2552330"/>
            <a:ext cx="2888344" cy="1428737"/>
          </a:xfrm>
        </p:spPr>
        <p:txBody>
          <a:bodyPr>
            <a:normAutofit fontScale="90000"/>
          </a:bodyPr>
          <a:lstStyle/>
          <a:p>
            <a:r>
              <a:rPr lang="en-GB" sz="3200" dirty="0">
                <a:solidFill>
                  <a:srgbClr val="FFFFFF"/>
                </a:solidFill>
              </a:rPr>
              <a:t>Conflict resolution throughout this module  </a:t>
            </a:r>
          </a:p>
        </p:txBody>
      </p:sp>
    </p:spTree>
    <p:extLst>
      <p:ext uri="{BB962C8B-B14F-4D97-AF65-F5344CB8AC3E}">
        <p14:creationId xmlns:p14="http://schemas.microsoft.com/office/powerpoint/2010/main" val="30173964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0E9B969E-CD96-4162-BA90-449BBDA95E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23162" cy="6858000"/>
          </a:xfrm>
          <a:prstGeom prst="rect">
            <a:avLst/>
          </a:prstGeom>
          <a:solidFill>
            <a:schemeClr val="accent1"/>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useBgFill="1">
        <p:nvSpPr>
          <p:cNvPr id="75" name="Rectangle 74">
            <a:extLst>
              <a:ext uri="{FF2B5EF4-FFF2-40B4-BE49-F238E27FC236}">
                <a16:creationId xmlns:a16="http://schemas.microsoft.com/office/drawing/2014/main" id="{6B6401A4-FEE5-4976-857C-1FD0CDB2E2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3162" y="0"/>
            <a:ext cx="816874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A picture containing red, clock, sitting, white&#10;&#10;Description automatically generated">
            <a:extLst>
              <a:ext uri="{FF2B5EF4-FFF2-40B4-BE49-F238E27FC236}">
                <a16:creationId xmlns:a16="http://schemas.microsoft.com/office/drawing/2014/main" id="{AFD8214D-4913-41BA-8830-673571A8248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713519" y="643468"/>
            <a:ext cx="4788028" cy="5410202"/>
          </a:xfrm>
          <a:prstGeom prst="rect">
            <a:avLst/>
          </a:prstGeom>
          <a:noFill/>
          <a:extLst>
            <a:ext uri="{909E8E84-426E-40DD-AFC4-6F175D3DCCD1}">
              <a14:hiddenFill xmlns:a14="http://schemas.microsoft.com/office/drawing/2010/main">
                <a:solidFill>
                  <a:srgbClr val="FFFFFF"/>
                </a:solidFill>
              </a14:hiddenFill>
            </a:ext>
          </a:extLst>
        </p:spPr>
      </p:pic>
      <p:sp>
        <p:nvSpPr>
          <p:cNvPr id="77" name="Rectangle 76">
            <a:extLst>
              <a:ext uri="{FF2B5EF4-FFF2-40B4-BE49-F238E27FC236}">
                <a16:creationId xmlns:a16="http://schemas.microsoft.com/office/drawing/2014/main" id="{047AF1DF-6993-45FB-92A5-C36B1A680F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25029" cy="6858000"/>
          </a:xfrm>
          <a:prstGeom prst="rect">
            <a:avLst/>
          </a:prstGeom>
          <a:blipFill dpi="0" rotWithShape="1">
            <a:blip r:embed="rId3">
              <a:alphaModFix amt="6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6C807BB-8875-4764-B418-75D013B3595C}"/>
              </a:ext>
            </a:extLst>
          </p:cNvPr>
          <p:cNvSpPr>
            <a:spLocks noGrp="1"/>
          </p:cNvSpPr>
          <p:nvPr>
            <p:ph type="title"/>
          </p:nvPr>
        </p:nvSpPr>
        <p:spPr>
          <a:xfrm>
            <a:off x="567409" y="2422160"/>
            <a:ext cx="2888344" cy="1428737"/>
          </a:xfrm>
        </p:spPr>
        <p:txBody>
          <a:bodyPr>
            <a:normAutofit fontScale="90000"/>
          </a:bodyPr>
          <a:lstStyle/>
          <a:p>
            <a:r>
              <a:rPr lang="en-GB" sz="3000" dirty="0">
                <a:solidFill>
                  <a:srgbClr val="FFFFFF"/>
                </a:solidFill>
              </a:rPr>
              <a:t>Time management/ organisational skills throughout this module</a:t>
            </a:r>
          </a:p>
        </p:txBody>
      </p:sp>
    </p:spTree>
    <p:extLst>
      <p:ext uri="{BB962C8B-B14F-4D97-AF65-F5344CB8AC3E}">
        <p14:creationId xmlns:p14="http://schemas.microsoft.com/office/powerpoint/2010/main" val="27968527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0E9B969E-CD96-4162-BA90-449BBDA95E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23162" cy="6858000"/>
          </a:xfrm>
          <a:prstGeom prst="rect">
            <a:avLst/>
          </a:prstGeom>
          <a:solidFill>
            <a:schemeClr val="accent1"/>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useBgFill="1">
        <p:nvSpPr>
          <p:cNvPr id="75" name="Rectangle 74">
            <a:extLst>
              <a:ext uri="{FF2B5EF4-FFF2-40B4-BE49-F238E27FC236}">
                <a16:creationId xmlns:a16="http://schemas.microsoft.com/office/drawing/2014/main" id="{6B6401A4-FEE5-4976-857C-1FD0CDB2E2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3162" y="0"/>
            <a:ext cx="816874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a:extLst>
              <a:ext uri="{FF2B5EF4-FFF2-40B4-BE49-F238E27FC236}">
                <a16:creationId xmlns:a16="http://schemas.microsoft.com/office/drawing/2014/main" id="{008195A4-C929-4349-B40A-05A4E92E2F7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67497" y="1052345"/>
            <a:ext cx="6880072" cy="4592448"/>
          </a:xfrm>
          <a:prstGeom prst="rect">
            <a:avLst/>
          </a:prstGeom>
          <a:noFill/>
          <a:extLst>
            <a:ext uri="{909E8E84-426E-40DD-AFC4-6F175D3DCCD1}">
              <a14:hiddenFill xmlns:a14="http://schemas.microsoft.com/office/drawing/2010/main">
                <a:solidFill>
                  <a:srgbClr val="FFFFFF"/>
                </a:solidFill>
              </a14:hiddenFill>
            </a:ext>
          </a:extLst>
        </p:spPr>
      </p:pic>
      <p:sp>
        <p:nvSpPr>
          <p:cNvPr id="77" name="Rectangle 76">
            <a:extLst>
              <a:ext uri="{FF2B5EF4-FFF2-40B4-BE49-F238E27FC236}">
                <a16:creationId xmlns:a16="http://schemas.microsoft.com/office/drawing/2014/main" id="{047AF1DF-6993-45FB-92A5-C36B1A680F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25029" cy="6858000"/>
          </a:xfrm>
          <a:prstGeom prst="rect">
            <a:avLst/>
          </a:prstGeom>
          <a:blipFill dpi="0" rotWithShape="1">
            <a:blip r:embed="rId3">
              <a:alphaModFix amt="6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9656689-C242-4B81-8152-9B2B11B022CE}"/>
              </a:ext>
            </a:extLst>
          </p:cNvPr>
          <p:cNvSpPr>
            <a:spLocks noGrp="1"/>
          </p:cNvSpPr>
          <p:nvPr>
            <p:ph type="title"/>
          </p:nvPr>
        </p:nvSpPr>
        <p:spPr>
          <a:xfrm>
            <a:off x="567409" y="2234270"/>
            <a:ext cx="2888344" cy="1428737"/>
          </a:xfrm>
        </p:spPr>
        <p:txBody>
          <a:bodyPr>
            <a:normAutofit fontScale="90000"/>
          </a:bodyPr>
          <a:lstStyle/>
          <a:p>
            <a:r>
              <a:rPr lang="en-GB" sz="3000" dirty="0">
                <a:solidFill>
                  <a:srgbClr val="FFFFFF"/>
                </a:solidFill>
              </a:rPr>
              <a:t>Stress management throughout this module</a:t>
            </a:r>
          </a:p>
        </p:txBody>
      </p:sp>
    </p:spTree>
    <p:extLst>
      <p:ext uri="{BB962C8B-B14F-4D97-AF65-F5344CB8AC3E}">
        <p14:creationId xmlns:p14="http://schemas.microsoft.com/office/powerpoint/2010/main" val="42875081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2307B5-2380-1C44-A281-CDE5D8A93159}"/>
              </a:ext>
            </a:extLst>
          </p:cNvPr>
          <p:cNvSpPr>
            <a:spLocks noGrp="1"/>
          </p:cNvSpPr>
          <p:nvPr>
            <p:ph type="title"/>
          </p:nvPr>
        </p:nvSpPr>
        <p:spPr/>
        <p:txBody>
          <a:bodyPr>
            <a:normAutofit/>
          </a:bodyPr>
          <a:lstStyle/>
          <a:p>
            <a:r>
              <a:rPr lang="en-US" dirty="0"/>
              <a:t>If these skills aren’t enhanced …</a:t>
            </a:r>
          </a:p>
        </p:txBody>
      </p:sp>
      <p:sp>
        <p:nvSpPr>
          <p:cNvPr id="3" name="Content Placeholder 2">
            <a:extLst>
              <a:ext uri="{FF2B5EF4-FFF2-40B4-BE49-F238E27FC236}">
                <a16:creationId xmlns:a16="http://schemas.microsoft.com/office/drawing/2014/main" id="{4C91AA6A-03A7-6640-95EB-058565B0B667}"/>
              </a:ext>
            </a:extLst>
          </p:cNvPr>
          <p:cNvSpPr>
            <a:spLocks noGrp="1"/>
          </p:cNvSpPr>
          <p:nvPr>
            <p:ph idx="1"/>
          </p:nvPr>
        </p:nvSpPr>
        <p:spPr/>
        <p:txBody>
          <a:bodyPr/>
          <a:lstStyle/>
          <a:p>
            <a:pPr marL="0" indent="0">
              <a:buNone/>
            </a:pPr>
            <a:r>
              <a:rPr lang="en-US" dirty="0"/>
              <a:t> </a:t>
            </a:r>
          </a:p>
        </p:txBody>
      </p:sp>
      <p:sp>
        <p:nvSpPr>
          <p:cNvPr id="4" name="TextBox 3">
            <a:extLst>
              <a:ext uri="{FF2B5EF4-FFF2-40B4-BE49-F238E27FC236}">
                <a16:creationId xmlns:a16="http://schemas.microsoft.com/office/drawing/2014/main" id="{793764EA-C4E8-184F-968F-F45D240111BB}"/>
              </a:ext>
            </a:extLst>
          </p:cNvPr>
          <p:cNvSpPr txBox="1"/>
          <p:nvPr/>
        </p:nvSpPr>
        <p:spPr>
          <a:xfrm>
            <a:off x="1066800" y="2479082"/>
            <a:ext cx="10985531" cy="2585323"/>
          </a:xfrm>
          <a:prstGeom prst="rect">
            <a:avLst/>
          </a:prstGeom>
          <a:noFill/>
        </p:spPr>
        <p:txBody>
          <a:bodyPr wrap="square" rtlCol="0">
            <a:spAutoFit/>
          </a:bodyPr>
          <a:lstStyle/>
          <a:p>
            <a:endParaRPr lang="en-US" dirty="0"/>
          </a:p>
          <a:p>
            <a:r>
              <a:rPr lang="en-US" dirty="0"/>
              <a:t>WHAT HAPPENS …</a:t>
            </a:r>
          </a:p>
          <a:p>
            <a:endParaRPr lang="en-US" dirty="0"/>
          </a:p>
          <a:p>
            <a:pPr marL="285750" indent="-285750">
              <a:buFontTx/>
              <a:buChar char="-"/>
            </a:pPr>
            <a:r>
              <a:rPr lang="en-US" dirty="0"/>
              <a:t>Loss of independence with staff and individuals</a:t>
            </a:r>
          </a:p>
          <a:p>
            <a:pPr marL="285750" indent="-285750">
              <a:buFontTx/>
              <a:buChar char="-"/>
            </a:pPr>
            <a:r>
              <a:rPr lang="en-US" dirty="0"/>
              <a:t>Loss of staff confidence</a:t>
            </a:r>
          </a:p>
          <a:p>
            <a:pPr marL="285750" indent="-285750">
              <a:buFontTx/>
              <a:buChar char="-"/>
            </a:pPr>
            <a:r>
              <a:rPr lang="en-US" dirty="0"/>
              <a:t>Loss of staff morale </a:t>
            </a:r>
          </a:p>
          <a:p>
            <a:pPr marL="285750" indent="-285750">
              <a:buFontTx/>
              <a:buChar char="-"/>
            </a:pPr>
            <a:r>
              <a:rPr lang="en-US" dirty="0"/>
              <a:t>Loss of respect</a:t>
            </a:r>
          </a:p>
          <a:p>
            <a:pPr marL="285750" indent="-285750">
              <a:buFontTx/>
              <a:buChar char="-"/>
            </a:pPr>
            <a:r>
              <a:rPr lang="en-US" dirty="0"/>
              <a:t>Loss of competence</a:t>
            </a:r>
          </a:p>
          <a:p>
            <a:pPr marL="285750" indent="-285750">
              <a:buFont typeface="Arial" panose="020B0604020202020204" pitchFamily="34" charset="0"/>
              <a:buChar char="•"/>
            </a:pPr>
            <a:endParaRPr lang="en-US" dirty="0"/>
          </a:p>
        </p:txBody>
      </p:sp>
      <p:pic>
        <p:nvPicPr>
          <p:cNvPr id="3074" name="Picture 2">
            <a:extLst>
              <a:ext uri="{FF2B5EF4-FFF2-40B4-BE49-F238E27FC236}">
                <a16:creationId xmlns:a16="http://schemas.microsoft.com/office/drawing/2014/main" id="{D2472609-8507-45E5-81CE-C78385B29F9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0015"/>
          <a:stretch/>
        </p:blipFill>
        <p:spPr bwMode="auto">
          <a:xfrm>
            <a:off x="6820226" y="2305571"/>
            <a:ext cx="4304974" cy="29323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8953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decel="50000" fill="hold">
                                          <p:stCondLst>
                                            <p:cond delay="0"/>
                                          </p:stCondLst>
                                        </p:cTn>
                                        <p:tgtEl>
                                          <p:spTgt spid="2"/>
                                        </p:tgtEl>
                                        <p:attrNameLst>
                                          <p:attrName>style.rotation</p:attrName>
                                        </p:attrNameLst>
                                      </p:cBhvr>
                                      <p:tavLst>
                                        <p:tav tm="0">
                                          <p:val>
                                            <p:fltVal val="-90"/>
                                          </p:val>
                                        </p:tav>
                                        <p:tav tm="100000">
                                          <p:val>
                                            <p:fltVal val="0"/>
                                          </p:val>
                                        </p:tav>
                                      </p:tavLst>
                                    </p:anim>
                                    <p:anim calcmode="lin" valueType="num">
                                      <p:cBhvr>
                                        <p:cTn id="8" dur="500" decel="50000" fill="hold">
                                          <p:stCondLst>
                                            <p:cond delay="0"/>
                                          </p:stCondLst>
                                        </p:cTn>
                                        <p:tgtEl>
                                          <p:spTgt spid="2"/>
                                        </p:tgtEl>
                                        <p:attrNameLst>
                                          <p:attrName>ppt_w</p:attrName>
                                        </p:attrNameLst>
                                      </p:cBhvr>
                                      <p:tavLst>
                                        <p:tav tm="0">
                                          <p:val>
                                            <p:strVal val="#ppt_w"/>
                                          </p:val>
                                        </p:tav>
                                        <p:tav tm="100000">
                                          <p:val>
                                            <p:strVal val="#ppt_w*.05"/>
                                          </p:val>
                                        </p:tav>
                                      </p:tavLst>
                                    </p:anim>
                                    <p:anim calcmode="lin" valueType="num">
                                      <p:cBhvr>
                                        <p:cTn id="9" dur="500" accel="50000" fill="hold">
                                          <p:stCondLst>
                                            <p:cond delay="500"/>
                                          </p:stCondLst>
                                        </p:cTn>
                                        <p:tgtEl>
                                          <p:spTgt spid="2"/>
                                        </p:tgtEl>
                                        <p:attrNameLst>
                                          <p:attrName>ppt_w</p:attrName>
                                        </p:attrNameLst>
                                      </p:cBhvr>
                                      <p:tavLst>
                                        <p:tav tm="0">
                                          <p:val>
                                            <p:strVal val="#ppt_w*.05"/>
                                          </p:val>
                                        </p:tav>
                                        <p:tav tm="100000">
                                          <p:val>
                                            <p:strVal val="#ppt_w"/>
                                          </p:val>
                                        </p:tav>
                                      </p:tavLst>
                                    </p:anim>
                                    <p:anim calcmode="lin" valueType="num">
                                      <p:cBhvr>
                                        <p:cTn id="10" dur="1000" fill="hold"/>
                                        <p:tgtEl>
                                          <p:spTgt spid="2"/>
                                        </p:tgtEl>
                                        <p:attrNameLst>
                                          <p:attrName>ppt_h</p:attrName>
                                        </p:attrNameLst>
                                      </p:cBhvr>
                                      <p:tavLst>
                                        <p:tav tm="0">
                                          <p:val>
                                            <p:strVal val="#ppt_h"/>
                                          </p:val>
                                        </p:tav>
                                        <p:tav tm="100000">
                                          <p:val>
                                            <p:strVal val="#ppt_h"/>
                                          </p:val>
                                        </p:tav>
                                      </p:tavLst>
                                    </p:anim>
                                    <p:anim calcmode="lin" valueType="num">
                                      <p:cBhvr>
                                        <p:cTn id="11" dur="500" decel="50000" fill="hold">
                                          <p:stCondLst>
                                            <p:cond delay="0"/>
                                          </p:stCondLst>
                                        </p:cTn>
                                        <p:tgtEl>
                                          <p:spTgt spid="2"/>
                                        </p:tgtEl>
                                        <p:attrNameLst>
                                          <p:attrName>ppt_x</p:attrName>
                                        </p:attrNameLst>
                                      </p:cBhvr>
                                      <p:tavLst>
                                        <p:tav tm="0">
                                          <p:val>
                                            <p:strVal val="#ppt_x+.4"/>
                                          </p:val>
                                        </p:tav>
                                        <p:tav tm="100000">
                                          <p:val>
                                            <p:strVal val="#ppt_x"/>
                                          </p:val>
                                        </p:tav>
                                      </p:tavLst>
                                    </p:anim>
                                    <p:anim calcmode="lin" valueType="num">
                                      <p:cBhvr>
                                        <p:cTn id="12" dur="500" decel="50000" fill="hold">
                                          <p:stCondLst>
                                            <p:cond delay="0"/>
                                          </p:stCondLst>
                                        </p:cTn>
                                        <p:tgtEl>
                                          <p:spTgt spid="2"/>
                                        </p:tgtEl>
                                        <p:attrNameLst>
                                          <p:attrName>ppt_y</p:attrName>
                                        </p:attrNameLst>
                                      </p:cBhvr>
                                      <p:tavLst>
                                        <p:tav tm="0">
                                          <p:val>
                                            <p:strVal val="#ppt_y-.2"/>
                                          </p:val>
                                        </p:tav>
                                        <p:tav tm="100000">
                                          <p:val>
                                            <p:strVal val="#ppt_y+.1"/>
                                          </p:val>
                                        </p:tav>
                                      </p:tavLst>
                                    </p:anim>
                                    <p:anim calcmode="lin" valueType="num">
                                      <p:cBhvr>
                                        <p:cTn id="13" dur="500" accel="50000" fill="hold">
                                          <p:stCondLst>
                                            <p:cond delay="500"/>
                                          </p:stCondLst>
                                        </p:cTn>
                                        <p:tgtEl>
                                          <p:spTgt spid="2"/>
                                        </p:tgtEl>
                                        <p:attrNameLst>
                                          <p:attrName>ppt_y</p:attrName>
                                        </p:attrNameLst>
                                      </p:cBhvr>
                                      <p:tavLst>
                                        <p:tav tm="0">
                                          <p:val>
                                            <p:strVal val="#ppt_y+.1"/>
                                          </p:val>
                                        </p:tav>
                                        <p:tav tm="100000">
                                          <p:val>
                                            <p:strVal val="#ppt_y"/>
                                          </p:val>
                                        </p:tav>
                                      </p:tavLst>
                                    </p:anim>
                                    <p:animEffect transition="in" filter="fade">
                                      <p:cBhvr>
                                        <p:cTn id="14" dur="1000" decel="50000">
                                          <p:stCondLst>
                                            <p:cond delay="0"/>
                                          </p:stCondLst>
                                        </p:cTn>
                                        <p:tgtEl>
                                          <p:spTgt spid="2"/>
                                        </p:tgtEl>
                                      </p:cBhvr>
                                    </p:animEffect>
                                  </p:childTnLst>
                                </p:cTn>
                              </p:par>
                            </p:childTnLst>
                          </p:cTn>
                        </p:par>
                      </p:childTnLst>
                    </p:cTn>
                  </p:par>
                  <p:par>
                    <p:cTn id="15" fill="hold">
                      <p:stCondLst>
                        <p:cond delay="indefinite"/>
                      </p:stCondLst>
                      <p:childTnLst>
                        <p:par>
                          <p:cTn id="16" fill="hold">
                            <p:stCondLst>
                              <p:cond delay="0"/>
                            </p:stCondLst>
                            <p:childTnLst>
                              <p:par>
                                <p:cTn id="17" presetID="3" presetClass="emph" presetSubtype="2" fill="hold" nodeType="clickEffect">
                                  <p:stCondLst>
                                    <p:cond delay="0"/>
                                  </p:stCondLst>
                                  <p:childTnLst>
                                    <p:animClr clrSpc="rgb" dir="cw">
                                      <p:cBhvr override="childStyle">
                                        <p:cTn id="18" dur="2000" fill="hold"/>
                                        <p:tgtEl>
                                          <p:spTgt spid="4">
                                            <p:txEl>
                                              <p:pRg st="1" end="1"/>
                                            </p:txEl>
                                          </p:spTgt>
                                        </p:tgtEl>
                                        <p:attrNameLst>
                                          <p:attrName>style.color</p:attrName>
                                        </p:attrNameLst>
                                      </p:cBhvr>
                                      <p:to>
                                        <a:schemeClr val="accent2"/>
                                      </p:to>
                                    </p:animClr>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anim calcmode="lin" valueType="num">
                                      <p:cBhvr additive="base">
                                        <p:cTn id="23"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4">
                                            <p:txEl>
                                              <p:pRg st="4" end="4"/>
                                            </p:txEl>
                                          </p:spTgt>
                                        </p:tgtEl>
                                        <p:attrNameLst>
                                          <p:attrName>style.visibility</p:attrName>
                                        </p:attrNameLst>
                                      </p:cBhvr>
                                      <p:to>
                                        <p:strVal val="visible"/>
                                      </p:to>
                                    </p:set>
                                    <p:anim calcmode="lin" valueType="num">
                                      <p:cBhvr additive="base">
                                        <p:cTn id="29"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4">
                                            <p:txEl>
                                              <p:pRg st="5" end="5"/>
                                            </p:txEl>
                                          </p:spTgt>
                                        </p:tgtEl>
                                        <p:attrNameLst>
                                          <p:attrName>style.visibility</p:attrName>
                                        </p:attrNameLst>
                                      </p:cBhvr>
                                      <p:to>
                                        <p:strVal val="visible"/>
                                      </p:to>
                                    </p:set>
                                    <p:anim calcmode="lin" valueType="num">
                                      <p:cBhvr additive="base">
                                        <p:cTn id="35"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4">
                                            <p:txEl>
                                              <p:pRg st="6" end="6"/>
                                            </p:txEl>
                                          </p:spTgt>
                                        </p:tgtEl>
                                        <p:attrNameLst>
                                          <p:attrName>style.visibility</p:attrName>
                                        </p:attrNameLst>
                                      </p:cBhvr>
                                      <p:to>
                                        <p:strVal val="visible"/>
                                      </p:to>
                                    </p:set>
                                    <p:anim calcmode="lin" valueType="num">
                                      <p:cBhvr additive="base">
                                        <p:cTn id="41"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4">
                                            <p:txEl>
                                              <p:pRg st="7" end="7"/>
                                            </p:txEl>
                                          </p:spTgt>
                                        </p:tgtEl>
                                        <p:attrNameLst>
                                          <p:attrName>style.visibility</p:attrName>
                                        </p:attrNameLst>
                                      </p:cBhvr>
                                      <p:to>
                                        <p:strVal val="visible"/>
                                      </p:to>
                                    </p:set>
                                    <p:anim calcmode="lin" valueType="num">
                                      <p:cBhvr additive="base">
                                        <p:cTn id="47"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2BAB4-6C37-4136-881C-3CDB2731A4EB}"/>
              </a:ext>
            </a:extLst>
          </p:cNvPr>
          <p:cNvSpPr>
            <a:spLocks noGrp="1"/>
          </p:cNvSpPr>
          <p:nvPr>
            <p:ph type="title"/>
          </p:nvPr>
        </p:nvSpPr>
        <p:spPr/>
        <p:txBody>
          <a:bodyPr>
            <a:normAutofit fontScale="90000"/>
          </a:bodyPr>
          <a:lstStyle/>
          <a:p>
            <a:r>
              <a:rPr lang="en-GB" dirty="0"/>
              <a:t>How do I prevent these things happening within this job role? </a:t>
            </a:r>
          </a:p>
        </p:txBody>
      </p:sp>
      <p:sp>
        <p:nvSpPr>
          <p:cNvPr id="3" name="Content Placeholder 2">
            <a:extLst>
              <a:ext uri="{FF2B5EF4-FFF2-40B4-BE49-F238E27FC236}">
                <a16:creationId xmlns:a16="http://schemas.microsoft.com/office/drawing/2014/main" id="{C0DE8154-6B75-4823-AE8C-45B7B4DF98AE}"/>
              </a:ext>
            </a:extLst>
          </p:cNvPr>
          <p:cNvSpPr>
            <a:spLocks noGrp="1"/>
          </p:cNvSpPr>
          <p:nvPr>
            <p:ph idx="1"/>
          </p:nvPr>
        </p:nvSpPr>
        <p:spPr/>
        <p:txBody>
          <a:bodyPr>
            <a:normAutofit fontScale="85000" lnSpcReduction="20000"/>
          </a:bodyPr>
          <a:lstStyle/>
          <a:p>
            <a:endParaRPr lang="en-GB" dirty="0"/>
          </a:p>
          <a:p>
            <a:r>
              <a:rPr lang="en-GB" dirty="0"/>
              <a:t>Ensure not to rely on other people</a:t>
            </a:r>
          </a:p>
          <a:p>
            <a:endParaRPr lang="en-GB" dirty="0"/>
          </a:p>
          <a:p>
            <a:r>
              <a:rPr lang="en-GB" dirty="0"/>
              <a:t>Regular meetings with other management to discuss and assess improvements within the scheme.</a:t>
            </a:r>
          </a:p>
          <a:p>
            <a:pPr marL="0" indent="0">
              <a:buNone/>
            </a:pPr>
            <a:r>
              <a:rPr lang="en-GB" dirty="0"/>
              <a:t> </a:t>
            </a:r>
          </a:p>
          <a:p>
            <a:r>
              <a:rPr lang="en-GB" dirty="0"/>
              <a:t>Regular supervisions with staff members to ensure they have no issues arising</a:t>
            </a:r>
          </a:p>
          <a:p>
            <a:pPr marL="0" indent="0">
              <a:buNone/>
            </a:pPr>
            <a:r>
              <a:rPr lang="en-GB" dirty="0"/>
              <a:t> </a:t>
            </a:r>
          </a:p>
          <a:p>
            <a:r>
              <a:rPr lang="en-GB" dirty="0"/>
              <a:t>Ensure it’s a fun but professional place of work where staff feel valued</a:t>
            </a:r>
          </a:p>
          <a:p>
            <a:endParaRPr lang="en-GB" dirty="0"/>
          </a:p>
          <a:p>
            <a:r>
              <a:rPr lang="en-GB" dirty="0"/>
              <a:t>Record important things happening in work no matter how small and ensuring staff get rewarded for this</a:t>
            </a:r>
          </a:p>
          <a:p>
            <a:endParaRPr lang="en-GB" dirty="0"/>
          </a:p>
          <a:p>
            <a:r>
              <a:rPr lang="en-GB" dirty="0"/>
              <a:t>Recording personal needs in care plans, sharing information among staff members and other professionals.</a:t>
            </a:r>
          </a:p>
          <a:p>
            <a:endParaRPr lang="en-GB" dirty="0"/>
          </a:p>
        </p:txBody>
      </p:sp>
    </p:spTree>
    <p:extLst>
      <p:ext uri="{BB962C8B-B14F-4D97-AF65-F5344CB8AC3E}">
        <p14:creationId xmlns:p14="http://schemas.microsoft.com/office/powerpoint/2010/main" val="37871690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5711C-3E46-E64A-A574-52927CB7511C}"/>
              </a:ext>
            </a:extLst>
          </p:cNvPr>
          <p:cNvSpPr>
            <a:spLocks noGrp="1"/>
          </p:cNvSpPr>
          <p:nvPr>
            <p:ph type="title"/>
          </p:nvPr>
        </p:nvSpPr>
        <p:spPr/>
        <p:txBody>
          <a:bodyPr/>
          <a:lstStyle/>
          <a:p>
            <a:r>
              <a:rPr lang="en-US" dirty="0"/>
              <a:t>Person Centred Review  </a:t>
            </a:r>
          </a:p>
        </p:txBody>
      </p:sp>
      <p:sp>
        <p:nvSpPr>
          <p:cNvPr id="3" name="Content Placeholder 2">
            <a:extLst>
              <a:ext uri="{FF2B5EF4-FFF2-40B4-BE49-F238E27FC236}">
                <a16:creationId xmlns:a16="http://schemas.microsoft.com/office/drawing/2014/main" id="{244E3AB4-38D2-3D47-B8BB-ACF0421C45D2}"/>
              </a:ext>
            </a:extLst>
          </p:cNvPr>
          <p:cNvSpPr>
            <a:spLocks noGrp="1"/>
          </p:cNvSpPr>
          <p:nvPr>
            <p:ph idx="1"/>
          </p:nvPr>
        </p:nvSpPr>
        <p:spPr/>
        <p:txBody>
          <a:bodyPr>
            <a:normAutofit fontScale="85000" lnSpcReduction="10000"/>
          </a:bodyPr>
          <a:lstStyle/>
          <a:p>
            <a:r>
              <a:rPr lang="en-US" dirty="0"/>
              <a:t>Three Steps ..</a:t>
            </a:r>
          </a:p>
          <a:p>
            <a:r>
              <a:rPr lang="en-US" dirty="0"/>
              <a:t> What am I doing now?</a:t>
            </a:r>
          </a:p>
          <a:p>
            <a:r>
              <a:rPr lang="en-US" dirty="0"/>
              <a:t>How is it going?</a:t>
            </a:r>
          </a:p>
          <a:p>
            <a:r>
              <a:rPr lang="en-US" dirty="0"/>
              <a:t>What are the next steps?</a:t>
            </a:r>
          </a:p>
          <a:p>
            <a:pPr marL="0" indent="0">
              <a:buNone/>
            </a:pPr>
            <a:endParaRPr lang="en-US" dirty="0"/>
          </a:p>
          <a:p>
            <a:r>
              <a:rPr lang="en-US" dirty="0"/>
              <a:t>Making sure we are truly considering the experiences of the person we support, their families and those involved in their support needs including staff members to make them feel valued.</a:t>
            </a:r>
          </a:p>
          <a:p>
            <a:r>
              <a:rPr lang="en-US" dirty="0"/>
              <a:t>To create an environment whereby the people we support can truly express their wishes and feelings where they are also enhancing their skills</a:t>
            </a:r>
          </a:p>
          <a:p>
            <a:r>
              <a:rPr lang="en-US" dirty="0"/>
              <a:t>To ensure they are involved in all aspects of their support and reflect how well the outcomes have been </a:t>
            </a:r>
          </a:p>
          <a:p>
            <a:r>
              <a:rPr lang="en-US" dirty="0"/>
              <a:t>What needs to be altered, reassessed or what is working well and to improve on</a:t>
            </a:r>
          </a:p>
          <a:p>
            <a:r>
              <a:rPr lang="en-US" dirty="0"/>
              <a:t>What can we do to help the people we support achieve to the best of their abilities with enhancing their skills.</a:t>
            </a:r>
          </a:p>
          <a:p>
            <a:endParaRPr lang="en-US" dirty="0"/>
          </a:p>
          <a:p>
            <a:endParaRPr lang="en-US" dirty="0"/>
          </a:p>
        </p:txBody>
      </p:sp>
    </p:spTree>
    <p:extLst>
      <p:ext uri="{BB962C8B-B14F-4D97-AF65-F5344CB8AC3E}">
        <p14:creationId xmlns:p14="http://schemas.microsoft.com/office/powerpoint/2010/main" val="717047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 presetClass="entr" presetSubtype="10"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blinds(horizontal)">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3" presetClass="entr" presetSubtype="10" fill="hold"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blinds(horizontal)">
                                      <p:cBhvr>
                                        <p:cTn id="18" dur="5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 presetClass="entr" presetSubtype="1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blinds(horizontal)">
                                      <p:cBhvr>
                                        <p:cTn id="23" dur="500"/>
                                        <p:tgtEl>
                                          <p:spTgt spid="3">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3" presetClass="entr" presetSubtype="1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blinds(horizontal)">
                                      <p:cBhvr>
                                        <p:cTn id="28" dur="500"/>
                                        <p:tgtEl>
                                          <p:spTgt spid="3">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3" presetClass="entr" presetSubtype="10" fill="hold" nodeType="click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Effect transition="in" filter="blinds(horizontal)">
                                      <p:cBhvr>
                                        <p:cTn id="33" dur="500"/>
                                        <p:tgtEl>
                                          <p:spTgt spid="3">
                                            <p:txEl>
                                              <p:pRg st="5" end="5"/>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3" presetClass="entr" presetSubtype="10" fill="hold" nodeType="clickEffect">
                                  <p:stCondLst>
                                    <p:cond delay="0"/>
                                  </p:stCondLst>
                                  <p:childTnLst>
                                    <p:set>
                                      <p:cBhvr>
                                        <p:cTn id="37" dur="1" fill="hold">
                                          <p:stCondLst>
                                            <p:cond delay="0"/>
                                          </p:stCondLst>
                                        </p:cTn>
                                        <p:tgtEl>
                                          <p:spTgt spid="3">
                                            <p:txEl>
                                              <p:pRg st="6" end="6"/>
                                            </p:txEl>
                                          </p:spTgt>
                                        </p:tgtEl>
                                        <p:attrNameLst>
                                          <p:attrName>style.visibility</p:attrName>
                                        </p:attrNameLst>
                                      </p:cBhvr>
                                      <p:to>
                                        <p:strVal val="visible"/>
                                      </p:to>
                                    </p:set>
                                    <p:animEffect transition="in" filter="blinds(horizontal)">
                                      <p:cBhvr>
                                        <p:cTn id="38" dur="500"/>
                                        <p:tgtEl>
                                          <p:spTgt spid="3">
                                            <p:txEl>
                                              <p:pRg st="6" end="6"/>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8" presetClass="entr" presetSubtype="12"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Effect transition="in" filter="strips(downLeft)">
                                      <p:cBhvr>
                                        <p:cTn id="43" dur="500"/>
                                        <p:tgtEl>
                                          <p:spTgt spid="3">
                                            <p:txEl>
                                              <p:pRg st="7" end="7"/>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12" presetClass="entr" presetSubtype="4" fill="hold" nodeType="clickEffect">
                                  <p:stCondLst>
                                    <p:cond delay="0"/>
                                  </p:stCondLst>
                                  <p:childTnLst>
                                    <p:set>
                                      <p:cBhvr>
                                        <p:cTn id="47" dur="1" fill="hold">
                                          <p:stCondLst>
                                            <p:cond delay="0"/>
                                          </p:stCondLst>
                                        </p:cTn>
                                        <p:tgtEl>
                                          <p:spTgt spid="3">
                                            <p:txEl>
                                              <p:pRg st="8" end="8"/>
                                            </p:txEl>
                                          </p:spTgt>
                                        </p:tgtEl>
                                        <p:attrNameLst>
                                          <p:attrName>style.visibility</p:attrName>
                                        </p:attrNameLst>
                                      </p:cBhvr>
                                      <p:to>
                                        <p:strVal val="visible"/>
                                      </p:to>
                                    </p:set>
                                    <p:anim calcmode="lin" valueType="num">
                                      <p:cBhvr additive="base">
                                        <p:cTn id="48" dur="500"/>
                                        <p:tgtEl>
                                          <p:spTgt spid="3">
                                            <p:txEl>
                                              <p:pRg st="8" end="8"/>
                                            </p:txEl>
                                          </p:spTgt>
                                        </p:tgtEl>
                                        <p:attrNameLst>
                                          <p:attrName>ppt_y</p:attrName>
                                        </p:attrNameLst>
                                      </p:cBhvr>
                                      <p:tavLst>
                                        <p:tav tm="0">
                                          <p:val>
                                            <p:strVal val="#ppt_y+#ppt_h*1.125000"/>
                                          </p:val>
                                        </p:tav>
                                        <p:tav tm="100000">
                                          <p:val>
                                            <p:strVal val="#ppt_y"/>
                                          </p:val>
                                        </p:tav>
                                      </p:tavLst>
                                    </p:anim>
                                    <p:animEffect transition="in" filter="wipe(up)">
                                      <p:cBhvr>
                                        <p:cTn id="49" dur="500"/>
                                        <p:tgtEl>
                                          <p:spTgt spid="3">
                                            <p:txEl>
                                              <p:pRg st="8" end="8"/>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nodeType="clickEffect">
                                  <p:stCondLst>
                                    <p:cond delay="0"/>
                                  </p:stCondLst>
                                  <p:childTnLst>
                                    <p:set>
                                      <p:cBhvr>
                                        <p:cTn id="53" dur="1" fill="hold">
                                          <p:stCondLst>
                                            <p:cond delay="0"/>
                                          </p:stCondLst>
                                        </p:cTn>
                                        <p:tgtEl>
                                          <p:spTgt spid="3">
                                            <p:txEl>
                                              <p:pRg st="9" end="9"/>
                                            </p:txEl>
                                          </p:spTgt>
                                        </p:tgtEl>
                                        <p:attrNameLst>
                                          <p:attrName>style.visibility</p:attrName>
                                        </p:attrNameLst>
                                      </p:cBhvr>
                                      <p:to>
                                        <p:strVal val="visible"/>
                                      </p:to>
                                    </p:set>
                                    <p:animEffect transition="in" filter="fade">
                                      <p:cBhvr>
                                        <p:cTn id="54"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9782AF-A626-8A4F-8101-8670491D23E1}"/>
              </a:ext>
            </a:extLst>
          </p:cNvPr>
          <p:cNvSpPr>
            <a:spLocks noGrp="1"/>
          </p:cNvSpPr>
          <p:nvPr>
            <p:ph type="title"/>
          </p:nvPr>
        </p:nvSpPr>
        <p:spPr/>
        <p:txBody>
          <a:bodyPr/>
          <a:lstStyle/>
          <a:p>
            <a:r>
              <a:rPr lang="en-US" dirty="0"/>
              <a:t>Outcomes …</a:t>
            </a:r>
          </a:p>
        </p:txBody>
      </p:sp>
      <p:pic>
        <p:nvPicPr>
          <p:cNvPr id="5" name="Content Placeholder 4">
            <a:extLst>
              <a:ext uri="{FF2B5EF4-FFF2-40B4-BE49-F238E27FC236}">
                <a16:creationId xmlns:a16="http://schemas.microsoft.com/office/drawing/2014/main" id="{40C5024C-C324-AC44-A2D1-A9DB31F3C772}"/>
              </a:ext>
            </a:extLst>
          </p:cNvPr>
          <p:cNvPicPr>
            <a:picLocks noGrp="1" noChangeAspect="1"/>
          </p:cNvPicPr>
          <p:nvPr>
            <p:ph idx="1"/>
          </p:nvPr>
        </p:nvPicPr>
        <p:blipFill>
          <a:blip r:embed="rId2"/>
          <a:stretch>
            <a:fillRect/>
          </a:stretch>
        </p:blipFill>
        <p:spPr>
          <a:xfrm>
            <a:off x="4667250" y="2640806"/>
            <a:ext cx="2857500" cy="2857500"/>
          </a:xfrm>
        </p:spPr>
      </p:pic>
      <p:sp>
        <p:nvSpPr>
          <p:cNvPr id="6" name="TextBox 5">
            <a:extLst>
              <a:ext uri="{FF2B5EF4-FFF2-40B4-BE49-F238E27FC236}">
                <a16:creationId xmlns:a16="http://schemas.microsoft.com/office/drawing/2014/main" id="{23E03BB6-1645-8A42-8E14-3998E01D63F6}"/>
              </a:ext>
            </a:extLst>
          </p:cNvPr>
          <p:cNvSpPr txBox="1"/>
          <p:nvPr/>
        </p:nvSpPr>
        <p:spPr>
          <a:xfrm>
            <a:off x="655320" y="2194560"/>
            <a:ext cx="2194560" cy="369332"/>
          </a:xfrm>
          <a:prstGeom prst="rect">
            <a:avLst/>
          </a:prstGeom>
          <a:noFill/>
        </p:spPr>
        <p:txBody>
          <a:bodyPr wrap="square" rtlCol="0">
            <a:spAutoFit/>
          </a:bodyPr>
          <a:lstStyle/>
          <a:p>
            <a:r>
              <a:rPr lang="en-US" dirty="0"/>
              <a:t>Positivity</a:t>
            </a:r>
          </a:p>
        </p:txBody>
      </p:sp>
      <p:sp>
        <p:nvSpPr>
          <p:cNvPr id="7" name="TextBox 6">
            <a:extLst>
              <a:ext uri="{FF2B5EF4-FFF2-40B4-BE49-F238E27FC236}">
                <a16:creationId xmlns:a16="http://schemas.microsoft.com/office/drawing/2014/main" id="{29F1B32D-A630-C846-9C91-0ABBA71EB62A}"/>
              </a:ext>
            </a:extLst>
          </p:cNvPr>
          <p:cNvSpPr txBox="1"/>
          <p:nvPr/>
        </p:nvSpPr>
        <p:spPr>
          <a:xfrm>
            <a:off x="2164080" y="3432519"/>
            <a:ext cx="1874520" cy="646331"/>
          </a:xfrm>
          <a:prstGeom prst="rect">
            <a:avLst/>
          </a:prstGeom>
          <a:noFill/>
        </p:spPr>
        <p:txBody>
          <a:bodyPr wrap="square" rtlCol="0">
            <a:spAutoFit/>
          </a:bodyPr>
          <a:lstStyle/>
          <a:p>
            <a:r>
              <a:rPr lang="en-US" dirty="0"/>
              <a:t>Embracing change</a:t>
            </a:r>
          </a:p>
        </p:txBody>
      </p:sp>
      <p:sp>
        <p:nvSpPr>
          <p:cNvPr id="8" name="TextBox 7">
            <a:extLst>
              <a:ext uri="{FF2B5EF4-FFF2-40B4-BE49-F238E27FC236}">
                <a16:creationId xmlns:a16="http://schemas.microsoft.com/office/drawing/2014/main" id="{61B6BC54-D768-024C-B785-7A6A91D0AA9B}"/>
              </a:ext>
            </a:extLst>
          </p:cNvPr>
          <p:cNvSpPr txBox="1"/>
          <p:nvPr/>
        </p:nvSpPr>
        <p:spPr>
          <a:xfrm>
            <a:off x="8100060" y="1681169"/>
            <a:ext cx="2057400" cy="369332"/>
          </a:xfrm>
          <a:prstGeom prst="rect">
            <a:avLst/>
          </a:prstGeom>
          <a:noFill/>
        </p:spPr>
        <p:txBody>
          <a:bodyPr wrap="square" rtlCol="0">
            <a:spAutoFit/>
          </a:bodyPr>
          <a:lstStyle/>
          <a:p>
            <a:r>
              <a:rPr lang="en-US" dirty="0"/>
              <a:t>Confidence </a:t>
            </a:r>
          </a:p>
        </p:txBody>
      </p:sp>
      <p:sp>
        <p:nvSpPr>
          <p:cNvPr id="9" name="TextBox 8">
            <a:extLst>
              <a:ext uri="{FF2B5EF4-FFF2-40B4-BE49-F238E27FC236}">
                <a16:creationId xmlns:a16="http://schemas.microsoft.com/office/drawing/2014/main" id="{07498B36-F626-324A-89A2-E247381300E9}"/>
              </a:ext>
            </a:extLst>
          </p:cNvPr>
          <p:cNvSpPr txBox="1"/>
          <p:nvPr/>
        </p:nvSpPr>
        <p:spPr>
          <a:xfrm>
            <a:off x="8625840" y="3137571"/>
            <a:ext cx="2499360" cy="646331"/>
          </a:xfrm>
          <a:prstGeom prst="rect">
            <a:avLst/>
          </a:prstGeom>
          <a:noFill/>
        </p:spPr>
        <p:txBody>
          <a:bodyPr wrap="square" rtlCol="0">
            <a:spAutoFit/>
          </a:bodyPr>
          <a:lstStyle/>
          <a:p>
            <a:r>
              <a:rPr lang="en-US" dirty="0"/>
              <a:t>Staff morale within the workplace </a:t>
            </a:r>
          </a:p>
        </p:txBody>
      </p:sp>
      <p:sp>
        <p:nvSpPr>
          <p:cNvPr id="10" name="TextBox 9">
            <a:extLst>
              <a:ext uri="{FF2B5EF4-FFF2-40B4-BE49-F238E27FC236}">
                <a16:creationId xmlns:a16="http://schemas.microsoft.com/office/drawing/2014/main" id="{F856449F-EC55-E546-AA39-BA06EDA96D91}"/>
              </a:ext>
            </a:extLst>
          </p:cNvPr>
          <p:cNvSpPr txBox="1"/>
          <p:nvPr/>
        </p:nvSpPr>
        <p:spPr>
          <a:xfrm>
            <a:off x="1066800" y="5498306"/>
            <a:ext cx="2194560" cy="646331"/>
          </a:xfrm>
          <a:prstGeom prst="rect">
            <a:avLst/>
          </a:prstGeom>
          <a:noFill/>
        </p:spPr>
        <p:txBody>
          <a:bodyPr wrap="square" rtlCol="0">
            <a:spAutoFit/>
          </a:bodyPr>
          <a:lstStyle/>
          <a:p>
            <a:r>
              <a:rPr lang="en-US" dirty="0"/>
              <a:t>Goals and enhanced skills</a:t>
            </a:r>
          </a:p>
        </p:txBody>
      </p:sp>
      <p:sp>
        <p:nvSpPr>
          <p:cNvPr id="11" name="TextBox 10">
            <a:extLst>
              <a:ext uri="{FF2B5EF4-FFF2-40B4-BE49-F238E27FC236}">
                <a16:creationId xmlns:a16="http://schemas.microsoft.com/office/drawing/2014/main" id="{1201D8E3-E619-AE46-AD42-21B52E54A225}"/>
              </a:ext>
            </a:extLst>
          </p:cNvPr>
          <p:cNvSpPr txBox="1"/>
          <p:nvPr/>
        </p:nvSpPr>
        <p:spPr>
          <a:xfrm>
            <a:off x="8862060" y="5128974"/>
            <a:ext cx="2590800" cy="646331"/>
          </a:xfrm>
          <a:prstGeom prst="rect">
            <a:avLst/>
          </a:prstGeom>
          <a:noFill/>
        </p:spPr>
        <p:txBody>
          <a:bodyPr wrap="square" rtlCol="0">
            <a:spAutoFit/>
          </a:bodyPr>
          <a:lstStyle/>
          <a:p>
            <a:r>
              <a:rPr lang="en-US" dirty="0"/>
              <a:t>Professional environment</a:t>
            </a:r>
          </a:p>
        </p:txBody>
      </p:sp>
      <p:sp>
        <p:nvSpPr>
          <p:cNvPr id="12" name="TextBox 11">
            <a:extLst>
              <a:ext uri="{FF2B5EF4-FFF2-40B4-BE49-F238E27FC236}">
                <a16:creationId xmlns:a16="http://schemas.microsoft.com/office/drawing/2014/main" id="{251B6B9B-2E93-FC4A-95DB-DCBD4E160D35}"/>
              </a:ext>
            </a:extLst>
          </p:cNvPr>
          <p:cNvSpPr txBox="1"/>
          <p:nvPr/>
        </p:nvSpPr>
        <p:spPr>
          <a:xfrm>
            <a:off x="5207000" y="5867638"/>
            <a:ext cx="3028950" cy="369332"/>
          </a:xfrm>
          <a:prstGeom prst="rect">
            <a:avLst/>
          </a:prstGeom>
          <a:noFill/>
        </p:spPr>
        <p:txBody>
          <a:bodyPr wrap="square" rtlCol="0">
            <a:spAutoFit/>
          </a:bodyPr>
          <a:lstStyle/>
          <a:p>
            <a:r>
              <a:rPr lang="en-US" dirty="0"/>
              <a:t>New Hobbies </a:t>
            </a:r>
          </a:p>
        </p:txBody>
      </p:sp>
    </p:spTree>
    <p:extLst>
      <p:ext uri="{BB962C8B-B14F-4D97-AF65-F5344CB8AC3E}">
        <p14:creationId xmlns:p14="http://schemas.microsoft.com/office/powerpoint/2010/main" val="2823651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 presetClass="entr" presetSubtype="1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checkerboard(across)">
                                      <p:cBhvr>
                                        <p:cTn id="13" dur="5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3" presetClass="entr" presetSubtype="10" fill="hold" grpId="0" nodeType="click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blinds(horizontal)">
                                      <p:cBhvr>
                                        <p:cTn id="18" dur="500"/>
                                        <p:tgtEl>
                                          <p:spTgt spid="7"/>
                                        </p:tgtEl>
                                      </p:cBhvr>
                                    </p:animEffec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8" presetClass="entr" presetSubtype="12"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strips(downLeft)">
                                      <p:cBhvr>
                                        <p:cTn id="27" dur="500"/>
                                        <p:tgtEl>
                                          <p:spTgt spid="12"/>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circle(in)">
                                      <p:cBhvr>
                                        <p:cTn id="32" dur="20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12" presetClass="entr" presetSubtype="4"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anim calcmode="lin" valueType="num">
                                      <p:cBhvr additive="base">
                                        <p:cTn id="37" dur="500"/>
                                        <p:tgtEl>
                                          <p:spTgt spid="9"/>
                                        </p:tgtEl>
                                        <p:attrNameLst>
                                          <p:attrName>ppt_y</p:attrName>
                                        </p:attrNameLst>
                                      </p:cBhvr>
                                      <p:tavLst>
                                        <p:tav tm="0">
                                          <p:val>
                                            <p:strVal val="#ppt_y+#ppt_h*1.125000"/>
                                          </p:val>
                                        </p:tav>
                                        <p:tav tm="100000">
                                          <p:val>
                                            <p:strVal val="#ppt_y"/>
                                          </p:val>
                                        </p:tav>
                                      </p:tavLst>
                                    </p:anim>
                                    <p:animEffect transition="in" filter="wipe(up)">
                                      <p:cBhvr>
                                        <p:cTn id="38" dur="500"/>
                                        <p:tgtEl>
                                          <p:spTgt spid="9"/>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11">
                                            <p:txEl>
                                              <p:pRg st="0" end="0"/>
                                            </p:txEl>
                                          </p:spTgt>
                                        </p:tgtEl>
                                        <p:attrNameLst>
                                          <p:attrName>style.visibility</p:attrName>
                                        </p:attrNameLst>
                                      </p:cBhvr>
                                      <p:to>
                                        <p:strVal val="visible"/>
                                      </p:to>
                                    </p:set>
                                    <p:animEffect transition="in" filter="fade">
                                      <p:cBhvr>
                                        <p:cTn id="43" dur="500"/>
                                        <p:tgtEl>
                                          <p:spTgt spid="1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P spid="7" grpId="0"/>
      <p:bldP spid="8" grpId="0"/>
      <p:bldP spid="9" grpId="0"/>
      <p:bldP spid="10" grpId="0"/>
      <p:bldP spid="1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991AF-3A16-7B4E-A8E1-1C3ED2DE9FB1}"/>
              </a:ext>
            </a:extLst>
          </p:cNvPr>
          <p:cNvSpPr>
            <a:spLocks noGrp="1"/>
          </p:cNvSpPr>
          <p:nvPr>
            <p:ph type="title"/>
          </p:nvPr>
        </p:nvSpPr>
        <p:spPr/>
        <p:txBody>
          <a:bodyPr/>
          <a:lstStyle/>
          <a:p>
            <a:r>
              <a:rPr lang="en-US" dirty="0"/>
              <a:t>Thank you for your time </a:t>
            </a:r>
          </a:p>
        </p:txBody>
      </p:sp>
      <p:pic>
        <p:nvPicPr>
          <p:cNvPr id="5" name="Content Placeholder 4">
            <a:extLst>
              <a:ext uri="{FF2B5EF4-FFF2-40B4-BE49-F238E27FC236}">
                <a16:creationId xmlns:a16="http://schemas.microsoft.com/office/drawing/2014/main" id="{82357721-58B9-4748-8CA9-0FA730F16BAE}"/>
              </a:ext>
            </a:extLst>
          </p:cNvPr>
          <p:cNvPicPr>
            <a:picLocks noGrp="1" noChangeAspect="1"/>
          </p:cNvPicPr>
          <p:nvPr>
            <p:ph idx="1"/>
          </p:nvPr>
        </p:nvPicPr>
        <p:blipFill>
          <a:blip r:embed="rId2"/>
          <a:stretch>
            <a:fillRect/>
          </a:stretch>
        </p:blipFill>
        <p:spPr>
          <a:xfrm>
            <a:off x="3282042" y="2014194"/>
            <a:ext cx="5332186" cy="4287078"/>
          </a:xfrm>
        </p:spPr>
      </p:pic>
    </p:spTree>
    <p:extLst>
      <p:ext uri="{BB962C8B-B14F-4D97-AF65-F5344CB8AC3E}">
        <p14:creationId xmlns:p14="http://schemas.microsoft.com/office/powerpoint/2010/main" val="2617058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 presetClass="entr" presetSubtype="10"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Effect transition="in" filter="checkerboard(across)">
                                      <p:cBhvr>
                                        <p:cTn id="13"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docProps/app.xml><?xml version="1.0" encoding="utf-8"?>
<Properties xmlns="http://schemas.openxmlformats.org/officeDocument/2006/extended-properties" xmlns:vt="http://schemas.openxmlformats.org/officeDocument/2006/docPropsVTypes">
  <TotalTime>153</TotalTime>
  <Words>357</Words>
  <Application>Microsoft Office PowerPoint</Application>
  <PresentationFormat>Widescreen</PresentationFormat>
  <Paragraphs>63</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Century Gothic</vt:lpstr>
      <vt:lpstr>Garamond</vt:lpstr>
      <vt:lpstr>Savon</vt:lpstr>
      <vt:lpstr>Assistant manager support worker</vt:lpstr>
      <vt:lpstr>Job description</vt:lpstr>
      <vt:lpstr> </vt:lpstr>
      <vt:lpstr>Conflict resolution throughout this module  </vt:lpstr>
      <vt:lpstr>Time management/ organisational skills throughout this module</vt:lpstr>
      <vt:lpstr>Stress management throughout this module</vt:lpstr>
      <vt:lpstr>If these skills aren’t enhanced …</vt:lpstr>
      <vt:lpstr>How do I prevent these things happening within this job role? </vt:lpstr>
      <vt:lpstr>Person Centred Review  </vt:lpstr>
      <vt:lpstr>Outcomes …</vt:lpstr>
      <vt:lpstr>Thank you for your time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Assistant manager support worker</dc:title>
  <dc:creator>Sophie Matthews (1706623)</dc:creator>
  <cp:lastModifiedBy>Sophie Matthews</cp:lastModifiedBy>
  <cp:revision>12</cp:revision>
  <dcterms:created xsi:type="dcterms:W3CDTF">2019-10-14T22:04:44Z</dcterms:created>
  <dcterms:modified xsi:type="dcterms:W3CDTF">2019-10-16T09:33:51Z</dcterms:modified>
</cp:coreProperties>
</file>