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69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C7948B-C542-084B-90D5-B83AC171B484}" v="6" dt="2025-12-07T15:14:42.8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52"/>
    <p:restoredTop sz="94679"/>
  </p:normalViewPr>
  <p:slideViewPr>
    <p:cSldViewPr snapToGrid="0">
      <p:cViewPr varScale="1">
        <p:scale>
          <a:sx n="104" d="100"/>
          <a:sy n="104" d="100"/>
        </p:scale>
        <p:origin x="8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3CDEF7-B5CC-0047-BA5B-E2B083C76C0E}" type="datetimeFigureOut">
              <a:rPr lang="en-US" smtClean="0"/>
              <a:t>12/4/25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2FF253-5A3F-8A44-A020-69F7A9DFC5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074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2FF253-5A3F-8A44-A020-69F7A9DFC5D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089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55569-4211-944A-C5C4-E2B0F6D30C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0065D3-EA97-4139-67D4-8EEEC1893D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F515F5-06A0-A790-0700-10D591E4F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5C776-0162-F642-9D40-A5E108DB6EBF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44097D-7F40-6A7F-23D1-5BEDD33DF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F89018-21CF-B1C5-2E6E-5C8E836CF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FAC4A-6E81-784B-89BF-0D71F9DF6E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047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2D4-C011-508D-4050-47FEB81BD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4A586-5F5F-50E6-720A-81D968CFF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75106A-330D-E787-5BFD-096894899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5C776-0162-F642-9D40-A5E108DB6EBF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9DA8C-596E-163D-E03A-B4F06F04A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D38116-BECA-6002-8DCE-F15C9D1AF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FAC4A-6E81-784B-89BF-0D71F9DF6E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233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D4790-AF49-02FE-1B30-EE2D815AC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510698-ECA6-7EB6-1F85-8FC02346D9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D6DEA-4663-AF1E-409A-B9597D112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5C776-0162-F642-9D40-A5E108DB6EBF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ACA284-B76E-0288-17E4-C539C9715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4D693-C904-9A89-38E6-BC691C77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FAC4A-6E81-784B-89BF-0D71F9DF6E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630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2A371-AC35-E6B2-6B16-AA756678A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34D6E-DDCD-5492-D08A-D198E10044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C2CF9D-5D07-1E04-68F0-75B9233717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C94221-43D4-8267-5A41-4B3735D2C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5C776-0162-F642-9D40-A5E108DB6EBF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477D54-8ACB-1B92-7DCC-9ACCFD159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5F99BE-053D-36A7-0F44-7229D1F8A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FAC4A-6E81-784B-89BF-0D71F9DF6E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497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ED05D-47A4-DF91-4365-1F07C3032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F510C7-679A-CF72-BE1B-5D85FC3A2E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666180-1365-BF43-C8B0-E2018FA0F2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EE8644-66D3-923B-8606-762834FA92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ED62D1-C526-F706-4697-E686A0DB88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1BC96C-EA59-E5EF-8737-316816037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5C776-0162-F642-9D40-A5E108DB6EBF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1A1EA0-A322-0710-A69D-721CDB765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E036CB-71BC-F810-34C0-FDD50575C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FAC4A-6E81-784B-89BF-0D71F9DF6E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437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29F13-E1A8-914F-B304-F1B6D8EFA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A4C2A7-C4B5-77E1-383C-56F77077D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5C776-0162-F642-9D40-A5E108DB6EBF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FDBE9A-5C48-9DEA-2335-DA6668F0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9DAEF9-F574-41F8-CF31-467BB30D2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FAC4A-6E81-784B-89BF-0D71F9DF6E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810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728C39-578D-B7ED-573D-EFFC0E9AA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5C776-0162-F642-9D40-A5E108DB6EBF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7876C4-D951-ED86-CCF7-0969B8912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CD6768-5868-B636-4D4D-CB7C6B79F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FAC4A-6E81-784B-89BF-0D71F9DF6E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554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D970D-6080-FD27-2700-A2D13F032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70CF5-280E-21A0-C15B-8542699A7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E6838F-6F58-4CFE-B165-8D80DF4948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9F189-3AC4-E36F-B299-A2E9F26FB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5C776-0162-F642-9D40-A5E108DB6EBF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10F676-ADE8-C355-4F1E-D249F018A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E782C3-3702-2757-0780-88B89A3DF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FAC4A-6E81-784B-89BF-0D71F9DF6E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845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EB83D-A42F-F80D-481B-7E174D4A1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52E534-BE6D-7E96-0440-6131FA1BA4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2B121B-8143-6507-6114-00E842F200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FC3300-7C74-19B1-6A56-9C2F6FDDBD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5C776-0162-F642-9D40-A5E108DB6EBF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62B2A2-718E-D931-2C46-BE1F1CB33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8FB557-BAE3-31BB-EB80-CE1812EE2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FAC4A-6E81-784B-89BF-0D71F9DF6E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577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407E0-F714-53D9-6B11-87BD95FE9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F5378B-0845-DBB1-159C-CE2CCEBA89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272601-4562-2A68-FEC8-3AF5832AB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5C776-0162-F642-9D40-A5E108DB6EBF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064EF-C350-9AE1-061E-604ED70D4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9BA51F-CB80-B7EA-929B-60B18A1E9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FAC4A-6E81-784B-89BF-0D71F9DF6E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206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6DE52B-F643-D099-80C2-24FF6756CE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1D5586-E8C8-DB80-6DB8-FFD7B401AC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42B93-7173-EDA7-B055-87CADCD2F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5C776-0162-F642-9D40-A5E108DB6EBF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338EA0-D19F-1087-536E-3F6FD5BED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6D4A53-0B1E-A0DE-0DCA-9F26EE6B9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FAC4A-6E81-784B-89BF-0D71F9DF6E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22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B794E4-E073-74E0-ADA4-F220048F1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A1E395-D9D4-79C0-FD93-38F11CC7BE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2C2A1-5229-4DBF-85A3-853021400C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05C776-0162-F642-9D40-A5E108DB6EBF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6ADE58-2306-E044-2657-24EA56B835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14E706-7B3E-C8DD-93F7-4B7FD4C0B2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0FAC4A-6E81-784B-89BF-0D71F9DF6E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121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E4446A-66A6-8A35-2A44-5A43C737B7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0" y="1383528"/>
            <a:ext cx="5925989" cy="3167510"/>
          </a:xfrm>
        </p:spPr>
        <p:txBody>
          <a:bodyPr anchor="b">
            <a:normAutofit/>
          </a:bodyPr>
          <a:lstStyle/>
          <a:p>
            <a:pPr algn="r"/>
            <a:r>
              <a:rPr lang="en-US"/>
              <a:t>Enterprise and Entrepreneurship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3ACC9-D206-0A75-E262-C2883E57E7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1" y="4582814"/>
            <a:ext cx="5925987" cy="1312657"/>
          </a:xfrm>
        </p:spPr>
        <p:txBody>
          <a:bodyPr anchor="t">
            <a:normAutofit/>
          </a:bodyPr>
          <a:lstStyle/>
          <a:p>
            <a:pPr algn="r"/>
            <a:r>
              <a:rPr lang="en-US" b="1"/>
              <a:t>Business Plan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6CB9F9E9-D64C-A2D4-1A9E-FB964BF441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99140" y="2209474"/>
            <a:ext cx="2489416" cy="2489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5073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niversity-of-wales-trinity-saint-david-logo-vector | ESRC ...">
            <a:extLst>
              <a:ext uri="{FF2B5EF4-FFF2-40B4-BE49-F238E27FC236}">
                <a16:creationId xmlns:a16="http://schemas.microsoft.com/office/drawing/2014/main" id="{937B0755-CC3B-6262-D398-BE2A1CDFCC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72" y="648043"/>
            <a:ext cx="3429000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82FF1A-F156-9D7E-6F4C-EC4A89F58D50}"/>
              </a:ext>
            </a:extLst>
          </p:cNvPr>
          <p:cNvSpPr txBox="1"/>
          <p:nvPr/>
        </p:nvSpPr>
        <p:spPr>
          <a:xfrm>
            <a:off x="1124465" y="3991232"/>
            <a:ext cx="448379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Anna Fleszar</a:t>
            </a:r>
          </a:p>
          <a:p>
            <a:r>
              <a:rPr lang="en-US" sz="2400" dirty="0"/>
              <a:t>Student Number:  2427097</a:t>
            </a:r>
          </a:p>
          <a:p>
            <a:r>
              <a:rPr lang="en-US" sz="2400" dirty="0"/>
              <a:t>Module Code:  LCLM4006</a:t>
            </a:r>
          </a:p>
          <a:p>
            <a:r>
              <a:rPr lang="en-US" sz="2400" dirty="0"/>
              <a:t>Enterprise and Entrepreneurship</a:t>
            </a:r>
          </a:p>
          <a:p>
            <a:r>
              <a:rPr lang="en-US" sz="2400" dirty="0"/>
              <a:t>Charles </a:t>
            </a:r>
            <a:r>
              <a:rPr lang="en-US" sz="2400" dirty="0" err="1"/>
              <a:t>Obinwa</a:t>
            </a:r>
            <a:endParaRPr 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8B2DC3-467A-6C2B-2CF6-B3F91F0C385B}"/>
              </a:ext>
            </a:extLst>
          </p:cNvPr>
          <p:cNvSpPr txBox="1"/>
          <p:nvPr/>
        </p:nvSpPr>
        <p:spPr>
          <a:xfrm>
            <a:off x="4856205" y="2842054"/>
            <a:ext cx="35654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/>
              <a:t>Business Plan </a:t>
            </a:r>
          </a:p>
        </p:txBody>
      </p:sp>
    </p:spTree>
    <p:extLst>
      <p:ext uri="{BB962C8B-B14F-4D97-AF65-F5344CB8AC3E}">
        <p14:creationId xmlns:p14="http://schemas.microsoft.com/office/powerpoint/2010/main" val="1153226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D85CE64-A78E-F24C-AC6A-6F980BABB331}"/>
              </a:ext>
            </a:extLst>
          </p:cNvPr>
          <p:cNvSpPr txBox="1"/>
          <p:nvPr/>
        </p:nvSpPr>
        <p:spPr>
          <a:xfrm>
            <a:off x="1299754" y="1297460"/>
            <a:ext cx="8584475" cy="37389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dirty="0"/>
              <a:t>Table of Contents</a:t>
            </a:r>
          </a:p>
          <a:p>
            <a:pPr marL="4572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1" dirty="0"/>
          </a:p>
          <a:p>
            <a:pPr marL="5715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2000" dirty="0"/>
              <a:t>Introduction</a:t>
            </a:r>
          </a:p>
          <a:p>
            <a:pPr marL="5715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2000" dirty="0"/>
              <a:t>Overview of the Business </a:t>
            </a:r>
          </a:p>
          <a:p>
            <a:pPr marL="5715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2000" dirty="0"/>
              <a:t>Legal Format and Management Structure</a:t>
            </a:r>
          </a:p>
          <a:p>
            <a:pPr marL="5715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2000" dirty="0"/>
              <a:t>An organizational chart of the company </a:t>
            </a:r>
          </a:p>
          <a:p>
            <a:pPr marL="5715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2000" dirty="0"/>
              <a:t>PESTEL Analysis</a:t>
            </a:r>
          </a:p>
          <a:p>
            <a:pPr marL="5715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2000" dirty="0"/>
              <a:t>Marketing Strategies</a:t>
            </a:r>
          </a:p>
          <a:p>
            <a:pPr marL="5715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US" sz="2000" dirty="0"/>
              <a:t>Funding Requirements and Allocation</a:t>
            </a:r>
          </a:p>
          <a:p>
            <a:pPr marL="4572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4572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1" dirty="0"/>
          </a:p>
        </p:txBody>
      </p:sp>
    </p:spTree>
    <p:extLst>
      <p:ext uri="{BB962C8B-B14F-4D97-AF65-F5344CB8AC3E}">
        <p14:creationId xmlns:p14="http://schemas.microsoft.com/office/powerpoint/2010/main" val="4136379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30AC47-3239-A333-125E-F7341A0BA8AB}"/>
              </a:ext>
            </a:extLst>
          </p:cNvPr>
          <p:cNvSpPr txBox="1"/>
          <p:nvPr/>
        </p:nvSpPr>
        <p:spPr>
          <a:xfrm>
            <a:off x="1107583" y="257577"/>
            <a:ext cx="22426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1. Introduction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284B21B-FC51-2B92-6D98-9096E13CD8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8793" y="750429"/>
            <a:ext cx="7337303" cy="2723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Purpose: </a:t>
            </a:r>
            <a:r>
              <a:rPr lang="en-US" altLang="en-US" dirty="0">
                <a:solidFill>
                  <a:srgbClr val="000000"/>
                </a:solidFill>
              </a:rPr>
              <a:t> Present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the business idea  —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Mini Munch Box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Founder: Anna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Business type: Healthy children’s lunchboxes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Focus: Nutritious, balanced meals  and sustainable packaging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Location: Enfield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2129A8-F2CA-FAB1-C443-AC281143DC56}"/>
              </a:ext>
            </a:extLst>
          </p:cNvPr>
          <p:cNvSpPr txBox="1"/>
          <p:nvPr/>
        </p:nvSpPr>
        <p:spPr>
          <a:xfrm>
            <a:off x="978794" y="3657600"/>
            <a:ext cx="8279959" cy="17143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Passion for cooking and experimenting with healthy recipes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Experience working in a school setting – insight into children's food preferences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Parent of young children – personal motivation for healthy eating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Understanding of the importance of nutrition for child development </a:t>
            </a:r>
          </a:p>
        </p:txBody>
      </p:sp>
      <p:pic>
        <p:nvPicPr>
          <p:cNvPr id="10" name="Picture 9" descr="A logo for a lunch box&#10;&#10;AI-generated content may be incorrect.">
            <a:extLst>
              <a:ext uri="{FF2B5EF4-FFF2-40B4-BE49-F238E27FC236}">
                <a16:creationId xmlns:a16="http://schemas.microsoft.com/office/drawing/2014/main" id="{3FDB5697-2367-C4BB-9D5F-E3139FB8B2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3259" y="257577"/>
            <a:ext cx="1841158" cy="1723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957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ogo for a lunch box&#10;&#10;AI-generated content may be incorrect.">
            <a:extLst>
              <a:ext uri="{FF2B5EF4-FFF2-40B4-BE49-F238E27FC236}">
                <a16:creationId xmlns:a16="http://schemas.microsoft.com/office/drawing/2014/main" id="{A6E94FE2-F7F1-9894-376D-C7CDF6B817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177800"/>
            <a:ext cx="2931885" cy="26089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09CC62-82E1-B01E-C643-DB71FAEE73B8}"/>
              </a:ext>
            </a:extLst>
          </p:cNvPr>
          <p:cNvSpPr txBox="1"/>
          <p:nvPr/>
        </p:nvSpPr>
        <p:spPr>
          <a:xfrm>
            <a:off x="3744097" y="556054"/>
            <a:ext cx="4013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1. Overview of the Business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E5BDC8-B427-6799-28AB-03D637CB886A}"/>
              </a:ext>
            </a:extLst>
          </p:cNvPr>
          <p:cNvSpPr txBox="1"/>
          <p:nvPr/>
        </p:nvSpPr>
        <p:spPr>
          <a:xfrm>
            <a:off x="3515932" y="1690062"/>
            <a:ext cx="680110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Healthy lunchboxes, snacks, and drinks for children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Aimed at busy, health-conscious parents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Benefits: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Saves time for families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Supports healthy eating habits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/>
              <a:t>Product features: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Balanced nutrients: fruit, vegetables, proteins, whole grains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Eco-friendly packaging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Subscription plans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Menu flexibility / dietary requirements</a:t>
            </a:r>
          </a:p>
        </p:txBody>
      </p:sp>
    </p:spTree>
    <p:extLst>
      <p:ext uri="{BB962C8B-B14F-4D97-AF65-F5344CB8AC3E}">
        <p14:creationId xmlns:p14="http://schemas.microsoft.com/office/powerpoint/2010/main" val="2479834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F63A3D72-0CDB-A397-9B25-BAAD8FB84863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378036" y="839637"/>
            <a:ext cx="7366017" cy="4785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Legal structure: 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Sole Trader –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exclusive owner of a business, who keeps all profits after tax has been paid but liable for all losses.</a:t>
            </a: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Advantages:</a:t>
            </a:r>
          </a:p>
          <a:p>
            <a:pPr marL="457200" marR="0" lvl="1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Easy to set up</a:t>
            </a:r>
          </a:p>
          <a:p>
            <a:pPr marL="457200" marR="0" lvl="1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Full control over decisions</a:t>
            </a:r>
          </a:p>
          <a:p>
            <a:pPr marL="457200" marR="0" lvl="1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Owner keeps all profits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Risks: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Unlimited personal liability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Potential future: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Option to transition to Limited Company when growing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28843A-C4AA-DCD8-F118-D23AD346D7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9284" y="152565"/>
            <a:ext cx="2269360" cy="22693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FA56BE4-DC3D-BFC1-7DD9-831AC28A1EA9}"/>
              </a:ext>
            </a:extLst>
          </p:cNvPr>
          <p:cNvSpPr txBox="1"/>
          <p:nvPr/>
        </p:nvSpPr>
        <p:spPr>
          <a:xfrm>
            <a:off x="1223493" y="772732"/>
            <a:ext cx="22244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2. LEGAL FORMAT</a:t>
            </a:r>
          </a:p>
        </p:txBody>
      </p:sp>
    </p:spTree>
    <p:extLst>
      <p:ext uri="{BB962C8B-B14F-4D97-AF65-F5344CB8AC3E}">
        <p14:creationId xmlns:p14="http://schemas.microsoft.com/office/powerpoint/2010/main" val="766505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5F1AD9-42EE-2ABD-B088-174448AE0D40}"/>
              </a:ext>
            </a:extLst>
          </p:cNvPr>
          <p:cNvSpPr txBox="1"/>
          <p:nvPr/>
        </p:nvSpPr>
        <p:spPr>
          <a:xfrm>
            <a:off x="2253802" y="360609"/>
            <a:ext cx="64756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/>
              <a:t>4. Management Structure of Mini Munch Box Company</a:t>
            </a:r>
            <a:endParaRPr lang="en-US" sz="2000" b="1" dirty="0"/>
          </a:p>
        </p:txBody>
      </p:sp>
      <p:pic>
        <p:nvPicPr>
          <p:cNvPr id="4" name="Picture 3" descr="A logo for a lunch box&#10;&#10;AI-generated content may be incorrect.">
            <a:extLst>
              <a:ext uri="{FF2B5EF4-FFF2-40B4-BE49-F238E27FC236}">
                <a16:creationId xmlns:a16="http://schemas.microsoft.com/office/drawing/2014/main" id="{A37BD402-0464-560A-C3BB-FBFF9C5A9E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1257" y="0"/>
            <a:ext cx="1451429" cy="1190171"/>
          </a:xfrm>
          <a:prstGeom prst="rect">
            <a:avLst/>
          </a:prstGeom>
        </p:spPr>
      </p:pic>
      <p:pic>
        <p:nvPicPr>
          <p:cNvPr id="8" name="Picture 7" descr="A company organization chart with colorful squares&#10;&#10;AI-generated content may be incorrect.">
            <a:extLst>
              <a:ext uri="{FF2B5EF4-FFF2-40B4-BE49-F238E27FC236}">
                <a16:creationId xmlns:a16="http://schemas.microsoft.com/office/drawing/2014/main" id="{E798B75D-9429-DD65-C8EE-687375B233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771" y="885371"/>
            <a:ext cx="9608457" cy="5647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391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C2698F0-AF0C-ABE6-E971-6F101F42B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514" y="314876"/>
            <a:ext cx="2404154" cy="26061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8F64482-E9D5-5FFE-6618-5ED778FB5A6A}"/>
              </a:ext>
            </a:extLst>
          </p:cNvPr>
          <p:cNvSpPr txBox="1"/>
          <p:nvPr/>
        </p:nvSpPr>
        <p:spPr>
          <a:xfrm>
            <a:off x="3947886" y="864726"/>
            <a:ext cx="39914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4. PESTEL Analysis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FA08A245-8F90-2554-6EC9-525A8FD03740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3449182" y="1859339"/>
            <a:ext cx="8521520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POLITICAL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– food safety regulations, council inspections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ECONOMIC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– inflation, food cost increases, local suppliers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SOCIAL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– demand for healthy diets &amp; special dietary options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TECHNOLOGICAL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– online marketing, ordering, digital payments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ENVIRONMENTAL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– eco-packaging, food-waste reduction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LEGAL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– hygiene certification, allergen &amp; ingredient labelling compliance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1BB2EBB0-C5C1-6821-C032-5FF4CFC584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849473"/>
            <a:ext cx="11669486" cy="677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1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04955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BD32F3-14EF-834A-0434-061AEEF5D66F}"/>
              </a:ext>
            </a:extLst>
          </p:cNvPr>
          <p:cNvSpPr txBox="1"/>
          <p:nvPr/>
        </p:nvSpPr>
        <p:spPr>
          <a:xfrm>
            <a:off x="1068945" y="468086"/>
            <a:ext cx="60710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5. Market Positioning and Segmentation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FF7A6B2-257B-5C8E-A667-794E230AF78A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068945" y="774841"/>
            <a:ext cx="9826582" cy="535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Demographic: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Parents 25 - 45, children 3 - 12, both parents working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Psychographic: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Health-focused, environmentally friendly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Geographic: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Enfield -  later neighboring areas - Edmonton, Barnet, Finchley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Behavioral: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Busy, working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families</a:t>
            </a:r>
          </a:p>
          <a:p>
            <a:pPr lvl="1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Dietary restrictions: vegan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, gluten-free,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allergen-free</a:t>
            </a:r>
          </a:p>
          <a:p>
            <a:pPr marL="457200" marR="0" lvl="1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Marketing channels: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457200" marR="0" lvl="1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Instagram, Facebook groups, TikTok</a:t>
            </a:r>
          </a:p>
          <a:p>
            <a:pPr marL="457200" marR="0" lvl="1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Flyers at parks, nurseries, libraries</a:t>
            </a:r>
          </a:p>
          <a:p>
            <a:pPr marL="457200" marR="0" lvl="1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Partnerships with schools &amp; child-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centres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 descr="A logo for a lunch box&#10;&#10;AI-generated content may be incorrect.">
            <a:extLst>
              <a:ext uri="{FF2B5EF4-FFF2-40B4-BE49-F238E27FC236}">
                <a16:creationId xmlns:a16="http://schemas.microsoft.com/office/drawing/2014/main" id="{088D3B1A-A53B-66F1-FC9D-85BA1FF94C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8773" y="468086"/>
            <a:ext cx="2507343" cy="2507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62945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A95671B-3CC6-4792-9114-B74FAEA22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7F643D-97BE-4735-D739-DD58BAA8E386}"/>
              </a:ext>
            </a:extLst>
          </p:cNvPr>
          <p:cNvSpPr txBox="1"/>
          <p:nvPr/>
        </p:nvSpPr>
        <p:spPr>
          <a:xfrm>
            <a:off x="1008184" y="174032"/>
            <a:ext cx="10175631" cy="11118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6. Funding Requirements and Allocation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ACB872B-0CB6-3B5B-81BB-9BA70EFD74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8184" y="1459907"/>
            <a:ext cx="10175630" cy="76790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</a:rPr>
              <a:t>Startup cost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BA1D701-D91C-32D0-E81F-AFE6C67868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5540148"/>
              </p:ext>
            </p:extLst>
          </p:nvPr>
        </p:nvGraphicFramePr>
        <p:xfrm>
          <a:off x="1791964" y="2405149"/>
          <a:ext cx="8601975" cy="3899395"/>
        </p:xfrm>
        <a:graphic>
          <a:graphicData uri="http://schemas.openxmlformats.org/drawingml/2006/table">
            <a:tbl>
              <a:tblPr firstRow="1" firstCol="1" bandRow="1">
                <a:tableStyleId>{8799B23B-EC83-4686-B30A-512413B5E67A}</a:tableStyleId>
              </a:tblPr>
              <a:tblGrid>
                <a:gridCol w="6983407">
                  <a:extLst>
                    <a:ext uri="{9D8B030D-6E8A-4147-A177-3AD203B41FA5}">
                      <a16:colId xmlns:a16="http://schemas.microsoft.com/office/drawing/2014/main" val="2025777160"/>
                    </a:ext>
                  </a:extLst>
                </a:gridCol>
                <a:gridCol w="1618568">
                  <a:extLst>
                    <a:ext uri="{9D8B030D-6E8A-4147-A177-3AD203B41FA5}">
                      <a16:colId xmlns:a16="http://schemas.microsoft.com/office/drawing/2014/main" val="1111000627"/>
                    </a:ext>
                  </a:extLst>
                </a:gridCol>
              </a:tblGrid>
              <a:tr h="50888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300" b="1" kern="100" cap="none" spc="30">
                          <a:solidFill>
                            <a:schemeClr val="tx1"/>
                          </a:solidFill>
                          <a:effectLst/>
                        </a:rPr>
                        <a:t>Rent deposit</a:t>
                      </a:r>
                      <a:endParaRPr lang="en-US" sz="2300" b="1" kern="100" cap="none" spc="3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13211" marT="0" marB="0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cap="none" spc="30">
                          <a:solidFill>
                            <a:schemeClr val="tx1"/>
                          </a:solidFill>
                          <a:effectLst/>
                        </a:rPr>
                        <a:t>1500</a:t>
                      </a:r>
                      <a:endParaRPr lang="en-US" sz="2200" b="1" kern="100" cap="none" spc="3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13211" marT="0" marB="0" anchor="ctr"/>
                </a:tc>
                <a:extLst>
                  <a:ext uri="{0D108BD9-81ED-4DB2-BD59-A6C34878D82A}">
                    <a16:rowId xmlns:a16="http://schemas.microsoft.com/office/drawing/2014/main" val="2852908342"/>
                  </a:ext>
                </a:extLst>
              </a:tr>
              <a:tr h="48435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cap="none" spc="0">
                          <a:solidFill>
                            <a:schemeClr val="tx1"/>
                          </a:solidFill>
                          <a:effectLst/>
                        </a:rPr>
                        <a:t>Kitchen utensils/accessories </a:t>
                      </a:r>
                      <a:endParaRPr lang="en-US" sz="22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12198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cap="none" spc="0">
                          <a:solidFill>
                            <a:schemeClr val="tx1"/>
                          </a:solidFill>
                          <a:effectLst/>
                        </a:rPr>
                        <a:t>6000</a:t>
                      </a:r>
                      <a:endParaRPr lang="en-US" sz="22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121985" marT="0" marB="0"/>
                </a:tc>
                <a:extLst>
                  <a:ext uri="{0D108BD9-81ED-4DB2-BD59-A6C34878D82A}">
                    <a16:rowId xmlns:a16="http://schemas.microsoft.com/office/drawing/2014/main" val="4215752572"/>
                  </a:ext>
                </a:extLst>
              </a:tr>
              <a:tr h="48435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cap="none" spc="0">
                          <a:solidFill>
                            <a:schemeClr val="tx1"/>
                          </a:solidFill>
                          <a:effectLst/>
                        </a:rPr>
                        <a:t>Initial Stock (food, packaging, cleaning supplies)</a:t>
                      </a:r>
                      <a:endParaRPr lang="en-US" sz="22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053" marR="12198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cap="none" spc="0">
                          <a:solidFill>
                            <a:schemeClr val="tx1"/>
                          </a:solidFill>
                          <a:effectLst/>
                        </a:rPr>
                        <a:t>2500</a:t>
                      </a:r>
                      <a:endParaRPr lang="en-US" sz="22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053" marR="121985" marT="0" marB="0"/>
                </a:tc>
                <a:extLst>
                  <a:ext uri="{0D108BD9-81ED-4DB2-BD59-A6C34878D82A}">
                    <a16:rowId xmlns:a16="http://schemas.microsoft.com/office/drawing/2014/main" val="311645677"/>
                  </a:ext>
                </a:extLst>
              </a:tr>
              <a:tr h="48435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cap="none" spc="0">
                          <a:solidFill>
                            <a:schemeClr val="tx1"/>
                          </a:solidFill>
                          <a:effectLst/>
                        </a:rPr>
                        <a:t>Logo, Website and Online ordering setup</a:t>
                      </a:r>
                      <a:endParaRPr lang="en-US" sz="22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12198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cap="none" spc="0">
                          <a:solidFill>
                            <a:schemeClr val="tx1"/>
                          </a:solidFill>
                          <a:effectLst/>
                        </a:rPr>
                        <a:t>450</a:t>
                      </a:r>
                      <a:endParaRPr lang="en-US" sz="22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121985" marT="0" marB="0"/>
                </a:tc>
                <a:extLst>
                  <a:ext uri="{0D108BD9-81ED-4DB2-BD59-A6C34878D82A}">
                    <a16:rowId xmlns:a16="http://schemas.microsoft.com/office/drawing/2014/main" val="1930876024"/>
                  </a:ext>
                </a:extLst>
              </a:tr>
              <a:tr h="48435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cap="none" spc="0">
                          <a:solidFill>
                            <a:schemeClr val="tx1"/>
                          </a:solidFill>
                          <a:effectLst/>
                        </a:rPr>
                        <a:t>Food Hygiene Training</a:t>
                      </a:r>
                      <a:endParaRPr lang="en-US" sz="22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053" marR="12198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cap="none" spc="0">
                          <a:solidFill>
                            <a:schemeClr val="tx1"/>
                          </a:solidFill>
                          <a:effectLst/>
                        </a:rPr>
                        <a:t>50</a:t>
                      </a:r>
                      <a:endParaRPr lang="en-US" sz="22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053" marR="121985" marT="0" marB="0"/>
                </a:tc>
                <a:extLst>
                  <a:ext uri="{0D108BD9-81ED-4DB2-BD59-A6C34878D82A}">
                    <a16:rowId xmlns:a16="http://schemas.microsoft.com/office/drawing/2014/main" val="1883308303"/>
                  </a:ext>
                </a:extLst>
              </a:tr>
              <a:tr h="48435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cap="none" spc="0">
                          <a:solidFill>
                            <a:schemeClr val="tx1"/>
                          </a:solidFill>
                          <a:effectLst/>
                        </a:rPr>
                        <a:t>Insurance </a:t>
                      </a:r>
                      <a:endParaRPr lang="en-US" sz="22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12198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cap="none" spc="0">
                          <a:solidFill>
                            <a:schemeClr val="tx1"/>
                          </a:solidFill>
                          <a:effectLst/>
                        </a:rPr>
                        <a:t>250</a:t>
                      </a:r>
                      <a:endParaRPr lang="en-US" sz="22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121985" marT="0" marB="0"/>
                </a:tc>
                <a:extLst>
                  <a:ext uri="{0D108BD9-81ED-4DB2-BD59-A6C34878D82A}">
                    <a16:rowId xmlns:a16="http://schemas.microsoft.com/office/drawing/2014/main" val="4007794873"/>
                  </a:ext>
                </a:extLst>
              </a:tr>
              <a:tr h="48435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cap="none" spc="0">
                          <a:solidFill>
                            <a:schemeClr val="tx1"/>
                          </a:solidFill>
                          <a:effectLst/>
                        </a:rPr>
                        <a:t>Marketing </a:t>
                      </a:r>
                      <a:endParaRPr lang="en-US" sz="22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053" marR="12198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cap="none" spc="0">
                          <a:solidFill>
                            <a:schemeClr val="tx1"/>
                          </a:solidFill>
                          <a:effectLst/>
                        </a:rPr>
                        <a:t>200</a:t>
                      </a:r>
                      <a:endParaRPr lang="en-US" sz="22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053" marR="121985" marT="0" marB="0"/>
                </a:tc>
                <a:extLst>
                  <a:ext uri="{0D108BD9-81ED-4DB2-BD59-A6C34878D82A}">
                    <a16:rowId xmlns:a16="http://schemas.microsoft.com/office/drawing/2014/main" val="2157859638"/>
                  </a:ext>
                </a:extLst>
              </a:tr>
              <a:tr h="48435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cap="none" spc="0">
                          <a:solidFill>
                            <a:schemeClr val="tx1"/>
                          </a:solidFill>
                          <a:effectLst/>
                        </a:rPr>
                        <a:t>Total</a:t>
                      </a:r>
                      <a:endParaRPr lang="en-US" sz="22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121985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kern="100" cap="none" spc="0">
                          <a:solidFill>
                            <a:schemeClr val="tx1"/>
                          </a:solidFill>
                          <a:effectLst/>
                        </a:rPr>
                        <a:t>10950</a:t>
                      </a:r>
                      <a:endParaRPr lang="en-US" sz="22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121985" marT="0" marB="0"/>
                </a:tc>
                <a:extLst>
                  <a:ext uri="{0D108BD9-81ED-4DB2-BD59-A6C34878D82A}">
                    <a16:rowId xmlns:a16="http://schemas.microsoft.com/office/drawing/2014/main" val="25091912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23830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87F6C97-D6CE-253A-7C0D-3F0752C8D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241019F7-8990-AEF7-3D5D-E6757F1D81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2003" y="247649"/>
            <a:ext cx="10565046" cy="1219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zh-CN" sz="40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Fixed Cost</a:t>
            </a:r>
            <a:endParaRPr kumimoji="0" lang="en-US" altLang="zh-CN" sz="40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zh-CN" sz="40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A5A0B91-5DAE-7BE5-CC57-B099C3F420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1759134"/>
              </p:ext>
            </p:extLst>
          </p:nvPr>
        </p:nvGraphicFramePr>
        <p:xfrm>
          <a:off x="1313645" y="1944062"/>
          <a:ext cx="8190963" cy="4287144"/>
        </p:xfrm>
        <a:graphic>
          <a:graphicData uri="http://schemas.openxmlformats.org/drawingml/2006/table">
            <a:tbl>
              <a:tblPr firstRow="1" firstCol="1" bandRow="1">
                <a:tableStyleId>{8799B23B-EC83-4686-B30A-512413B5E67A}</a:tableStyleId>
              </a:tblPr>
              <a:tblGrid>
                <a:gridCol w="4269277">
                  <a:extLst>
                    <a:ext uri="{9D8B030D-6E8A-4147-A177-3AD203B41FA5}">
                      <a16:colId xmlns:a16="http://schemas.microsoft.com/office/drawing/2014/main" val="2720472801"/>
                    </a:ext>
                  </a:extLst>
                </a:gridCol>
                <a:gridCol w="3921686">
                  <a:extLst>
                    <a:ext uri="{9D8B030D-6E8A-4147-A177-3AD203B41FA5}">
                      <a16:colId xmlns:a16="http://schemas.microsoft.com/office/drawing/2014/main" val="495742793"/>
                    </a:ext>
                  </a:extLst>
                </a:gridCol>
              </a:tblGrid>
              <a:tr h="52820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30">
                          <a:solidFill>
                            <a:schemeClr val="tx1"/>
                          </a:solidFill>
                          <a:effectLst/>
                        </a:rPr>
                        <a:t>Rent</a:t>
                      </a:r>
                      <a:endParaRPr lang="en-US" sz="1800" b="1" kern="100" cap="none" spc="3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4601" marT="82336" marB="82336" anchor="ctr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30" dirty="0">
                          <a:solidFill>
                            <a:schemeClr val="tx1"/>
                          </a:solidFill>
                          <a:effectLst/>
                        </a:rPr>
                        <a:t>1500</a:t>
                      </a:r>
                      <a:endParaRPr lang="en-US" sz="1800" b="1" kern="100" cap="none" spc="3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4601" marT="82336" marB="82336" anchor="ctr"/>
                </a:tc>
                <a:extLst>
                  <a:ext uri="{0D108BD9-81ED-4DB2-BD59-A6C34878D82A}">
                    <a16:rowId xmlns:a16="http://schemas.microsoft.com/office/drawing/2014/main" val="1929927924"/>
                  </a:ext>
                </a:extLst>
              </a:tr>
              <a:tr h="52820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Bookkeeping</a:t>
                      </a:r>
                      <a:endParaRPr lang="en-US" sz="1800" b="1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82336" marT="82336" marB="82336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100</a:t>
                      </a:r>
                      <a:endParaRPr lang="en-US" sz="1800" b="1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82336" marT="82336" marB="82336"/>
                </a:tc>
                <a:extLst>
                  <a:ext uri="{0D108BD9-81ED-4DB2-BD59-A6C34878D82A}">
                    <a16:rowId xmlns:a16="http://schemas.microsoft.com/office/drawing/2014/main" val="2104354614"/>
                  </a:ext>
                </a:extLst>
              </a:tr>
              <a:tr h="52820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0">
                          <a:solidFill>
                            <a:schemeClr val="tx1"/>
                          </a:solidFill>
                          <a:effectLst/>
                        </a:rPr>
                        <a:t>Website</a:t>
                      </a:r>
                      <a:endParaRPr lang="en-US" sz="18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3005" marR="82336" marT="82336" marB="82336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100</a:t>
                      </a:r>
                      <a:endParaRPr lang="en-US" sz="1800" b="1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3005" marR="82336" marT="82336" marB="82336"/>
                </a:tc>
                <a:extLst>
                  <a:ext uri="{0D108BD9-81ED-4DB2-BD59-A6C34878D82A}">
                    <a16:rowId xmlns:a16="http://schemas.microsoft.com/office/drawing/2014/main" val="1390700298"/>
                  </a:ext>
                </a:extLst>
              </a:tr>
              <a:tr h="52820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0">
                          <a:solidFill>
                            <a:schemeClr val="tx1"/>
                          </a:solidFill>
                          <a:effectLst/>
                        </a:rPr>
                        <a:t>Phone/Internet</a:t>
                      </a:r>
                      <a:endParaRPr lang="en-US" sz="18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82336" marT="82336" marB="82336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30</a:t>
                      </a:r>
                      <a:endParaRPr lang="en-US" sz="1800" b="1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82336" marT="82336" marB="82336"/>
                </a:tc>
                <a:extLst>
                  <a:ext uri="{0D108BD9-81ED-4DB2-BD59-A6C34878D82A}">
                    <a16:rowId xmlns:a16="http://schemas.microsoft.com/office/drawing/2014/main" val="1935930200"/>
                  </a:ext>
                </a:extLst>
              </a:tr>
              <a:tr h="52820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0">
                          <a:solidFill>
                            <a:schemeClr val="tx1"/>
                          </a:solidFill>
                          <a:effectLst/>
                        </a:rPr>
                        <a:t>Marketing</a:t>
                      </a:r>
                      <a:endParaRPr lang="en-US" sz="18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3005" marR="82336" marT="82336" marB="82336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40</a:t>
                      </a:r>
                      <a:endParaRPr lang="en-US" sz="1800" b="1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3005" marR="82336" marT="82336" marB="82336"/>
                </a:tc>
                <a:extLst>
                  <a:ext uri="{0D108BD9-81ED-4DB2-BD59-A6C34878D82A}">
                    <a16:rowId xmlns:a16="http://schemas.microsoft.com/office/drawing/2014/main" val="642979183"/>
                  </a:ext>
                </a:extLst>
              </a:tr>
              <a:tr h="52820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0">
                          <a:solidFill>
                            <a:schemeClr val="tx1"/>
                          </a:solidFill>
                          <a:effectLst/>
                        </a:rPr>
                        <a:t>My Salary</a:t>
                      </a:r>
                      <a:endParaRPr lang="en-US" sz="18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82336" marT="82336" marB="82336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1500</a:t>
                      </a:r>
                      <a:endParaRPr lang="en-US" sz="1800" b="1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82336" marT="82336" marB="82336"/>
                </a:tc>
                <a:extLst>
                  <a:ext uri="{0D108BD9-81ED-4DB2-BD59-A6C34878D82A}">
                    <a16:rowId xmlns:a16="http://schemas.microsoft.com/office/drawing/2014/main" val="1848237966"/>
                  </a:ext>
                </a:extLst>
              </a:tr>
              <a:tr h="52820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0">
                          <a:solidFill>
                            <a:schemeClr val="tx1"/>
                          </a:solidFill>
                          <a:effectLst/>
                        </a:rPr>
                        <a:t>Delivery Fuel</a:t>
                      </a:r>
                      <a:endParaRPr lang="en-US" sz="18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3005" marR="82336" marT="82336" marB="82336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150</a:t>
                      </a:r>
                      <a:endParaRPr lang="en-US" sz="1800" b="1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3005" marR="82336" marT="82336" marB="82336"/>
                </a:tc>
                <a:extLst>
                  <a:ext uri="{0D108BD9-81ED-4DB2-BD59-A6C34878D82A}">
                    <a16:rowId xmlns:a16="http://schemas.microsoft.com/office/drawing/2014/main" val="1912631652"/>
                  </a:ext>
                </a:extLst>
              </a:tr>
              <a:tr h="52820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0">
                          <a:solidFill>
                            <a:schemeClr val="tx1"/>
                          </a:solidFill>
                          <a:effectLst/>
                        </a:rPr>
                        <a:t>Total</a:t>
                      </a:r>
                      <a:endParaRPr lang="en-US" sz="18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82336" marT="82336" marB="82336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3420</a:t>
                      </a:r>
                      <a:endParaRPr lang="en-US" sz="1800" b="1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82336" marT="82336" marB="82336"/>
                </a:tc>
                <a:extLst>
                  <a:ext uri="{0D108BD9-81ED-4DB2-BD59-A6C34878D82A}">
                    <a16:rowId xmlns:a16="http://schemas.microsoft.com/office/drawing/2014/main" val="2477046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74768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Background">
            <a:extLst>
              <a:ext uri="{FF2B5EF4-FFF2-40B4-BE49-F238E27FC236}">
                <a16:creationId xmlns:a16="http://schemas.microsoft.com/office/drawing/2014/main" id="{5F637E18-EF26-4327-9077-7FFC67B98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EED6667-6BE8-A2AB-422A-5A1D89727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C285E738-9FE3-47E0-6E32-2A7BC767DB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9558" y="244742"/>
            <a:ext cx="7015498" cy="12352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zh-CN" sz="36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Variable Cost</a:t>
            </a:r>
            <a:endParaRPr kumimoji="0" lang="en-US" altLang="zh-CN" sz="36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zh-CN" sz="36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2483585-5761-A2CD-E25D-2FC2865CEF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6473470"/>
              </p:ext>
            </p:extLst>
          </p:nvPr>
        </p:nvGraphicFramePr>
        <p:xfrm>
          <a:off x="761801" y="2704255"/>
          <a:ext cx="10668008" cy="3186528"/>
        </p:xfrm>
        <a:graphic>
          <a:graphicData uri="http://schemas.openxmlformats.org/drawingml/2006/table">
            <a:tbl>
              <a:tblPr firstRow="1" firstCol="1" bandRow="1"/>
              <a:tblGrid>
                <a:gridCol w="2951808">
                  <a:extLst>
                    <a:ext uri="{9D8B030D-6E8A-4147-A177-3AD203B41FA5}">
                      <a16:colId xmlns:a16="http://schemas.microsoft.com/office/drawing/2014/main" val="1746649027"/>
                    </a:ext>
                  </a:extLst>
                </a:gridCol>
                <a:gridCol w="1108962">
                  <a:extLst>
                    <a:ext uri="{9D8B030D-6E8A-4147-A177-3AD203B41FA5}">
                      <a16:colId xmlns:a16="http://schemas.microsoft.com/office/drawing/2014/main" val="2676019572"/>
                    </a:ext>
                  </a:extLst>
                </a:gridCol>
                <a:gridCol w="1033275">
                  <a:extLst>
                    <a:ext uri="{9D8B030D-6E8A-4147-A177-3AD203B41FA5}">
                      <a16:colId xmlns:a16="http://schemas.microsoft.com/office/drawing/2014/main" val="281881671"/>
                    </a:ext>
                  </a:extLst>
                </a:gridCol>
                <a:gridCol w="1033275">
                  <a:extLst>
                    <a:ext uri="{9D8B030D-6E8A-4147-A177-3AD203B41FA5}">
                      <a16:colId xmlns:a16="http://schemas.microsoft.com/office/drawing/2014/main" val="979530748"/>
                    </a:ext>
                  </a:extLst>
                </a:gridCol>
                <a:gridCol w="1110083">
                  <a:extLst>
                    <a:ext uri="{9D8B030D-6E8A-4147-A177-3AD203B41FA5}">
                      <a16:colId xmlns:a16="http://schemas.microsoft.com/office/drawing/2014/main" val="3000300502"/>
                    </a:ext>
                  </a:extLst>
                </a:gridCol>
                <a:gridCol w="1033275">
                  <a:extLst>
                    <a:ext uri="{9D8B030D-6E8A-4147-A177-3AD203B41FA5}">
                      <a16:colId xmlns:a16="http://schemas.microsoft.com/office/drawing/2014/main" val="2596100813"/>
                    </a:ext>
                  </a:extLst>
                </a:gridCol>
                <a:gridCol w="1198665">
                  <a:extLst>
                    <a:ext uri="{9D8B030D-6E8A-4147-A177-3AD203B41FA5}">
                      <a16:colId xmlns:a16="http://schemas.microsoft.com/office/drawing/2014/main" val="244004261"/>
                    </a:ext>
                  </a:extLst>
                </a:gridCol>
                <a:gridCol w="1198665">
                  <a:extLst>
                    <a:ext uri="{9D8B030D-6E8A-4147-A177-3AD203B41FA5}">
                      <a16:colId xmlns:a16="http://schemas.microsoft.com/office/drawing/2014/main" val="3740135205"/>
                    </a:ext>
                  </a:extLst>
                </a:gridCol>
              </a:tblGrid>
              <a:tr h="539558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Var.Cost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Jan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Feb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Mar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Apr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May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June 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July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3113146"/>
                  </a:ext>
                </a:extLst>
              </a:tr>
              <a:tr h="539558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Bills 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400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550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550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2865800"/>
                  </a:ext>
                </a:extLst>
              </a:tr>
              <a:tr h="1028296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Food Ingredients and Packaging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1400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1600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1650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1800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1800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1800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22306529"/>
                  </a:ext>
                </a:extLst>
              </a:tr>
              <a:tr h="539558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Hourly Paid Salary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550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600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650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650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700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700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16392047"/>
                  </a:ext>
                </a:extLst>
              </a:tr>
              <a:tr h="539558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Total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2050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2250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2700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2950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3050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3050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1100" marR="121100" marT="168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29137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85524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Background">
            <a:extLst>
              <a:ext uri="{FF2B5EF4-FFF2-40B4-BE49-F238E27FC236}">
                <a16:creationId xmlns:a16="http://schemas.microsoft.com/office/drawing/2014/main" id="{5F637E18-EF26-4327-9077-7FFC67B98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EED6667-6BE8-A2AB-422A-5A1D89727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EF3EE25-F755-361E-2932-EDC9CB815F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9558" y="244742"/>
            <a:ext cx="7015498" cy="12352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zh-CN" sz="36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Investment Capital Needed</a:t>
            </a:r>
            <a:endParaRPr kumimoji="0" lang="en-US" altLang="zh-CN" sz="36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zh-CN" sz="3600" b="0" i="0" u="none" strike="noStrike" kern="1200" cap="none" normalizeH="0" baseline="0">
              <a:ln>
                <a:noFill/>
              </a:ln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2829F73-6E0A-FE1F-DE7A-942C55448B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7898476"/>
              </p:ext>
            </p:extLst>
          </p:nvPr>
        </p:nvGraphicFramePr>
        <p:xfrm>
          <a:off x="761801" y="944606"/>
          <a:ext cx="10668007" cy="3654852"/>
        </p:xfrm>
        <a:graphic>
          <a:graphicData uri="http://schemas.openxmlformats.org/drawingml/2006/table">
            <a:tbl>
              <a:tblPr firstRow="1" firstCol="1" bandRow="1"/>
              <a:tblGrid>
                <a:gridCol w="1873687">
                  <a:extLst>
                    <a:ext uri="{9D8B030D-6E8A-4147-A177-3AD203B41FA5}">
                      <a16:colId xmlns:a16="http://schemas.microsoft.com/office/drawing/2014/main" val="2262516272"/>
                    </a:ext>
                  </a:extLst>
                </a:gridCol>
                <a:gridCol w="1465720">
                  <a:extLst>
                    <a:ext uri="{9D8B030D-6E8A-4147-A177-3AD203B41FA5}">
                      <a16:colId xmlns:a16="http://schemas.microsoft.com/office/drawing/2014/main" val="3949289217"/>
                    </a:ext>
                  </a:extLst>
                </a:gridCol>
                <a:gridCol w="1465720">
                  <a:extLst>
                    <a:ext uri="{9D8B030D-6E8A-4147-A177-3AD203B41FA5}">
                      <a16:colId xmlns:a16="http://schemas.microsoft.com/office/drawing/2014/main" val="2336994473"/>
                    </a:ext>
                  </a:extLst>
                </a:gridCol>
                <a:gridCol w="1465720">
                  <a:extLst>
                    <a:ext uri="{9D8B030D-6E8A-4147-A177-3AD203B41FA5}">
                      <a16:colId xmlns:a16="http://schemas.microsoft.com/office/drawing/2014/main" val="3683860424"/>
                    </a:ext>
                  </a:extLst>
                </a:gridCol>
                <a:gridCol w="1465720">
                  <a:extLst>
                    <a:ext uri="{9D8B030D-6E8A-4147-A177-3AD203B41FA5}">
                      <a16:colId xmlns:a16="http://schemas.microsoft.com/office/drawing/2014/main" val="1515851785"/>
                    </a:ext>
                  </a:extLst>
                </a:gridCol>
                <a:gridCol w="1465720">
                  <a:extLst>
                    <a:ext uri="{9D8B030D-6E8A-4147-A177-3AD203B41FA5}">
                      <a16:colId xmlns:a16="http://schemas.microsoft.com/office/drawing/2014/main" val="2896342729"/>
                    </a:ext>
                  </a:extLst>
                </a:gridCol>
                <a:gridCol w="1465720">
                  <a:extLst>
                    <a:ext uri="{9D8B030D-6E8A-4147-A177-3AD203B41FA5}">
                      <a16:colId xmlns:a16="http://schemas.microsoft.com/office/drawing/2014/main" val="3095559320"/>
                    </a:ext>
                  </a:extLst>
                </a:gridCol>
              </a:tblGrid>
              <a:tr h="609142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 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 dirty="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Jan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Feb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March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April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May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June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5036906"/>
                  </a:ext>
                </a:extLst>
              </a:tr>
              <a:tr h="609142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Fixed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3420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3420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3420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3420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3420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3420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2157369"/>
                  </a:ext>
                </a:extLst>
              </a:tr>
              <a:tr h="609142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Variable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2050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2250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2500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2700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2950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3050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22680015"/>
                  </a:ext>
                </a:extLst>
              </a:tr>
              <a:tr h="609142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Total cost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5470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5670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5920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6120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6370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6470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9309594"/>
                  </a:ext>
                </a:extLst>
              </a:tr>
              <a:tr h="609142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Revenue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3960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5280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6600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8580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9240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9900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8464035"/>
                  </a:ext>
                </a:extLst>
              </a:tr>
              <a:tr h="609142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Profit/Loss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-1510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 dirty="0"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-390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 dirty="0"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680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2460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2870</a:t>
                      </a:r>
                      <a:endParaRPr lang="en-GB" sz="3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1" i="0" u="none" strike="noStrike" kern="100" dirty="0">
                          <a:solidFill>
                            <a:srgbClr val="00B050"/>
                          </a:solidFill>
                          <a:effectLst/>
                          <a:latin typeface="Arial" panose="020B06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3430</a:t>
                      </a:r>
                      <a:endParaRPr lang="en-GB" sz="3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2902" marR="122902" marT="170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967740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36FA498-7DBE-C672-5EE0-48992DE1001B}"/>
              </a:ext>
            </a:extLst>
          </p:cNvPr>
          <p:cNvSpPr txBox="1"/>
          <p:nvPr/>
        </p:nvSpPr>
        <p:spPr>
          <a:xfrm>
            <a:off x="589558" y="5148647"/>
            <a:ext cx="5176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Startup cost + sum of losses up to breakeven point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B566A8-3E4E-D393-DC4F-8CE8E789F196}"/>
              </a:ext>
            </a:extLst>
          </p:cNvPr>
          <p:cNvSpPr txBox="1"/>
          <p:nvPr/>
        </p:nvSpPr>
        <p:spPr>
          <a:xfrm>
            <a:off x="666560" y="5787879"/>
            <a:ext cx="4622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10950 + (1510 + 390) =  12850</a:t>
            </a:r>
          </a:p>
        </p:txBody>
      </p:sp>
    </p:spTree>
    <p:extLst>
      <p:ext uri="{BB962C8B-B14F-4D97-AF65-F5344CB8AC3E}">
        <p14:creationId xmlns:p14="http://schemas.microsoft.com/office/powerpoint/2010/main" val="15831877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C079253-FD47-2FB4-7A8E-0E4BBB0F0F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3340" y="1130181"/>
            <a:ext cx="8654603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Mini Munch Box is a  relevant, health-driven business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Increasing demand for healthy children’s meals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Minimal competition in Enfield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Revenue  is increasing month-to-month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Investment will promote children’s wellbeing + support local community health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22E8344-6BCE-BE12-2D94-0B6E96C7D1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9A1124-B8AC-B27E-E54A-4087E210BACE}"/>
              </a:ext>
            </a:extLst>
          </p:cNvPr>
          <p:cNvSpPr txBox="1"/>
          <p:nvPr/>
        </p:nvSpPr>
        <p:spPr>
          <a:xfrm>
            <a:off x="734096" y="515155"/>
            <a:ext cx="2111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7. Conclusion</a:t>
            </a:r>
          </a:p>
        </p:txBody>
      </p:sp>
      <p:pic>
        <p:nvPicPr>
          <p:cNvPr id="6" name="Picture 5" descr="A logo for a lunch box&#10;&#10;AI-generated content may be incorrect.">
            <a:extLst>
              <a:ext uri="{FF2B5EF4-FFF2-40B4-BE49-F238E27FC236}">
                <a16:creationId xmlns:a16="http://schemas.microsoft.com/office/drawing/2014/main" id="{6599ADF6-3F72-8FC9-ACDA-3C6725CC65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8700" y="646939"/>
            <a:ext cx="1838952" cy="1604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71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10549</TotalTime>
  <Words>607</Words>
  <Application>Microsoft Macintosh PowerPoint</Application>
  <PresentationFormat>Widescreen</PresentationFormat>
  <Paragraphs>209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Enterprise and Entrepreneurship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Anna Maria Fleszar (2427097)</dc:creator>
  <cp:lastModifiedBy>Anna Maria Fleszar (2427097)</cp:lastModifiedBy>
  <cp:revision>1</cp:revision>
  <dcterms:created xsi:type="dcterms:W3CDTF">2025-11-30T15:03:56Z</dcterms:created>
  <dcterms:modified xsi:type="dcterms:W3CDTF">2025-12-07T22:53:40Z</dcterms:modified>
</cp:coreProperties>
</file>