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766" r:id="rId1"/>
  </p:sldMasterIdLst>
  <p:notesMasterIdLst>
    <p:notesMasterId r:id="rId13"/>
  </p:notesMasterIdLst>
  <p:sldIdLst>
    <p:sldId id="267" r:id="rId2"/>
    <p:sldId id="266" r:id="rId3"/>
    <p:sldId id="257" r:id="rId4"/>
    <p:sldId id="259" r:id="rId5"/>
    <p:sldId id="260" r:id="rId6"/>
    <p:sldId id="261" r:id="rId7"/>
    <p:sldId id="262" r:id="rId8"/>
    <p:sldId id="258" r:id="rId9"/>
    <p:sldId id="265" r:id="rId10"/>
    <p:sldId id="264" r:id="rId11"/>
    <p:sldId id="26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3" autoAdjust="0"/>
    <p:restoredTop sz="79727" autoAdjust="0"/>
  </p:normalViewPr>
  <p:slideViewPr>
    <p:cSldViewPr snapToGrid="0">
      <p:cViewPr varScale="1">
        <p:scale>
          <a:sx n="42" d="100"/>
          <a:sy n="42" d="100"/>
        </p:scale>
        <p:origin x="72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F3100E-A22C-40E4-9DE1-F6D58B0040C4}" type="datetimeFigureOut">
              <a:rPr lang="en-GB" smtClean="0"/>
              <a:t>10/03/2024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E731CA-8BE5-42A7-92EC-EB11EECDA676}" type="slidenum">
              <a:rPr lang="en-GB" smtClean="0"/>
              <a:t>‹#›</a:t>
            </a:fld>
            <a:endParaRPr lang="en-GB"/>
          </a:p>
        </p:txBody>
      </p:sp>
    </p:spTree>
    <p:extLst>
      <p:ext uri="{BB962C8B-B14F-4D97-AF65-F5344CB8AC3E}">
        <p14:creationId xmlns:p14="http://schemas.microsoft.com/office/powerpoint/2010/main" val="15304122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dirty="0"/>
              <a:t>Analysis of the difficulties experienced by the once-dominant Arcadia Group in the UK retail sector, as well as creative solutions to its demise, are covered in this presentation. The tragic end of companies such as Arcadia Group serves as an alarming reminder of the necessity of strategic innovation and adaptation at a time of rapid technical improvement, shifting customer tastes, and fierce market rivalry. Examined the details of Arcadia Group's failure in this presentation, looking at the elements that went into its collapse as well as the chances for innovation that might have changed its course. Through a rigorous examination of Arcadia Group's case via the SCAMPER model, I want to extract useful information that can guide strategic choices and promote long-term success in the dynamic retail sector.</a:t>
            </a:r>
            <a:endParaRPr lang="en-GB" dirty="0"/>
          </a:p>
        </p:txBody>
      </p:sp>
      <p:sp>
        <p:nvSpPr>
          <p:cNvPr id="4" name="Slide Number Placeholder 3"/>
          <p:cNvSpPr>
            <a:spLocks noGrp="1"/>
          </p:cNvSpPr>
          <p:nvPr>
            <p:ph type="sldNum" sz="quarter" idx="5"/>
          </p:nvPr>
        </p:nvSpPr>
        <p:spPr/>
        <p:txBody>
          <a:bodyPr/>
          <a:lstStyle/>
          <a:p>
            <a:fld id="{44E731CA-8BE5-42A7-92EC-EB11EECDA676}" type="slidenum">
              <a:rPr lang="en-GB" smtClean="0"/>
              <a:t>3</a:t>
            </a:fld>
            <a:endParaRPr lang="en-GB"/>
          </a:p>
        </p:txBody>
      </p:sp>
    </p:spTree>
    <p:extLst>
      <p:ext uri="{BB962C8B-B14F-4D97-AF65-F5344CB8AC3E}">
        <p14:creationId xmlns:p14="http://schemas.microsoft.com/office/powerpoint/2010/main" val="15962208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dirty="0"/>
              <a:t>I conducted a thorough investigation using primary and secondary sources in order to finish the project. I chose Arcadia Group as the main focus after carefully going over the given list of companies that had gone bankrupt or suffered financial difficulties. With the use of corporate reports, news releases, and trade journals, primary research comprised a thorough examination of Arcadia Group's background, line of business, and competitive positioning </a:t>
            </a:r>
            <a:r>
              <a:rPr lang="en-GB" dirty="0"/>
              <a:t>(</a:t>
            </a:r>
            <a:r>
              <a:rPr lang="en-GB" i="0" dirty="0"/>
              <a:t>Handling numeric data, </a:t>
            </a:r>
            <a:r>
              <a:rPr lang="en-GB" dirty="0"/>
              <a:t>2022)</a:t>
            </a:r>
            <a:r>
              <a:rPr lang="en-US" dirty="0"/>
              <a:t>. I also carried out secondary research to investigate relevant ideas and theories, like innovation models and retail sector trends </a:t>
            </a:r>
            <a:r>
              <a:rPr lang="en-GB" i="0" dirty="0"/>
              <a:t>(Handling numeric data, </a:t>
            </a:r>
            <a:r>
              <a:rPr lang="en-GB" dirty="0"/>
              <a:t>2022)</a:t>
            </a:r>
            <a:r>
              <a:rPr lang="en-US" dirty="0"/>
              <a:t>. This required reading scholarly publications, lecture notes, and reliable internet sources to develop a comprehensive grasp of the elements contributing to Arcadia Group's downfall.</a:t>
            </a:r>
            <a:endParaRPr lang="en-GB" dirty="0"/>
          </a:p>
        </p:txBody>
      </p:sp>
      <p:sp>
        <p:nvSpPr>
          <p:cNvPr id="4" name="Slide Number Placeholder 3"/>
          <p:cNvSpPr>
            <a:spLocks noGrp="1"/>
          </p:cNvSpPr>
          <p:nvPr>
            <p:ph type="sldNum" sz="quarter" idx="5"/>
          </p:nvPr>
        </p:nvSpPr>
        <p:spPr/>
        <p:txBody>
          <a:bodyPr/>
          <a:lstStyle/>
          <a:p>
            <a:fld id="{44E731CA-8BE5-42A7-92EC-EB11EECDA676}" type="slidenum">
              <a:rPr lang="en-GB" smtClean="0"/>
              <a:t>4</a:t>
            </a:fld>
            <a:endParaRPr lang="en-GB"/>
          </a:p>
        </p:txBody>
      </p:sp>
    </p:spTree>
    <p:extLst>
      <p:ext uri="{BB962C8B-B14F-4D97-AF65-F5344CB8AC3E}">
        <p14:creationId xmlns:p14="http://schemas.microsoft.com/office/powerpoint/2010/main" val="25811521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dirty="0"/>
              <a:t>Navigating the intricacy of Arcadia Group's downfall within the larger context of the retail business was one of the assignment's primary obstacles. In order to overcome this hurdle, I carried out a thorough investigation to gain a greater understanding of the related issues. One major obstacle was interpreting the SCAMPER model in light of the unique circumstances faced by Arcadia Group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(Fatima, 2023)</a:t>
            </a:r>
            <a:r>
              <a:rPr lang="en-US" dirty="0"/>
              <a:t>. In order to overcome this obstacle, I thought of numerous ways to use the SCAMPER model, taking into account how each component could be </a:t>
            </a:r>
            <a:r>
              <a:rPr lang="en-US" dirty="0" err="1"/>
              <a:t>customised</a:t>
            </a:r>
            <a:r>
              <a:rPr lang="en-US" dirty="0"/>
              <a:t> to fit the particular needs of the business. The process of combining the study findings into a well-organized and cohesive background needed some thought and planning. I improved my arguments and made sure my written offerings were logical and clear through continuous drafting and reviewing sessions.</a:t>
            </a:r>
            <a:endParaRPr lang="en-GB" dirty="0"/>
          </a:p>
        </p:txBody>
      </p:sp>
      <p:sp>
        <p:nvSpPr>
          <p:cNvPr id="4" name="Slide Number Placeholder 3"/>
          <p:cNvSpPr>
            <a:spLocks noGrp="1"/>
          </p:cNvSpPr>
          <p:nvPr>
            <p:ph type="sldNum" sz="quarter" idx="5"/>
          </p:nvPr>
        </p:nvSpPr>
        <p:spPr/>
        <p:txBody>
          <a:bodyPr/>
          <a:lstStyle/>
          <a:p>
            <a:fld id="{44E731CA-8BE5-42A7-92EC-EB11EECDA676}" type="slidenum">
              <a:rPr lang="en-GB" smtClean="0"/>
              <a:t>5</a:t>
            </a:fld>
            <a:endParaRPr lang="en-GB"/>
          </a:p>
        </p:txBody>
      </p:sp>
    </p:spTree>
    <p:extLst>
      <p:ext uri="{BB962C8B-B14F-4D97-AF65-F5344CB8AC3E}">
        <p14:creationId xmlns:p14="http://schemas.microsoft.com/office/powerpoint/2010/main" val="31908249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dirty="0"/>
              <a:t>As a result of the assignment, I now have a better understanding of the principles of </a:t>
            </a:r>
            <a:r>
              <a:rPr lang="en-US" dirty="0" err="1"/>
              <a:t>organisational</a:t>
            </a:r>
            <a:r>
              <a:rPr lang="en-US" dirty="0"/>
              <a:t> resilience, innovation, and adaptability in strategic management. I gained insight into how strategic choices affect business results and the value of proactive management in overcoming obstacles by dissecting Arcadia Group's case study. Through the research process, I improved my analytical abilities, which now enable me to </a:t>
            </a:r>
            <a:r>
              <a:rPr lang="en-US" dirty="0" err="1"/>
              <a:t>analyse</a:t>
            </a:r>
            <a:r>
              <a:rPr lang="en-US" dirty="0"/>
              <a:t> intricate business situations critically, pinpoint important problems, and create novel solutions. In the workplace, having an analytical mindset is crucial for guiding strategic efforts and making well-informed judgements. </a:t>
            </a:r>
            <a:r>
              <a:rPr lang="en-US" sz="1200" dirty="0"/>
              <a:t>Developed the capacity to convey findings to others successfully and learned how to use varied perspectives through constructive criticism.</a:t>
            </a:r>
          </a:p>
        </p:txBody>
      </p:sp>
      <p:sp>
        <p:nvSpPr>
          <p:cNvPr id="4" name="Slide Number Placeholder 3"/>
          <p:cNvSpPr>
            <a:spLocks noGrp="1"/>
          </p:cNvSpPr>
          <p:nvPr>
            <p:ph type="sldNum" sz="quarter" idx="5"/>
          </p:nvPr>
        </p:nvSpPr>
        <p:spPr/>
        <p:txBody>
          <a:bodyPr/>
          <a:lstStyle/>
          <a:p>
            <a:fld id="{44E731CA-8BE5-42A7-92EC-EB11EECDA676}" type="slidenum">
              <a:rPr lang="en-GB" smtClean="0"/>
              <a:t>6</a:t>
            </a:fld>
            <a:endParaRPr lang="en-GB"/>
          </a:p>
        </p:txBody>
      </p:sp>
    </p:spTree>
    <p:extLst>
      <p:ext uri="{BB962C8B-B14F-4D97-AF65-F5344CB8AC3E}">
        <p14:creationId xmlns:p14="http://schemas.microsoft.com/office/powerpoint/2010/main" val="31615335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dirty="0"/>
              <a:t>Transferable Skills: Research and analysis are among the transferable skills that this assignment has taught me. These abilities can be used in a wide range of fields and positions. My ability to handle difficult problems, stimulate creativity, and produce outcomes will be a valuable asset in my future professions.</a:t>
            </a:r>
          </a:p>
          <a:p>
            <a:pPr algn="just">
              <a:lnSpc>
                <a:spcPct val="150000"/>
              </a:lnSpc>
            </a:pPr>
            <a:r>
              <a:rPr lang="en-US" dirty="0"/>
              <a:t>Professional Growth: The case study analysis of Arcadia Group and the application of strategic management principles will provide the practical understanding that will form the basis of future professional growth. In the future, I will be able to lead strategic projects, succeed in </a:t>
            </a:r>
            <a:r>
              <a:rPr lang="en-US" dirty="0" err="1"/>
              <a:t>organisations</a:t>
            </a:r>
            <a:r>
              <a:rPr lang="en-US" dirty="0"/>
              <a:t>, and navigate changing business environments due to this knowledge.</a:t>
            </a:r>
            <a:endParaRPr lang="en-GB" dirty="0"/>
          </a:p>
        </p:txBody>
      </p:sp>
      <p:sp>
        <p:nvSpPr>
          <p:cNvPr id="4" name="Slide Number Placeholder 3"/>
          <p:cNvSpPr>
            <a:spLocks noGrp="1"/>
          </p:cNvSpPr>
          <p:nvPr>
            <p:ph type="sldNum" sz="quarter" idx="5"/>
          </p:nvPr>
        </p:nvSpPr>
        <p:spPr/>
        <p:txBody>
          <a:bodyPr/>
          <a:lstStyle/>
          <a:p>
            <a:fld id="{44E731CA-8BE5-42A7-92EC-EB11EECDA676}" type="slidenum">
              <a:rPr lang="en-GB" smtClean="0"/>
              <a:t>7</a:t>
            </a:fld>
            <a:endParaRPr lang="en-GB"/>
          </a:p>
        </p:txBody>
      </p:sp>
    </p:spTree>
    <p:extLst>
      <p:ext uri="{BB962C8B-B14F-4D97-AF65-F5344CB8AC3E}">
        <p14:creationId xmlns:p14="http://schemas.microsoft.com/office/powerpoint/2010/main" val="26990910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dirty="0"/>
              <a:t>A thorough process of investigation and analysis was required to complete the task, and the results produced insightful knowledge and useful learning objectives. I was better equipped to tackle future possibilities and difficulties in the professional world by using strategic management ideas and gaining a greater understanding of the intricacies of company strategy and innovation through the examination of Arcadia Group's case study.</a:t>
            </a:r>
            <a:endParaRPr lang="en-GB" dirty="0"/>
          </a:p>
        </p:txBody>
      </p:sp>
      <p:sp>
        <p:nvSpPr>
          <p:cNvPr id="4" name="Slide Number Placeholder 3"/>
          <p:cNvSpPr>
            <a:spLocks noGrp="1"/>
          </p:cNvSpPr>
          <p:nvPr>
            <p:ph type="sldNum" sz="quarter" idx="5"/>
          </p:nvPr>
        </p:nvSpPr>
        <p:spPr/>
        <p:txBody>
          <a:bodyPr/>
          <a:lstStyle/>
          <a:p>
            <a:fld id="{44E731CA-8BE5-42A7-92EC-EB11EECDA676}" type="slidenum">
              <a:rPr lang="en-GB" smtClean="0"/>
              <a:t>8</a:t>
            </a:fld>
            <a:endParaRPr lang="en-GB"/>
          </a:p>
        </p:txBody>
      </p:sp>
    </p:spTree>
    <p:extLst>
      <p:ext uri="{BB962C8B-B14F-4D97-AF65-F5344CB8AC3E}">
        <p14:creationId xmlns:p14="http://schemas.microsoft.com/office/powerpoint/2010/main" val="33247658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B61BEF0D-F0BB-DE4B-95CE-6DB70DBA9567}" type="datetimeFigureOut">
              <a:rPr lang="en-US" smtClean="0"/>
              <a:pPr/>
              <a:t>3/10/2024</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66122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35072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3/10/2024</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52275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3/10/2024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14573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3/10/2024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598659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3/10/2024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408165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3/10/2024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686649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3/10/2024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05690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3/10/2024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0838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3/10/2024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40554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3/10/2024</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625207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3/10/2024</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507456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B61BEF0D-F0BB-DE4B-95CE-6DB70DBA9567}" type="datetimeFigureOut">
              <a:rPr lang="en-US" smtClean="0"/>
              <a:pPr/>
              <a:t>3/10/2024</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96126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3/10/2024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779705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3/10/2024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32098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471018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B61BEF0D-F0BB-DE4B-95CE-6DB70DBA9567}" type="datetimeFigureOut">
              <a:rPr lang="en-US" smtClean="0"/>
              <a:pPr/>
              <a:t>3/10/2024</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492623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61BEF0D-F0BB-DE4B-95CE-6DB70DBA9567}" type="datetimeFigureOut">
              <a:rPr lang="en-US" smtClean="0"/>
              <a:pPr/>
              <a:t>3/10/2024</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1732963"/>
      </p:ext>
    </p:extLst>
  </p:cSld>
  <p:clrMap bg1="dk1" tx1="lt1" bg2="dk2" tx2="lt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6BF6A-0FE0-73CA-1E9D-4D12D419F3B6}"/>
              </a:ext>
            </a:extLst>
          </p:cNvPr>
          <p:cNvSpPr>
            <a:spLocks noGrp="1"/>
          </p:cNvSpPr>
          <p:nvPr>
            <p:ph type="ctrTitle"/>
          </p:nvPr>
        </p:nvSpPr>
        <p:spPr>
          <a:xfrm>
            <a:off x="4043174" y="1921559"/>
            <a:ext cx="8086344" cy="2420520"/>
          </a:xfrm>
        </p:spPr>
        <p:txBody>
          <a:bodyPr>
            <a:normAutofit fontScale="90000"/>
          </a:bodyPr>
          <a:lstStyle/>
          <a:p>
            <a:pPr algn="ctr"/>
            <a:r>
              <a:rPr lang="en-GB" sz="2900" b="1" dirty="0"/>
              <a:t>Module Code &amp; Tile: (BMSW6102) </a:t>
            </a:r>
            <a:r>
              <a:rPr lang="en-US" sz="2900" b="1" dirty="0"/>
              <a:t>Developing Innovation and Creativity for Business Advantage</a:t>
            </a:r>
            <a:br>
              <a:rPr lang="en-US" sz="2900" b="1" dirty="0"/>
            </a:br>
            <a:r>
              <a:rPr lang="en-US" sz="2900" b="1" dirty="0"/>
              <a:t>Student id &amp; name: 2121306 Alexandra Felicia Merauta</a:t>
            </a:r>
            <a:br>
              <a:rPr lang="en-US" sz="2900" b="1" dirty="0"/>
            </a:br>
            <a:r>
              <a:rPr lang="en-US" sz="2900" b="1" dirty="0"/>
              <a:t>Assignment 2 : Presentation</a:t>
            </a:r>
            <a:endParaRPr lang="en-GB" sz="2900" b="1" dirty="0"/>
          </a:p>
        </p:txBody>
      </p:sp>
      <p:pic>
        <p:nvPicPr>
          <p:cNvPr id="4" name="Picture 3" descr="Blue blocks and networks technology background">
            <a:extLst>
              <a:ext uri="{FF2B5EF4-FFF2-40B4-BE49-F238E27FC236}">
                <a16:creationId xmlns:a16="http://schemas.microsoft.com/office/drawing/2014/main" id="{2F07A28F-679C-9D20-D733-7CA556703A6B}"/>
              </a:ext>
            </a:extLst>
          </p:cNvPr>
          <p:cNvPicPr>
            <a:picLocks noChangeAspect="1"/>
          </p:cNvPicPr>
          <p:nvPr/>
        </p:nvPicPr>
        <p:blipFill rotWithShape="1">
          <a:blip r:embed="rId2"/>
          <a:srcRect r="3" b="-446"/>
          <a:stretch/>
        </p:blipFill>
        <p:spPr>
          <a:xfrm>
            <a:off x="1444752" y="2380080"/>
            <a:ext cx="2660904" cy="1503479"/>
          </a:xfrm>
          <a:prstGeom prst="rect">
            <a:avLst/>
          </a:prstGeom>
        </p:spPr>
      </p:pic>
    </p:spTree>
    <p:extLst>
      <p:ext uri="{BB962C8B-B14F-4D97-AF65-F5344CB8AC3E}">
        <p14:creationId xmlns:p14="http://schemas.microsoft.com/office/powerpoint/2010/main" val="3024066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BC5F56D-4900-1728-CA56-D7EB32274F15}"/>
              </a:ext>
            </a:extLst>
          </p:cNvPr>
          <p:cNvSpPr>
            <a:spLocks noGrp="1"/>
          </p:cNvSpPr>
          <p:nvPr>
            <p:ph type="title"/>
          </p:nvPr>
        </p:nvSpPr>
        <p:spPr>
          <a:xfrm>
            <a:off x="581191" y="860612"/>
            <a:ext cx="11029615" cy="878542"/>
          </a:xfrm>
        </p:spPr>
        <p:txBody>
          <a:bodyPr>
            <a:normAutofit/>
          </a:bodyPr>
          <a:lstStyle/>
          <a:p>
            <a:r>
              <a:rPr lang="en-GB" b="1" dirty="0"/>
              <a:t>Table of Contents</a:t>
            </a:r>
          </a:p>
        </p:txBody>
      </p:sp>
      <p:sp>
        <p:nvSpPr>
          <p:cNvPr id="5" name="Text Placeholder 4">
            <a:extLst>
              <a:ext uri="{FF2B5EF4-FFF2-40B4-BE49-F238E27FC236}">
                <a16:creationId xmlns:a16="http://schemas.microsoft.com/office/drawing/2014/main" id="{79A5DA62-AAA3-FF6F-43B5-28D11ACCA59C}"/>
              </a:ext>
            </a:extLst>
          </p:cNvPr>
          <p:cNvSpPr>
            <a:spLocks noGrp="1"/>
          </p:cNvSpPr>
          <p:nvPr>
            <p:ph type="body" idx="1"/>
          </p:nvPr>
        </p:nvSpPr>
        <p:spPr>
          <a:xfrm>
            <a:off x="581192" y="1954307"/>
            <a:ext cx="11029615" cy="3187666"/>
          </a:xfrm>
        </p:spPr>
        <p:txBody>
          <a:bodyPr>
            <a:normAutofit fontScale="85000" lnSpcReduction="20000"/>
          </a:bodyPr>
          <a:lstStyle/>
          <a:p>
            <a:pPr algn="just">
              <a:lnSpc>
                <a:spcPct val="110000"/>
              </a:lnSpc>
            </a:pPr>
            <a:r>
              <a:rPr lang="en-GB" sz="2300" dirty="0"/>
              <a:t>Introduction</a:t>
            </a:r>
          </a:p>
          <a:p>
            <a:pPr algn="just">
              <a:lnSpc>
                <a:spcPct val="110000"/>
              </a:lnSpc>
            </a:pPr>
            <a:r>
              <a:rPr lang="en-GB" sz="2300" dirty="0"/>
              <a:t>Processes Followed to complete the assignment</a:t>
            </a:r>
          </a:p>
          <a:p>
            <a:pPr algn="just">
              <a:lnSpc>
                <a:spcPct val="110000"/>
              </a:lnSpc>
            </a:pPr>
            <a:r>
              <a:rPr lang="en-GB" sz="2300" dirty="0"/>
              <a:t>Main Challenges Faced and how they were overcome</a:t>
            </a:r>
          </a:p>
          <a:p>
            <a:pPr algn="just">
              <a:lnSpc>
                <a:spcPct val="110000"/>
              </a:lnSpc>
            </a:pPr>
            <a:r>
              <a:rPr lang="en-GB" sz="2300" dirty="0"/>
              <a:t>Practical Learning outcomes</a:t>
            </a:r>
          </a:p>
          <a:p>
            <a:pPr algn="just">
              <a:lnSpc>
                <a:spcPct val="110000"/>
              </a:lnSpc>
            </a:pPr>
            <a:r>
              <a:rPr lang="en-GB" sz="2300" dirty="0"/>
              <a:t>Future Benefits</a:t>
            </a:r>
          </a:p>
          <a:p>
            <a:pPr algn="just">
              <a:lnSpc>
                <a:spcPct val="110000"/>
              </a:lnSpc>
            </a:pPr>
            <a:r>
              <a:rPr lang="en-GB" sz="2300" dirty="0"/>
              <a:t>Conclusion</a:t>
            </a:r>
          </a:p>
          <a:p>
            <a:pPr algn="just">
              <a:lnSpc>
                <a:spcPct val="110000"/>
              </a:lnSpc>
            </a:pPr>
            <a:r>
              <a:rPr lang="en-GB" sz="2300" dirty="0"/>
              <a:t>References</a:t>
            </a:r>
          </a:p>
          <a:p>
            <a:pPr algn="just">
              <a:lnSpc>
                <a:spcPct val="110000"/>
              </a:lnSpc>
            </a:pPr>
            <a:r>
              <a:rPr lang="en-GB" sz="2300" dirty="0"/>
              <a:t>Appendix</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7227513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45428-EDA0-506A-0FC0-ACCE4717F251}"/>
              </a:ext>
            </a:extLst>
          </p:cNvPr>
          <p:cNvSpPr>
            <a:spLocks noGrp="1"/>
          </p:cNvSpPr>
          <p:nvPr>
            <p:ph type="title"/>
          </p:nvPr>
        </p:nvSpPr>
        <p:spPr/>
        <p:txBody>
          <a:bodyPr/>
          <a:lstStyle/>
          <a:p>
            <a:pPr algn="ctr"/>
            <a:r>
              <a:rPr lang="en-GB" b="1" dirty="0"/>
              <a:t>Introduction</a:t>
            </a:r>
          </a:p>
        </p:txBody>
      </p:sp>
      <p:sp>
        <p:nvSpPr>
          <p:cNvPr id="3" name="Content Placeholder 2">
            <a:extLst>
              <a:ext uri="{FF2B5EF4-FFF2-40B4-BE49-F238E27FC236}">
                <a16:creationId xmlns:a16="http://schemas.microsoft.com/office/drawing/2014/main" id="{767B51C2-180E-2F20-B708-1D33C2834495}"/>
              </a:ext>
            </a:extLst>
          </p:cNvPr>
          <p:cNvSpPr>
            <a:spLocks noGrp="1"/>
          </p:cNvSpPr>
          <p:nvPr>
            <p:ph idx="1"/>
          </p:nvPr>
        </p:nvSpPr>
        <p:spPr>
          <a:xfrm>
            <a:off x="581193" y="2070847"/>
            <a:ext cx="11029615" cy="4787153"/>
          </a:xfrm>
        </p:spPr>
        <p:txBody>
          <a:bodyPr>
            <a:normAutofit fontScale="85000" lnSpcReduction="10000"/>
          </a:bodyPr>
          <a:lstStyle/>
          <a:p>
            <a:pPr>
              <a:lnSpc>
                <a:spcPct val="150000"/>
              </a:lnSpc>
            </a:pPr>
            <a:r>
              <a:rPr lang="en-US" sz="2000" dirty="0"/>
              <a:t>This presentation examines the difficulties that the Arcadia Group, a formerly powerful player in the UK retail sector faced and creative solutions to deal with its demise (Arcadia Group Brands Ltd - Company profile and news). </a:t>
            </a:r>
          </a:p>
          <a:p>
            <a:pPr>
              <a:lnSpc>
                <a:spcPct val="150000"/>
              </a:lnSpc>
            </a:pPr>
            <a:r>
              <a:rPr lang="en-US" sz="2000" dirty="0"/>
              <a:t>The demise of companies like Arcadia Group serves as an alarming reminder of the necessity of strategic innovation and adaptation in an era </a:t>
            </a:r>
            <a:r>
              <a:rPr lang="en-US" sz="2000" dirty="0" err="1"/>
              <a:t>characterised</a:t>
            </a:r>
            <a:r>
              <a:rPr lang="en-US" sz="2000" dirty="0"/>
              <a:t> by quickening technical breakthroughs, shifting customer preferences, and fierce market rivalry.</a:t>
            </a:r>
          </a:p>
          <a:p>
            <a:pPr>
              <a:lnSpc>
                <a:spcPct val="150000"/>
              </a:lnSpc>
            </a:pPr>
            <a:r>
              <a:rPr lang="en-US" sz="2000" dirty="0"/>
              <a:t>It also examines the details of Arcadia Group's collapse, looking at what went wrong and what might have been done differently in terms of innovation to change the company's course. </a:t>
            </a:r>
          </a:p>
          <a:p>
            <a:pPr>
              <a:lnSpc>
                <a:spcPct val="150000"/>
              </a:lnSpc>
            </a:pPr>
            <a:r>
              <a:rPr lang="en-US" sz="2000" dirty="0"/>
              <a:t>I hope to get practical insights that can guide strategic decision-making and promote sustainable growth in the dynamic retail sector by closely examining Arcadia Group's example through the perspective of the SCAMPER model.</a:t>
            </a:r>
          </a:p>
          <a:p>
            <a:endParaRPr lang="en-GB" dirty="0"/>
          </a:p>
        </p:txBody>
      </p:sp>
    </p:spTree>
    <p:extLst>
      <p:ext uri="{BB962C8B-B14F-4D97-AF65-F5344CB8AC3E}">
        <p14:creationId xmlns:p14="http://schemas.microsoft.com/office/powerpoint/2010/main" val="23807226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7F9B99-46B2-A59F-7711-D1FAB3397AA8}"/>
              </a:ext>
            </a:extLst>
          </p:cNvPr>
          <p:cNvSpPr>
            <a:spLocks noGrp="1"/>
          </p:cNvSpPr>
          <p:nvPr>
            <p:ph type="title"/>
          </p:nvPr>
        </p:nvSpPr>
        <p:spPr/>
        <p:txBody>
          <a:bodyPr>
            <a:normAutofit/>
          </a:bodyPr>
          <a:lstStyle/>
          <a:p>
            <a:r>
              <a:rPr lang="en-GB" b="1" dirty="0"/>
              <a:t>Processes Followed to complete the assignment</a:t>
            </a:r>
          </a:p>
        </p:txBody>
      </p:sp>
      <p:sp>
        <p:nvSpPr>
          <p:cNvPr id="3" name="Content Placeholder 2">
            <a:extLst>
              <a:ext uri="{FF2B5EF4-FFF2-40B4-BE49-F238E27FC236}">
                <a16:creationId xmlns:a16="http://schemas.microsoft.com/office/drawing/2014/main" id="{50812C07-6257-2A64-AFED-47B5FDB41D78}"/>
              </a:ext>
            </a:extLst>
          </p:cNvPr>
          <p:cNvSpPr>
            <a:spLocks noGrp="1"/>
          </p:cNvSpPr>
          <p:nvPr>
            <p:ph idx="1"/>
          </p:nvPr>
        </p:nvSpPr>
        <p:spPr>
          <a:xfrm>
            <a:off x="581192" y="2004943"/>
            <a:ext cx="11029615" cy="4487590"/>
          </a:xfrm>
        </p:spPr>
        <p:txBody>
          <a:bodyPr>
            <a:normAutofit fontScale="77500" lnSpcReduction="20000"/>
          </a:bodyPr>
          <a:lstStyle/>
          <a:p>
            <a:pPr>
              <a:lnSpc>
                <a:spcPct val="150000"/>
              </a:lnSpc>
            </a:pPr>
            <a:r>
              <a:rPr lang="en-US" dirty="0"/>
              <a:t>Conducted an extensive research procedure using primary and secondary sources to finish the project.</a:t>
            </a:r>
          </a:p>
          <a:p>
            <a:pPr>
              <a:lnSpc>
                <a:spcPct val="150000"/>
              </a:lnSpc>
            </a:pPr>
            <a:r>
              <a:rPr lang="en-US" dirty="0"/>
              <a:t>Started by carefully reviewing the provided list of companies that had gone bankrupt or faced financial difficulties and decided to concentrate on Arcadia Group. </a:t>
            </a:r>
          </a:p>
          <a:p>
            <a:pPr>
              <a:lnSpc>
                <a:spcPct val="150000"/>
              </a:lnSpc>
            </a:pPr>
            <a:r>
              <a:rPr lang="en-US" dirty="0"/>
              <a:t>Using business reports, news releases, and trade journals, primary research included a thorough examination of Arcadia Group's background, line of products, and competitive positioning </a:t>
            </a:r>
            <a:r>
              <a:rPr lang="en-GB" dirty="0"/>
              <a:t>(Handling numeric data, 2022)</a:t>
            </a:r>
            <a:r>
              <a:rPr lang="en-US" dirty="0"/>
              <a:t>.</a:t>
            </a:r>
          </a:p>
          <a:p>
            <a:pPr>
              <a:lnSpc>
                <a:spcPct val="150000"/>
              </a:lnSpc>
            </a:pPr>
            <a:r>
              <a:rPr lang="en-US" dirty="0"/>
              <a:t>Secondary research is also carried out, investigating pertinent ideas and theories, such as innovation models and retail business trends </a:t>
            </a:r>
            <a:r>
              <a:rPr lang="en-GB" dirty="0"/>
              <a:t>(Handling numeric data, 2022)</a:t>
            </a:r>
            <a:r>
              <a:rPr lang="en-US" dirty="0"/>
              <a:t>. </a:t>
            </a:r>
          </a:p>
          <a:p>
            <a:pPr>
              <a:lnSpc>
                <a:spcPct val="150000"/>
              </a:lnSpc>
            </a:pPr>
            <a:r>
              <a:rPr lang="en-US" dirty="0"/>
              <a:t>It required in-depth research on the elements affecting Arcadia Group's demise using scholarly literature, lecture notes, and reliable internet sources.</a:t>
            </a:r>
            <a:endParaRPr lang="en-GB" dirty="0"/>
          </a:p>
        </p:txBody>
      </p:sp>
    </p:spTree>
    <p:extLst>
      <p:ext uri="{BB962C8B-B14F-4D97-AF65-F5344CB8AC3E}">
        <p14:creationId xmlns:p14="http://schemas.microsoft.com/office/powerpoint/2010/main" val="656365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249B4-E8D8-0479-3D6B-87D139A53C82}"/>
              </a:ext>
            </a:extLst>
          </p:cNvPr>
          <p:cNvSpPr>
            <a:spLocks noGrp="1"/>
          </p:cNvSpPr>
          <p:nvPr>
            <p:ph type="title"/>
          </p:nvPr>
        </p:nvSpPr>
        <p:spPr/>
        <p:txBody>
          <a:bodyPr>
            <a:normAutofit/>
          </a:bodyPr>
          <a:lstStyle/>
          <a:p>
            <a:r>
              <a:rPr lang="en-GB" b="1" dirty="0"/>
              <a:t>Main Challenges Faced and how they were overcome</a:t>
            </a:r>
          </a:p>
        </p:txBody>
      </p:sp>
      <p:sp>
        <p:nvSpPr>
          <p:cNvPr id="3" name="Content Placeholder 2">
            <a:extLst>
              <a:ext uri="{FF2B5EF4-FFF2-40B4-BE49-F238E27FC236}">
                <a16:creationId xmlns:a16="http://schemas.microsoft.com/office/drawing/2014/main" id="{DF11C549-22AB-0D2C-652F-8DB2C9C0973D}"/>
              </a:ext>
            </a:extLst>
          </p:cNvPr>
          <p:cNvSpPr>
            <a:spLocks noGrp="1"/>
          </p:cNvSpPr>
          <p:nvPr>
            <p:ph idx="1"/>
          </p:nvPr>
        </p:nvSpPr>
        <p:spPr>
          <a:xfrm>
            <a:off x="581192" y="1846729"/>
            <a:ext cx="11029615" cy="5011271"/>
          </a:xfrm>
        </p:spPr>
        <p:txBody>
          <a:bodyPr>
            <a:normAutofit fontScale="77500" lnSpcReduction="20000"/>
          </a:bodyPr>
          <a:lstStyle/>
          <a:p>
            <a:pPr>
              <a:lnSpc>
                <a:spcPct val="150000"/>
              </a:lnSpc>
            </a:pPr>
            <a:r>
              <a:rPr lang="en-US" dirty="0"/>
              <a:t>Handling the complexities of Arcadia Group's demise in the ever-changing retail environment proved to be quite difficult. </a:t>
            </a:r>
          </a:p>
          <a:p>
            <a:pPr>
              <a:lnSpc>
                <a:spcPct val="150000"/>
              </a:lnSpc>
            </a:pPr>
            <a:r>
              <a:rPr lang="en-US" dirty="0"/>
              <a:t>To solve this problem, I have conducted in-depth research and applied critical analysis to pinpoint the main causes of the company's failure.</a:t>
            </a:r>
          </a:p>
          <a:p>
            <a:pPr>
              <a:lnSpc>
                <a:spcPct val="150000"/>
              </a:lnSpc>
            </a:pPr>
            <a:r>
              <a:rPr lang="en-US" dirty="0"/>
              <a:t>Using innovation and strategic thinking, the SCAMPER model was applied to the unique issues faced by Arcadia Group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(Fatima, 2023).</a:t>
            </a:r>
            <a:r>
              <a:rPr lang="en-US" dirty="0"/>
              <a:t> </a:t>
            </a:r>
          </a:p>
          <a:p>
            <a:pPr>
              <a:lnSpc>
                <a:spcPct val="150000"/>
              </a:lnSpc>
            </a:pPr>
            <a:r>
              <a:rPr lang="en-US" dirty="0"/>
              <a:t>I overcome this difficulty by coming up with many uses for the model and </a:t>
            </a:r>
            <a:r>
              <a:rPr lang="en-US" dirty="0" err="1"/>
              <a:t>customising</a:t>
            </a:r>
            <a:r>
              <a:rPr lang="en-US" dirty="0"/>
              <a:t> each component to fit the particular needs of the business.</a:t>
            </a:r>
          </a:p>
          <a:p>
            <a:pPr>
              <a:lnSpc>
                <a:spcPct val="150000"/>
              </a:lnSpc>
            </a:pPr>
            <a:r>
              <a:rPr lang="en-US" dirty="0"/>
              <a:t>Careful </a:t>
            </a:r>
            <a:r>
              <a:rPr lang="en-US" dirty="0" err="1"/>
              <a:t>organisation</a:t>
            </a:r>
            <a:r>
              <a:rPr lang="en-US" dirty="0"/>
              <a:t> and clarity were necessary in order to integrate various study findings into a cohesive story.</a:t>
            </a:r>
          </a:p>
          <a:p>
            <a:pPr>
              <a:lnSpc>
                <a:spcPct val="150000"/>
              </a:lnSpc>
            </a:pPr>
            <a:r>
              <a:rPr lang="en-US" dirty="0"/>
              <a:t>I improved my arguments and made sure that my analysis was accurate and coherent by going through an iterative drafting process and review by other scholars.</a:t>
            </a:r>
            <a:endParaRPr lang="en-GB" dirty="0"/>
          </a:p>
        </p:txBody>
      </p:sp>
    </p:spTree>
    <p:extLst>
      <p:ext uri="{BB962C8B-B14F-4D97-AF65-F5344CB8AC3E}">
        <p14:creationId xmlns:p14="http://schemas.microsoft.com/office/powerpoint/2010/main" val="1387161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8AB30-78E9-3DD7-F029-A2EE4AA83EC3}"/>
              </a:ext>
            </a:extLst>
          </p:cNvPr>
          <p:cNvSpPr>
            <a:spLocks noGrp="1"/>
          </p:cNvSpPr>
          <p:nvPr>
            <p:ph type="title"/>
          </p:nvPr>
        </p:nvSpPr>
        <p:spPr/>
        <p:txBody>
          <a:bodyPr/>
          <a:lstStyle/>
          <a:p>
            <a:pPr algn="ctr"/>
            <a:r>
              <a:rPr lang="en-GB" b="1" dirty="0"/>
              <a:t>Practical Learning outcomes</a:t>
            </a:r>
          </a:p>
        </p:txBody>
      </p:sp>
      <p:sp>
        <p:nvSpPr>
          <p:cNvPr id="3" name="Text Placeholder 2">
            <a:extLst>
              <a:ext uri="{FF2B5EF4-FFF2-40B4-BE49-F238E27FC236}">
                <a16:creationId xmlns:a16="http://schemas.microsoft.com/office/drawing/2014/main" id="{8DB6A0BD-9EA9-770A-5AA4-28E1D2048CA0}"/>
              </a:ext>
            </a:extLst>
          </p:cNvPr>
          <p:cNvSpPr>
            <a:spLocks noGrp="1"/>
          </p:cNvSpPr>
          <p:nvPr>
            <p:ph idx="1"/>
          </p:nvPr>
        </p:nvSpPr>
        <p:spPr>
          <a:xfrm>
            <a:off x="581192" y="2054990"/>
            <a:ext cx="11029615" cy="4448904"/>
          </a:xfrm>
        </p:spPr>
        <p:txBody>
          <a:bodyPr>
            <a:normAutofit fontScale="92500" lnSpcReduction="20000"/>
          </a:bodyPr>
          <a:lstStyle/>
          <a:p>
            <a:pPr>
              <a:lnSpc>
                <a:spcPct val="150000"/>
              </a:lnSpc>
            </a:pPr>
            <a:r>
              <a:rPr lang="en-US" sz="2400" dirty="0"/>
              <a:t> </a:t>
            </a:r>
            <a:r>
              <a:rPr lang="en-US" sz="2000" dirty="0"/>
              <a:t>Developed a stronger comprehension of strategic management ideas, such as </a:t>
            </a:r>
            <a:r>
              <a:rPr lang="en-US" sz="2000" dirty="0" err="1"/>
              <a:t>organisational</a:t>
            </a:r>
            <a:r>
              <a:rPr lang="en-US" sz="2000" dirty="0"/>
              <a:t> resilience, innovation, and adaptation, </a:t>
            </a:r>
          </a:p>
          <a:p>
            <a:pPr>
              <a:lnSpc>
                <a:spcPct val="150000"/>
              </a:lnSpc>
            </a:pPr>
            <a:r>
              <a:rPr lang="en-US" sz="2000" dirty="0"/>
              <a:t>Gained insight into how strategic choices affect business results and the value of proactive management in overcoming obstacles by dissecting Arcadia Group's case study.</a:t>
            </a:r>
          </a:p>
          <a:p>
            <a:pPr>
              <a:lnSpc>
                <a:spcPct val="150000"/>
              </a:lnSpc>
            </a:pPr>
            <a:r>
              <a:rPr lang="en-US" sz="2000" dirty="0"/>
              <a:t>The research process sharpened my analytical abilities, enabling me to </a:t>
            </a:r>
            <a:r>
              <a:rPr lang="en-US" sz="2000" dirty="0" err="1"/>
              <a:t>analyse</a:t>
            </a:r>
            <a:r>
              <a:rPr lang="en-US" sz="2000" dirty="0"/>
              <a:t> intricate business scenarios critically, pinpoint important problems, and create novel solutions. having an analytical mindset is crucial for guiding strategic efforts and making well-informed judgements.</a:t>
            </a:r>
          </a:p>
          <a:p>
            <a:pPr>
              <a:lnSpc>
                <a:spcPct val="150000"/>
              </a:lnSpc>
            </a:pPr>
            <a:r>
              <a:rPr lang="en-US" sz="2000" dirty="0"/>
              <a:t>Developed the capacity to convey findings to others successfully and learned how to use varied perspectives through constructive criticism.</a:t>
            </a:r>
          </a:p>
        </p:txBody>
      </p:sp>
    </p:spTree>
    <p:extLst>
      <p:ext uri="{BB962C8B-B14F-4D97-AF65-F5344CB8AC3E}">
        <p14:creationId xmlns:p14="http://schemas.microsoft.com/office/powerpoint/2010/main" val="1382114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4AD45-9E68-2AE1-9D0C-9F677CB7B633}"/>
              </a:ext>
            </a:extLst>
          </p:cNvPr>
          <p:cNvSpPr>
            <a:spLocks noGrp="1"/>
          </p:cNvSpPr>
          <p:nvPr>
            <p:ph type="title"/>
          </p:nvPr>
        </p:nvSpPr>
        <p:spPr/>
        <p:txBody>
          <a:bodyPr/>
          <a:lstStyle/>
          <a:p>
            <a:pPr algn="ctr"/>
            <a:r>
              <a:rPr lang="en-GB" b="1" dirty="0"/>
              <a:t>Future Benefits</a:t>
            </a:r>
          </a:p>
        </p:txBody>
      </p:sp>
      <p:sp>
        <p:nvSpPr>
          <p:cNvPr id="3" name="Content Placeholder 2">
            <a:extLst>
              <a:ext uri="{FF2B5EF4-FFF2-40B4-BE49-F238E27FC236}">
                <a16:creationId xmlns:a16="http://schemas.microsoft.com/office/drawing/2014/main" id="{F8628DAA-613D-9AB3-61D0-27D55290F1EB}"/>
              </a:ext>
            </a:extLst>
          </p:cNvPr>
          <p:cNvSpPr>
            <a:spLocks noGrp="1"/>
          </p:cNvSpPr>
          <p:nvPr>
            <p:ph idx="1"/>
          </p:nvPr>
        </p:nvSpPr>
        <p:spPr>
          <a:xfrm>
            <a:off x="581192" y="2180495"/>
            <a:ext cx="11029615" cy="4202375"/>
          </a:xfrm>
        </p:spPr>
        <p:txBody>
          <a:bodyPr>
            <a:normAutofit fontScale="92500" lnSpcReduction="20000"/>
          </a:bodyPr>
          <a:lstStyle/>
          <a:p>
            <a:pPr>
              <a:lnSpc>
                <a:spcPct val="160000"/>
              </a:lnSpc>
            </a:pPr>
            <a:r>
              <a:rPr lang="en-US" sz="2000" dirty="0"/>
              <a:t>The research and analytical abilities that I have developed via this assignment are highly transferable to different roles and sectors. </a:t>
            </a:r>
          </a:p>
          <a:p>
            <a:pPr>
              <a:lnSpc>
                <a:spcPct val="160000"/>
              </a:lnSpc>
            </a:pPr>
            <a:r>
              <a:rPr lang="en-US" sz="2000" dirty="0"/>
              <a:t>With these abilities, I will be able to take on difficult tasks, stimulate creativity, and succeed in my future professions.</a:t>
            </a:r>
          </a:p>
          <a:p>
            <a:pPr>
              <a:lnSpc>
                <a:spcPct val="160000"/>
              </a:lnSpc>
            </a:pPr>
            <a:r>
              <a:rPr lang="en-US" sz="2000" dirty="0"/>
              <a:t>The basis for further professional growth will be laid by the useful insights obtained from evaluating the Arcadia Group case and putting strategic management theories into practice. </a:t>
            </a:r>
          </a:p>
          <a:p>
            <a:pPr>
              <a:lnSpc>
                <a:spcPct val="160000"/>
              </a:lnSpc>
            </a:pPr>
            <a:r>
              <a:rPr lang="en-US" sz="2000" dirty="0"/>
              <a:t>I may use this experience as aspiring professional to lead strategic initiatives, succeed in changing business settings, and foster </a:t>
            </a:r>
            <a:r>
              <a:rPr lang="en-US" sz="2000" dirty="0" err="1"/>
              <a:t>organisational</a:t>
            </a:r>
            <a:r>
              <a:rPr lang="en-US" sz="2000" dirty="0"/>
              <a:t> success.</a:t>
            </a:r>
            <a:endParaRPr lang="en-GB" sz="2000" dirty="0"/>
          </a:p>
        </p:txBody>
      </p:sp>
    </p:spTree>
    <p:extLst>
      <p:ext uri="{BB962C8B-B14F-4D97-AF65-F5344CB8AC3E}">
        <p14:creationId xmlns:p14="http://schemas.microsoft.com/office/powerpoint/2010/main" val="391492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45428-EDA0-506A-0FC0-ACCE4717F251}"/>
              </a:ext>
            </a:extLst>
          </p:cNvPr>
          <p:cNvSpPr>
            <a:spLocks noGrp="1"/>
          </p:cNvSpPr>
          <p:nvPr>
            <p:ph type="title"/>
          </p:nvPr>
        </p:nvSpPr>
        <p:spPr/>
        <p:txBody>
          <a:bodyPr/>
          <a:lstStyle/>
          <a:p>
            <a:pPr algn="ctr"/>
            <a:r>
              <a:rPr lang="en-GB" b="1" dirty="0"/>
              <a:t>Conclusion</a:t>
            </a:r>
          </a:p>
        </p:txBody>
      </p:sp>
      <p:sp>
        <p:nvSpPr>
          <p:cNvPr id="3" name="Content Placeholder 2">
            <a:extLst>
              <a:ext uri="{FF2B5EF4-FFF2-40B4-BE49-F238E27FC236}">
                <a16:creationId xmlns:a16="http://schemas.microsoft.com/office/drawing/2014/main" id="{767B51C2-180E-2F20-B708-1D33C2834495}"/>
              </a:ext>
            </a:extLst>
          </p:cNvPr>
          <p:cNvSpPr>
            <a:spLocks noGrp="1"/>
          </p:cNvSpPr>
          <p:nvPr>
            <p:ph idx="1"/>
          </p:nvPr>
        </p:nvSpPr>
        <p:spPr/>
        <p:txBody>
          <a:bodyPr>
            <a:normAutofit lnSpcReduction="10000"/>
          </a:bodyPr>
          <a:lstStyle/>
          <a:p>
            <a:pPr>
              <a:lnSpc>
                <a:spcPct val="150000"/>
              </a:lnSpc>
            </a:pPr>
            <a:r>
              <a:rPr lang="en-US" sz="2400" dirty="0"/>
              <a:t>Improved the understanding of strategic management ideas and given useful skills that will help in future employment. </a:t>
            </a:r>
          </a:p>
          <a:p>
            <a:pPr>
              <a:lnSpc>
                <a:spcPct val="150000"/>
              </a:lnSpc>
            </a:pPr>
            <a:r>
              <a:rPr lang="en-US" sz="2400" dirty="0"/>
              <a:t>Obtained important insights into the complexities of corporate strategy and innovation by thorough study, critical analysis, and cooperative teamwork</a:t>
            </a:r>
          </a:p>
          <a:p>
            <a:pPr>
              <a:lnSpc>
                <a:spcPct val="150000"/>
              </a:lnSpc>
            </a:pPr>
            <a:r>
              <a:rPr lang="en-US" sz="2400" dirty="0"/>
              <a:t>Established the groundwork for future learning and professional development.</a:t>
            </a:r>
            <a:endParaRPr lang="en-GB" sz="2400" dirty="0"/>
          </a:p>
        </p:txBody>
      </p:sp>
    </p:spTree>
    <p:extLst>
      <p:ext uri="{BB962C8B-B14F-4D97-AF65-F5344CB8AC3E}">
        <p14:creationId xmlns:p14="http://schemas.microsoft.com/office/powerpoint/2010/main" val="40252706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95BB6FC-B801-AFA6-7785-98E5E9E52577}"/>
              </a:ext>
            </a:extLst>
          </p:cNvPr>
          <p:cNvSpPr>
            <a:spLocks noGrp="1"/>
          </p:cNvSpPr>
          <p:nvPr>
            <p:ph type="title"/>
          </p:nvPr>
        </p:nvSpPr>
        <p:spPr/>
        <p:txBody>
          <a:bodyPr/>
          <a:lstStyle/>
          <a:p>
            <a:r>
              <a:rPr lang="en-GB" b="1" dirty="0"/>
              <a:t>References</a:t>
            </a:r>
          </a:p>
        </p:txBody>
      </p:sp>
      <p:sp>
        <p:nvSpPr>
          <p:cNvPr id="6" name="Text Placeholder 5">
            <a:extLst>
              <a:ext uri="{FF2B5EF4-FFF2-40B4-BE49-F238E27FC236}">
                <a16:creationId xmlns:a16="http://schemas.microsoft.com/office/drawing/2014/main" id="{39A18468-2FCB-EC55-0002-9C23CD92D4AF}"/>
              </a:ext>
            </a:extLst>
          </p:cNvPr>
          <p:cNvSpPr>
            <a:spLocks noGrp="1"/>
          </p:cNvSpPr>
          <p:nvPr>
            <p:ph idx="1"/>
          </p:nvPr>
        </p:nvSpPr>
        <p:spPr>
          <a:xfrm>
            <a:off x="581191" y="2241176"/>
            <a:ext cx="11029615" cy="3914667"/>
          </a:xfrm>
        </p:spPr>
        <p:txBody>
          <a:bodyPr>
            <a:normAutofit fontScale="85000" lnSpcReduction="10000"/>
          </a:bodyPr>
          <a:lstStyle/>
          <a:p>
            <a:pPr algn="just">
              <a:lnSpc>
                <a:spcPct val="150000"/>
              </a:lnSpc>
            </a:pPr>
            <a:r>
              <a:rPr lang="en-US" sz="2400" i="1" dirty="0">
                <a:effectLst/>
              </a:rPr>
              <a:t>Arcadia Group Brands Ltd - Company profile and news</a:t>
            </a:r>
            <a:r>
              <a:rPr lang="en-US" sz="2400" dirty="0">
                <a:effectLst/>
              </a:rPr>
              <a:t> (no date) </a:t>
            </a:r>
            <a:r>
              <a:rPr lang="en-US" sz="2400" i="1" dirty="0">
                <a:effectLst/>
              </a:rPr>
              <a:t>Bloomberg.com</a:t>
            </a:r>
            <a:r>
              <a:rPr lang="en-US" sz="2400" dirty="0">
                <a:effectLst/>
              </a:rPr>
              <a:t>. Available at: https://www.bloomberg.com/profile/company/1085610Z:LN (Accessed: 17 February 2024). </a:t>
            </a:r>
          </a:p>
          <a:p>
            <a:pPr algn="just">
              <a:lnSpc>
                <a:spcPct val="150000"/>
              </a:lnSpc>
            </a:pPr>
            <a:r>
              <a:rPr lang="en-GB" sz="2400" dirty="0">
                <a:effectLst/>
                <a:latin typeface="Times New Roman" panose="02020603050405020304" pitchFamily="18" charset="0"/>
                <a:ea typeface="Times New Roman" panose="02020603050405020304" pitchFamily="18" charset="0"/>
              </a:rPr>
              <a:t>Fatima, S.S. (2023) </a:t>
            </a:r>
            <a:r>
              <a:rPr lang="en-GB" sz="2400" i="1" dirty="0">
                <a:effectLst/>
                <a:latin typeface="Times New Roman" panose="02020603050405020304" pitchFamily="18" charset="0"/>
                <a:ea typeface="Times New Roman" panose="02020603050405020304" pitchFamily="18" charset="0"/>
              </a:rPr>
              <a:t>Scamper as a design thinking tool</a:t>
            </a:r>
            <a:r>
              <a:rPr lang="en-GB" sz="2400" dirty="0">
                <a:effectLst/>
                <a:latin typeface="Times New Roman" panose="02020603050405020304" pitchFamily="18" charset="0"/>
                <a:ea typeface="Times New Roman" panose="02020603050405020304" pitchFamily="18" charset="0"/>
              </a:rPr>
              <a:t>, </a:t>
            </a:r>
            <a:r>
              <a:rPr lang="en-GB" sz="2400" i="1" dirty="0">
                <a:effectLst/>
                <a:latin typeface="Times New Roman" panose="02020603050405020304" pitchFamily="18" charset="0"/>
                <a:ea typeface="Times New Roman" panose="02020603050405020304" pitchFamily="18" charset="0"/>
              </a:rPr>
              <a:t>First Loop</a:t>
            </a:r>
            <a:r>
              <a:rPr lang="en-GB" sz="2400" dirty="0">
                <a:effectLst/>
                <a:latin typeface="Times New Roman" panose="02020603050405020304" pitchFamily="18" charset="0"/>
                <a:ea typeface="Times New Roman" panose="02020603050405020304" pitchFamily="18" charset="0"/>
              </a:rPr>
              <a:t>. Available at: https://www.thefirstloop.com/post/scamper-as-a-design-thinking-tool (Accessed: 16 February 2024). </a:t>
            </a:r>
            <a:endParaRPr lang="en-US" sz="2400" i="1" dirty="0">
              <a:effectLst/>
            </a:endParaRPr>
          </a:p>
          <a:p>
            <a:pPr algn="just">
              <a:lnSpc>
                <a:spcPct val="150000"/>
              </a:lnSpc>
            </a:pPr>
            <a:r>
              <a:rPr lang="en-US" sz="2400" i="1" dirty="0">
                <a:effectLst/>
              </a:rPr>
              <a:t>Handling numeric data</a:t>
            </a:r>
            <a:r>
              <a:rPr lang="en-US" sz="2400" dirty="0">
                <a:effectLst/>
              </a:rPr>
              <a:t> (2022) </a:t>
            </a:r>
            <a:r>
              <a:rPr lang="en-US" sz="2400" i="1" dirty="0">
                <a:effectLst/>
              </a:rPr>
              <a:t>Handling Numeric Data | </a:t>
            </a:r>
            <a:r>
              <a:rPr lang="en-US" sz="2400" i="1" dirty="0" err="1">
                <a:effectLst/>
              </a:rPr>
              <a:t>Padhai</a:t>
            </a:r>
            <a:r>
              <a:rPr lang="en-US" sz="2400" i="1" dirty="0">
                <a:effectLst/>
              </a:rPr>
              <a:t> Time</a:t>
            </a:r>
            <a:r>
              <a:rPr lang="en-US" sz="2400" dirty="0">
                <a:effectLst/>
              </a:rPr>
              <a:t>. Available at: https://padhaitime.com/%5Bslug%5D/Handling-Numeric-Data (Accessed: 17 February 2024). </a:t>
            </a:r>
          </a:p>
          <a:p>
            <a:endParaRPr lang="en-GB" dirty="0"/>
          </a:p>
        </p:txBody>
      </p:sp>
    </p:spTree>
    <p:extLst>
      <p:ext uri="{BB962C8B-B14F-4D97-AF65-F5344CB8AC3E}">
        <p14:creationId xmlns:p14="http://schemas.microsoft.com/office/powerpoint/2010/main" val="25544352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08791-39FA-AD61-67A0-4B7CA2FE9E96}"/>
              </a:ext>
            </a:extLst>
          </p:cNvPr>
          <p:cNvSpPr>
            <a:spLocks noGrp="1"/>
          </p:cNvSpPr>
          <p:nvPr>
            <p:ph type="title"/>
          </p:nvPr>
        </p:nvSpPr>
        <p:spPr/>
        <p:txBody>
          <a:bodyPr/>
          <a:lstStyle/>
          <a:p>
            <a:r>
              <a:rPr lang="en-GB" b="1" dirty="0"/>
              <a:t>Appendix 1: SCAMPER Model</a:t>
            </a:r>
          </a:p>
        </p:txBody>
      </p:sp>
      <p:pic>
        <p:nvPicPr>
          <p:cNvPr id="3" name="Picture 2">
            <a:extLst>
              <a:ext uri="{FF2B5EF4-FFF2-40B4-BE49-F238E27FC236}">
                <a16:creationId xmlns:a16="http://schemas.microsoft.com/office/drawing/2014/main" id="{9EB3D538-DDF8-D9BA-C261-782D926DFB86}"/>
              </a:ext>
            </a:extLst>
          </p:cNvPr>
          <p:cNvPicPr>
            <a:picLocks noChangeAspect="1"/>
          </p:cNvPicPr>
          <p:nvPr/>
        </p:nvPicPr>
        <p:blipFill>
          <a:blip r:embed="rId2"/>
          <a:stretch>
            <a:fillRect/>
          </a:stretch>
        </p:blipFill>
        <p:spPr>
          <a:xfrm>
            <a:off x="173185" y="2273447"/>
            <a:ext cx="11805455" cy="3855611"/>
          </a:xfrm>
          <a:prstGeom prst="rect">
            <a:avLst/>
          </a:prstGeom>
        </p:spPr>
      </p:pic>
      <p:sp>
        <p:nvSpPr>
          <p:cNvPr id="4" name="TextBox 3">
            <a:extLst>
              <a:ext uri="{FF2B5EF4-FFF2-40B4-BE49-F238E27FC236}">
                <a16:creationId xmlns:a16="http://schemas.microsoft.com/office/drawing/2014/main" id="{7B8C766C-409B-6036-9729-750539417C47}"/>
              </a:ext>
            </a:extLst>
          </p:cNvPr>
          <p:cNvSpPr txBox="1"/>
          <p:nvPr/>
        </p:nvSpPr>
        <p:spPr>
          <a:xfrm>
            <a:off x="4524991" y="6245074"/>
            <a:ext cx="2552302" cy="400110"/>
          </a:xfrm>
          <a:prstGeom prst="rect">
            <a:avLst/>
          </a:prstGeom>
          <a:noFill/>
        </p:spPr>
        <p:txBody>
          <a:bodyPr wrap="square" rtlCol="0">
            <a:spAutoFit/>
          </a:bodyPr>
          <a:lstStyle/>
          <a:p>
            <a:r>
              <a:rPr lang="en-GB" sz="2000" kern="100" dirty="0">
                <a:effectLst/>
                <a:latin typeface="Times New Roman" panose="02020603050405020304" pitchFamily="18" charset="0"/>
                <a:ea typeface="Calibri" panose="020F0502020204030204" pitchFamily="34" charset="0"/>
                <a:cs typeface="Times New Roman" panose="02020603050405020304" pitchFamily="18" charset="0"/>
              </a:rPr>
              <a:t>Source: (Fatima, 2023)</a:t>
            </a:r>
          </a:p>
        </p:txBody>
      </p:sp>
    </p:spTree>
    <p:extLst>
      <p:ext uri="{BB962C8B-B14F-4D97-AF65-F5344CB8AC3E}">
        <p14:creationId xmlns:p14="http://schemas.microsoft.com/office/powerpoint/2010/main" val="11146055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08791-39FA-AD61-67A0-4B7CA2FE9E96}"/>
              </a:ext>
            </a:extLst>
          </p:cNvPr>
          <p:cNvSpPr>
            <a:spLocks noGrp="1"/>
          </p:cNvSpPr>
          <p:nvPr>
            <p:ph type="title"/>
          </p:nvPr>
        </p:nvSpPr>
        <p:spPr/>
        <p:txBody>
          <a:bodyPr/>
          <a:lstStyle/>
          <a:p>
            <a:r>
              <a:rPr lang="en-GB" b="1" dirty="0"/>
              <a:t>Appendix 2: Data Source</a:t>
            </a:r>
          </a:p>
        </p:txBody>
      </p:sp>
      <p:pic>
        <p:nvPicPr>
          <p:cNvPr id="4" name="Picture 3">
            <a:extLst>
              <a:ext uri="{FF2B5EF4-FFF2-40B4-BE49-F238E27FC236}">
                <a16:creationId xmlns:a16="http://schemas.microsoft.com/office/drawing/2014/main" id="{5F834DF6-7C7A-2D1C-38E7-CEF3D6BE3683}"/>
              </a:ext>
            </a:extLst>
          </p:cNvPr>
          <p:cNvPicPr>
            <a:picLocks noChangeAspect="1"/>
          </p:cNvPicPr>
          <p:nvPr/>
        </p:nvPicPr>
        <p:blipFill>
          <a:blip r:embed="rId2"/>
          <a:stretch>
            <a:fillRect/>
          </a:stretch>
        </p:blipFill>
        <p:spPr>
          <a:xfrm>
            <a:off x="2693878" y="1970193"/>
            <a:ext cx="7073172" cy="4322494"/>
          </a:xfrm>
          <a:prstGeom prst="rect">
            <a:avLst/>
          </a:prstGeom>
        </p:spPr>
      </p:pic>
      <p:sp>
        <p:nvSpPr>
          <p:cNvPr id="5" name="TextBox 4">
            <a:extLst>
              <a:ext uri="{FF2B5EF4-FFF2-40B4-BE49-F238E27FC236}">
                <a16:creationId xmlns:a16="http://schemas.microsoft.com/office/drawing/2014/main" id="{77D76045-CB9C-924A-523B-9587767CB469}"/>
              </a:ext>
            </a:extLst>
          </p:cNvPr>
          <p:cNvSpPr txBox="1"/>
          <p:nvPr/>
        </p:nvSpPr>
        <p:spPr>
          <a:xfrm>
            <a:off x="4245003" y="6292687"/>
            <a:ext cx="3691395" cy="369332"/>
          </a:xfrm>
          <a:prstGeom prst="rect">
            <a:avLst/>
          </a:prstGeom>
          <a:noFill/>
        </p:spPr>
        <p:txBody>
          <a:bodyPr wrap="none" rtlCol="0">
            <a:spAutoFit/>
          </a:bodyPr>
          <a:lstStyle/>
          <a:p>
            <a:r>
              <a:rPr lang="en-GB" dirty="0"/>
              <a:t>Source: (Handling numeric data, 2022)</a:t>
            </a:r>
          </a:p>
        </p:txBody>
      </p:sp>
    </p:spTree>
    <p:extLst>
      <p:ext uri="{BB962C8B-B14F-4D97-AF65-F5344CB8AC3E}">
        <p14:creationId xmlns:p14="http://schemas.microsoft.com/office/powerpoint/2010/main" val="3662950381"/>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TM04033937[[fn=Vapor Trail]]</Template>
  <TotalTime>0</TotalTime>
  <Words>1613</Words>
  <Application>Microsoft Office PowerPoint</Application>
  <PresentationFormat>Widescreen</PresentationFormat>
  <Paragraphs>65</Paragraphs>
  <Slides>11</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Century Gothic</vt:lpstr>
      <vt:lpstr>Times New Roman</vt:lpstr>
      <vt:lpstr>Vapor Trail</vt:lpstr>
      <vt:lpstr>Module Code &amp; Tile: (BMSW6102) Developing Innovation and Creativity for Business Advantage Student id &amp; name: 2121306 Alexandra Felicia Merauta Assignment 2 : Presentation</vt:lpstr>
      <vt:lpstr>Table of Contents</vt:lpstr>
      <vt:lpstr>Introduction</vt:lpstr>
      <vt:lpstr>Processes Followed to complete the assignment</vt:lpstr>
      <vt:lpstr>Main Challenges Faced and how they were overcome</vt:lpstr>
      <vt:lpstr>Practical Learning outcomes</vt:lpstr>
      <vt:lpstr>Future Benefits</vt:lpstr>
      <vt:lpstr>Conclusion</vt:lpstr>
      <vt:lpstr>References</vt:lpstr>
      <vt:lpstr>Appendix 1: SCAMPER Model</vt:lpstr>
      <vt:lpstr>Appendix 2: Data Source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Code &amp; Tile: (BMSW6102) Developing Innovation and Creativity for Business Advantage</dc:title>
  <dc:creator/>
  <cp:lastModifiedBy/>
  <cp:revision>2</cp:revision>
  <dcterms:created xsi:type="dcterms:W3CDTF">2024-02-18T16:18:05Z</dcterms:created>
  <dcterms:modified xsi:type="dcterms:W3CDTF">2024-03-10T14:07:24Z</dcterms:modified>
</cp:coreProperties>
</file>