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56" r:id="rId3"/>
    <p:sldId id="322" r:id="rId4"/>
    <p:sldId id="324" r:id="rId5"/>
    <p:sldId id="321" r:id="rId6"/>
    <p:sldId id="325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2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F5123-6032-4580-BDC7-961DB2306735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B4AE3-05EB-4992-998A-288652DA3B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52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583A025-05F9-764E-836C-495168E27BA9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5128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8D9A429-0D81-F146-95C4-069EF6AD4B26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0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00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37962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124CDF-B999-7447-9DE4-964FD1CA89B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86905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D670030-3FE8-B645-9099-73771C8CC262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8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88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9841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03A6C-ADAE-454E-AEC7-8BE062FB6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BE95EB-4383-4334-A69B-886A8C035E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0FFAF-66BB-40B1-A0E1-B10BE2A4B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6D7DE0-8625-4F9F-9960-63491A218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5B917-7E2B-4453-9CFD-C5E6848A7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421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840B-F817-4384-9906-C54D40DC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63229-6531-4728-827E-F5963F59FC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DC244-3341-4102-9D07-753928DA8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2B4847-8FBF-40A7-A2A2-C421A7100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6E26C2-22A1-4D71-BADB-7DC0F7804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434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B2EDF-1204-4287-9210-86524B2A2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33E11-A511-45DB-88AD-25D1452BC0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0E76E-10E5-4C1B-9C3D-DF8F3294B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5FB46F-738B-44FA-B9EF-75AE8E8E2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65670-BCEE-45B4-8522-34BE2BFAC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22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BAF33-A16F-493C-818E-CD106AC9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A1533-C63F-4E28-929A-E57AF19D06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FDA30-9355-42E6-945C-F1BD07AE1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C62613-8806-469B-9AC8-28ACC6C51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BF2936-60B7-4F95-B4E7-D28C3B8980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07577-1229-4C00-9944-9F3A29530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85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66D1F-8512-4790-9AFC-049E2CF58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2E67E9-04FD-4BDD-A36A-F3AD8333A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EB8D9B-7F0D-4EF5-8859-F22504C7D0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6A8FA6-2261-4984-A059-2250CF5A6B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5D0164-B297-4191-814A-148B754D79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0F9C3-9158-4468-ABC4-EC0877883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D00E7A-1D0D-4A96-9A45-E617E9CDE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C6ADB4-3DC2-4CA7-AD6E-884DB84B3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473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2C9E5-B6D2-4012-900B-75518968C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3A4F1E-FB89-408F-BA1F-23D0559E0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0A6D2E-0770-47DC-87DE-515C46540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D3166-4411-4465-89DE-0CB13FEF19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439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E83856-11DC-49C3-BC55-9E9C7BEB7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3DB25F-DBE0-46BA-B357-E36539970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D943E-2CA7-47C2-81C0-03CC66DA8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104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439CF-CC62-4AC6-9395-C5DAE959D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EE58B-6789-4DBD-88A8-9A20C967B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10B2CA-6853-40D8-A478-1185FD3C5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A1EC06-0778-415F-8EE7-D40F1CA03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50A4D-A1AF-4AEE-9A21-119075F47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0DEA8-562D-40DB-A5BD-14B7D958E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5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31A33-9676-487C-93FF-44B1EF16C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A5CE9C-6A25-4844-A85F-EEACB327484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976248-6919-47A7-850E-049F9C4BA6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A442BA-37A5-4A41-AF2B-53246083B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A5714-616F-45BF-8695-5B069A6BD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EAC5AD-40FC-402F-B5E8-2E15AD28F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4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C57C-A55B-4075-903F-34F709FFE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CEB278-600B-43D1-903F-43FFA28DD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DCA27-F634-4CD6-994E-568300D6E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514D4-85DF-4F75-8D32-4DB12C429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FA44C0-E8CF-4946-BA0B-FDFAEBB89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436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6DC286-AD03-4BD0-9E51-193AF65BC6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5142BE-7E46-4859-B73E-E3BC5EF815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C7672-F39C-4066-8381-401588376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44B874-3761-4042-9927-C22C33AC7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A9D9D-676C-4DDD-B0C8-70B4A6217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10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2477B-482D-4C32-8D03-820DAD7ECF0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8268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BDC6F8-1AA2-4CBA-B73E-A67EE58FC27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821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20624-9C0A-4924-9361-77CE456C4EF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059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BF087-1F27-496F-A938-B0A9C1EE104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6660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DAF69-977A-4C22-87DC-16C73EDA29B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2146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4DA3F-8D8B-4CC9-A900-0EB6930687E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990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93844-0A3F-4629-9584-1503C917903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0258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01CB1-A9B7-4BA3-A96F-B4289F432E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4177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B94C7-0CED-4901-830B-881D76C1915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0035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66C30-14DF-45EE-BB0F-507662D9C3F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3148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2BCD-34D1-4F18-851A-E91A74EDB1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8094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0" y="1600200"/>
            <a:ext cx="12192000" cy="3505200"/>
          </a:xfrm>
          <a:gradFill>
            <a:gsLst>
              <a:gs pos="0">
                <a:srgbClr val="FFFFFF">
                  <a:alpha val="0"/>
                </a:srgbClr>
              </a:gs>
              <a:gs pos="69000">
                <a:srgbClr val="FFFFFF"/>
              </a:gs>
              <a:gs pos="27000">
                <a:srgbClr val="FFFFFF"/>
              </a:gs>
              <a:gs pos="100000">
                <a:srgbClr val="FF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none"/>
        </p:style>
        <p:txBody>
          <a:bodyPr anchor="ctr" anchorCtr="0">
            <a:normAutofit/>
          </a:bodyPr>
          <a:lstStyle>
            <a:lvl1pPr marL="0" indent="0" algn="ctr">
              <a:buNone/>
              <a:defRPr sz="3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7112000" y="586086"/>
            <a:ext cx="50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Arial" charset="0"/>
                <a:ea typeface="ＭＳ Ｐゴシック" charset="0"/>
              </a:rPr>
              <a:t>CHAPTER ONE</a:t>
            </a:r>
          </a:p>
        </p:txBody>
      </p:sp>
      <p:sp>
        <p:nvSpPr>
          <p:cNvPr id="4" name="TextBox 4"/>
          <p:cNvSpPr txBox="1"/>
          <p:nvPr userDrawn="1"/>
        </p:nvSpPr>
        <p:spPr>
          <a:xfrm>
            <a:off x="2" y="6457892"/>
            <a:ext cx="1110007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9pPr>
          </a:lstStyle>
          <a:p>
            <a:r>
              <a:rPr lang="en-US" sz="1500" dirty="0">
                <a:solidFill>
                  <a:srgbClr val="9BBB59"/>
                </a:solidFill>
                <a:latin typeface="Arial Narrow" panose="020B0606020202030204" pitchFamily="34" charset="0"/>
              </a:rPr>
              <a:t>PSYCHOLOGY</a:t>
            </a:r>
            <a:r>
              <a:rPr lang="en-US" sz="1500" dirty="0">
                <a:solidFill>
                  <a:prstClr val="white"/>
                </a:solidFill>
                <a:latin typeface="Arial Narrow" panose="020B0606020202030204" pitchFamily="34" charset="0"/>
              </a:rPr>
              <a:t>: A CONCISE INTRODUCTION</a:t>
            </a:r>
            <a:r>
              <a:rPr lang="en-US" sz="825" dirty="0">
                <a:solidFill>
                  <a:prstClr val="white"/>
                </a:solidFill>
                <a:latin typeface="Calibri"/>
              </a:rPr>
              <a:t>                                       Richard A. Griggs| Fifth Edition  </a:t>
            </a:r>
            <a:endParaRPr lang="en-US" sz="1050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7191755"/>
      </p:ext>
    </p:extLst>
  </p:cSld>
  <p:clrMapOvr>
    <a:masterClrMapping/>
  </p:clrMapOvr>
  <p:transition spd="med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0" hasCustomPrompt="1"/>
          </p:nvPr>
        </p:nvSpPr>
        <p:spPr>
          <a:xfrm>
            <a:off x="0" y="1600200"/>
            <a:ext cx="12192000" cy="3505200"/>
          </a:xfrm>
          <a:gradFill>
            <a:gsLst>
              <a:gs pos="0">
                <a:srgbClr val="FFFFFF">
                  <a:alpha val="0"/>
                </a:srgbClr>
              </a:gs>
              <a:gs pos="69000">
                <a:srgbClr val="FFFFFF"/>
              </a:gs>
              <a:gs pos="27000">
                <a:srgbClr val="FFFFFF"/>
              </a:gs>
              <a:gs pos="100000">
                <a:srgbClr val="FFFFFF">
                  <a:alpha val="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none"/>
        </p:style>
        <p:txBody>
          <a:bodyPr anchor="ctr" anchorCtr="0">
            <a:normAutofit/>
          </a:bodyPr>
          <a:lstStyle>
            <a:lvl1pPr marL="0" indent="0" algn="ctr">
              <a:buNone/>
              <a:defRPr sz="3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12000" y="586086"/>
            <a:ext cx="50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US" sz="1800" dirty="0">
                <a:solidFill>
                  <a:prstClr val="black">
                    <a:lumMod val="65000"/>
                    <a:lumOff val="35000"/>
                  </a:prstClr>
                </a:solidFill>
                <a:latin typeface="Arial" charset="0"/>
                <a:ea typeface="ＭＳ Ｐゴシック" charset="0"/>
              </a:rPr>
              <a:t>CHAPTER TWO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" y="6457892"/>
            <a:ext cx="11100079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Lucida Grande"/>
                <a:ea typeface="Geneva"/>
                <a:cs typeface="Geneva"/>
              </a:defRPr>
            </a:lvl9pPr>
          </a:lstStyle>
          <a:p>
            <a:r>
              <a:rPr lang="en-US" sz="1500" dirty="0">
                <a:solidFill>
                  <a:srgbClr val="9BBB59"/>
                </a:solidFill>
                <a:latin typeface="Arial Narrow" panose="020B0606020202030204" pitchFamily="34" charset="0"/>
              </a:rPr>
              <a:t>PSYCHOLOGY</a:t>
            </a:r>
            <a:r>
              <a:rPr lang="en-US" sz="1500" dirty="0">
                <a:solidFill>
                  <a:prstClr val="white"/>
                </a:solidFill>
                <a:latin typeface="Arial Narrow" panose="020B0606020202030204" pitchFamily="34" charset="0"/>
              </a:rPr>
              <a:t>: A CONCISE INTRODUCTION</a:t>
            </a:r>
            <a:r>
              <a:rPr lang="en-US" sz="825" dirty="0">
                <a:solidFill>
                  <a:prstClr val="white"/>
                </a:solidFill>
                <a:latin typeface="Calibri"/>
              </a:rPr>
              <a:t>                                       Richard A. Griggs| Fifth Edition  </a:t>
            </a:r>
            <a:endParaRPr lang="en-US" sz="1050" dirty="0">
              <a:solidFill>
                <a:prstClr val="white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0103310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39B83F-0265-42C6-99DB-736ED581B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5BCB2F-2183-4A67-B287-72493EC1F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21A68-5AF2-4E6A-8971-F5D1D854CA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E7C75-7492-481B-91DD-58D2649B41CD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DFCCE-12C3-48FE-8D81-0EB8E963EF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D3771-89A4-4841-9431-F3F1B955B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6F87-8478-4B06-BBE8-E739259932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040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1C794-A8DD-4672-9600-FCDFCE021C5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09/10/2022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317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227"/>
            <a:ext cx="12188952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B1CD4-AA04-4690-A2BA-C858E319C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342" y="637953"/>
            <a:ext cx="8272458" cy="3189507"/>
          </a:xfrm>
        </p:spPr>
        <p:txBody>
          <a:bodyPr>
            <a:normAutofit/>
          </a:bodyPr>
          <a:lstStyle/>
          <a:p>
            <a:pPr algn="l"/>
            <a:r>
              <a:rPr lang="en-GB" sz="8000" dirty="0">
                <a:solidFill>
                  <a:srgbClr val="FFFFFF"/>
                </a:solidFill>
              </a:rPr>
              <a:t>Key Topics: Indicative Content</a:t>
            </a: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7747" y="4208147"/>
            <a:ext cx="339126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8739" y="4098333"/>
            <a:ext cx="201857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048" y="4098334"/>
            <a:ext cx="893301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DF7F3F-F4CE-448F-BA06-66404F8C4E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342" y="4377268"/>
            <a:ext cx="7970903" cy="1280582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>
                <a:solidFill>
                  <a:srgbClr val="FEFFFF"/>
                </a:solidFill>
              </a:rPr>
              <a:t>BMPS 4011 Behavioural Dynamics</a:t>
            </a: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066873" y="4377267"/>
            <a:ext cx="312207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4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079F4-5470-47FD-9325-F4BE263E0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topics and the nature of the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42E34-5434-4124-B3FD-84528D363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Leganto we see a range of essential and further reading and resources</a:t>
            </a:r>
          </a:p>
          <a:p>
            <a:r>
              <a:rPr lang="en-GB" dirty="0"/>
              <a:t>The list is not exhaustive, and you can utilise any credible, academic sources of information in your assignments</a:t>
            </a:r>
          </a:p>
          <a:p>
            <a:r>
              <a:rPr lang="en-GB" dirty="0"/>
              <a:t>Using the Harvard referencing system is essential – always</a:t>
            </a:r>
          </a:p>
          <a:p>
            <a:r>
              <a:rPr lang="en-GB" dirty="0"/>
              <a:t>In the slides that follow, I explain which topics we will be covering and which we will not</a:t>
            </a:r>
          </a:p>
          <a:p>
            <a:r>
              <a:rPr lang="en-GB" dirty="0"/>
              <a:t>Reference here is drawn to two sources: Arnold and Randall, and Griggs</a:t>
            </a:r>
          </a:p>
        </p:txBody>
      </p:sp>
    </p:spTree>
    <p:extLst>
      <p:ext uri="{BB962C8B-B14F-4D97-AF65-F5344CB8AC3E}">
        <p14:creationId xmlns:p14="http://schemas.microsoft.com/office/powerpoint/2010/main" val="329677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388DB91-5121-488D-8F7E-C80913E50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59360" y="155259"/>
            <a:ext cx="12159343" cy="6383655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6163EF-D892-4603-8BBC-D2B69959CC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7320" y="516443"/>
            <a:ext cx="5632184" cy="557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5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ECF125F-52B6-49A8-B474-5B8052AC0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9764" y="373753"/>
            <a:ext cx="11430000" cy="600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910797" y="1000299"/>
            <a:ext cx="566817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Organisational behaviour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Human Resource Management (HRM)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Occupational psychology (OH)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Counselling and staff development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Selection &amp; recruitment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Aptitude tests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Interview skills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Communication skills</a:t>
            </a:r>
          </a:p>
        </p:txBody>
      </p:sp>
    </p:spTree>
    <p:extLst>
      <p:ext uri="{BB962C8B-B14F-4D97-AF65-F5344CB8AC3E}">
        <p14:creationId xmlns:p14="http://schemas.microsoft.com/office/powerpoint/2010/main" val="20536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ECF125F-52B6-49A8-B474-5B8052AC0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09764" y="373753"/>
            <a:ext cx="11430000" cy="600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>
                <a:solidFill>
                  <a:prstClr val="black">
                    <a:tint val="75000"/>
                  </a:prstClr>
                </a:solidFill>
                <a:latin typeface="Calibri"/>
              </a:rPr>
              <a:pPr/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879975" y="1358191"/>
            <a:ext cx="566817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Groups and teams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Dealing with conflict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Performance appraisal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Organisational development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Change management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Human-machine interactions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Design thinking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Employee relations</a:t>
            </a:r>
          </a:p>
        </p:txBody>
      </p:sp>
    </p:spTree>
    <p:extLst>
      <p:ext uri="{BB962C8B-B14F-4D97-AF65-F5344CB8AC3E}">
        <p14:creationId xmlns:p14="http://schemas.microsoft.com/office/powerpoint/2010/main" val="28760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THE SCIENCE OF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47728" y="4293097"/>
            <a:ext cx="554461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prstClr val="black"/>
                </a:solidFill>
                <a:latin typeface="Calibri"/>
              </a:rPr>
              <a:t>Major research perspectives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Research methods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Understanding research results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CD0AB45-60FB-4569-ADC0-D0859E15A494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ONE</a:t>
            </a:r>
          </a:p>
        </p:txBody>
      </p:sp>
    </p:spTree>
    <p:extLst>
      <p:ext uri="{BB962C8B-B14F-4D97-AF65-F5344CB8AC3E}">
        <p14:creationId xmlns:p14="http://schemas.microsoft.com/office/powerpoint/2010/main" val="208080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NEUROSCIENCE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55840" y="4005064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neuron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nervous system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brain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CDC554-42A4-4770-8C24-5286AC89F7FC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TWO</a:t>
            </a:r>
          </a:p>
        </p:txBody>
      </p:sp>
    </p:spTree>
    <p:extLst>
      <p:ext uri="{BB962C8B-B14F-4D97-AF65-F5344CB8AC3E}">
        <p14:creationId xmlns:p14="http://schemas.microsoft.com/office/powerpoint/2010/main" val="2850328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SENSATION AND PERCEPTION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23592" y="4349859"/>
            <a:ext cx="76688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How the physical world relates to the psychological world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How we see and how we hear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How we make sense of what we see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4A5956-7D77-4B93-9F95-D85FFE97B0CA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THREE</a:t>
            </a:r>
          </a:p>
        </p:txBody>
      </p:sp>
    </p:spTree>
    <p:extLst>
      <p:ext uri="{BB962C8B-B14F-4D97-AF65-F5344CB8AC3E}">
        <p14:creationId xmlns:p14="http://schemas.microsoft.com/office/powerpoint/2010/main" val="393560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LEARNING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17558" y="4155212"/>
            <a:ext cx="79568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Learning through classical conditioning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Learning through operant conditioning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Biological and cognitive aspects of learning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BDEB81-58D1-4D0D-93B4-170B152237A1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FOUR</a:t>
            </a:r>
          </a:p>
        </p:txBody>
      </p:sp>
    </p:spTree>
    <p:extLst>
      <p:ext uri="{BB962C8B-B14F-4D97-AF65-F5344CB8AC3E}">
        <p14:creationId xmlns:p14="http://schemas.microsoft.com/office/powerpoint/2010/main" val="214028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MEMORY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31704" y="4149081"/>
            <a:ext cx="63367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Three-stage model of memory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Encoding information to memory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Retrieving information from memory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8EEB9A-2973-4B15-BC95-A48C9312F4C6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FIVE</a:t>
            </a:r>
          </a:p>
        </p:txBody>
      </p:sp>
    </p:spTree>
    <p:extLst>
      <p:ext uri="{BB962C8B-B14F-4D97-AF65-F5344CB8AC3E}">
        <p14:creationId xmlns:p14="http://schemas.microsoft.com/office/powerpoint/2010/main" val="155206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THINKING AND INTELLIGENCE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75720" y="4221089"/>
            <a:ext cx="5400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Problem solving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Thinking under uncertainty X</a:t>
            </a:r>
          </a:p>
          <a:p>
            <a:r>
              <a:rPr lang="en-GB" sz="2800" dirty="0">
                <a:solidFill>
                  <a:srgbClr val="FF0000"/>
                </a:solidFill>
                <a:latin typeface="Calibri"/>
              </a:rPr>
              <a:t>Intelligent thinking X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AFA3B5-73DE-4A30-AE54-CF6D119B2889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SIX</a:t>
            </a:r>
          </a:p>
        </p:txBody>
      </p:sp>
    </p:spTree>
    <p:extLst>
      <p:ext uri="{BB962C8B-B14F-4D97-AF65-F5344CB8AC3E}">
        <p14:creationId xmlns:p14="http://schemas.microsoft.com/office/powerpoint/2010/main" val="1056783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DEVELOPMENTAL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11524" y="4472970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Prenatal development and infancy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How we think throughout our lives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Moral development and social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8B15B9-AF01-43C5-B21D-17A1B2B9157F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SEVEN</a:t>
            </a:r>
          </a:p>
        </p:txBody>
      </p:sp>
    </p:spTree>
    <p:extLst>
      <p:ext uri="{BB962C8B-B14F-4D97-AF65-F5344CB8AC3E}">
        <p14:creationId xmlns:p14="http://schemas.microsoft.com/office/powerpoint/2010/main" val="2285352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PERSONALITY THEORIES AND ASSESSMENT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75520" y="4149081"/>
            <a:ext cx="9001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Personality theories and assessment</a:t>
            </a:r>
          </a:p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The psychoanalytic approach</a:t>
            </a:r>
          </a:p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The humanistic approach and the socio-cognitive approach to personality</a:t>
            </a:r>
          </a:p>
          <a:p>
            <a:r>
              <a:rPr lang="en-GB" sz="2800" dirty="0">
                <a:solidFill>
                  <a:prstClr val="black"/>
                </a:solidFill>
                <a:latin typeface="Calibri"/>
              </a:rPr>
              <a:t>Trait theories of personality and personality assessment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7D3730-82CD-4B44-A3B6-95DE23438063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EIGHT</a:t>
            </a:r>
          </a:p>
        </p:txBody>
      </p:sp>
    </p:spTree>
    <p:extLst>
      <p:ext uri="{BB962C8B-B14F-4D97-AF65-F5344CB8AC3E}">
        <p14:creationId xmlns:p14="http://schemas.microsoft.com/office/powerpoint/2010/main" val="385909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SOCIAL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83632" y="3861048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How others influence our behaviour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How we think about our own and others’ behaviour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E41B69-4BB4-4188-94CC-7686EEB9B6CF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NINE</a:t>
            </a:r>
          </a:p>
        </p:txBody>
      </p:sp>
    </p:spTree>
    <p:extLst>
      <p:ext uri="{BB962C8B-B14F-4D97-AF65-F5344CB8AC3E}">
        <p14:creationId xmlns:p14="http://schemas.microsoft.com/office/powerpoint/2010/main" val="371725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r>
              <a:rPr lang="en-US" sz="6000" dirty="0"/>
              <a:t>ABNORMAL PSYCHOLOGY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95600" y="3861049"/>
            <a:ext cx="77768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Diagnostic and Classification of Mental Disorders (DSM)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Six major categories of mental disorders</a:t>
            </a:r>
          </a:p>
          <a:p>
            <a:r>
              <a:rPr lang="en-GB" sz="3200" dirty="0">
                <a:solidFill>
                  <a:prstClr val="black"/>
                </a:solidFill>
                <a:latin typeface="Calibri"/>
              </a:rPr>
              <a:t>The treatment of mental disorders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BDEA47-46CD-4858-9D72-0789789BE373}"/>
              </a:ext>
            </a:extLst>
          </p:cNvPr>
          <p:cNvSpPr/>
          <p:nvPr/>
        </p:nvSpPr>
        <p:spPr>
          <a:xfrm>
            <a:off x="8760296" y="548680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CHAPTER TEN</a:t>
            </a:r>
          </a:p>
        </p:txBody>
      </p:sp>
    </p:spTree>
    <p:extLst>
      <p:ext uri="{BB962C8B-B14F-4D97-AF65-F5344CB8AC3E}">
        <p14:creationId xmlns:p14="http://schemas.microsoft.com/office/powerpoint/2010/main" val="23438319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E6FDE43-E8AC-4F70-98AD-E294937C3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9A869-1ADC-4BE4-B5AE-06331E883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Arnold, J. Patterson, F. Coyne, I. and Randall, R (2020) </a:t>
            </a:r>
            <a:r>
              <a:rPr lang="en-US" i="1" dirty="0"/>
              <a:t>Work psychology: understanding human </a:t>
            </a:r>
            <a:r>
              <a:rPr lang="en-US" i="1" dirty="0" err="1"/>
              <a:t>behaviour</a:t>
            </a:r>
            <a:r>
              <a:rPr lang="en-US" i="1" dirty="0"/>
              <a:t> in the workplace</a:t>
            </a:r>
            <a:r>
              <a:rPr lang="en-US" dirty="0"/>
              <a:t>. Harlow: Pearson Education</a:t>
            </a:r>
          </a:p>
          <a:p>
            <a:r>
              <a:rPr lang="en-GB" dirty="0"/>
              <a:t>Griggs, R.A. (2017) </a:t>
            </a:r>
            <a:r>
              <a:rPr lang="en-GB" i="1" dirty="0"/>
              <a:t>Psychology: a concise introduction</a:t>
            </a:r>
            <a:r>
              <a:rPr lang="en-GB" dirty="0"/>
              <a:t>. New York: Worth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843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396</Words>
  <Application>Microsoft Office PowerPoint</Application>
  <PresentationFormat>Widescreen</PresentationFormat>
  <Paragraphs>85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Narrow</vt:lpstr>
      <vt:lpstr>Calibri</vt:lpstr>
      <vt:lpstr>Calibri Light</vt:lpstr>
      <vt:lpstr>Office Theme</vt:lpstr>
      <vt:lpstr>1_Office Theme</vt:lpstr>
      <vt:lpstr>Key Topics: Indicative Content</vt:lpstr>
      <vt:lpstr>Key topics and the nature of the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Indicative Content</dc:title>
  <dc:creator>Mike Durke</dc:creator>
  <cp:lastModifiedBy>Mike Durke</cp:lastModifiedBy>
  <cp:revision>5</cp:revision>
  <dcterms:created xsi:type="dcterms:W3CDTF">2020-09-08T10:09:13Z</dcterms:created>
  <dcterms:modified xsi:type="dcterms:W3CDTF">2022-10-09T15:27:19Z</dcterms:modified>
</cp:coreProperties>
</file>