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8" d="100"/>
          <a:sy n="68" d="100"/>
        </p:scale>
        <p:origin x="562"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77C21-C96D-EC69-FC79-BB59FCC7053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776213-940F-9E05-31DA-89296EE0CD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E97698-90E7-4B9B-E4F5-5F6372CAABFE}"/>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DC8D8C75-F004-4573-D4D6-C33E119DEE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0DD021-C0FB-5C43-81C1-CBEBBC1BEB12}"/>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1498001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2CB3-A9A6-EC7A-38FD-BEB2DFEDE7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BDC3FD-3D9F-06C1-9E8E-D5BFA73AE2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102175-4DD7-6663-D46B-8A8E801DA39A}"/>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6E0E7B42-5502-275B-799F-A76DAB6EA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66AB14-EF7A-051D-02C7-7DF2C80ADF98}"/>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4199944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6C0B-F372-96BE-6492-1024BCD925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8305A3-EF20-2AB9-13D6-6A5700582D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9C6294-E574-F9BA-98B1-BA69DD39B8A8}"/>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614EB613-1CBB-8176-DE6B-085F16B6CD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AA64EB-382A-0561-4324-6C019E52C5F2}"/>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3338218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1F813-1D3A-F036-B0DC-F8A9DE1058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B7A324-E6B2-1CB3-D6A1-421CD008C98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FE18DB-B257-2ED5-4C95-F3B84F8C48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71DBBF-E3B4-7BA7-4D31-C3010C60BBD2}"/>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6" name="Footer Placeholder 5">
            <a:extLst>
              <a:ext uri="{FF2B5EF4-FFF2-40B4-BE49-F238E27FC236}">
                <a16:creationId xmlns:a16="http://schemas.microsoft.com/office/drawing/2014/main" id="{BB699C98-AEE1-1E0F-77CF-730E551EFE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697E60-FFF7-21FB-EEAC-051A2C43B047}"/>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324171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31F82-0CC9-A54B-F248-8DFA488057C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05CFA1-8251-F109-73C5-9F2905AE12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C6C0AA-EF46-76EA-DE51-3FC403E2F2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109A7C4-A7D6-707E-B379-FE7538E739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0EBB70-E7DD-09F5-494D-22FB2D88E4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F347494-E75D-F8B0-643C-4D0AC1B8BD00}"/>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8" name="Footer Placeholder 7">
            <a:extLst>
              <a:ext uri="{FF2B5EF4-FFF2-40B4-BE49-F238E27FC236}">
                <a16:creationId xmlns:a16="http://schemas.microsoft.com/office/drawing/2014/main" id="{D4593D11-45CF-669A-7D8D-BF0721D013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9BC5DAA-AD25-F788-21A9-310B49C7F950}"/>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952544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E937A-ABBA-B7F5-949F-DB3BFD91C3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64800B-1D0E-96BF-1B6F-08133917336D}"/>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4" name="Footer Placeholder 3">
            <a:extLst>
              <a:ext uri="{FF2B5EF4-FFF2-40B4-BE49-F238E27FC236}">
                <a16:creationId xmlns:a16="http://schemas.microsoft.com/office/drawing/2014/main" id="{B6E0E101-0690-B448-896A-8976FCB9F6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965A330-0D0D-16D6-FB78-8EFEA4204422}"/>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2372679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F4D2A5-B1EF-304D-45BC-18C572E46473}"/>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3" name="Footer Placeholder 2">
            <a:extLst>
              <a:ext uri="{FF2B5EF4-FFF2-40B4-BE49-F238E27FC236}">
                <a16:creationId xmlns:a16="http://schemas.microsoft.com/office/drawing/2014/main" id="{782CE8E0-FF63-F93A-269E-689927EE45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0A6256-6E2E-6F04-1C4F-91E5986B49D8}"/>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474913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E429E-8E05-E90F-84D4-5E2ECC289C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C96D28-38E9-28E4-5AF8-491F618FC7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D815108-EB05-5446-E1D9-E6E5A74F53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0380B7-BA54-9ADB-B481-2D5F29B2DF6A}"/>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6" name="Footer Placeholder 5">
            <a:extLst>
              <a:ext uri="{FF2B5EF4-FFF2-40B4-BE49-F238E27FC236}">
                <a16:creationId xmlns:a16="http://schemas.microsoft.com/office/drawing/2014/main" id="{3780787E-A199-B35A-A97B-11C033C7B5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56B9D3-DD71-7F0D-BFF2-970002D34D09}"/>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629061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78D98-CA86-7E86-0E1D-6F1B9C547D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B98F5E-1FB4-DDC0-C339-EE917924D5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EA9F98-6E66-21F3-06F3-24152C17CC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2C2A22-FA67-3574-86CC-EF2F8BD1665F}"/>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6" name="Footer Placeholder 5">
            <a:extLst>
              <a:ext uri="{FF2B5EF4-FFF2-40B4-BE49-F238E27FC236}">
                <a16:creationId xmlns:a16="http://schemas.microsoft.com/office/drawing/2014/main" id="{145E7225-468B-8499-EC30-C11517A29C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B4846D-8E3B-D242-E145-4104C771555C}"/>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1126764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5E5EF-F631-086F-929F-ACB36D32C6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5003FD-E465-619D-E574-5946EE1841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D71701-E7CD-BF9D-E652-39A2626F37B5}"/>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385617BC-5A54-68E6-0A58-00F591683B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CCDF3-54E8-9401-AB7A-36EA8CE91FEF}"/>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3106041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16823B-2CB4-9B1C-F662-0835F854151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AA449C-FB23-BE5E-D32E-F4644614B9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00DA54-029D-CA73-C07F-0BA94E44E2B7}"/>
              </a:ext>
            </a:extLst>
          </p:cNvPr>
          <p:cNvSpPr>
            <a:spLocks noGrp="1"/>
          </p:cNvSpPr>
          <p:nvPr>
            <p:ph type="dt" sz="half" idx="10"/>
          </p:nvPr>
        </p:nvSpPr>
        <p:spPr/>
        <p:txBody>
          <a:body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10F41FF9-9A6E-E393-EC2F-C7E2F78212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0C114C-C623-A62C-CD1B-67EB9E7C88A5}"/>
              </a:ext>
            </a:extLst>
          </p:cNvPr>
          <p:cNvSpPr>
            <a:spLocks noGrp="1"/>
          </p:cNvSpPr>
          <p:nvPr>
            <p:ph type="sldNum" sz="quarter" idx="12"/>
          </p:nvPr>
        </p:nvSpPr>
        <p:spPr/>
        <p:txBody>
          <a:bodyPr/>
          <a:lstStyle/>
          <a:p>
            <a:fld id="{26703AE9-90E8-4E34-9241-7D59ABAD3675}" type="slidenum">
              <a:rPr lang="en-GB" smtClean="0"/>
              <a:t>‹#›</a:t>
            </a:fld>
            <a:endParaRPr lang="en-GB"/>
          </a:p>
        </p:txBody>
      </p:sp>
    </p:spTree>
    <p:extLst>
      <p:ext uri="{BB962C8B-B14F-4D97-AF65-F5344CB8AC3E}">
        <p14:creationId xmlns:p14="http://schemas.microsoft.com/office/powerpoint/2010/main" val="342436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7000">
              <a:schemeClr val="accent1">
                <a:lumMod val="5000"/>
                <a:lumOff val="95000"/>
              </a:schemeClr>
            </a:gs>
            <a:gs pos="42000">
              <a:schemeClr val="accent1">
                <a:lumMod val="45000"/>
                <a:lumOff val="55000"/>
              </a:schemeClr>
            </a:gs>
            <a:gs pos="62000">
              <a:schemeClr val="accent1">
                <a:lumMod val="45000"/>
                <a:lumOff val="55000"/>
              </a:schemeClr>
            </a:gs>
            <a:gs pos="83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D28C14-DF95-A8A8-153B-66047646AE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6ED84E-26F8-D5F9-18A7-B55CA33B6A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D79B6-6A41-17F5-2434-AF743919CC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A88F6B5-BAA8-46D4-A375-3DDB509C2E30}" type="datetimeFigureOut">
              <a:rPr lang="en-GB" smtClean="0"/>
              <a:t>03/03/2026</a:t>
            </a:fld>
            <a:endParaRPr lang="en-GB"/>
          </a:p>
        </p:txBody>
      </p:sp>
      <p:sp>
        <p:nvSpPr>
          <p:cNvPr id="5" name="Footer Placeholder 4">
            <a:extLst>
              <a:ext uri="{FF2B5EF4-FFF2-40B4-BE49-F238E27FC236}">
                <a16:creationId xmlns:a16="http://schemas.microsoft.com/office/drawing/2014/main" id="{A2BA30DC-CC78-8A0E-6689-299E9FDA32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D1BF00-2B8D-FE0B-114C-0396945326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6703AE9-90E8-4E34-9241-7D59ABAD3675}" type="slidenum">
              <a:rPr lang="en-GB" smtClean="0"/>
              <a:t>‹#›</a:t>
            </a:fld>
            <a:endParaRPr lang="en-GB"/>
          </a:p>
        </p:txBody>
      </p:sp>
    </p:spTree>
    <p:extLst>
      <p:ext uri="{BB962C8B-B14F-4D97-AF65-F5344CB8AC3E}">
        <p14:creationId xmlns:p14="http://schemas.microsoft.com/office/powerpoint/2010/main" val="291274419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AA8B2-9A19-3DFE-A542-6D64BFE76B4A}"/>
              </a:ext>
            </a:extLst>
          </p:cNvPr>
          <p:cNvSpPr>
            <a:spLocks noGrp="1"/>
          </p:cNvSpPr>
          <p:nvPr>
            <p:ph type="title"/>
          </p:nvPr>
        </p:nvSpPr>
        <p:spPr>
          <a:xfrm>
            <a:off x="838200" y="1"/>
            <a:ext cx="10515600" cy="1690688"/>
          </a:xfrm>
        </p:spPr>
        <p:txBody>
          <a:bodyPr>
            <a:normAutofit/>
          </a:bodyPr>
          <a:lstStyle/>
          <a:p>
            <a:pPr algn="ctr"/>
            <a:r>
              <a:rPr lang="en-US" sz="3600" b="1" dirty="0">
                <a:solidFill>
                  <a:srgbClr val="FF0000"/>
                </a:solidFill>
              </a:rPr>
              <a:t>A CRITICAL ANALYSIS OF PANIC DISORDER</a:t>
            </a:r>
            <a:br>
              <a:rPr lang="en-US" sz="3600" b="1" dirty="0">
                <a:solidFill>
                  <a:srgbClr val="FF0000"/>
                </a:solidFill>
              </a:rPr>
            </a:br>
            <a:r>
              <a:rPr lang="en-US" sz="3600" b="1" dirty="0">
                <a:solidFill>
                  <a:srgbClr val="FF0000"/>
                </a:solidFill>
              </a:rPr>
              <a:t>(ICD‑11 6B01)</a:t>
            </a:r>
            <a:endParaRPr lang="en-GB" sz="3600" b="1" dirty="0">
              <a:solidFill>
                <a:srgbClr val="FF0000"/>
              </a:solidFill>
            </a:endParaRPr>
          </a:p>
        </p:txBody>
      </p:sp>
      <p:sp>
        <p:nvSpPr>
          <p:cNvPr id="3" name="Content Placeholder 2">
            <a:extLst>
              <a:ext uri="{FF2B5EF4-FFF2-40B4-BE49-F238E27FC236}">
                <a16:creationId xmlns:a16="http://schemas.microsoft.com/office/drawing/2014/main" id="{8E8E3F19-5793-0BDA-504C-684AE49F9F6D}"/>
              </a:ext>
            </a:extLst>
          </p:cNvPr>
          <p:cNvSpPr>
            <a:spLocks noGrp="1"/>
          </p:cNvSpPr>
          <p:nvPr>
            <p:ph sz="half" idx="1"/>
          </p:nvPr>
        </p:nvSpPr>
        <p:spPr>
          <a:xfrm>
            <a:off x="838200" y="1825624"/>
            <a:ext cx="5181600" cy="4879975"/>
          </a:xfrm>
        </p:spPr>
        <p:txBody>
          <a:bodyPr>
            <a:noAutofit/>
          </a:bodyPr>
          <a:lstStyle/>
          <a:p>
            <a:pPr marL="0" indent="0">
              <a:buNone/>
            </a:pPr>
            <a:r>
              <a:rPr lang="en-US" sz="1700" b="1" dirty="0">
                <a:solidFill>
                  <a:schemeClr val="bg1"/>
                </a:solidFill>
              </a:rPr>
              <a:t>Introduction</a:t>
            </a:r>
          </a:p>
          <a:p>
            <a:pPr algn="just"/>
            <a:r>
              <a:rPr lang="en-US" sz="1200" dirty="0">
                <a:solidFill>
                  <a:schemeClr val="bg1"/>
                </a:solidFill>
              </a:rPr>
              <a:t>Panic Disorder is a specific Anxiety and Fear-Related Disorder defined by recurrent, unexpected "panic attacks." These are sudden waves of intense apprehension that are not tied to a specific situation.</a:t>
            </a:r>
          </a:p>
          <a:p>
            <a:pPr algn="just"/>
            <a:r>
              <a:rPr lang="en-US" sz="1200" dirty="0">
                <a:solidFill>
                  <a:schemeClr val="bg1"/>
                </a:solidFill>
              </a:rPr>
              <a:t>Prevalence: It affects roughly 2-3% of adults annually. It is twice as common in females as in males and typically begins in the early 20s. (WHO, 2022)</a:t>
            </a:r>
          </a:p>
          <a:p>
            <a:pPr algn="just"/>
            <a:r>
              <a:rPr lang="en-US" sz="1200" dirty="0">
                <a:solidFill>
                  <a:schemeClr val="bg1"/>
                </a:solidFill>
              </a:rPr>
              <a:t>It is a physiological "misfire" where the body’s "fight-or-flight" system activates during normal activities (like watching TV or shopping).</a:t>
            </a:r>
          </a:p>
          <a:p>
            <a:pPr marL="0" indent="0" algn="just">
              <a:buNone/>
            </a:pPr>
            <a:r>
              <a:rPr lang="en-GB" sz="1200" dirty="0">
                <a:solidFill>
                  <a:schemeClr val="bg1"/>
                </a:solidFill>
              </a:rPr>
              <a:t>Figure 1			</a:t>
            </a:r>
          </a:p>
          <a:p>
            <a:pPr marL="0" indent="0" algn="just">
              <a:buNone/>
            </a:pPr>
            <a:r>
              <a:rPr lang="en-GB" sz="1200" dirty="0">
                <a:solidFill>
                  <a:schemeClr val="bg1"/>
                </a:solidFill>
              </a:rPr>
              <a:t>			</a:t>
            </a:r>
            <a:r>
              <a:rPr lang="en-GB" sz="1200" i="1" dirty="0">
                <a:solidFill>
                  <a:schemeClr val="bg1"/>
                </a:solidFill>
              </a:rPr>
              <a:t>Image credit: firefly.adobe.com</a:t>
            </a:r>
          </a:p>
          <a:p>
            <a:pPr marL="0" indent="0" algn="just">
              <a:buNone/>
            </a:pPr>
            <a:endParaRPr lang="en-GB" sz="1200" i="1" dirty="0">
              <a:solidFill>
                <a:schemeClr val="bg1"/>
              </a:solidFill>
            </a:endParaRPr>
          </a:p>
          <a:p>
            <a:pPr marL="0" indent="0" algn="just">
              <a:buNone/>
            </a:pPr>
            <a:endParaRPr lang="en-GB" sz="1200" i="1" dirty="0">
              <a:solidFill>
                <a:schemeClr val="bg1"/>
              </a:solidFill>
            </a:endParaRPr>
          </a:p>
          <a:p>
            <a:pPr marL="0" indent="0" algn="just">
              <a:buNone/>
            </a:pPr>
            <a:endParaRPr lang="en-GB" sz="1200" i="1" dirty="0">
              <a:solidFill>
                <a:schemeClr val="bg1"/>
              </a:solidFill>
            </a:endParaRPr>
          </a:p>
          <a:p>
            <a:pPr marL="0" indent="0" algn="just">
              <a:buNone/>
            </a:pPr>
            <a:endParaRPr lang="en-GB" sz="1200" i="1" dirty="0">
              <a:solidFill>
                <a:schemeClr val="bg1"/>
              </a:solidFill>
            </a:endParaRPr>
          </a:p>
          <a:p>
            <a:pPr marL="0" indent="0" algn="just">
              <a:buNone/>
            </a:pPr>
            <a:r>
              <a:rPr lang="en-GB" sz="1200" dirty="0">
                <a:solidFill>
                  <a:schemeClr val="bg1"/>
                </a:solidFill>
              </a:rPr>
              <a:t>			</a:t>
            </a:r>
            <a:r>
              <a:rPr lang="en-US" sz="1200" dirty="0">
                <a:solidFill>
                  <a:schemeClr val="bg1"/>
                </a:solidFill>
                <a:effectLst/>
              </a:rPr>
              <a:t> In figure, according to the ICD-11, Panic Disorder is twice as common in females as in males. This 2:1 ratio is a significant clinical feature that often emerges during puberty. This presentation, we explore how social and biological factors contribute to this inequality, ensuring that we look at the person behind the diagnosis, not just the statistics.</a:t>
            </a:r>
            <a:endParaRPr lang="en-GB" sz="1200" dirty="0">
              <a:solidFill>
                <a:schemeClr val="bg1"/>
              </a:solidFill>
            </a:endParaRPr>
          </a:p>
        </p:txBody>
      </p:sp>
      <p:sp>
        <p:nvSpPr>
          <p:cNvPr id="4" name="Content Placeholder 3">
            <a:extLst>
              <a:ext uri="{FF2B5EF4-FFF2-40B4-BE49-F238E27FC236}">
                <a16:creationId xmlns:a16="http://schemas.microsoft.com/office/drawing/2014/main" id="{5814FB96-D5D1-7767-C955-0F5414539B03}"/>
              </a:ext>
            </a:extLst>
          </p:cNvPr>
          <p:cNvSpPr>
            <a:spLocks noGrp="1"/>
          </p:cNvSpPr>
          <p:nvPr>
            <p:ph sz="half" idx="2"/>
          </p:nvPr>
        </p:nvSpPr>
        <p:spPr>
          <a:xfrm>
            <a:off x="6172199" y="1825625"/>
            <a:ext cx="5378669" cy="4667250"/>
          </a:xfrm>
        </p:spPr>
        <p:txBody>
          <a:bodyPr>
            <a:normAutofit fontScale="92500" lnSpcReduction="20000"/>
          </a:bodyPr>
          <a:lstStyle/>
          <a:p>
            <a:pPr marL="0" indent="0">
              <a:buNone/>
            </a:pPr>
            <a:r>
              <a:rPr lang="en-GB" sz="1700" b="1" dirty="0">
                <a:solidFill>
                  <a:schemeClr val="bg1"/>
                </a:solidFill>
              </a:rPr>
              <a:t>Causes, Symptoms and Diagnosis</a:t>
            </a:r>
          </a:p>
          <a:p>
            <a:pPr algn="just"/>
            <a:r>
              <a:rPr lang="en-US" sz="1200" dirty="0">
                <a:solidFill>
                  <a:schemeClr val="bg1"/>
                </a:solidFill>
              </a:rPr>
              <a:t>Symptoms: Rapid heartbeat (palpitations), sweating, trembling, chest pain, and a terrifying sense of "impending doom" or "going mad.“</a:t>
            </a:r>
          </a:p>
          <a:p>
            <a:pPr algn="just"/>
            <a:r>
              <a:rPr lang="en-US" sz="1200" dirty="0">
                <a:solidFill>
                  <a:schemeClr val="bg1"/>
                </a:solidFill>
              </a:rPr>
              <a:t>The Cause: A "Biopsychosocial" mix. Genetics (family history), brain chemistry (amygdala overactivity), and life stressors (environmental triggers).</a:t>
            </a:r>
          </a:p>
          <a:p>
            <a:pPr algn="just"/>
            <a:r>
              <a:rPr lang="en-US" sz="1200" dirty="0">
                <a:solidFill>
                  <a:schemeClr val="bg1"/>
                </a:solidFill>
              </a:rPr>
              <a:t>Diagnosis (ICD-11 6B01): Requires a pattern of attacks followed by at least one month of persistent concern about them recurring or significant changes in behavior to avoid them (e.g., stopping work or travel).</a:t>
            </a:r>
          </a:p>
          <a:p>
            <a:pPr marL="0" indent="0" algn="just">
              <a:buNone/>
            </a:pPr>
            <a:r>
              <a:rPr lang="en-US" sz="1200" dirty="0">
                <a:solidFill>
                  <a:schemeClr val="bg1"/>
                </a:solidFill>
              </a:rPr>
              <a:t>Figure 2</a:t>
            </a:r>
          </a:p>
          <a:p>
            <a:pPr marL="0" indent="0" algn="just">
              <a:buNone/>
            </a:pPr>
            <a:r>
              <a:rPr lang="en-GB" sz="1200" dirty="0">
                <a:solidFill>
                  <a:schemeClr val="bg1"/>
                </a:solidFill>
              </a:rPr>
              <a:t>		</a:t>
            </a:r>
          </a:p>
          <a:p>
            <a:pPr marL="0" indent="0" algn="just">
              <a:lnSpc>
                <a:spcPct val="120000"/>
              </a:lnSpc>
              <a:buNone/>
            </a:pPr>
            <a:r>
              <a:rPr lang="en-GB" sz="1200" i="1" dirty="0">
                <a:solidFill>
                  <a:schemeClr val="bg1"/>
                </a:solidFill>
              </a:rPr>
              <a:t>Image credit: </a:t>
            </a:r>
          </a:p>
          <a:p>
            <a:pPr marL="0" indent="0" algn="just">
              <a:lnSpc>
                <a:spcPct val="120000"/>
              </a:lnSpc>
              <a:buNone/>
            </a:pPr>
            <a:r>
              <a:rPr lang="en-GB" sz="1200" i="1" dirty="0">
                <a:solidFill>
                  <a:schemeClr val="bg1"/>
                </a:solidFill>
              </a:rPr>
              <a:t>firefly.adobe.com</a:t>
            </a:r>
            <a:endParaRPr lang="en-GB" sz="1200" dirty="0">
              <a:solidFill>
                <a:schemeClr val="bg1"/>
              </a:solidFill>
              <a:effectLst/>
            </a:endParaRPr>
          </a:p>
          <a:p>
            <a:pPr marL="0" indent="0" algn="just">
              <a:buNone/>
            </a:pPr>
            <a:endParaRPr lang="en-GB" sz="1200" dirty="0">
              <a:solidFill>
                <a:schemeClr val="bg1"/>
              </a:solidFill>
            </a:endParaRPr>
          </a:p>
          <a:p>
            <a:pPr marL="0" indent="0" algn="just">
              <a:buNone/>
            </a:pPr>
            <a:endParaRPr lang="en-GB" sz="1200" dirty="0">
              <a:solidFill>
                <a:schemeClr val="bg1"/>
              </a:solidFill>
            </a:endParaRPr>
          </a:p>
          <a:p>
            <a:pPr marL="0" indent="0" algn="just">
              <a:buNone/>
            </a:pPr>
            <a:endParaRPr lang="en-GB" sz="1200" dirty="0">
              <a:solidFill>
                <a:schemeClr val="bg1"/>
              </a:solidFill>
              <a:effectLst/>
            </a:endParaRPr>
          </a:p>
          <a:p>
            <a:pPr marL="0" indent="0" algn="just">
              <a:buNone/>
            </a:pPr>
            <a:endParaRPr lang="en-US" sz="1200" dirty="0">
              <a:solidFill>
                <a:schemeClr val="bg1"/>
              </a:solidFill>
              <a:effectLst/>
            </a:endParaRPr>
          </a:p>
          <a:p>
            <a:pPr marL="0" indent="0" algn="just">
              <a:buNone/>
            </a:pPr>
            <a:endParaRPr lang="en-US" sz="1200" dirty="0">
              <a:solidFill>
                <a:schemeClr val="bg1"/>
              </a:solidFill>
            </a:endParaRPr>
          </a:p>
          <a:p>
            <a:pPr marL="0" indent="0" algn="just">
              <a:buNone/>
            </a:pPr>
            <a:r>
              <a:rPr lang="en-US" sz="1200" dirty="0">
                <a:solidFill>
                  <a:schemeClr val="bg1"/>
                </a:solidFill>
                <a:effectLst/>
              </a:rPr>
              <a:t>The visual map of the physical reality of a panic attack. It’s important to understand that these symptoms are often misinterpreted as a medical emergency, such as a heart attack. The infographic highlights the 'Body’s False Alarm': the racing heart (palpitations), gasping for air, and stomach distress. Crucially, it shows the cognitive element the 'Intense Fear' and 'Catastrophic Thoughts' which are the primary drivers that turn a single panic attack into a chronic Panic Disorder.</a:t>
            </a:r>
            <a:endParaRPr lang="en-GB" sz="1200" dirty="0">
              <a:solidFill>
                <a:schemeClr val="bg1"/>
              </a:solidFill>
            </a:endParaRPr>
          </a:p>
        </p:txBody>
      </p:sp>
      <p:pic>
        <p:nvPicPr>
          <p:cNvPr id="6" name="Picture 5">
            <a:extLst>
              <a:ext uri="{FF2B5EF4-FFF2-40B4-BE49-F238E27FC236}">
                <a16:creationId xmlns:a16="http://schemas.microsoft.com/office/drawing/2014/main" id="{9F03AF97-CE99-8BF4-6E3B-FF1C8330CEED}"/>
              </a:ext>
            </a:extLst>
          </p:cNvPr>
          <p:cNvPicPr>
            <a:picLocks noChangeAspect="1"/>
          </p:cNvPicPr>
          <p:nvPr/>
        </p:nvPicPr>
        <p:blipFill>
          <a:blip r:embed="rId2"/>
          <a:stretch>
            <a:fillRect/>
          </a:stretch>
        </p:blipFill>
        <p:spPr>
          <a:xfrm>
            <a:off x="1091380" y="4385522"/>
            <a:ext cx="2133601" cy="1209369"/>
          </a:xfrm>
          <a:prstGeom prst="rect">
            <a:avLst/>
          </a:prstGeom>
        </p:spPr>
      </p:pic>
      <p:pic>
        <p:nvPicPr>
          <p:cNvPr id="8" name="Picture 7">
            <a:extLst>
              <a:ext uri="{FF2B5EF4-FFF2-40B4-BE49-F238E27FC236}">
                <a16:creationId xmlns:a16="http://schemas.microsoft.com/office/drawing/2014/main" id="{E6D9319B-E18B-60D3-7DC3-62868F1299FE}"/>
              </a:ext>
            </a:extLst>
          </p:cNvPr>
          <p:cNvPicPr>
            <a:picLocks noChangeAspect="1"/>
          </p:cNvPicPr>
          <p:nvPr/>
        </p:nvPicPr>
        <p:blipFill>
          <a:blip r:embed="rId3"/>
          <a:srcRect l="24301" r="24551"/>
          <a:stretch>
            <a:fillRect/>
          </a:stretch>
        </p:blipFill>
        <p:spPr>
          <a:xfrm>
            <a:off x="7619998" y="3428999"/>
            <a:ext cx="3563007" cy="2165891"/>
          </a:xfrm>
          <a:prstGeom prst="rect">
            <a:avLst/>
          </a:prstGeom>
        </p:spPr>
      </p:pic>
    </p:spTree>
    <p:extLst>
      <p:ext uri="{BB962C8B-B14F-4D97-AF65-F5344CB8AC3E}">
        <p14:creationId xmlns:p14="http://schemas.microsoft.com/office/powerpoint/2010/main" val="1653912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3AB12-D980-7551-2D37-ADBBEA76DA32}"/>
              </a:ext>
            </a:extLst>
          </p:cNvPr>
          <p:cNvSpPr>
            <a:spLocks noGrp="1"/>
          </p:cNvSpPr>
          <p:nvPr>
            <p:ph type="title"/>
          </p:nvPr>
        </p:nvSpPr>
        <p:spPr>
          <a:xfrm>
            <a:off x="492947" y="105103"/>
            <a:ext cx="3932237" cy="2262296"/>
          </a:xfrm>
        </p:spPr>
        <p:txBody>
          <a:bodyPr>
            <a:normAutofit fontScale="90000"/>
          </a:bodyPr>
          <a:lstStyle/>
          <a:p>
            <a:r>
              <a:rPr lang="en-US" sz="1800" b="1" dirty="0">
                <a:solidFill>
                  <a:schemeClr val="bg1"/>
                </a:solidFill>
              </a:rPr>
              <a:t>Historical Perspectives &amp; Changing Views</a:t>
            </a:r>
            <a:br>
              <a:rPr lang="en-US" sz="1200" b="1" dirty="0">
                <a:solidFill>
                  <a:schemeClr val="bg1"/>
                </a:solidFill>
              </a:rPr>
            </a:br>
            <a:br>
              <a:rPr lang="en-US" sz="1200" b="1" dirty="0">
                <a:solidFill>
                  <a:schemeClr val="bg1"/>
                </a:solidFill>
              </a:rPr>
            </a:br>
            <a:r>
              <a:rPr lang="en-US" sz="1300" dirty="0">
                <a:solidFill>
                  <a:schemeClr val="bg1"/>
                </a:solidFill>
              </a:rPr>
              <a:t>The "Hysteria" Era: In the 19th century, panic symptoms were often dismissed as "vapors" or "female hysteria," focusing on "weak nerves" rather than a medical condition.</a:t>
            </a:r>
            <a:br>
              <a:rPr lang="en-US" sz="1300" dirty="0">
                <a:solidFill>
                  <a:schemeClr val="bg1"/>
                </a:solidFill>
              </a:rPr>
            </a:br>
            <a:br>
              <a:rPr lang="en-US" sz="1300" dirty="0">
                <a:solidFill>
                  <a:schemeClr val="bg1"/>
                </a:solidFill>
              </a:rPr>
            </a:br>
            <a:r>
              <a:rPr lang="en-US" sz="1300" dirty="0">
                <a:solidFill>
                  <a:schemeClr val="bg1"/>
                </a:solidFill>
              </a:rPr>
              <a:t>The Medical Shift: By the mid-20th century, it was viewed as "Anxiety Neurosis." Medical professionals began to recognize the biological reality of the "adrenaline surge.“</a:t>
            </a:r>
            <a:br>
              <a:rPr lang="en-US" sz="1300" dirty="0">
                <a:solidFill>
                  <a:schemeClr val="bg1"/>
                </a:solidFill>
              </a:rPr>
            </a:br>
            <a:br>
              <a:rPr lang="en-US" sz="1300" dirty="0">
                <a:solidFill>
                  <a:schemeClr val="bg1"/>
                </a:solidFill>
              </a:rPr>
            </a:br>
            <a:r>
              <a:rPr lang="en-US" sz="1300" dirty="0">
                <a:solidFill>
                  <a:schemeClr val="bg1"/>
                </a:solidFill>
              </a:rPr>
              <a:t>Modern View: We now move away from stigma, viewing it as a treatable neurological and psychological loop rather than a character flaw.</a:t>
            </a:r>
            <a:endParaRPr lang="en-GB" sz="1300" dirty="0">
              <a:solidFill>
                <a:schemeClr val="bg1"/>
              </a:solidFill>
            </a:endParaRPr>
          </a:p>
        </p:txBody>
      </p:sp>
      <p:sp>
        <p:nvSpPr>
          <p:cNvPr id="4" name="Text Placeholder 3">
            <a:extLst>
              <a:ext uri="{FF2B5EF4-FFF2-40B4-BE49-F238E27FC236}">
                <a16:creationId xmlns:a16="http://schemas.microsoft.com/office/drawing/2014/main" id="{EEA482C7-94AE-E37C-62BE-B9E7826C63CF}"/>
              </a:ext>
            </a:extLst>
          </p:cNvPr>
          <p:cNvSpPr>
            <a:spLocks noGrp="1"/>
          </p:cNvSpPr>
          <p:nvPr>
            <p:ph type="body" sz="half" idx="2"/>
          </p:nvPr>
        </p:nvSpPr>
        <p:spPr>
          <a:xfrm>
            <a:off x="650602" y="2367399"/>
            <a:ext cx="3932237" cy="4490601"/>
          </a:xfrm>
        </p:spPr>
        <p:txBody>
          <a:bodyPr>
            <a:normAutofit fontScale="92500" lnSpcReduction="10000"/>
          </a:bodyPr>
          <a:lstStyle/>
          <a:p>
            <a:r>
              <a:rPr lang="en-US" sz="1700" b="1" dirty="0">
                <a:solidFill>
                  <a:schemeClr val="bg1"/>
                </a:solidFill>
              </a:rPr>
              <a:t>Current Services &amp; Treatments</a:t>
            </a:r>
          </a:p>
          <a:p>
            <a:pPr marL="171450" indent="-171450" algn="just">
              <a:buFont typeface="Arial" panose="020B0604020202020204" pitchFamily="34" charset="0"/>
              <a:buChar char="•"/>
            </a:pPr>
            <a:r>
              <a:rPr lang="en-US" sz="1200" dirty="0">
                <a:solidFill>
                  <a:schemeClr val="bg1"/>
                </a:solidFill>
              </a:rPr>
              <a:t>CBT (Cognitive Behavioral Therapy): The primary treatment. It teaches patients that physical sensations (like a racing heart) are uncomfortable but not dangerous, breaking the "fear of fear" cycle.</a:t>
            </a:r>
          </a:p>
          <a:p>
            <a:pPr marL="171450" indent="-171450" algn="just">
              <a:buFont typeface="Arial" panose="020B0604020202020204" pitchFamily="34" charset="0"/>
              <a:buChar char="•"/>
            </a:pPr>
            <a:r>
              <a:rPr lang="en-US" sz="1200" dirty="0">
                <a:solidFill>
                  <a:schemeClr val="bg1"/>
                </a:solidFill>
              </a:rPr>
              <a:t> Pharmacology: SSRIs and SNRIs are the frontline medications used to stabilize the nervous system’s baseline.</a:t>
            </a:r>
          </a:p>
          <a:p>
            <a:pPr marL="171450" indent="-171450" algn="just">
              <a:buFont typeface="Arial" panose="020B0604020202020204" pitchFamily="34" charset="0"/>
              <a:buChar char="•"/>
            </a:pPr>
            <a:r>
              <a:rPr lang="en-US" sz="1200" dirty="0">
                <a:solidFill>
                  <a:schemeClr val="bg1"/>
                </a:solidFill>
              </a:rPr>
              <a:t>Cultural Context: Modern care recognizes cultural "idioms of distress" (e.g., </a:t>
            </a:r>
            <a:r>
              <a:rPr lang="en-US" sz="1200" dirty="0" err="1">
                <a:solidFill>
                  <a:schemeClr val="bg1"/>
                </a:solidFill>
              </a:rPr>
              <a:t>Khyâl</a:t>
            </a:r>
            <a:r>
              <a:rPr lang="en-US" sz="1200" dirty="0">
                <a:solidFill>
                  <a:schemeClr val="bg1"/>
                </a:solidFill>
              </a:rPr>
              <a:t> cap in Cambodian culture or Ataque de </a:t>
            </a:r>
            <a:r>
              <a:rPr lang="en-US" sz="1200" dirty="0" err="1">
                <a:solidFill>
                  <a:schemeClr val="bg1"/>
                </a:solidFill>
              </a:rPr>
              <a:t>nervios</a:t>
            </a:r>
            <a:r>
              <a:rPr lang="en-US" sz="1200" dirty="0">
                <a:solidFill>
                  <a:schemeClr val="bg1"/>
                </a:solidFill>
              </a:rPr>
              <a:t> in Latin cultures), ensuring treatment fits the patient’s background (WHO, 2022).</a:t>
            </a:r>
          </a:p>
          <a:p>
            <a:r>
              <a:rPr lang="en-US" sz="1700" b="1" dirty="0">
                <a:solidFill>
                  <a:schemeClr val="bg1"/>
                </a:solidFill>
                <a:effectLst/>
              </a:rPr>
              <a:t>Recommendations &amp; Conclusion</a:t>
            </a:r>
            <a:endParaRPr lang="en-US" sz="1700" b="1" dirty="0">
              <a:solidFill>
                <a:schemeClr val="bg1"/>
              </a:solidFill>
            </a:endParaRPr>
          </a:p>
          <a:p>
            <a:r>
              <a:rPr lang="en-US" sz="1300" dirty="0">
                <a:solidFill>
                  <a:schemeClr val="bg1"/>
                </a:solidFill>
                <a:effectLst/>
              </a:rPr>
              <a:t>Integrated care in A&amp;E departments. Many patients present at emergency rooms thinking they have a heart attack; early mental health screening there can prevent years of undiagnosed suffering.</a:t>
            </a:r>
            <a:endParaRPr lang="en-US" sz="1300" dirty="0">
              <a:solidFill>
                <a:schemeClr val="bg1"/>
              </a:solidFill>
            </a:endParaRPr>
          </a:p>
          <a:p>
            <a:r>
              <a:rPr lang="en-US" sz="1300" dirty="0">
                <a:solidFill>
                  <a:schemeClr val="bg1"/>
                </a:solidFill>
                <a:effectLst/>
              </a:rPr>
              <a:t>Greater focus on "Physical Literacy" in schools to help young people understand their body’s stress responses before they turn into a disorder.</a:t>
            </a:r>
            <a:endParaRPr lang="en-US" sz="1300" dirty="0">
              <a:solidFill>
                <a:schemeClr val="bg1"/>
              </a:solidFill>
            </a:endParaRPr>
          </a:p>
          <a:p>
            <a:r>
              <a:rPr lang="en-US" sz="1300" dirty="0">
                <a:solidFill>
                  <a:schemeClr val="bg1"/>
                </a:solidFill>
                <a:effectLst/>
              </a:rPr>
              <a:t>Conclusion: Panic Disorder is highly impairing but also highly treatable. Success lies in moving from "avoidance" to "understanding."</a:t>
            </a:r>
            <a:endParaRPr lang="en-US" sz="1300" dirty="0">
              <a:solidFill>
                <a:schemeClr val="bg1"/>
              </a:solidFill>
            </a:endParaRPr>
          </a:p>
          <a:p>
            <a:pPr algn="just"/>
            <a:endParaRPr lang="en-GB" sz="1200" dirty="0">
              <a:solidFill>
                <a:schemeClr val="bg1"/>
              </a:solidFill>
            </a:endParaRPr>
          </a:p>
        </p:txBody>
      </p:sp>
      <p:sp>
        <p:nvSpPr>
          <p:cNvPr id="11" name="Picture Placeholder 10">
            <a:extLst>
              <a:ext uri="{FF2B5EF4-FFF2-40B4-BE49-F238E27FC236}">
                <a16:creationId xmlns:a16="http://schemas.microsoft.com/office/drawing/2014/main" id="{8C8548F5-6D10-F133-8E5E-2DEFE1527D6A}"/>
              </a:ext>
            </a:extLst>
          </p:cNvPr>
          <p:cNvSpPr>
            <a:spLocks noGrp="1"/>
          </p:cNvSpPr>
          <p:nvPr>
            <p:ph type="pic" idx="1"/>
          </p:nvPr>
        </p:nvSpPr>
        <p:spPr>
          <a:xfrm>
            <a:off x="4582838" y="202268"/>
            <a:ext cx="7532962" cy="6655732"/>
          </a:xfrm>
        </p:spPr>
        <p:txBody>
          <a:bodyPr>
            <a:normAutofit fontScale="92500" lnSpcReduction="20000"/>
          </a:bodyPr>
          <a:lstStyle/>
          <a:p>
            <a:endParaRPr lang="en-GB" dirty="0"/>
          </a:p>
          <a:p>
            <a:endParaRPr lang="en-GB" sz="1200" dirty="0"/>
          </a:p>
          <a:p>
            <a:endParaRPr lang="en-GB" sz="1300" dirty="0"/>
          </a:p>
          <a:p>
            <a:endParaRPr lang="en-GB" dirty="0"/>
          </a:p>
          <a:p>
            <a:endParaRPr lang="en-GB" sz="1200" dirty="0"/>
          </a:p>
          <a:p>
            <a:endParaRPr lang="en-GB" sz="1300" dirty="0"/>
          </a:p>
          <a:p>
            <a:r>
              <a:rPr lang="en-GB" dirty="0"/>
              <a:t>				</a:t>
            </a:r>
            <a:endParaRPr lang="en-GB" sz="1400" i="1" dirty="0">
              <a:solidFill>
                <a:schemeClr val="bg1"/>
              </a:solidFill>
            </a:endParaRPr>
          </a:p>
          <a:p>
            <a:pPr algn="just">
              <a:lnSpc>
                <a:spcPct val="120000"/>
              </a:lnSpc>
            </a:pPr>
            <a:r>
              <a:rPr lang="en-GB" sz="1400" i="1" dirty="0">
                <a:solidFill>
                  <a:schemeClr val="bg1"/>
                </a:solidFill>
              </a:rPr>
              <a:t>        Image credit:  firefly.adobe.com                                                                      Image credit: firefly.adobe.com</a:t>
            </a:r>
            <a:endParaRPr lang="en-GB" sz="1300" dirty="0"/>
          </a:p>
          <a:p>
            <a:r>
              <a:rPr lang="en-GB" sz="1200" b="1" dirty="0">
                <a:solidFill>
                  <a:schemeClr val="bg1"/>
                </a:solidFill>
              </a:rPr>
              <a:t>References</a:t>
            </a:r>
          </a:p>
          <a:p>
            <a:r>
              <a:rPr lang="en-GB" sz="1200" dirty="0">
                <a:solidFill>
                  <a:schemeClr val="bg1"/>
                </a:solidFill>
              </a:rPr>
              <a:t> American Psychiatric Association (2022). Diagnostic and Statistical Manual of Mental Disorders (5th ed., text rev.). Washington, DC: Author. (Essential for comparing with ICD-11).</a:t>
            </a:r>
          </a:p>
          <a:p>
            <a:r>
              <a:rPr lang="en-GB" sz="1200" dirty="0">
                <a:solidFill>
                  <a:schemeClr val="bg1"/>
                </a:solidFill>
              </a:rPr>
              <a:t>Bandelow, B., et al. (2017). 'Guidelines for the pharmacological treatment of anxiety, obsessive-compulsive and post-traumatic stress disorders'. World Journal of Biological Psychiatry, 18(3), pp. 162-214.</a:t>
            </a:r>
          </a:p>
          <a:p>
            <a:r>
              <a:rPr lang="en-GB" sz="1200" dirty="0">
                <a:solidFill>
                  <a:schemeClr val="bg1"/>
                </a:solidFill>
              </a:rPr>
              <a:t>Clark, D. M. (1986). 'A cognitive approach to panic'. Behaviour Research and Therapy, 24(4), pp. 461-470. (The seminal/important work for CBT).</a:t>
            </a:r>
          </a:p>
          <a:p>
            <a:r>
              <a:rPr lang="en-GB" sz="1200" dirty="0">
                <a:solidFill>
                  <a:schemeClr val="bg1"/>
                </a:solidFill>
              </a:rPr>
              <a:t>Hofmann, S. G., et al. (2012). 'The Efficacy of Cognitive Behavioural Therapy: A Review of Meta-analyses'. Cognitive Therapy and Research, 36(5), pp. 427-440.</a:t>
            </a:r>
          </a:p>
          <a:p>
            <a:r>
              <a:rPr lang="en-GB" sz="1200" dirty="0">
                <a:solidFill>
                  <a:schemeClr val="bg1"/>
                </a:solidFill>
              </a:rPr>
              <a:t>Kessler, R. C., et al. (2006). 'The epidemiology of panic attacks, panic disorder, and agoraphobia in the National Comorbidity Survey Replication'. Archives of General Psychiatry, 63(4), pp. 415-424.</a:t>
            </a:r>
          </a:p>
          <a:p>
            <a:r>
              <a:rPr lang="en-GB" sz="1200" dirty="0">
                <a:solidFill>
                  <a:schemeClr val="bg1"/>
                </a:solidFill>
              </a:rPr>
              <a:t>NICE (National Institute for Health and Care Excellence) (2011). Generalized anxiety disorder and panic disorder in adults: management. Clinical guideline [CG113]. London: NICE.</a:t>
            </a:r>
          </a:p>
          <a:p>
            <a:r>
              <a:rPr lang="en-GB" sz="1200" dirty="0">
                <a:solidFill>
                  <a:schemeClr val="bg1"/>
                </a:solidFill>
              </a:rPr>
              <a:t>Otto, M. W. and Pollack, M. H. (2009). Stopping Panic Attacks: A CBT Guide. New York: Oxford University Press.</a:t>
            </a:r>
          </a:p>
          <a:p>
            <a:r>
              <a:rPr lang="en-GB" sz="1200" dirty="0">
                <a:solidFill>
                  <a:schemeClr val="bg1"/>
                </a:solidFill>
              </a:rPr>
              <a:t>Stein, M. B. and Sareen, J. (2015). 'Clinical Practice: Panic Disorder'. New England Journal of Medicine, 372(24), pp. 2320-2328.</a:t>
            </a:r>
          </a:p>
          <a:p>
            <a:r>
              <a:rPr lang="en-GB" sz="1200" dirty="0">
                <a:solidFill>
                  <a:schemeClr val="bg1"/>
                </a:solidFill>
              </a:rPr>
              <a:t>World Health Organization (2022). ICD-11 for Mortality and Morbidity Statistics: 6B01 Panic Disorder. Available at: https://icd.who.int/browse11/l-m/en#/http%3a%2f%2fid.who.int%2ficd%2fentity%2f1334659223 (Accessed: 3 March 2026).</a:t>
            </a:r>
          </a:p>
          <a:p>
            <a:r>
              <a:rPr lang="en-GB" sz="1200" dirty="0" err="1">
                <a:solidFill>
                  <a:schemeClr val="bg1"/>
                </a:solidFill>
              </a:rPr>
              <a:t>Zbozinek</a:t>
            </a:r>
            <a:r>
              <a:rPr lang="en-GB" sz="1200" dirty="0">
                <a:solidFill>
                  <a:schemeClr val="bg1"/>
                </a:solidFill>
              </a:rPr>
              <a:t>, T. D., et al. (2012). 'Diagnostic overlap of generalized anxiety disorder and panic disorder'. Journal of Anxiety Disorders, 26(2), pp. 257-265.</a:t>
            </a:r>
          </a:p>
        </p:txBody>
      </p:sp>
      <p:pic>
        <p:nvPicPr>
          <p:cNvPr id="13" name="Picture 12">
            <a:extLst>
              <a:ext uri="{FF2B5EF4-FFF2-40B4-BE49-F238E27FC236}">
                <a16:creationId xmlns:a16="http://schemas.microsoft.com/office/drawing/2014/main" id="{63DD6B76-8476-B52E-00CC-4FADEEB1F511}"/>
              </a:ext>
            </a:extLst>
          </p:cNvPr>
          <p:cNvPicPr>
            <a:picLocks noChangeAspect="1"/>
          </p:cNvPicPr>
          <p:nvPr/>
        </p:nvPicPr>
        <p:blipFill>
          <a:blip r:embed="rId2"/>
          <a:srcRect l="5833" t="6234" r="2106" b="6455"/>
          <a:stretch>
            <a:fillRect/>
          </a:stretch>
        </p:blipFill>
        <p:spPr>
          <a:xfrm>
            <a:off x="4582837" y="105103"/>
            <a:ext cx="4060420" cy="2457475"/>
          </a:xfrm>
          <a:prstGeom prst="rect">
            <a:avLst/>
          </a:prstGeom>
        </p:spPr>
      </p:pic>
      <p:pic>
        <p:nvPicPr>
          <p:cNvPr id="14" name="Picture 13">
            <a:extLst>
              <a:ext uri="{FF2B5EF4-FFF2-40B4-BE49-F238E27FC236}">
                <a16:creationId xmlns:a16="http://schemas.microsoft.com/office/drawing/2014/main" id="{DFB07EDC-C168-46AF-D3BA-E4D83F957D96}"/>
              </a:ext>
            </a:extLst>
          </p:cNvPr>
          <p:cNvPicPr>
            <a:picLocks noChangeAspect="1"/>
          </p:cNvPicPr>
          <p:nvPr/>
        </p:nvPicPr>
        <p:blipFill>
          <a:blip r:embed="rId3"/>
          <a:srcRect l="17329" t="7304" r="14384" b="6966"/>
          <a:stretch>
            <a:fillRect/>
          </a:stretch>
        </p:blipFill>
        <p:spPr>
          <a:xfrm>
            <a:off x="8800910" y="105104"/>
            <a:ext cx="3058837" cy="2547786"/>
          </a:xfrm>
          <a:prstGeom prst="rect">
            <a:avLst/>
          </a:prstGeom>
        </p:spPr>
      </p:pic>
    </p:spTree>
    <p:extLst>
      <p:ext uri="{BB962C8B-B14F-4D97-AF65-F5344CB8AC3E}">
        <p14:creationId xmlns:p14="http://schemas.microsoft.com/office/powerpoint/2010/main" val="3043037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259</TotalTime>
  <Words>1070</Words>
  <Application>Microsoft Office PowerPoint</Application>
  <PresentationFormat>Widescreen</PresentationFormat>
  <Paragraphs>54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A CRITICAL ANALYSIS OF PANIC DISORDER (ICD‑11 6B01)</vt:lpstr>
      <vt:lpstr>Historical Perspectives &amp; Changing Views  The "Hysteria" Era: In the 19th century, panic symptoms were often dismissed as "vapors" or "female hysteria," focusing on "weak nerves" rather than a medical condition.  The Medical Shift: By the mid-20th century, it was viewed as "Anxiety Neurosis." Medical professionals began to recognize the biological reality of the "adrenaline surge.“  Modern View: We now move away from stigma, viewing it as a treatable neurological and psychological loop rather than a character flaw.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Kingsley Uzoh</dc:creator>
  <cp:lastModifiedBy>Kingsley Uzoh</cp:lastModifiedBy>
  <cp:revision>1</cp:revision>
  <dcterms:created xsi:type="dcterms:W3CDTF">2026-03-03T08:21:10Z</dcterms:created>
  <dcterms:modified xsi:type="dcterms:W3CDTF">2026-03-03T12:40:39Z</dcterms:modified>
</cp:coreProperties>
</file>