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6" r:id="rId2"/>
    <p:sldId id="257" r:id="rId3"/>
    <p:sldId id="299" r:id="rId4"/>
    <p:sldId id="300" r:id="rId5"/>
    <p:sldId id="301" r:id="rId6"/>
    <p:sldId id="258" r:id="rId7"/>
    <p:sldId id="303" r:id="rId8"/>
    <p:sldId id="305" r:id="rId9"/>
    <p:sldId id="304" r:id="rId10"/>
    <p:sldId id="309" r:id="rId11"/>
    <p:sldId id="310" r:id="rId12"/>
    <p:sldId id="312" r:id="rId13"/>
    <p:sldId id="311" r:id="rId14"/>
    <p:sldId id="306" r:id="rId15"/>
    <p:sldId id="307" r:id="rId16"/>
    <p:sldId id="313" r:id="rId17"/>
    <p:sldId id="314" r:id="rId18"/>
    <p:sldId id="315" r:id="rId19"/>
    <p:sldId id="321" r:id="rId20"/>
    <p:sldId id="320" r:id="rId21"/>
    <p:sldId id="323" r:id="rId22"/>
    <p:sldId id="324" r:id="rId23"/>
    <p:sldId id="308" r:id="rId24"/>
    <p:sldId id="302" r:id="rId25"/>
    <p:sldId id="263" r:id="rId26"/>
    <p:sldId id="264" r:id="rId27"/>
    <p:sldId id="317" r:id="rId28"/>
    <p:sldId id="318" r:id="rId29"/>
    <p:sldId id="319" r:id="rId30"/>
    <p:sldId id="261" r:id="rId31"/>
    <p:sldId id="298" r:id="rId32"/>
    <p:sldId id="265" r:id="rId33"/>
    <p:sldId id="322" r:id="rId34"/>
    <p:sldId id="266" r:id="rId35"/>
    <p:sldId id="316"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35" autoAdjust="0"/>
    <p:restoredTop sz="93400" autoAdjust="0"/>
  </p:normalViewPr>
  <p:slideViewPr>
    <p:cSldViewPr snapToGrid="0">
      <p:cViewPr varScale="1">
        <p:scale>
          <a:sx n="58" d="100"/>
          <a:sy n="58" d="100"/>
        </p:scale>
        <p:origin x="98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612605-CACD-4C91-B0D2-BE3AF242CDA8}" type="datetimeFigureOut">
              <a:rPr lang="en-US" smtClean="0"/>
              <a:t>10/7/2021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D95C81-7FAD-4DF5-BC94-947996AE7D07}" type="slidenum">
              <a:rPr lang="en-US" smtClean="0"/>
              <a:t>‹#›</a:t>
            </a:fld>
            <a:endParaRPr lang="en-US"/>
          </a:p>
        </p:txBody>
      </p:sp>
    </p:spTree>
    <p:extLst>
      <p:ext uri="{BB962C8B-B14F-4D97-AF65-F5344CB8AC3E}">
        <p14:creationId xmlns:p14="http://schemas.microsoft.com/office/powerpoint/2010/main" val="2090307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not included all examples. </a:t>
            </a:r>
          </a:p>
        </p:txBody>
      </p:sp>
      <p:sp>
        <p:nvSpPr>
          <p:cNvPr id="4" name="Slide Number Placeholder 3"/>
          <p:cNvSpPr>
            <a:spLocks noGrp="1"/>
          </p:cNvSpPr>
          <p:nvPr>
            <p:ph type="sldNum" sz="quarter" idx="5"/>
          </p:nvPr>
        </p:nvSpPr>
        <p:spPr/>
        <p:txBody>
          <a:bodyPr/>
          <a:lstStyle/>
          <a:p>
            <a:fld id="{7FD95C81-7FAD-4DF5-BC94-947996AE7D07}" type="slidenum">
              <a:rPr lang="en-US" smtClean="0"/>
              <a:t>10</a:t>
            </a:fld>
            <a:endParaRPr lang="en-US"/>
          </a:p>
        </p:txBody>
      </p:sp>
    </p:spTree>
    <p:extLst>
      <p:ext uri="{BB962C8B-B14F-4D97-AF65-F5344CB8AC3E}">
        <p14:creationId xmlns:p14="http://schemas.microsoft.com/office/powerpoint/2010/main" val="1769517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AMHP and RC: Social workers, OT, nurses, and psychologist with appropriate skills and expertism. However, major decisions are still taken by medical doctors (treatments)</a:t>
            </a:r>
          </a:p>
        </p:txBody>
      </p:sp>
      <p:sp>
        <p:nvSpPr>
          <p:cNvPr id="4" name="Slide Number Placeholder 3"/>
          <p:cNvSpPr>
            <a:spLocks noGrp="1"/>
          </p:cNvSpPr>
          <p:nvPr>
            <p:ph type="sldNum" sz="quarter" idx="5"/>
          </p:nvPr>
        </p:nvSpPr>
        <p:spPr/>
        <p:txBody>
          <a:bodyPr/>
          <a:lstStyle/>
          <a:p>
            <a:fld id="{7FD95C81-7FAD-4DF5-BC94-947996AE7D07}" type="slidenum">
              <a:rPr lang="en-US" smtClean="0"/>
              <a:t>21</a:t>
            </a:fld>
            <a:endParaRPr lang="en-US"/>
          </a:p>
        </p:txBody>
      </p:sp>
    </p:spTree>
    <p:extLst>
      <p:ext uri="{BB962C8B-B14F-4D97-AF65-F5344CB8AC3E}">
        <p14:creationId xmlns:p14="http://schemas.microsoft.com/office/powerpoint/2010/main" val="765710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AMHP and RC: Social workers, OT, nurses, and psychologist with appropriate skills and expertism. However, major decisions are still taken by medical doctors (treatments)</a:t>
            </a:r>
          </a:p>
        </p:txBody>
      </p:sp>
      <p:sp>
        <p:nvSpPr>
          <p:cNvPr id="4" name="Slide Number Placeholder 3"/>
          <p:cNvSpPr>
            <a:spLocks noGrp="1"/>
          </p:cNvSpPr>
          <p:nvPr>
            <p:ph type="sldNum" sz="quarter" idx="5"/>
          </p:nvPr>
        </p:nvSpPr>
        <p:spPr/>
        <p:txBody>
          <a:bodyPr/>
          <a:lstStyle/>
          <a:p>
            <a:fld id="{7FD95C81-7FAD-4DF5-BC94-947996AE7D07}" type="slidenum">
              <a:rPr lang="en-US" smtClean="0"/>
              <a:t>22</a:t>
            </a:fld>
            <a:endParaRPr lang="en-US"/>
          </a:p>
        </p:txBody>
      </p:sp>
    </p:spTree>
    <p:extLst>
      <p:ext uri="{BB962C8B-B14F-4D97-AF65-F5344CB8AC3E}">
        <p14:creationId xmlns:p14="http://schemas.microsoft.com/office/powerpoint/2010/main" val="3051664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A52DB34-C18A-45A8-9B15-E683B800E2D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2400">
                <a:solidFill>
                  <a:schemeClr val="tx1"/>
                </a:solidFill>
                <a:latin typeface="Times New Roman" panose="02020603050405020304" pitchFamily="18" charset="0"/>
              </a:defRPr>
            </a:lvl1pPr>
            <a:lvl2pPr marL="742950" indent="-285750" defTabSz="912813">
              <a:defRPr sz="2400">
                <a:solidFill>
                  <a:schemeClr val="tx1"/>
                </a:solidFill>
                <a:latin typeface="Times New Roman" panose="02020603050405020304" pitchFamily="18" charset="0"/>
              </a:defRPr>
            </a:lvl2pPr>
            <a:lvl3pPr marL="1143000" indent="-228600" defTabSz="912813">
              <a:defRPr sz="2400">
                <a:solidFill>
                  <a:schemeClr val="tx1"/>
                </a:solidFill>
                <a:latin typeface="Times New Roman" panose="02020603050405020304" pitchFamily="18" charset="0"/>
              </a:defRPr>
            </a:lvl3pPr>
            <a:lvl4pPr marL="1600200" indent="-228600" defTabSz="912813">
              <a:defRPr sz="2400">
                <a:solidFill>
                  <a:schemeClr val="tx1"/>
                </a:solidFill>
                <a:latin typeface="Times New Roman" panose="02020603050405020304" pitchFamily="18" charset="0"/>
              </a:defRPr>
            </a:lvl4pPr>
            <a:lvl5pPr marL="2057400" indent="-228600" defTabSz="912813">
              <a:defRPr sz="2400">
                <a:solidFill>
                  <a:schemeClr val="tx1"/>
                </a:solidFill>
                <a:latin typeface="Times New Roman" panose="02020603050405020304" pitchFamily="18" charset="0"/>
              </a:defRPr>
            </a:lvl5pPr>
            <a:lvl6pPr marL="2514600" indent="-228600" defTabSz="9128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128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128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12813" eaLnBrk="0" fontAlgn="base" hangingPunct="0">
              <a:spcBef>
                <a:spcPct val="0"/>
              </a:spcBef>
              <a:spcAft>
                <a:spcPct val="0"/>
              </a:spcAft>
              <a:defRPr sz="2400">
                <a:solidFill>
                  <a:schemeClr val="tx1"/>
                </a:solidFill>
                <a:latin typeface="Times New Roman" panose="02020603050405020304" pitchFamily="18" charset="0"/>
              </a:defRPr>
            </a:lvl9pPr>
          </a:lstStyle>
          <a:p>
            <a:fld id="{1F2F13B8-2EED-4FBA-BDA5-4C3D47D07E78}" type="slidenum">
              <a:rPr lang="en-US" altLang="en-US" sz="1200">
                <a:latin typeface="Calibri" panose="020F0502020204030204" pitchFamily="34" charset="0"/>
              </a:rPr>
              <a:pPr/>
              <a:t>31</a:t>
            </a:fld>
            <a:endParaRPr lang="en-US" altLang="en-US" sz="1200">
              <a:latin typeface="Calibri" panose="020F0502020204030204" pitchFamily="34" charset="0"/>
            </a:endParaRPr>
          </a:p>
        </p:txBody>
      </p:sp>
      <p:sp>
        <p:nvSpPr>
          <p:cNvPr id="20483" name="Rectangle 2">
            <a:extLst>
              <a:ext uri="{FF2B5EF4-FFF2-40B4-BE49-F238E27FC236}">
                <a16:creationId xmlns:a16="http://schemas.microsoft.com/office/drawing/2014/main" id="{31C09A59-AC18-4C43-8FFD-26794B93FC3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4" name="Rectangle 3">
            <a:extLst>
              <a:ext uri="{FF2B5EF4-FFF2-40B4-BE49-F238E27FC236}">
                <a16:creationId xmlns:a16="http://schemas.microsoft.com/office/drawing/2014/main" id="{AFD5A4CD-CC5A-4B5B-89B5-92118E2D884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0485" name="Footer Placeholder 6">
            <a:extLst>
              <a:ext uri="{FF2B5EF4-FFF2-40B4-BE49-F238E27FC236}">
                <a16:creationId xmlns:a16="http://schemas.microsoft.com/office/drawing/2014/main" id="{6B539D34-2503-4D73-844D-8189C1FCBA4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t>Copyright (c) SHARP Records &amp; Plans</a:t>
            </a:r>
          </a:p>
        </p:txBody>
      </p:sp>
      <p:sp>
        <p:nvSpPr>
          <p:cNvPr id="20486" name="Header Placeholder 7">
            <a:extLst>
              <a:ext uri="{FF2B5EF4-FFF2-40B4-BE49-F238E27FC236}">
                <a16:creationId xmlns:a16="http://schemas.microsoft.com/office/drawing/2014/main" id="{E55EC351-50FE-4697-AB67-9FE5813C822F}"/>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t>MCA Presentation</a:t>
            </a: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013C5C6-BFB8-4336-8FC9-C7B3FF36A73F}" type="datetimeFigureOut">
              <a:rPr lang="en-US" smtClean="0"/>
              <a:t>10/7/2021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38230E82-2417-49D5-B45B-35EFC2556520}"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8908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13C5C6-BFB8-4336-8FC9-C7B3FF36A73F}" type="datetimeFigureOut">
              <a:rPr lang="en-US" smtClean="0"/>
              <a:t>10/7/2021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2143661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13C5C6-BFB8-4336-8FC9-C7B3FF36A73F}" type="datetimeFigureOut">
              <a:rPr lang="en-US" smtClean="0"/>
              <a:t>10/7/2021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28844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13C5C6-BFB8-4336-8FC9-C7B3FF36A73F}" type="datetimeFigureOut">
              <a:rPr lang="en-US" smtClean="0"/>
              <a:t>10/7/2021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976549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13C5C6-BFB8-4336-8FC9-C7B3FF36A73F}" type="datetimeFigureOut">
              <a:rPr lang="en-US" smtClean="0"/>
              <a:t>10/7/2021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8230E82-2417-49D5-B45B-35EFC2556520}"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877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13C5C6-BFB8-4336-8FC9-C7B3FF36A73F}" type="datetimeFigureOut">
              <a:rPr lang="en-US" smtClean="0"/>
              <a:t>10/7/2021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8230E82-2417-49D5-B45B-35EFC2556520}"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2613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13C5C6-BFB8-4336-8FC9-C7B3FF36A73F}" type="datetimeFigureOut">
              <a:rPr lang="en-US" smtClean="0"/>
              <a:t>10/7/2021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386501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13C5C6-BFB8-4336-8FC9-C7B3FF36A73F}" type="datetimeFigureOut">
              <a:rPr lang="en-US" smtClean="0"/>
              <a:t>10/7/2021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230E82-2417-49D5-B45B-35EFC2556520}"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0652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13C5C6-BFB8-4336-8FC9-C7B3FF36A73F}" type="datetimeFigureOut">
              <a:rPr lang="en-US" smtClean="0"/>
              <a:t>10/7/2021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2503310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13C5C6-BFB8-4336-8FC9-C7B3FF36A73F}" type="datetimeFigureOut">
              <a:rPr lang="en-US" smtClean="0"/>
              <a:t>10/7/2021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263151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13C5C6-BFB8-4336-8FC9-C7B3FF36A73F}" type="datetimeFigureOut">
              <a:rPr lang="en-US" smtClean="0"/>
              <a:t>10/7/2021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6221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13C5C6-BFB8-4336-8FC9-C7B3FF36A73F}" type="datetimeFigureOut">
              <a:rPr lang="en-US" smtClean="0"/>
              <a:t>10/7/2021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00507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13C5C6-BFB8-4336-8FC9-C7B3FF36A73F}" type="datetimeFigureOut">
              <a:rPr lang="en-US" smtClean="0"/>
              <a:t>10/7/2021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38375283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13C5C6-BFB8-4336-8FC9-C7B3FF36A73F}" type="datetimeFigureOut">
              <a:rPr lang="en-US" smtClean="0"/>
              <a:t>10/7/2021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99779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13C5C6-BFB8-4336-8FC9-C7B3FF36A73F}" type="datetimeFigureOut">
              <a:rPr lang="en-US" smtClean="0"/>
              <a:t>10/7/2021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93010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13C5C6-BFB8-4336-8FC9-C7B3FF36A73F}" type="datetimeFigureOut">
              <a:rPr lang="en-US" smtClean="0"/>
              <a:t>10/7/2021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03949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13C5C6-BFB8-4336-8FC9-C7B3FF36A73F}" type="datetimeFigureOut">
              <a:rPr lang="en-US" smtClean="0"/>
              <a:t>10/7/2021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8399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013C5C6-BFB8-4336-8FC9-C7B3FF36A73F}" type="datetimeFigureOut">
              <a:rPr lang="en-US" smtClean="0"/>
              <a:t>10/7/2021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8230E82-2417-49D5-B45B-35EFC2556520}" type="slidenum">
              <a:rPr lang="en-US" smtClean="0"/>
              <a:t>‹#›</a:t>
            </a:fld>
            <a:endParaRPr lang="en-US"/>
          </a:p>
        </p:txBody>
      </p:sp>
    </p:spTree>
    <p:extLst>
      <p:ext uri="{BB962C8B-B14F-4D97-AF65-F5344CB8AC3E}">
        <p14:creationId xmlns:p14="http://schemas.microsoft.com/office/powerpoint/2010/main" val="22834251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legislation.gov.uk/ukpga/1983/20/contents" TargetMode="External"/><Relationship Id="rId2" Type="http://schemas.openxmlformats.org/officeDocument/2006/relationships/hyperlink" Target="https://www.nhs.uk/mental-health/social-care-and-your-rights/mental-health-and-the-law/mental-health-act/" TargetMode="External"/><Relationship Id="rId1" Type="http://schemas.openxmlformats.org/officeDocument/2006/relationships/slideLayout" Target="../slideLayouts/slideLayout2.xml"/><Relationship Id="rId5" Type="http://schemas.openxmlformats.org/officeDocument/2006/relationships/hyperlink" Target="https://gov.wales/sites/default/files/publications/2019-03/mental-health-act-1983-code-of-practice-mental-health-act-1983-for-wales-review-revised-2016.pdf" TargetMode="External"/><Relationship Id="rId4" Type="http://schemas.openxmlformats.org/officeDocument/2006/relationships/hyperlink" Target="https://www.nhs.uk/mental-health/social-care-and-your-rights/mental-health-and-the-law/mental-health-act-easy-rea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leedssafeguardingadults.org.uk/mental-capacity-act/what-are-deprivation-of-liberty-safeguards-(dols)" TargetMode="External"/><Relationship Id="rId2" Type="http://schemas.openxmlformats.org/officeDocument/2006/relationships/hyperlink" Target="https://assets.publishing.service.gov.uk/government/uploads/system/uploads/attachment_data/file/921428/Mental-capacity-act-code-of-practice.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D8371-48FC-4331-A139-B04A0EAA9181}"/>
              </a:ext>
            </a:extLst>
          </p:cNvPr>
          <p:cNvSpPr>
            <a:spLocks noGrp="1"/>
          </p:cNvSpPr>
          <p:nvPr>
            <p:ph type="ctrTitle"/>
          </p:nvPr>
        </p:nvSpPr>
        <p:spPr/>
        <p:txBody>
          <a:bodyPr/>
          <a:lstStyle/>
          <a:p>
            <a:r>
              <a:rPr lang="en-US" dirty="0"/>
              <a:t>Mental health acts </a:t>
            </a:r>
          </a:p>
        </p:txBody>
      </p:sp>
      <p:sp>
        <p:nvSpPr>
          <p:cNvPr id="3" name="Subtitle 2">
            <a:extLst>
              <a:ext uri="{FF2B5EF4-FFF2-40B4-BE49-F238E27FC236}">
                <a16:creationId xmlns:a16="http://schemas.microsoft.com/office/drawing/2014/main" id="{393CBCE4-4E98-425A-9710-66BCBF12A072}"/>
              </a:ext>
            </a:extLst>
          </p:cNvPr>
          <p:cNvSpPr>
            <a:spLocks noGrp="1"/>
          </p:cNvSpPr>
          <p:nvPr>
            <p:ph type="subTitle" idx="1"/>
          </p:nvPr>
        </p:nvSpPr>
        <p:spPr>
          <a:xfrm>
            <a:off x="1615440" y="3988118"/>
            <a:ext cx="9144000" cy="1655762"/>
          </a:xfrm>
        </p:spPr>
        <p:txBody>
          <a:bodyPr/>
          <a:lstStyle/>
          <a:p>
            <a:r>
              <a:rPr lang="en-US" dirty="0"/>
              <a:t>Mental Disorders and Psychopathology (BMH6006)</a:t>
            </a:r>
          </a:p>
          <a:p>
            <a:r>
              <a:rPr lang="en-US" dirty="0"/>
              <a:t>Lecturer: Dushika. </a:t>
            </a:r>
            <a:r>
              <a:rPr lang="en-US" dirty="0" err="1"/>
              <a:t>Soundararajan</a:t>
            </a:r>
            <a:endParaRPr lang="en-US" dirty="0"/>
          </a:p>
          <a:p>
            <a:endParaRPr lang="en-US" dirty="0"/>
          </a:p>
        </p:txBody>
      </p:sp>
    </p:spTree>
    <p:extLst>
      <p:ext uri="{BB962C8B-B14F-4D97-AF65-F5344CB8AC3E}">
        <p14:creationId xmlns:p14="http://schemas.microsoft.com/office/powerpoint/2010/main" val="4230845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9F216-7867-4749-88ED-0DD4F9DD473F}"/>
              </a:ext>
            </a:extLst>
          </p:cNvPr>
          <p:cNvSpPr>
            <a:spLocks noGrp="1"/>
          </p:cNvSpPr>
          <p:nvPr>
            <p:ph type="title"/>
          </p:nvPr>
        </p:nvSpPr>
        <p:spPr/>
        <p:txBody>
          <a:bodyPr/>
          <a:lstStyle/>
          <a:p>
            <a:r>
              <a:rPr lang="en-US" dirty="0"/>
              <a:t>Key mental health legislations</a:t>
            </a:r>
          </a:p>
        </p:txBody>
      </p:sp>
      <p:sp>
        <p:nvSpPr>
          <p:cNvPr id="3" name="Content Placeholder 2">
            <a:extLst>
              <a:ext uri="{FF2B5EF4-FFF2-40B4-BE49-F238E27FC236}">
                <a16:creationId xmlns:a16="http://schemas.microsoft.com/office/drawing/2014/main" id="{C852E1D0-EB17-43A2-8CF4-14C08343DD18}"/>
              </a:ext>
            </a:extLst>
          </p:cNvPr>
          <p:cNvSpPr>
            <a:spLocks noGrp="1"/>
          </p:cNvSpPr>
          <p:nvPr>
            <p:ph idx="1"/>
          </p:nvPr>
        </p:nvSpPr>
        <p:spPr>
          <a:xfrm>
            <a:off x="1295401" y="2556932"/>
            <a:ext cx="9601196" cy="3549228"/>
          </a:xfrm>
        </p:spPr>
        <p:txBody>
          <a:bodyPr>
            <a:normAutofit lnSpcReduction="10000"/>
          </a:bodyPr>
          <a:lstStyle/>
          <a:p>
            <a:r>
              <a:rPr lang="en-US" dirty="0"/>
              <a:t>Mental health acts </a:t>
            </a:r>
          </a:p>
          <a:p>
            <a:pPr lvl="1"/>
            <a:r>
              <a:rPr lang="en-US" sz="2400" dirty="0"/>
              <a:t>The mental health act 1983</a:t>
            </a:r>
          </a:p>
          <a:p>
            <a:pPr lvl="1"/>
            <a:r>
              <a:rPr lang="en-US" sz="2400" dirty="0"/>
              <a:t>The mental health act 2007 </a:t>
            </a:r>
          </a:p>
          <a:p>
            <a:pPr marL="457200" lvl="1" indent="0">
              <a:buNone/>
            </a:pPr>
            <a:endParaRPr lang="en-US" sz="2400" dirty="0"/>
          </a:p>
          <a:p>
            <a:r>
              <a:rPr lang="en-US" dirty="0"/>
              <a:t>Mental capacity act </a:t>
            </a:r>
          </a:p>
          <a:p>
            <a:pPr lvl="1"/>
            <a:r>
              <a:rPr lang="en-US" sz="2400" dirty="0"/>
              <a:t>Mental capacity act 2005 </a:t>
            </a:r>
          </a:p>
          <a:p>
            <a:pPr lvl="1"/>
            <a:r>
              <a:rPr lang="en-US" sz="2400" dirty="0"/>
              <a:t>Mental capacity act 2007 </a:t>
            </a:r>
          </a:p>
          <a:p>
            <a:endParaRPr lang="en-US" sz="2800" dirty="0"/>
          </a:p>
        </p:txBody>
      </p:sp>
    </p:spTree>
    <p:extLst>
      <p:ext uri="{BB962C8B-B14F-4D97-AF65-F5344CB8AC3E}">
        <p14:creationId xmlns:p14="http://schemas.microsoft.com/office/powerpoint/2010/main" val="3891552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D6A35-F8B2-4C11-B356-07F6987DC86A}"/>
              </a:ext>
            </a:extLst>
          </p:cNvPr>
          <p:cNvSpPr>
            <a:spLocks noGrp="1"/>
          </p:cNvSpPr>
          <p:nvPr>
            <p:ph type="title"/>
          </p:nvPr>
        </p:nvSpPr>
        <p:spPr/>
        <p:txBody>
          <a:bodyPr/>
          <a:lstStyle/>
          <a:p>
            <a:r>
              <a:rPr lang="en-US" dirty="0"/>
              <a:t>Mental health acts</a:t>
            </a:r>
          </a:p>
        </p:txBody>
      </p:sp>
      <p:sp>
        <p:nvSpPr>
          <p:cNvPr id="3" name="Content Placeholder 2">
            <a:extLst>
              <a:ext uri="{FF2B5EF4-FFF2-40B4-BE49-F238E27FC236}">
                <a16:creationId xmlns:a16="http://schemas.microsoft.com/office/drawing/2014/main" id="{7A773BCE-C231-4593-BB38-39C4E0780174}"/>
              </a:ext>
            </a:extLst>
          </p:cNvPr>
          <p:cNvSpPr>
            <a:spLocks noGrp="1"/>
          </p:cNvSpPr>
          <p:nvPr>
            <p:ph idx="1"/>
          </p:nvPr>
        </p:nvSpPr>
        <p:spPr>
          <a:xfrm>
            <a:off x="1295400" y="2556932"/>
            <a:ext cx="10083799" cy="3681308"/>
          </a:xfrm>
        </p:spPr>
        <p:txBody>
          <a:bodyPr>
            <a:normAutofit fontScale="92500" lnSpcReduction="10000"/>
          </a:bodyPr>
          <a:lstStyle/>
          <a:p>
            <a:r>
              <a:rPr lang="en-US" dirty="0"/>
              <a:t>Mental health acts are in place for the following reasons</a:t>
            </a:r>
          </a:p>
          <a:p>
            <a:pPr lvl="1"/>
            <a:r>
              <a:rPr lang="en-US" sz="2400" dirty="0"/>
              <a:t>Care and treat individuals with mental disorders</a:t>
            </a:r>
          </a:p>
          <a:p>
            <a:pPr lvl="1"/>
            <a:r>
              <a:rPr lang="en-US" sz="2400" dirty="0"/>
              <a:t>It provides a legal framework for individuals, who are admitted within a hospital setting due to a mental disorder.</a:t>
            </a:r>
          </a:p>
          <a:p>
            <a:pPr lvl="1"/>
            <a:r>
              <a:rPr lang="en-US" sz="2400" dirty="0"/>
              <a:t>The act could primarily be used to assess and treat the identified mental disorder only</a:t>
            </a:r>
          </a:p>
          <a:p>
            <a:pPr lvl="1"/>
            <a:r>
              <a:rPr lang="en-US" sz="2400" dirty="0"/>
              <a:t>Based on the act, individuals could either be brought into hospital or detained either on a voluntary or involuntary basis.</a:t>
            </a:r>
          </a:p>
          <a:p>
            <a:pPr lvl="1"/>
            <a:r>
              <a:rPr lang="en-US" sz="2400" dirty="0"/>
              <a:t>However, safeguarding is in place to protect such individuals.</a:t>
            </a:r>
          </a:p>
        </p:txBody>
      </p:sp>
    </p:spTree>
    <p:extLst>
      <p:ext uri="{BB962C8B-B14F-4D97-AF65-F5344CB8AC3E}">
        <p14:creationId xmlns:p14="http://schemas.microsoft.com/office/powerpoint/2010/main" val="171151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38EE3-615B-4E2E-A965-575F5C2A01B3}"/>
              </a:ext>
            </a:extLst>
          </p:cNvPr>
          <p:cNvSpPr>
            <a:spLocks noGrp="1"/>
          </p:cNvSpPr>
          <p:nvPr>
            <p:ph type="title"/>
          </p:nvPr>
        </p:nvSpPr>
        <p:spPr/>
        <p:txBody>
          <a:bodyPr/>
          <a:lstStyle/>
          <a:p>
            <a:r>
              <a:rPr lang="en-US" dirty="0"/>
              <a:t>Powers of mental health acts</a:t>
            </a:r>
          </a:p>
        </p:txBody>
      </p:sp>
      <p:sp>
        <p:nvSpPr>
          <p:cNvPr id="3" name="Content Placeholder 2">
            <a:extLst>
              <a:ext uri="{FF2B5EF4-FFF2-40B4-BE49-F238E27FC236}">
                <a16:creationId xmlns:a16="http://schemas.microsoft.com/office/drawing/2014/main" id="{5E65F74A-C219-4798-82D2-54419E7D3357}"/>
              </a:ext>
            </a:extLst>
          </p:cNvPr>
          <p:cNvSpPr>
            <a:spLocks noGrp="1"/>
          </p:cNvSpPr>
          <p:nvPr>
            <p:ph idx="1"/>
          </p:nvPr>
        </p:nvSpPr>
        <p:spPr/>
        <p:txBody>
          <a:bodyPr>
            <a:normAutofit/>
          </a:bodyPr>
          <a:lstStyle/>
          <a:p>
            <a:r>
              <a:rPr lang="en-US" dirty="0"/>
              <a:t>The powers within the mental health acts could be enforced by the following people only</a:t>
            </a:r>
          </a:p>
          <a:p>
            <a:pPr lvl="1"/>
            <a:r>
              <a:rPr lang="en-US" sz="2400" dirty="0"/>
              <a:t>Approved mental health professionals (AMHPS)</a:t>
            </a:r>
          </a:p>
          <a:p>
            <a:pPr lvl="1"/>
            <a:r>
              <a:rPr lang="en-US" sz="2400" dirty="0"/>
              <a:t>Approved/ responsible clinician (RCs)</a:t>
            </a:r>
          </a:p>
          <a:p>
            <a:pPr lvl="1"/>
            <a:r>
              <a:rPr lang="en-US" sz="2400" dirty="0"/>
              <a:t>Doctors and professionals have the capacity and authority to make recommendations</a:t>
            </a:r>
          </a:p>
        </p:txBody>
      </p:sp>
    </p:spTree>
    <p:extLst>
      <p:ext uri="{BB962C8B-B14F-4D97-AF65-F5344CB8AC3E}">
        <p14:creationId xmlns:p14="http://schemas.microsoft.com/office/powerpoint/2010/main" val="658406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EF394-04E6-4AFA-B6FC-A5AC9DBDC712}"/>
              </a:ext>
            </a:extLst>
          </p:cNvPr>
          <p:cNvSpPr>
            <a:spLocks noGrp="1"/>
          </p:cNvSpPr>
          <p:nvPr>
            <p:ph type="title"/>
          </p:nvPr>
        </p:nvSpPr>
        <p:spPr/>
        <p:txBody>
          <a:bodyPr/>
          <a:lstStyle/>
          <a:p>
            <a:r>
              <a:rPr lang="en-US" dirty="0"/>
              <a:t>The principles of mental health </a:t>
            </a:r>
          </a:p>
        </p:txBody>
      </p:sp>
      <p:sp>
        <p:nvSpPr>
          <p:cNvPr id="3" name="Content Placeholder 2">
            <a:extLst>
              <a:ext uri="{FF2B5EF4-FFF2-40B4-BE49-F238E27FC236}">
                <a16:creationId xmlns:a16="http://schemas.microsoft.com/office/drawing/2014/main" id="{B79A7EDA-4950-4DF7-AFAD-764078538375}"/>
              </a:ext>
            </a:extLst>
          </p:cNvPr>
          <p:cNvSpPr>
            <a:spLocks noGrp="1"/>
          </p:cNvSpPr>
          <p:nvPr>
            <p:ph idx="1"/>
          </p:nvPr>
        </p:nvSpPr>
        <p:spPr/>
        <p:txBody>
          <a:bodyPr/>
          <a:lstStyle/>
          <a:p>
            <a:r>
              <a:rPr lang="en-US" dirty="0"/>
              <a:t>The mental health act tells professionals what they are required to do. All professionals are required to abide by the mental heath act by </a:t>
            </a:r>
            <a:r>
              <a:rPr lang="en-US" b="1" dirty="0"/>
              <a:t>law.</a:t>
            </a:r>
            <a:r>
              <a:rPr lang="en-US" dirty="0"/>
              <a:t> </a:t>
            </a:r>
          </a:p>
          <a:p>
            <a:endParaRPr lang="en-US" dirty="0"/>
          </a:p>
          <a:p>
            <a:r>
              <a:rPr lang="en-US" dirty="0"/>
              <a:t>The mental health act code states how an individual is required to do it. </a:t>
            </a:r>
          </a:p>
          <a:p>
            <a:pPr lvl="1"/>
            <a:r>
              <a:rPr lang="en-US" sz="2400" dirty="0"/>
              <a:t>The mental health act code of practice 2008</a:t>
            </a:r>
          </a:p>
          <a:p>
            <a:pPr lvl="1"/>
            <a:r>
              <a:rPr lang="en-US" sz="2400" dirty="0"/>
              <a:t>The mental health act code of practice 2015 (revised version)</a:t>
            </a:r>
          </a:p>
        </p:txBody>
      </p:sp>
    </p:spTree>
    <p:extLst>
      <p:ext uri="{BB962C8B-B14F-4D97-AF65-F5344CB8AC3E}">
        <p14:creationId xmlns:p14="http://schemas.microsoft.com/office/powerpoint/2010/main" val="1629210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0C47B-19FC-425B-8472-3BD9D10AB1DF}"/>
              </a:ext>
            </a:extLst>
          </p:cNvPr>
          <p:cNvSpPr>
            <a:spLocks noGrp="1"/>
          </p:cNvSpPr>
          <p:nvPr>
            <p:ph type="title"/>
          </p:nvPr>
        </p:nvSpPr>
        <p:spPr/>
        <p:txBody>
          <a:bodyPr/>
          <a:lstStyle/>
          <a:p>
            <a:r>
              <a:rPr lang="en-US" dirty="0"/>
              <a:t>Key principles – Code of Practice</a:t>
            </a:r>
          </a:p>
        </p:txBody>
      </p:sp>
      <p:sp>
        <p:nvSpPr>
          <p:cNvPr id="3" name="Content Placeholder 2">
            <a:extLst>
              <a:ext uri="{FF2B5EF4-FFF2-40B4-BE49-F238E27FC236}">
                <a16:creationId xmlns:a16="http://schemas.microsoft.com/office/drawing/2014/main" id="{99C8E4E4-86AF-4B3C-8975-B224FA8D1B5E}"/>
              </a:ext>
            </a:extLst>
          </p:cNvPr>
          <p:cNvSpPr>
            <a:spLocks noGrp="1"/>
          </p:cNvSpPr>
          <p:nvPr>
            <p:ph idx="1"/>
          </p:nvPr>
        </p:nvSpPr>
        <p:spPr>
          <a:xfrm>
            <a:off x="1036320" y="2556931"/>
            <a:ext cx="10342879" cy="3651363"/>
          </a:xfrm>
        </p:spPr>
        <p:txBody>
          <a:bodyPr>
            <a:normAutofit fontScale="92500" lnSpcReduction="20000"/>
          </a:bodyPr>
          <a:lstStyle/>
          <a:p>
            <a:r>
              <a:rPr lang="en-US" dirty="0"/>
              <a:t>All clients will be assumed to have capacity unless they are assessed and identified to lack capacity. </a:t>
            </a:r>
          </a:p>
          <a:p>
            <a:r>
              <a:rPr lang="en-US" dirty="0"/>
              <a:t>An individual’s right to make a decision should be empowered. Even if there might be circumstances, where unwise decisions may have been made.</a:t>
            </a:r>
          </a:p>
          <a:p>
            <a:r>
              <a:rPr lang="en-GB" dirty="0"/>
              <a:t>A person is not to be treated as unable to make a decision unless </a:t>
            </a:r>
            <a:r>
              <a:rPr lang="en-GB" b="1" dirty="0">
                <a:solidFill>
                  <a:schemeClr val="tx2"/>
                </a:solidFill>
              </a:rPr>
              <a:t>all practicable steps</a:t>
            </a:r>
            <a:r>
              <a:rPr lang="en-GB" dirty="0"/>
              <a:t> to help him to do so have been taken without success.</a:t>
            </a:r>
          </a:p>
          <a:p>
            <a:r>
              <a:rPr lang="en-GB" dirty="0"/>
              <a:t>An act done, or decision made, under this Act for or on behalf of a person must be done, or made, in </a:t>
            </a:r>
            <a:r>
              <a:rPr lang="en-GB" b="1" dirty="0">
                <a:solidFill>
                  <a:schemeClr val="tx2"/>
                </a:solidFill>
              </a:rPr>
              <a:t>their best interests</a:t>
            </a:r>
            <a:r>
              <a:rPr lang="en-GB" dirty="0"/>
              <a:t>.</a:t>
            </a:r>
          </a:p>
          <a:p>
            <a:r>
              <a:rPr lang="en-GB" dirty="0"/>
              <a:t>All decisions made in the best interest of the client, should always adhere to the least restrictive approach, where the freedom and rights of the client is taken into consideration.</a:t>
            </a:r>
          </a:p>
          <a:p>
            <a:endParaRPr lang="en-US" dirty="0"/>
          </a:p>
        </p:txBody>
      </p:sp>
    </p:spTree>
    <p:extLst>
      <p:ext uri="{BB962C8B-B14F-4D97-AF65-F5344CB8AC3E}">
        <p14:creationId xmlns:p14="http://schemas.microsoft.com/office/powerpoint/2010/main" val="1234134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81C65-EAEF-4738-8EFE-E99FFEB395FF}"/>
              </a:ext>
            </a:extLst>
          </p:cNvPr>
          <p:cNvSpPr>
            <a:spLocks noGrp="1"/>
          </p:cNvSpPr>
          <p:nvPr>
            <p:ph type="title"/>
          </p:nvPr>
        </p:nvSpPr>
        <p:spPr/>
        <p:txBody>
          <a:bodyPr/>
          <a:lstStyle/>
          <a:p>
            <a:r>
              <a:rPr lang="en-US" dirty="0"/>
              <a:t>Summary of principles </a:t>
            </a:r>
          </a:p>
        </p:txBody>
      </p:sp>
      <p:sp>
        <p:nvSpPr>
          <p:cNvPr id="3" name="Content Placeholder 2">
            <a:extLst>
              <a:ext uri="{FF2B5EF4-FFF2-40B4-BE49-F238E27FC236}">
                <a16:creationId xmlns:a16="http://schemas.microsoft.com/office/drawing/2014/main" id="{47E3B0A6-3C81-47D8-9BB4-89364EC26856}"/>
              </a:ext>
            </a:extLst>
          </p:cNvPr>
          <p:cNvSpPr>
            <a:spLocks noGrp="1"/>
          </p:cNvSpPr>
          <p:nvPr>
            <p:ph idx="1"/>
          </p:nvPr>
        </p:nvSpPr>
        <p:spPr/>
        <p:txBody>
          <a:bodyPr/>
          <a:lstStyle/>
          <a:p>
            <a:r>
              <a:rPr lang="en-US" dirty="0"/>
              <a:t>Least restrictive option and maximizing independence</a:t>
            </a:r>
          </a:p>
          <a:p>
            <a:r>
              <a:rPr lang="en-US" dirty="0"/>
              <a:t>Empowerment and involvement </a:t>
            </a:r>
          </a:p>
          <a:p>
            <a:r>
              <a:rPr lang="en-US" dirty="0"/>
              <a:t>Respect and dignity </a:t>
            </a:r>
          </a:p>
          <a:p>
            <a:r>
              <a:rPr lang="en-US" dirty="0"/>
              <a:t>Purpose and effectiveness</a:t>
            </a:r>
          </a:p>
          <a:p>
            <a:r>
              <a:rPr lang="en-US" dirty="0"/>
              <a:t>Efficiency and equity </a:t>
            </a:r>
          </a:p>
        </p:txBody>
      </p:sp>
    </p:spTree>
    <p:extLst>
      <p:ext uri="{BB962C8B-B14F-4D97-AF65-F5344CB8AC3E}">
        <p14:creationId xmlns:p14="http://schemas.microsoft.com/office/powerpoint/2010/main" val="311265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E072874-73FA-40D5-9139-9DD92FEE0990}"/>
              </a:ext>
            </a:extLst>
          </p:cNvPr>
          <p:cNvSpPr>
            <a:spLocks noGrp="1"/>
          </p:cNvSpPr>
          <p:nvPr>
            <p:ph type="title"/>
          </p:nvPr>
        </p:nvSpPr>
        <p:spPr/>
        <p:txBody>
          <a:bodyPr/>
          <a:lstStyle/>
          <a:p>
            <a:r>
              <a:rPr lang="en-US" dirty="0"/>
              <a:t>Changes between mental health act 1983 and 2007</a:t>
            </a:r>
          </a:p>
        </p:txBody>
      </p:sp>
    </p:spTree>
    <p:extLst>
      <p:ext uri="{BB962C8B-B14F-4D97-AF65-F5344CB8AC3E}">
        <p14:creationId xmlns:p14="http://schemas.microsoft.com/office/powerpoint/2010/main" val="4199674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5234F-5C81-43C9-9006-D39120905E91}"/>
              </a:ext>
            </a:extLst>
          </p:cNvPr>
          <p:cNvSpPr>
            <a:spLocks noGrp="1"/>
          </p:cNvSpPr>
          <p:nvPr>
            <p:ph type="title"/>
          </p:nvPr>
        </p:nvSpPr>
        <p:spPr/>
        <p:txBody>
          <a:bodyPr/>
          <a:lstStyle/>
          <a:p>
            <a:r>
              <a:rPr lang="en-US" dirty="0"/>
              <a:t>Changes in definition of mental disorder </a:t>
            </a:r>
          </a:p>
        </p:txBody>
      </p:sp>
      <p:sp>
        <p:nvSpPr>
          <p:cNvPr id="3" name="Content Placeholder 2">
            <a:extLst>
              <a:ext uri="{FF2B5EF4-FFF2-40B4-BE49-F238E27FC236}">
                <a16:creationId xmlns:a16="http://schemas.microsoft.com/office/drawing/2014/main" id="{EF9EFD22-B734-44BE-9BE8-59980183FEA4}"/>
              </a:ext>
            </a:extLst>
          </p:cNvPr>
          <p:cNvSpPr>
            <a:spLocks noGrp="1"/>
          </p:cNvSpPr>
          <p:nvPr>
            <p:ph idx="1"/>
          </p:nvPr>
        </p:nvSpPr>
        <p:spPr/>
        <p:txBody>
          <a:bodyPr>
            <a:normAutofit lnSpcReduction="10000"/>
          </a:bodyPr>
          <a:lstStyle/>
          <a:p>
            <a:r>
              <a:rPr lang="en-US" sz="2800" dirty="0"/>
              <a:t>Mental health act 2007’s definition of mental disorder – “Any disorder or disability of the mind”</a:t>
            </a:r>
          </a:p>
          <a:p>
            <a:r>
              <a:rPr lang="en-US" sz="2800" dirty="0"/>
              <a:t>A mental disorder is a term used to describe an individual diagnosed with the following:</a:t>
            </a:r>
          </a:p>
          <a:p>
            <a:pPr lvl="1"/>
            <a:r>
              <a:rPr lang="en-US" sz="2400" dirty="0"/>
              <a:t>Mental illness</a:t>
            </a:r>
          </a:p>
          <a:p>
            <a:pPr lvl="1"/>
            <a:r>
              <a:rPr lang="en-US" sz="2400" dirty="0"/>
              <a:t>Learning disability </a:t>
            </a:r>
          </a:p>
          <a:p>
            <a:pPr lvl="1"/>
            <a:r>
              <a:rPr lang="en-US" sz="2400" dirty="0"/>
              <a:t>Personality disorder</a:t>
            </a:r>
          </a:p>
          <a:p>
            <a:pPr lvl="1"/>
            <a:endParaRPr lang="en-US" sz="2400" dirty="0"/>
          </a:p>
        </p:txBody>
      </p:sp>
    </p:spTree>
    <p:extLst>
      <p:ext uri="{BB962C8B-B14F-4D97-AF65-F5344CB8AC3E}">
        <p14:creationId xmlns:p14="http://schemas.microsoft.com/office/powerpoint/2010/main" val="2336960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354CC0-45E0-46CB-AB31-7A8E3E07062C}"/>
              </a:ext>
            </a:extLst>
          </p:cNvPr>
          <p:cNvSpPr>
            <a:spLocks noGrp="1"/>
          </p:cNvSpPr>
          <p:nvPr>
            <p:ph idx="4294967295"/>
          </p:nvPr>
        </p:nvSpPr>
        <p:spPr>
          <a:xfrm>
            <a:off x="903383" y="716096"/>
            <a:ext cx="10385234" cy="5580043"/>
          </a:xfrm>
        </p:spPr>
        <p:txBody>
          <a:bodyPr>
            <a:normAutofit fontScale="92500" lnSpcReduction="10000"/>
          </a:bodyPr>
          <a:lstStyle/>
          <a:p>
            <a:pPr marL="0" indent="0">
              <a:buNone/>
            </a:pPr>
            <a:r>
              <a:rPr lang="en-US" sz="2600" b="1" dirty="0"/>
              <a:t>Common mental disorders</a:t>
            </a:r>
          </a:p>
          <a:p>
            <a:r>
              <a:rPr lang="en-US" dirty="0"/>
              <a:t>Affective disorders (</a:t>
            </a:r>
            <a:r>
              <a:rPr lang="en-US" dirty="0" err="1"/>
              <a:t>Eg</a:t>
            </a:r>
            <a:r>
              <a:rPr lang="en-US" dirty="0"/>
              <a:t>: Depression)</a:t>
            </a:r>
          </a:p>
          <a:p>
            <a:r>
              <a:rPr lang="en-US" dirty="0"/>
              <a:t>Schizophrenia and Delusional Disorder </a:t>
            </a:r>
          </a:p>
          <a:p>
            <a:r>
              <a:rPr lang="en-US" dirty="0"/>
              <a:t>Neurotic, stress and somatoform disorders (</a:t>
            </a:r>
            <a:r>
              <a:rPr lang="en-US" dirty="0" err="1"/>
              <a:t>Eg</a:t>
            </a:r>
            <a:r>
              <a:rPr lang="en-US" dirty="0"/>
              <a:t>: Anxiety)</a:t>
            </a:r>
          </a:p>
          <a:p>
            <a:r>
              <a:rPr lang="en-US" dirty="0"/>
              <a:t>Compulsive disorders, Post-traumatic disorder</a:t>
            </a:r>
          </a:p>
          <a:p>
            <a:r>
              <a:rPr lang="en-US" dirty="0"/>
              <a:t>Organic mental disorders (</a:t>
            </a:r>
            <a:r>
              <a:rPr lang="en-US" dirty="0" err="1"/>
              <a:t>Eg</a:t>
            </a:r>
            <a:r>
              <a:rPr lang="en-US" dirty="0"/>
              <a:t>: Dementia)</a:t>
            </a:r>
          </a:p>
          <a:p>
            <a:r>
              <a:rPr lang="en-US" dirty="0"/>
              <a:t>Personality and </a:t>
            </a:r>
            <a:r>
              <a:rPr lang="en-US" dirty="0" err="1"/>
              <a:t>behavioural</a:t>
            </a:r>
            <a:r>
              <a:rPr lang="en-US" dirty="0"/>
              <a:t> change due to brain injury or damage</a:t>
            </a:r>
          </a:p>
          <a:p>
            <a:r>
              <a:rPr lang="en-US" dirty="0"/>
              <a:t>Mental disorder due to substance misuse</a:t>
            </a:r>
          </a:p>
          <a:p>
            <a:r>
              <a:rPr lang="en-US" dirty="0"/>
              <a:t>Eating disorders, non-organic sleep disorders, non- organic sexual disorders </a:t>
            </a:r>
          </a:p>
          <a:p>
            <a:r>
              <a:rPr lang="en-US" dirty="0"/>
              <a:t>Learning disabilities </a:t>
            </a:r>
          </a:p>
          <a:p>
            <a:r>
              <a:rPr lang="en-US" dirty="0"/>
              <a:t>Autistic spectrum disorder </a:t>
            </a:r>
          </a:p>
          <a:p>
            <a:r>
              <a:rPr lang="en-US" dirty="0" err="1"/>
              <a:t>Behavioural</a:t>
            </a:r>
            <a:r>
              <a:rPr lang="en-US" dirty="0"/>
              <a:t> and emotional disorder of children and adolescents</a:t>
            </a:r>
          </a:p>
        </p:txBody>
      </p:sp>
    </p:spTree>
    <p:extLst>
      <p:ext uri="{BB962C8B-B14F-4D97-AF65-F5344CB8AC3E}">
        <p14:creationId xmlns:p14="http://schemas.microsoft.com/office/powerpoint/2010/main" val="2087257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0DEE2-AE2C-492B-AE5A-0973BEA1CF69}"/>
              </a:ext>
            </a:extLst>
          </p:cNvPr>
          <p:cNvSpPr>
            <a:spLocks noGrp="1"/>
          </p:cNvSpPr>
          <p:nvPr>
            <p:ph type="title"/>
          </p:nvPr>
        </p:nvSpPr>
        <p:spPr/>
        <p:txBody>
          <a:bodyPr/>
          <a:lstStyle/>
          <a:p>
            <a:r>
              <a:rPr lang="en-US" dirty="0"/>
              <a:t>Learning disability </a:t>
            </a:r>
          </a:p>
        </p:txBody>
      </p:sp>
      <p:sp>
        <p:nvSpPr>
          <p:cNvPr id="3" name="Content Placeholder 2">
            <a:extLst>
              <a:ext uri="{FF2B5EF4-FFF2-40B4-BE49-F238E27FC236}">
                <a16:creationId xmlns:a16="http://schemas.microsoft.com/office/drawing/2014/main" id="{7BD71003-0A8E-4D6B-AB80-28D90B915B6C}"/>
              </a:ext>
            </a:extLst>
          </p:cNvPr>
          <p:cNvSpPr>
            <a:spLocks noGrp="1"/>
          </p:cNvSpPr>
          <p:nvPr>
            <p:ph idx="1"/>
          </p:nvPr>
        </p:nvSpPr>
        <p:spPr/>
        <p:txBody>
          <a:bodyPr>
            <a:normAutofit lnSpcReduction="10000"/>
          </a:bodyPr>
          <a:lstStyle/>
          <a:p>
            <a:r>
              <a:rPr lang="en-US" dirty="0"/>
              <a:t>An individual with a learning disability with no other forms of existing mental disorder cannot be detained for treatment or be subjected to community treatment</a:t>
            </a:r>
          </a:p>
          <a:p>
            <a:r>
              <a:rPr lang="en-US" dirty="0"/>
              <a:t>Exceptions would be </a:t>
            </a:r>
          </a:p>
          <a:p>
            <a:pPr lvl="1"/>
            <a:r>
              <a:rPr lang="en-US" sz="2400" dirty="0"/>
              <a:t>If additional aggressive or violent </a:t>
            </a:r>
            <a:r>
              <a:rPr lang="en-US" sz="2400" dirty="0" err="1"/>
              <a:t>behaviour</a:t>
            </a:r>
            <a:r>
              <a:rPr lang="en-US" sz="2400" dirty="0"/>
              <a:t> is present </a:t>
            </a:r>
          </a:p>
          <a:p>
            <a:pPr lvl="1"/>
            <a:r>
              <a:rPr lang="en-US" sz="2400" dirty="0"/>
              <a:t>Extreme misconduct takes place</a:t>
            </a:r>
          </a:p>
          <a:p>
            <a:pPr lvl="1"/>
            <a:r>
              <a:rPr lang="en-US" sz="2400" dirty="0"/>
              <a:t>Risk to themselves or others</a:t>
            </a:r>
          </a:p>
          <a:p>
            <a:endParaRPr lang="en-US" dirty="0"/>
          </a:p>
        </p:txBody>
      </p:sp>
    </p:spTree>
    <p:extLst>
      <p:ext uri="{BB962C8B-B14F-4D97-AF65-F5344CB8AC3E}">
        <p14:creationId xmlns:p14="http://schemas.microsoft.com/office/powerpoint/2010/main" val="3675901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77A1E-55F3-47CD-B3DB-18987CE0B3C4}"/>
              </a:ext>
            </a:extLst>
          </p:cNvPr>
          <p:cNvSpPr>
            <a:spLocks noGrp="1"/>
          </p:cNvSpPr>
          <p:nvPr>
            <p:ph type="title"/>
          </p:nvPr>
        </p:nvSpPr>
        <p:spPr/>
        <p:txBody>
          <a:bodyPr/>
          <a:lstStyle/>
          <a:p>
            <a:r>
              <a:rPr lang="en-US" dirty="0"/>
              <a:t>Autism spectrum </a:t>
            </a:r>
          </a:p>
        </p:txBody>
      </p:sp>
      <p:sp>
        <p:nvSpPr>
          <p:cNvPr id="3" name="Content Placeholder 2">
            <a:extLst>
              <a:ext uri="{FF2B5EF4-FFF2-40B4-BE49-F238E27FC236}">
                <a16:creationId xmlns:a16="http://schemas.microsoft.com/office/drawing/2014/main" id="{CCE41C94-E516-4601-A546-28A6967FBC73}"/>
              </a:ext>
            </a:extLst>
          </p:cNvPr>
          <p:cNvSpPr>
            <a:spLocks noGrp="1"/>
          </p:cNvSpPr>
          <p:nvPr>
            <p:ph idx="1"/>
          </p:nvPr>
        </p:nvSpPr>
        <p:spPr>
          <a:xfrm>
            <a:off x="1295401" y="2556931"/>
            <a:ext cx="9864686" cy="3502345"/>
          </a:xfrm>
        </p:spPr>
        <p:txBody>
          <a:bodyPr>
            <a:normAutofit/>
          </a:bodyPr>
          <a:lstStyle/>
          <a:p>
            <a:r>
              <a:rPr lang="en-US" dirty="0"/>
              <a:t>An individual with a diagnosis in Autism spectrum disorder can be detained  under the mental health act, even when a diagnosis for a different mental disorder is not present</a:t>
            </a:r>
          </a:p>
          <a:p>
            <a:r>
              <a:rPr lang="en-US" dirty="0"/>
              <a:t>It is possible to detain someone within Autism spectrum even if </a:t>
            </a:r>
          </a:p>
          <a:p>
            <a:pPr lvl="1"/>
            <a:r>
              <a:rPr lang="en-US" sz="2400" dirty="0"/>
              <a:t>Their diagnosis is not accompanied with abnormally aggressive or violent </a:t>
            </a:r>
            <a:r>
              <a:rPr lang="en-US" sz="2400" dirty="0" err="1"/>
              <a:t>behaviour</a:t>
            </a:r>
            <a:r>
              <a:rPr lang="en-US" sz="2400" dirty="0"/>
              <a:t> </a:t>
            </a:r>
          </a:p>
          <a:p>
            <a:pPr lvl="1"/>
            <a:r>
              <a:rPr lang="en-US" sz="2400" dirty="0"/>
              <a:t>Their diagnosis is not accompanied by any form of irresponsible </a:t>
            </a:r>
            <a:r>
              <a:rPr lang="en-US" sz="2400" dirty="0" err="1"/>
              <a:t>behaviour</a:t>
            </a:r>
            <a:r>
              <a:rPr lang="en-US" sz="2400" dirty="0"/>
              <a:t> </a:t>
            </a:r>
          </a:p>
        </p:txBody>
      </p:sp>
    </p:spTree>
    <p:extLst>
      <p:ext uri="{BB962C8B-B14F-4D97-AF65-F5344CB8AC3E}">
        <p14:creationId xmlns:p14="http://schemas.microsoft.com/office/powerpoint/2010/main" val="1521132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A4EC2-1463-43B1-BA17-E279A4F66B59}"/>
              </a:ext>
            </a:extLst>
          </p:cNvPr>
          <p:cNvSpPr>
            <a:spLocks noGrp="1"/>
          </p:cNvSpPr>
          <p:nvPr>
            <p:ph type="title"/>
          </p:nvPr>
        </p:nvSpPr>
        <p:spPr/>
        <p:txBody>
          <a:bodyPr/>
          <a:lstStyle/>
          <a:p>
            <a:r>
              <a:rPr lang="en-US" dirty="0"/>
              <a:t>Personality disorder </a:t>
            </a:r>
          </a:p>
        </p:txBody>
      </p:sp>
      <p:sp>
        <p:nvSpPr>
          <p:cNvPr id="3" name="Content Placeholder 2">
            <a:extLst>
              <a:ext uri="{FF2B5EF4-FFF2-40B4-BE49-F238E27FC236}">
                <a16:creationId xmlns:a16="http://schemas.microsoft.com/office/drawing/2014/main" id="{053D7685-5D79-4F40-8776-91F8CA5B8504}"/>
              </a:ext>
            </a:extLst>
          </p:cNvPr>
          <p:cNvSpPr>
            <a:spLocks noGrp="1"/>
          </p:cNvSpPr>
          <p:nvPr>
            <p:ph idx="1"/>
          </p:nvPr>
        </p:nvSpPr>
        <p:spPr/>
        <p:txBody>
          <a:bodyPr/>
          <a:lstStyle/>
          <a:p>
            <a:r>
              <a:rPr lang="en-US" dirty="0"/>
              <a:t>The mental health act is applicable for individuals with all types of personality disorder.</a:t>
            </a:r>
          </a:p>
          <a:p>
            <a:endParaRPr lang="en-US" dirty="0"/>
          </a:p>
        </p:txBody>
      </p:sp>
    </p:spTree>
    <p:extLst>
      <p:ext uri="{BB962C8B-B14F-4D97-AF65-F5344CB8AC3E}">
        <p14:creationId xmlns:p14="http://schemas.microsoft.com/office/powerpoint/2010/main" val="3816417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01F8F-8811-4F6E-A4C6-1C04D4D039DE}"/>
              </a:ext>
            </a:extLst>
          </p:cNvPr>
          <p:cNvSpPr>
            <a:spLocks noGrp="1"/>
          </p:cNvSpPr>
          <p:nvPr>
            <p:ph type="title"/>
          </p:nvPr>
        </p:nvSpPr>
        <p:spPr/>
        <p:txBody>
          <a:bodyPr/>
          <a:lstStyle/>
          <a:p>
            <a:r>
              <a:rPr lang="en-US" dirty="0"/>
              <a:t>Role of professionals</a:t>
            </a:r>
          </a:p>
        </p:txBody>
      </p:sp>
      <p:sp>
        <p:nvSpPr>
          <p:cNvPr id="3" name="Content Placeholder 2">
            <a:extLst>
              <a:ext uri="{FF2B5EF4-FFF2-40B4-BE49-F238E27FC236}">
                <a16:creationId xmlns:a16="http://schemas.microsoft.com/office/drawing/2014/main" id="{EBEED503-053F-43E3-ADDE-EBC28AD6A680}"/>
              </a:ext>
            </a:extLst>
          </p:cNvPr>
          <p:cNvSpPr>
            <a:spLocks noGrp="1"/>
          </p:cNvSpPr>
          <p:nvPr>
            <p:ph idx="1"/>
          </p:nvPr>
        </p:nvSpPr>
        <p:spPr>
          <a:xfrm>
            <a:off x="1295401" y="2556931"/>
            <a:ext cx="9942870" cy="3579463"/>
          </a:xfrm>
        </p:spPr>
        <p:txBody>
          <a:bodyPr>
            <a:normAutofit lnSpcReduction="10000"/>
          </a:bodyPr>
          <a:lstStyle/>
          <a:p>
            <a:r>
              <a:rPr lang="en-US" dirty="0"/>
              <a:t>Responsible Clinician</a:t>
            </a:r>
          </a:p>
          <a:p>
            <a:pPr lvl="1"/>
            <a:r>
              <a:rPr lang="en-US" sz="2400" dirty="0"/>
              <a:t>The professional, who has overall responsibility of the care and treatment of the patient</a:t>
            </a:r>
          </a:p>
          <a:p>
            <a:pPr lvl="1"/>
            <a:r>
              <a:rPr lang="en-US" sz="2400" dirty="0"/>
              <a:t>Only medical doctor could make a decision to detain a patient in hospital under section 2, 3, or 4</a:t>
            </a:r>
          </a:p>
          <a:p>
            <a:pPr lvl="1"/>
            <a:r>
              <a:rPr lang="en-US" sz="2400" dirty="0"/>
              <a:t>One of the two doctors should be approved under section 12.</a:t>
            </a:r>
          </a:p>
          <a:p>
            <a:r>
              <a:rPr lang="en-US" dirty="0"/>
              <a:t>Approved Clinician </a:t>
            </a:r>
          </a:p>
          <a:p>
            <a:pPr lvl="1"/>
            <a:r>
              <a:rPr lang="en-US" dirty="0"/>
              <a:t>After admittance to hospital, different professional may take responsibility. </a:t>
            </a:r>
          </a:p>
          <a:p>
            <a:endParaRPr lang="en-US" dirty="0"/>
          </a:p>
        </p:txBody>
      </p:sp>
    </p:spTree>
    <p:extLst>
      <p:ext uri="{BB962C8B-B14F-4D97-AF65-F5344CB8AC3E}">
        <p14:creationId xmlns:p14="http://schemas.microsoft.com/office/powerpoint/2010/main" val="1528669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82E69-159B-4E23-8397-B7271B9A857E}"/>
              </a:ext>
            </a:extLst>
          </p:cNvPr>
          <p:cNvSpPr>
            <a:spLocks noGrp="1"/>
          </p:cNvSpPr>
          <p:nvPr>
            <p:ph type="title"/>
          </p:nvPr>
        </p:nvSpPr>
        <p:spPr/>
        <p:txBody>
          <a:bodyPr/>
          <a:lstStyle/>
          <a:p>
            <a:r>
              <a:rPr lang="en-US" dirty="0"/>
              <a:t>Nearest relative</a:t>
            </a:r>
          </a:p>
        </p:txBody>
      </p:sp>
      <p:sp>
        <p:nvSpPr>
          <p:cNvPr id="3" name="Content Placeholder 2">
            <a:extLst>
              <a:ext uri="{FF2B5EF4-FFF2-40B4-BE49-F238E27FC236}">
                <a16:creationId xmlns:a16="http://schemas.microsoft.com/office/drawing/2014/main" id="{39754225-AA30-4AA6-8F67-E2205C9B1DBB}"/>
              </a:ext>
            </a:extLst>
          </p:cNvPr>
          <p:cNvSpPr>
            <a:spLocks noGrp="1"/>
          </p:cNvSpPr>
          <p:nvPr>
            <p:ph idx="1"/>
          </p:nvPr>
        </p:nvSpPr>
        <p:spPr/>
        <p:txBody>
          <a:bodyPr/>
          <a:lstStyle/>
          <a:p>
            <a:r>
              <a:rPr lang="en-US" dirty="0"/>
              <a:t>Although the nearest kin is not defined by the mental health act</a:t>
            </a:r>
          </a:p>
          <a:p>
            <a:r>
              <a:rPr lang="en-US" dirty="0"/>
              <a:t>The nearest relative is defined under the section 26</a:t>
            </a:r>
          </a:p>
          <a:p>
            <a:r>
              <a:rPr lang="en-US" dirty="0"/>
              <a:t>The nearest relative is based on a hierarchical system, and not based on choice</a:t>
            </a:r>
          </a:p>
        </p:txBody>
      </p:sp>
    </p:spTree>
    <p:extLst>
      <p:ext uri="{BB962C8B-B14F-4D97-AF65-F5344CB8AC3E}">
        <p14:creationId xmlns:p14="http://schemas.microsoft.com/office/powerpoint/2010/main" val="20182812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16A1FB-59B6-4ABE-AB40-2392F4272675}"/>
              </a:ext>
            </a:extLst>
          </p:cNvPr>
          <p:cNvSpPr>
            <a:spLocks noGrp="1"/>
          </p:cNvSpPr>
          <p:nvPr>
            <p:ph idx="4294967295"/>
          </p:nvPr>
        </p:nvSpPr>
        <p:spPr>
          <a:xfrm>
            <a:off x="1078579" y="884903"/>
            <a:ext cx="9864725" cy="5162602"/>
          </a:xfrm>
        </p:spPr>
        <p:txBody>
          <a:bodyPr>
            <a:normAutofit lnSpcReduction="10000"/>
          </a:bodyPr>
          <a:lstStyle/>
          <a:p>
            <a:pPr marL="0" indent="0">
              <a:buNone/>
            </a:pPr>
            <a:r>
              <a:rPr lang="en-US" b="1" dirty="0"/>
              <a:t>Nearest relative list:</a:t>
            </a:r>
          </a:p>
          <a:p>
            <a:r>
              <a:rPr lang="en-US" dirty="0"/>
              <a:t>Husband, wife or civil partner or a partner, who had lived with the patient for more than 6 months</a:t>
            </a:r>
          </a:p>
          <a:p>
            <a:r>
              <a:rPr lang="en-US" dirty="0"/>
              <a:t>Eldest child</a:t>
            </a:r>
          </a:p>
          <a:p>
            <a:r>
              <a:rPr lang="en-US" dirty="0"/>
              <a:t>Eldest parent </a:t>
            </a:r>
          </a:p>
          <a:p>
            <a:r>
              <a:rPr lang="en-US" dirty="0"/>
              <a:t>Eldest brother or sister </a:t>
            </a:r>
          </a:p>
          <a:p>
            <a:r>
              <a:rPr lang="en-US" dirty="0"/>
              <a:t>Eldest grandparent</a:t>
            </a:r>
          </a:p>
          <a:p>
            <a:r>
              <a:rPr lang="en-US" dirty="0"/>
              <a:t>Eldest grandchild</a:t>
            </a:r>
          </a:p>
          <a:p>
            <a:r>
              <a:rPr lang="en-US" dirty="0"/>
              <a:t>Eldest Aunt or uncle</a:t>
            </a:r>
          </a:p>
          <a:p>
            <a:r>
              <a:rPr lang="en-US" dirty="0"/>
              <a:t>Eldest niece or nephew</a:t>
            </a:r>
          </a:p>
          <a:p>
            <a:r>
              <a:rPr lang="en-US" dirty="0"/>
              <a:t>Someone who had lived with the patient for at least 5 years</a:t>
            </a:r>
          </a:p>
        </p:txBody>
      </p:sp>
    </p:spTree>
    <p:extLst>
      <p:ext uri="{BB962C8B-B14F-4D97-AF65-F5344CB8AC3E}">
        <p14:creationId xmlns:p14="http://schemas.microsoft.com/office/powerpoint/2010/main" val="1036798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1A0207-A4F9-4375-9924-A68A485560DF}"/>
              </a:ext>
            </a:extLst>
          </p:cNvPr>
          <p:cNvSpPr>
            <a:spLocks noGrp="1"/>
          </p:cNvSpPr>
          <p:nvPr>
            <p:ph idx="4294967295"/>
          </p:nvPr>
        </p:nvSpPr>
        <p:spPr>
          <a:xfrm>
            <a:off x="757084" y="699167"/>
            <a:ext cx="10382864" cy="5278846"/>
          </a:xfrm>
        </p:spPr>
        <p:txBody>
          <a:bodyPr>
            <a:noAutofit/>
          </a:bodyPr>
          <a:lstStyle/>
          <a:p>
            <a:r>
              <a:rPr lang="en-US" sz="2200" b="1" dirty="0"/>
              <a:t>Illegitimate child</a:t>
            </a:r>
          </a:p>
          <a:p>
            <a:pPr lvl="1"/>
            <a:r>
              <a:rPr lang="en-US" sz="2200" dirty="0"/>
              <a:t>Illegitimate child is still treated as legitimate child</a:t>
            </a:r>
          </a:p>
          <a:p>
            <a:pPr lvl="1"/>
            <a:r>
              <a:rPr lang="en-US" sz="2200" dirty="0"/>
              <a:t>Always for mother</a:t>
            </a:r>
          </a:p>
          <a:p>
            <a:pPr lvl="1"/>
            <a:r>
              <a:rPr lang="en-US" sz="2200" dirty="0"/>
              <a:t>For father – only if parental responsibility was shared by father</a:t>
            </a:r>
          </a:p>
          <a:p>
            <a:r>
              <a:rPr lang="en-US" sz="2200" b="1" dirty="0"/>
              <a:t>Half blood relative </a:t>
            </a:r>
          </a:p>
          <a:p>
            <a:pPr lvl="1"/>
            <a:r>
              <a:rPr lang="en-US" sz="2200" dirty="0"/>
              <a:t>Full blood relative would generally be preferred</a:t>
            </a:r>
          </a:p>
          <a:p>
            <a:r>
              <a:rPr lang="en-US" sz="2200" b="1" dirty="0"/>
              <a:t>Adoptive Relationship </a:t>
            </a:r>
          </a:p>
          <a:p>
            <a:pPr lvl="1"/>
            <a:r>
              <a:rPr lang="en-US" sz="2200" dirty="0"/>
              <a:t>Adoptive relationship will be treated as nearest relative but a step-relationship will not be.</a:t>
            </a:r>
          </a:p>
          <a:p>
            <a:r>
              <a:rPr lang="en-US" sz="2200" b="1" dirty="0"/>
              <a:t>UK Resident </a:t>
            </a:r>
          </a:p>
          <a:p>
            <a:pPr lvl="1"/>
            <a:r>
              <a:rPr lang="en-US" sz="2200" dirty="0"/>
              <a:t>The nearest relative should always be a resident of UK</a:t>
            </a:r>
          </a:p>
          <a:p>
            <a:pPr lvl="1"/>
            <a:r>
              <a:rPr lang="en-US" sz="2200" dirty="0"/>
              <a:t>Exception would be, if the patient is a foreign national</a:t>
            </a:r>
          </a:p>
          <a:p>
            <a:pPr marL="457200" lvl="1" indent="0">
              <a:buNone/>
            </a:pPr>
            <a:endParaRPr lang="en-US" sz="2200" dirty="0"/>
          </a:p>
          <a:p>
            <a:endParaRPr lang="en-US" sz="2200" dirty="0"/>
          </a:p>
        </p:txBody>
      </p:sp>
    </p:spTree>
    <p:extLst>
      <p:ext uri="{BB962C8B-B14F-4D97-AF65-F5344CB8AC3E}">
        <p14:creationId xmlns:p14="http://schemas.microsoft.com/office/powerpoint/2010/main" val="1408089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8C58D7-EBEF-485A-A8B2-067129B8608C}"/>
              </a:ext>
            </a:extLst>
          </p:cNvPr>
          <p:cNvSpPr>
            <a:spLocks noGrp="1"/>
          </p:cNvSpPr>
          <p:nvPr>
            <p:ph idx="4294967295"/>
          </p:nvPr>
        </p:nvSpPr>
        <p:spPr>
          <a:xfrm>
            <a:off x="1295400" y="1308767"/>
            <a:ext cx="9601200" cy="4462768"/>
          </a:xfrm>
        </p:spPr>
        <p:txBody>
          <a:bodyPr>
            <a:normAutofit fontScale="92500" lnSpcReduction="10000"/>
          </a:bodyPr>
          <a:lstStyle/>
          <a:p>
            <a:r>
              <a:rPr lang="en-US" b="1" dirty="0"/>
              <a:t>Cessation of rights </a:t>
            </a:r>
          </a:p>
          <a:p>
            <a:pPr lvl="1"/>
            <a:r>
              <a:rPr lang="en-US" sz="2400" dirty="0"/>
              <a:t>The rights of the nearest rights will be ceased only if the individual, chooses to delegate their power or if the court transfers the rights of the nearest relative to someone else.</a:t>
            </a:r>
          </a:p>
          <a:p>
            <a:pPr lvl="1"/>
            <a:r>
              <a:rPr lang="en-US" sz="2400" dirty="0"/>
              <a:t>The nearest relative will naturally change, if the family member of the patient </a:t>
            </a:r>
          </a:p>
          <a:p>
            <a:pPr lvl="2"/>
            <a:r>
              <a:rPr lang="en-US" sz="2200" dirty="0"/>
              <a:t>Reaches the age of 18 </a:t>
            </a:r>
          </a:p>
          <a:p>
            <a:pPr lvl="2"/>
            <a:r>
              <a:rPr lang="en-US" sz="2200" dirty="0"/>
              <a:t>Marries </a:t>
            </a:r>
          </a:p>
          <a:p>
            <a:pPr lvl="2"/>
            <a:r>
              <a:rPr lang="en-US" sz="2200" dirty="0"/>
              <a:t>Patient moves or lives with another relative </a:t>
            </a:r>
          </a:p>
          <a:p>
            <a:pPr lvl="2"/>
            <a:r>
              <a:rPr lang="en-US" sz="2200" dirty="0"/>
              <a:t>Family member dies</a:t>
            </a:r>
          </a:p>
          <a:p>
            <a:pPr lvl="1"/>
            <a:r>
              <a:rPr lang="en-US" sz="2400" dirty="0"/>
              <a:t>The court would appoint the nearest relative for the patient, if one does not exist. </a:t>
            </a:r>
          </a:p>
          <a:p>
            <a:pPr lvl="1"/>
            <a:endParaRPr lang="en-US" sz="2400" dirty="0"/>
          </a:p>
          <a:p>
            <a:pPr lvl="1"/>
            <a:endParaRPr lang="en-US" sz="2400" dirty="0"/>
          </a:p>
          <a:p>
            <a:endParaRPr lang="en-US" dirty="0"/>
          </a:p>
        </p:txBody>
      </p:sp>
    </p:spTree>
    <p:extLst>
      <p:ext uri="{BB962C8B-B14F-4D97-AF65-F5344CB8AC3E}">
        <p14:creationId xmlns:p14="http://schemas.microsoft.com/office/powerpoint/2010/main" val="19552635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C72F1B-DDAE-4D3A-B6BA-3E0BD2BE9928}"/>
              </a:ext>
            </a:extLst>
          </p:cNvPr>
          <p:cNvSpPr>
            <a:spLocks noGrp="1"/>
          </p:cNvSpPr>
          <p:nvPr>
            <p:ph idx="4294967295"/>
          </p:nvPr>
        </p:nvSpPr>
        <p:spPr>
          <a:xfrm>
            <a:off x="1413387" y="1318599"/>
            <a:ext cx="9601200" cy="4747904"/>
          </a:xfrm>
        </p:spPr>
        <p:txBody>
          <a:bodyPr>
            <a:normAutofit/>
          </a:bodyPr>
          <a:lstStyle/>
          <a:p>
            <a:r>
              <a:rPr lang="en-US" b="1" dirty="0"/>
              <a:t>Displacing nearest relative </a:t>
            </a:r>
          </a:p>
          <a:p>
            <a:pPr lvl="1"/>
            <a:r>
              <a:rPr lang="en-US" sz="2400" dirty="0"/>
              <a:t>There is no nearest relative </a:t>
            </a:r>
          </a:p>
          <a:p>
            <a:pPr lvl="1"/>
            <a:r>
              <a:rPr lang="en-US" sz="2400" dirty="0"/>
              <a:t>Nearest relative is ill and not within capacity to engage in such role</a:t>
            </a:r>
          </a:p>
          <a:p>
            <a:pPr lvl="1"/>
            <a:r>
              <a:rPr lang="en-US" sz="2400" dirty="0"/>
              <a:t>Nearest relative has objected unreasonably </a:t>
            </a:r>
          </a:p>
          <a:p>
            <a:pPr lvl="1"/>
            <a:r>
              <a:rPr lang="en-US" sz="2400" dirty="0"/>
              <a:t>The nearest relative has discharged the patient without taking into account the patient’s needs or safety </a:t>
            </a:r>
          </a:p>
          <a:p>
            <a:pPr lvl="1"/>
            <a:r>
              <a:rPr lang="en-US" sz="2400" dirty="0"/>
              <a:t>The nearest relative is unsuitable</a:t>
            </a:r>
          </a:p>
        </p:txBody>
      </p:sp>
    </p:spTree>
    <p:extLst>
      <p:ext uri="{BB962C8B-B14F-4D97-AF65-F5344CB8AC3E}">
        <p14:creationId xmlns:p14="http://schemas.microsoft.com/office/powerpoint/2010/main" val="31808616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B5678-9105-48DD-85E3-224BCE1FB059}"/>
              </a:ext>
            </a:extLst>
          </p:cNvPr>
          <p:cNvSpPr>
            <a:spLocks noGrp="1"/>
          </p:cNvSpPr>
          <p:nvPr>
            <p:ph type="title"/>
          </p:nvPr>
        </p:nvSpPr>
        <p:spPr/>
        <p:txBody>
          <a:bodyPr>
            <a:normAutofit fontScale="90000"/>
          </a:bodyPr>
          <a:lstStyle/>
          <a:p>
            <a:r>
              <a:rPr lang="en-US" dirty="0"/>
              <a:t>Summary of changes in mental health act 1983 and 2007</a:t>
            </a:r>
          </a:p>
        </p:txBody>
      </p:sp>
      <p:sp>
        <p:nvSpPr>
          <p:cNvPr id="3" name="Content Placeholder 2">
            <a:extLst>
              <a:ext uri="{FF2B5EF4-FFF2-40B4-BE49-F238E27FC236}">
                <a16:creationId xmlns:a16="http://schemas.microsoft.com/office/drawing/2014/main" id="{ACA9C34B-3AD4-460D-848B-C090854B230F}"/>
              </a:ext>
            </a:extLst>
          </p:cNvPr>
          <p:cNvSpPr>
            <a:spLocks noGrp="1"/>
          </p:cNvSpPr>
          <p:nvPr>
            <p:ph idx="1"/>
          </p:nvPr>
        </p:nvSpPr>
        <p:spPr/>
        <p:txBody>
          <a:bodyPr/>
          <a:lstStyle/>
          <a:p>
            <a:r>
              <a:rPr lang="en-US" dirty="0"/>
              <a:t>The definition of mental disorder</a:t>
            </a:r>
          </a:p>
          <a:p>
            <a:r>
              <a:rPr lang="en-US" dirty="0"/>
              <a:t>The roles of different professionals </a:t>
            </a:r>
          </a:p>
          <a:p>
            <a:r>
              <a:rPr lang="en-US" dirty="0"/>
              <a:t>The nearest relative and patient’s rights to displace them</a:t>
            </a:r>
          </a:p>
          <a:p>
            <a:r>
              <a:rPr lang="en-US" dirty="0"/>
              <a:t>Definition and delivery of treatment </a:t>
            </a:r>
          </a:p>
          <a:p>
            <a:pPr lvl="1"/>
            <a:r>
              <a:rPr lang="en-US" dirty="0"/>
              <a:t>Community Treatments</a:t>
            </a:r>
          </a:p>
          <a:p>
            <a:r>
              <a:rPr lang="en-US" dirty="0"/>
              <a:t>Advocate</a:t>
            </a:r>
          </a:p>
          <a:p>
            <a:endParaRPr lang="en-US" dirty="0"/>
          </a:p>
          <a:p>
            <a:endParaRPr lang="en-US" dirty="0"/>
          </a:p>
        </p:txBody>
      </p:sp>
    </p:spTree>
    <p:extLst>
      <p:ext uri="{BB962C8B-B14F-4D97-AF65-F5344CB8AC3E}">
        <p14:creationId xmlns:p14="http://schemas.microsoft.com/office/powerpoint/2010/main" val="812708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1E5EF744-1B88-453F-A43C-C58AC6F6AE63}"/>
              </a:ext>
            </a:extLst>
          </p:cNvPr>
          <p:cNvGraphicFramePr>
            <a:graphicFrameLocks noGrp="1"/>
          </p:cNvGraphicFramePr>
          <p:nvPr>
            <p:extLst>
              <p:ext uri="{D42A27DB-BD31-4B8C-83A1-F6EECF244321}">
                <p14:modId xmlns:p14="http://schemas.microsoft.com/office/powerpoint/2010/main" val="826957034"/>
              </p:ext>
            </p:extLst>
          </p:nvPr>
        </p:nvGraphicFramePr>
        <p:xfrm>
          <a:off x="786582" y="719666"/>
          <a:ext cx="10658166" cy="5395999"/>
        </p:xfrm>
        <a:graphic>
          <a:graphicData uri="http://schemas.openxmlformats.org/drawingml/2006/table">
            <a:tbl>
              <a:tblPr firstRow="1" bandRow="1">
                <a:tableStyleId>{93296810-A885-4BE3-A3E7-6D5BEEA58F35}</a:tableStyleId>
              </a:tblPr>
              <a:tblGrid>
                <a:gridCol w="3552722">
                  <a:extLst>
                    <a:ext uri="{9D8B030D-6E8A-4147-A177-3AD203B41FA5}">
                      <a16:colId xmlns:a16="http://schemas.microsoft.com/office/drawing/2014/main" val="391758621"/>
                    </a:ext>
                  </a:extLst>
                </a:gridCol>
                <a:gridCol w="3552722">
                  <a:extLst>
                    <a:ext uri="{9D8B030D-6E8A-4147-A177-3AD203B41FA5}">
                      <a16:colId xmlns:a16="http://schemas.microsoft.com/office/drawing/2014/main" val="304025750"/>
                    </a:ext>
                  </a:extLst>
                </a:gridCol>
                <a:gridCol w="3552722">
                  <a:extLst>
                    <a:ext uri="{9D8B030D-6E8A-4147-A177-3AD203B41FA5}">
                      <a16:colId xmlns:a16="http://schemas.microsoft.com/office/drawing/2014/main" val="3375356302"/>
                    </a:ext>
                  </a:extLst>
                </a:gridCol>
              </a:tblGrid>
              <a:tr h="694450">
                <a:tc>
                  <a:txBody>
                    <a:bodyPr/>
                    <a:lstStyle/>
                    <a:p>
                      <a:endParaRPr lang="en-US" sz="2000"/>
                    </a:p>
                  </a:txBody>
                  <a:tcPr/>
                </a:tc>
                <a:tc>
                  <a:txBody>
                    <a:bodyPr/>
                    <a:lstStyle/>
                    <a:p>
                      <a:r>
                        <a:rPr lang="en-US" sz="2000" dirty="0"/>
                        <a:t>Mental health act 1983</a:t>
                      </a:r>
                    </a:p>
                  </a:txBody>
                  <a:tcPr/>
                </a:tc>
                <a:tc>
                  <a:txBody>
                    <a:bodyPr/>
                    <a:lstStyle/>
                    <a:p>
                      <a:r>
                        <a:rPr lang="en-US" sz="2000" dirty="0"/>
                        <a:t>Mental health act 2007</a:t>
                      </a:r>
                    </a:p>
                  </a:txBody>
                  <a:tcPr/>
                </a:tc>
                <a:extLst>
                  <a:ext uri="{0D108BD9-81ED-4DB2-BD59-A6C34878D82A}">
                    <a16:rowId xmlns:a16="http://schemas.microsoft.com/office/drawing/2014/main" val="2215991644"/>
                  </a:ext>
                </a:extLst>
              </a:tr>
              <a:tr h="1356823">
                <a:tc>
                  <a:txBody>
                    <a:bodyPr/>
                    <a:lstStyle/>
                    <a:p>
                      <a:r>
                        <a:rPr lang="en-US" sz="2000" dirty="0"/>
                        <a:t>Definition of mental disorder </a:t>
                      </a:r>
                    </a:p>
                  </a:txBody>
                  <a:tcPr/>
                </a:tc>
                <a:tc>
                  <a:txBody>
                    <a:bodyPr/>
                    <a:lstStyle/>
                    <a:p>
                      <a:pPr marL="285750" indent="-285750">
                        <a:buFont typeface="Arial" panose="020B0604020202020204" pitchFamily="34" charset="0"/>
                        <a:buChar char="•"/>
                      </a:pPr>
                      <a:r>
                        <a:rPr lang="en-US" sz="2000" dirty="0"/>
                        <a:t>Mental illness, mental impairment, psychopathic disorder and severe mental impairment.</a:t>
                      </a:r>
                    </a:p>
                  </a:txBody>
                  <a:tcPr/>
                </a:tc>
                <a:tc>
                  <a:txBody>
                    <a:bodyPr/>
                    <a:lstStyle/>
                    <a:p>
                      <a:pPr marL="285750" indent="-285750">
                        <a:buFont typeface="Arial" panose="020B0604020202020204" pitchFamily="34" charset="0"/>
                        <a:buChar char="•"/>
                      </a:pPr>
                      <a:r>
                        <a:rPr lang="en-US" sz="2000" dirty="0"/>
                        <a:t>Any disorder or disability of mind</a:t>
                      </a:r>
                    </a:p>
                  </a:txBody>
                  <a:tcPr/>
                </a:tc>
                <a:extLst>
                  <a:ext uri="{0D108BD9-81ED-4DB2-BD59-A6C34878D82A}">
                    <a16:rowId xmlns:a16="http://schemas.microsoft.com/office/drawing/2014/main" val="825647657"/>
                  </a:ext>
                </a:extLst>
              </a:tr>
              <a:tr h="1041283">
                <a:tc>
                  <a:txBody>
                    <a:bodyPr/>
                    <a:lstStyle/>
                    <a:p>
                      <a:r>
                        <a:rPr lang="en-US" sz="2000" dirty="0"/>
                        <a:t>Professional Roles</a:t>
                      </a:r>
                    </a:p>
                  </a:txBody>
                  <a:tcPr/>
                </a:tc>
                <a:tc>
                  <a:txBody>
                    <a:bodyPr/>
                    <a:lstStyle/>
                    <a:p>
                      <a:pPr marL="285750" indent="-285750">
                        <a:buFont typeface="Arial" panose="020B0604020202020204" pitchFamily="34" charset="0"/>
                        <a:buChar char="•"/>
                      </a:pPr>
                      <a:r>
                        <a:rPr lang="en-US" sz="2000" dirty="0"/>
                        <a:t>Approved social workers</a:t>
                      </a:r>
                    </a:p>
                    <a:p>
                      <a:pPr marL="285750" indent="-285750">
                        <a:buFont typeface="Arial" panose="020B0604020202020204" pitchFamily="34" charset="0"/>
                        <a:buChar char="•"/>
                      </a:pPr>
                      <a:r>
                        <a:rPr lang="en-US" sz="2000" dirty="0"/>
                        <a:t>Responsible medical officer </a:t>
                      </a:r>
                    </a:p>
                  </a:txBody>
                  <a:tcPr/>
                </a:tc>
                <a:tc>
                  <a:txBody>
                    <a:bodyPr/>
                    <a:lstStyle/>
                    <a:p>
                      <a:pPr marL="285750" indent="-285750">
                        <a:buFont typeface="Arial" panose="020B0604020202020204" pitchFamily="34" charset="0"/>
                        <a:buChar char="•"/>
                      </a:pPr>
                      <a:r>
                        <a:rPr lang="en-US" sz="2000" dirty="0"/>
                        <a:t>Approved mental health professionals</a:t>
                      </a:r>
                    </a:p>
                    <a:p>
                      <a:pPr marL="285750" indent="-285750">
                        <a:buFont typeface="Arial" panose="020B0604020202020204" pitchFamily="34" charset="0"/>
                        <a:buChar char="•"/>
                      </a:pPr>
                      <a:r>
                        <a:rPr lang="en-US" sz="2000" dirty="0"/>
                        <a:t>Responsible </a:t>
                      </a:r>
                      <a:r>
                        <a:rPr lang="en-US" sz="2000" dirty="0" err="1"/>
                        <a:t>clinican</a:t>
                      </a:r>
                      <a:endParaRPr lang="en-US" sz="2000" dirty="0"/>
                    </a:p>
                  </a:txBody>
                  <a:tcPr/>
                </a:tc>
                <a:extLst>
                  <a:ext uri="{0D108BD9-81ED-4DB2-BD59-A6C34878D82A}">
                    <a16:rowId xmlns:a16="http://schemas.microsoft.com/office/drawing/2014/main" val="201909659"/>
                  </a:ext>
                </a:extLst>
              </a:tr>
              <a:tr h="2303443">
                <a:tc>
                  <a:txBody>
                    <a:bodyPr/>
                    <a:lstStyle/>
                    <a:p>
                      <a:r>
                        <a:rPr lang="en-US" sz="2000" dirty="0"/>
                        <a:t>Nearest Relative </a:t>
                      </a:r>
                    </a:p>
                  </a:txBody>
                  <a:tcPr/>
                </a:tc>
                <a:tc>
                  <a:txBody>
                    <a:bodyPr/>
                    <a:lstStyle/>
                    <a:p>
                      <a:pPr marL="285750" indent="-285750">
                        <a:buFont typeface="Arial" panose="020B0604020202020204" pitchFamily="34" charset="0"/>
                        <a:buChar char="•"/>
                      </a:pPr>
                      <a:r>
                        <a:rPr lang="en-US" sz="2000" dirty="0"/>
                        <a:t>Roles and duties of nearest relative</a:t>
                      </a:r>
                    </a:p>
                  </a:txBody>
                  <a:tcPr/>
                </a:tc>
                <a:tc>
                  <a:txBody>
                    <a:bodyPr/>
                    <a:lstStyle/>
                    <a:p>
                      <a:pPr marL="285750" indent="-285750">
                        <a:buFont typeface="Arial" panose="020B0604020202020204" pitchFamily="34" charset="0"/>
                        <a:buChar char="•"/>
                      </a:pPr>
                      <a:r>
                        <a:rPr lang="en-US" sz="2000" dirty="0"/>
                        <a:t>Hierarchy system on how is considered nearest relative</a:t>
                      </a:r>
                    </a:p>
                    <a:p>
                      <a:pPr marL="285750" indent="-285750">
                        <a:buFont typeface="Arial" panose="020B0604020202020204" pitchFamily="34" charset="0"/>
                        <a:buChar char="•"/>
                      </a:pPr>
                      <a:r>
                        <a:rPr lang="en-US" sz="2000" dirty="0"/>
                        <a:t>Patient has right to displace nearest relative</a:t>
                      </a:r>
                    </a:p>
                    <a:p>
                      <a:pPr marL="285750" indent="-285750">
                        <a:buFont typeface="Arial" panose="020B0604020202020204" pitchFamily="34" charset="0"/>
                        <a:buChar char="•"/>
                      </a:pPr>
                      <a:r>
                        <a:rPr lang="en-US" sz="2000" dirty="0"/>
                        <a:t>Patient has right to apply to courts</a:t>
                      </a:r>
                    </a:p>
                    <a:p>
                      <a:endParaRPr lang="en-US" sz="2000" dirty="0"/>
                    </a:p>
                  </a:txBody>
                  <a:tcPr/>
                </a:tc>
                <a:extLst>
                  <a:ext uri="{0D108BD9-81ED-4DB2-BD59-A6C34878D82A}">
                    <a16:rowId xmlns:a16="http://schemas.microsoft.com/office/drawing/2014/main" val="3585091086"/>
                  </a:ext>
                </a:extLst>
              </a:tr>
            </a:tbl>
          </a:graphicData>
        </a:graphic>
      </p:graphicFrame>
    </p:spTree>
    <p:extLst>
      <p:ext uri="{BB962C8B-B14F-4D97-AF65-F5344CB8AC3E}">
        <p14:creationId xmlns:p14="http://schemas.microsoft.com/office/powerpoint/2010/main" val="35281224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1E5EF744-1B88-453F-A43C-C58AC6F6AE63}"/>
              </a:ext>
            </a:extLst>
          </p:cNvPr>
          <p:cNvGraphicFramePr>
            <a:graphicFrameLocks noGrp="1"/>
          </p:cNvGraphicFramePr>
          <p:nvPr>
            <p:extLst>
              <p:ext uri="{D42A27DB-BD31-4B8C-83A1-F6EECF244321}">
                <p14:modId xmlns:p14="http://schemas.microsoft.com/office/powerpoint/2010/main" val="2989097715"/>
              </p:ext>
            </p:extLst>
          </p:nvPr>
        </p:nvGraphicFramePr>
        <p:xfrm>
          <a:off x="786582" y="658762"/>
          <a:ext cx="10658166" cy="5578037"/>
        </p:xfrm>
        <a:graphic>
          <a:graphicData uri="http://schemas.openxmlformats.org/drawingml/2006/table">
            <a:tbl>
              <a:tblPr firstRow="1" bandRow="1">
                <a:tableStyleId>{93296810-A885-4BE3-A3E7-6D5BEEA58F35}</a:tableStyleId>
              </a:tblPr>
              <a:tblGrid>
                <a:gridCol w="3552722">
                  <a:extLst>
                    <a:ext uri="{9D8B030D-6E8A-4147-A177-3AD203B41FA5}">
                      <a16:colId xmlns:a16="http://schemas.microsoft.com/office/drawing/2014/main" val="391758621"/>
                    </a:ext>
                  </a:extLst>
                </a:gridCol>
                <a:gridCol w="3552722">
                  <a:extLst>
                    <a:ext uri="{9D8B030D-6E8A-4147-A177-3AD203B41FA5}">
                      <a16:colId xmlns:a16="http://schemas.microsoft.com/office/drawing/2014/main" val="304025750"/>
                    </a:ext>
                  </a:extLst>
                </a:gridCol>
                <a:gridCol w="3552722">
                  <a:extLst>
                    <a:ext uri="{9D8B030D-6E8A-4147-A177-3AD203B41FA5}">
                      <a16:colId xmlns:a16="http://schemas.microsoft.com/office/drawing/2014/main" val="3375356302"/>
                    </a:ext>
                  </a:extLst>
                </a:gridCol>
              </a:tblGrid>
              <a:tr h="678218">
                <a:tc>
                  <a:txBody>
                    <a:bodyPr/>
                    <a:lstStyle/>
                    <a:p>
                      <a:endParaRPr lang="en-US" sz="2000"/>
                    </a:p>
                  </a:txBody>
                  <a:tcPr/>
                </a:tc>
                <a:tc>
                  <a:txBody>
                    <a:bodyPr/>
                    <a:lstStyle/>
                    <a:p>
                      <a:r>
                        <a:rPr lang="en-US" sz="2000" dirty="0"/>
                        <a:t>Mental health act 1983</a:t>
                      </a:r>
                    </a:p>
                  </a:txBody>
                  <a:tcPr/>
                </a:tc>
                <a:tc>
                  <a:txBody>
                    <a:bodyPr/>
                    <a:lstStyle/>
                    <a:p>
                      <a:r>
                        <a:rPr lang="en-US" sz="2000" dirty="0"/>
                        <a:t>Mental health act 2007</a:t>
                      </a:r>
                    </a:p>
                  </a:txBody>
                  <a:tcPr/>
                </a:tc>
                <a:extLst>
                  <a:ext uri="{0D108BD9-81ED-4DB2-BD59-A6C34878D82A}">
                    <a16:rowId xmlns:a16="http://schemas.microsoft.com/office/drawing/2014/main" val="2215991644"/>
                  </a:ext>
                </a:extLst>
              </a:tr>
              <a:tr h="2865932">
                <a:tc>
                  <a:txBody>
                    <a:bodyPr/>
                    <a:lstStyle/>
                    <a:p>
                      <a:r>
                        <a:rPr lang="en-US" sz="2000" dirty="0"/>
                        <a:t>Treatment</a:t>
                      </a:r>
                    </a:p>
                  </a:txBody>
                  <a:tcPr/>
                </a:tc>
                <a:tc>
                  <a:txBody>
                    <a:bodyPr/>
                    <a:lstStyle/>
                    <a:p>
                      <a:pPr marL="285750" indent="-285750">
                        <a:buFont typeface="Arial" panose="020B0604020202020204" pitchFamily="34" charset="0"/>
                        <a:buChar char="•"/>
                      </a:pPr>
                      <a:r>
                        <a:rPr lang="en-US" sz="2000" dirty="0"/>
                        <a:t>Detainment Rationale: “likely to alleviate or prevent deterioration”</a:t>
                      </a:r>
                    </a:p>
                  </a:txBody>
                  <a:tcPr/>
                </a:tc>
                <a:tc>
                  <a:txBody>
                    <a:bodyPr/>
                    <a:lstStyle/>
                    <a:p>
                      <a:pPr marL="285750" indent="-285750">
                        <a:buFont typeface="Arial" panose="020B0604020202020204" pitchFamily="34" charset="0"/>
                        <a:buChar char="•"/>
                      </a:pPr>
                      <a:r>
                        <a:rPr lang="en-US" sz="2000" dirty="0"/>
                        <a:t>Detainment Rationale: “appropriate medical treatment test”.</a:t>
                      </a:r>
                    </a:p>
                    <a:p>
                      <a:pPr marL="285750" indent="-285750">
                        <a:buFont typeface="Arial" panose="020B0604020202020204" pitchFamily="34" charset="0"/>
                        <a:buChar char="•"/>
                      </a:pPr>
                      <a:r>
                        <a:rPr lang="en-US" sz="2000" dirty="0"/>
                        <a:t>Definition of treatment was operationalized </a:t>
                      </a:r>
                    </a:p>
                    <a:p>
                      <a:pPr marL="285750" indent="-285750">
                        <a:buFont typeface="Arial" panose="020B0604020202020204" pitchFamily="34" charset="0"/>
                        <a:buChar char="•"/>
                      </a:pPr>
                      <a:r>
                        <a:rPr lang="en-US" sz="2000" dirty="0"/>
                        <a:t>Consent to treatment: second person opinion and restrictions on section 58A treatments </a:t>
                      </a:r>
                    </a:p>
                  </a:txBody>
                  <a:tcPr/>
                </a:tc>
                <a:extLst>
                  <a:ext uri="{0D108BD9-81ED-4DB2-BD59-A6C34878D82A}">
                    <a16:rowId xmlns:a16="http://schemas.microsoft.com/office/drawing/2014/main" val="825647657"/>
                  </a:ext>
                </a:extLst>
              </a:tr>
              <a:tr h="1325108">
                <a:tc>
                  <a:txBody>
                    <a:bodyPr/>
                    <a:lstStyle/>
                    <a:p>
                      <a:r>
                        <a:rPr lang="en-US" sz="2000" dirty="0"/>
                        <a:t>Supervised community Treatments </a:t>
                      </a:r>
                    </a:p>
                  </a:txBody>
                  <a:tcPr/>
                </a:tc>
                <a:tc>
                  <a:txBody>
                    <a:bodyPr/>
                    <a:lstStyle/>
                    <a:p>
                      <a:pPr marL="285750" indent="-285750">
                        <a:buFont typeface="Arial" panose="020B0604020202020204" pitchFamily="34" charset="0"/>
                        <a:buChar char="•"/>
                      </a:pPr>
                      <a:r>
                        <a:rPr lang="en-US" sz="2000" dirty="0"/>
                        <a:t>Section 25 “after-care under supervision</a:t>
                      </a:r>
                    </a:p>
                  </a:txBody>
                  <a:tcPr/>
                </a:tc>
                <a:tc>
                  <a:txBody>
                    <a:bodyPr/>
                    <a:lstStyle/>
                    <a:p>
                      <a:pPr marL="285750" indent="-285750">
                        <a:buFont typeface="Arial" panose="020B0604020202020204" pitchFamily="34" charset="0"/>
                        <a:buChar char="•"/>
                      </a:pPr>
                      <a:r>
                        <a:rPr lang="en-US" sz="2000" dirty="0"/>
                        <a:t>Supervised Community Treatment for individuals detained under section 3 and 37 </a:t>
                      </a:r>
                    </a:p>
                  </a:txBody>
                  <a:tcPr/>
                </a:tc>
                <a:extLst>
                  <a:ext uri="{0D108BD9-81ED-4DB2-BD59-A6C34878D82A}">
                    <a16:rowId xmlns:a16="http://schemas.microsoft.com/office/drawing/2014/main" val="201909659"/>
                  </a:ext>
                </a:extLst>
              </a:tr>
              <a:tr h="708779">
                <a:tc>
                  <a:txBody>
                    <a:bodyPr/>
                    <a:lstStyle/>
                    <a:p>
                      <a:r>
                        <a:rPr lang="en-US" sz="2000" dirty="0"/>
                        <a:t>Advocacy </a:t>
                      </a:r>
                    </a:p>
                  </a:txBody>
                  <a:tcPr/>
                </a:tc>
                <a:tc>
                  <a:txBody>
                    <a:bodyPr/>
                    <a:lstStyle/>
                    <a:p>
                      <a:pPr marL="285750" indent="-285750">
                        <a:buFont typeface="Arial" panose="020B0604020202020204" pitchFamily="34" charset="0"/>
                        <a:buChar char="•"/>
                      </a:pPr>
                      <a:endParaRPr lang="en-US" sz="2000" dirty="0"/>
                    </a:p>
                  </a:txBody>
                  <a:tcPr/>
                </a:tc>
                <a:tc>
                  <a:txBody>
                    <a:bodyPr/>
                    <a:lstStyle/>
                    <a:p>
                      <a:r>
                        <a:rPr lang="en-US" sz="2000" dirty="0"/>
                        <a:t>Independent Mental Health Advocate for detained patients</a:t>
                      </a:r>
                    </a:p>
                  </a:txBody>
                  <a:tcPr/>
                </a:tc>
                <a:extLst>
                  <a:ext uri="{0D108BD9-81ED-4DB2-BD59-A6C34878D82A}">
                    <a16:rowId xmlns:a16="http://schemas.microsoft.com/office/drawing/2014/main" val="3585091086"/>
                  </a:ext>
                </a:extLst>
              </a:tr>
            </a:tbl>
          </a:graphicData>
        </a:graphic>
      </p:graphicFrame>
    </p:spTree>
    <p:extLst>
      <p:ext uri="{BB962C8B-B14F-4D97-AF65-F5344CB8AC3E}">
        <p14:creationId xmlns:p14="http://schemas.microsoft.com/office/powerpoint/2010/main" val="4050578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17164-67A8-4E5D-A7F2-370D5BD4EC4D}"/>
              </a:ext>
            </a:extLst>
          </p:cNvPr>
          <p:cNvSpPr>
            <a:spLocks noGrp="1"/>
          </p:cNvSpPr>
          <p:nvPr>
            <p:ph type="title"/>
          </p:nvPr>
        </p:nvSpPr>
        <p:spPr/>
        <p:txBody>
          <a:bodyPr/>
          <a:lstStyle/>
          <a:p>
            <a:r>
              <a:rPr lang="en-US" dirty="0"/>
              <a:t>Resources</a:t>
            </a:r>
          </a:p>
        </p:txBody>
      </p:sp>
      <p:sp>
        <p:nvSpPr>
          <p:cNvPr id="3" name="Content Placeholder 2">
            <a:extLst>
              <a:ext uri="{FF2B5EF4-FFF2-40B4-BE49-F238E27FC236}">
                <a16:creationId xmlns:a16="http://schemas.microsoft.com/office/drawing/2014/main" id="{B136E357-CFE1-4D21-A1B9-8872CE0D467F}"/>
              </a:ext>
            </a:extLst>
          </p:cNvPr>
          <p:cNvSpPr>
            <a:spLocks noGrp="1"/>
          </p:cNvSpPr>
          <p:nvPr>
            <p:ph idx="1"/>
          </p:nvPr>
        </p:nvSpPr>
        <p:spPr/>
        <p:txBody>
          <a:bodyPr/>
          <a:lstStyle/>
          <a:p>
            <a:r>
              <a:rPr lang="en-US" dirty="0">
                <a:hlinkClick r:id="rId2"/>
              </a:rPr>
              <a:t>Mental Health Act - NHS (www.nhs.uk)</a:t>
            </a:r>
            <a:endParaRPr lang="en-US" dirty="0"/>
          </a:p>
          <a:p>
            <a:r>
              <a:rPr lang="en-US" dirty="0">
                <a:hlinkClick r:id="rId3"/>
              </a:rPr>
              <a:t>Mental Health Act 1983 (legislation.gov.uk)</a:t>
            </a:r>
            <a:endParaRPr lang="en-US" dirty="0"/>
          </a:p>
          <a:p>
            <a:r>
              <a:rPr lang="en-US" dirty="0">
                <a:hlinkClick r:id="rId4"/>
              </a:rPr>
              <a:t>Mental health act (easy read) - NHS (www.nhs.uk)</a:t>
            </a:r>
            <a:endParaRPr lang="en-US" dirty="0"/>
          </a:p>
          <a:p>
            <a:r>
              <a:rPr lang="en-US" dirty="0">
                <a:hlinkClick r:id="rId5"/>
              </a:rPr>
              <a:t>mental-health-act-1983-code-of-practice-mental-health-act-1983-for-wales-review-revised-2016.pdf (</a:t>
            </a:r>
            <a:r>
              <a:rPr lang="en-US" dirty="0" err="1">
                <a:hlinkClick r:id="rId5"/>
              </a:rPr>
              <a:t>gov.wales</a:t>
            </a:r>
            <a:r>
              <a:rPr lang="en-US" dirty="0">
                <a:hlinkClick r:id="rId5"/>
              </a:rPr>
              <a:t>)</a:t>
            </a:r>
            <a:endParaRPr lang="en-US" dirty="0"/>
          </a:p>
        </p:txBody>
      </p:sp>
    </p:spTree>
    <p:extLst>
      <p:ext uri="{BB962C8B-B14F-4D97-AF65-F5344CB8AC3E}">
        <p14:creationId xmlns:p14="http://schemas.microsoft.com/office/powerpoint/2010/main" val="30673557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D8371-48FC-4331-A139-B04A0EAA9181}"/>
              </a:ext>
            </a:extLst>
          </p:cNvPr>
          <p:cNvSpPr>
            <a:spLocks noGrp="1"/>
          </p:cNvSpPr>
          <p:nvPr>
            <p:ph type="ctrTitle"/>
          </p:nvPr>
        </p:nvSpPr>
        <p:spPr/>
        <p:txBody>
          <a:bodyPr/>
          <a:lstStyle/>
          <a:p>
            <a:r>
              <a:rPr lang="en-US" dirty="0"/>
              <a:t>Mental Capacity Acts </a:t>
            </a:r>
          </a:p>
        </p:txBody>
      </p:sp>
      <p:sp>
        <p:nvSpPr>
          <p:cNvPr id="3" name="Subtitle 2">
            <a:extLst>
              <a:ext uri="{FF2B5EF4-FFF2-40B4-BE49-F238E27FC236}">
                <a16:creationId xmlns:a16="http://schemas.microsoft.com/office/drawing/2014/main" id="{393CBCE4-4E98-425A-9710-66BCBF12A072}"/>
              </a:ext>
            </a:extLst>
          </p:cNvPr>
          <p:cNvSpPr>
            <a:spLocks noGrp="1"/>
          </p:cNvSpPr>
          <p:nvPr>
            <p:ph type="subTitle" idx="1"/>
          </p:nvPr>
        </p:nvSpPr>
        <p:spPr>
          <a:xfrm>
            <a:off x="1615440" y="3988118"/>
            <a:ext cx="9144000" cy="1655762"/>
          </a:xfrm>
        </p:spPr>
        <p:txBody>
          <a:bodyPr/>
          <a:lstStyle/>
          <a:p>
            <a:r>
              <a:rPr lang="en-US" dirty="0"/>
              <a:t>Mental Disorders and Psychopathology (BMH6006)</a:t>
            </a:r>
          </a:p>
          <a:p>
            <a:r>
              <a:rPr lang="en-US" dirty="0"/>
              <a:t>Lecturer: Dushika. </a:t>
            </a:r>
            <a:r>
              <a:rPr lang="en-US" dirty="0" err="1"/>
              <a:t>Soundararajan</a:t>
            </a:r>
            <a:endParaRPr lang="en-US" dirty="0"/>
          </a:p>
          <a:p>
            <a:endParaRPr lang="en-US" dirty="0"/>
          </a:p>
        </p:txBody>
      </p:sp>
    </p:spTree>
    <p:extLst>
      <p:ext uri="{BB962C8B-B14F-4D97-AF65-F5344CB8AC3E}">
        <p14:creationId xmlns:p14="http://schemas.microsoft.com/office/powerpoint/2010/main" val="6862449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79B0-47E1-4CCF-AC58-F14FA240CE1A}"/>
              </a:ext>
            </a:extLst>
          </p:cNvPr>
          <p:cNvSpPr>
            <a:spLocks noGrp="1"/>
          </p:cNvSpPr>
          <p:nvPr>
            <p:ph type="title"/>
          </p:nvPr>
        </p:nvSpPr>
        <p:spPr/>
        <p:txBody>
          <a:bodyPr/>
          <a:lstStyle/>
          <a:p>
            <a:r>
              <a:rPr lang="en-US" dirty="0"/>
              <a:t>Mental Capacity Acts</a:t>
            </a:r>
          </a:p>
        </p:txBody>
      </p:sp>
      <p:sp>
        <p:nvSpPr>
          <p:cNvPr id="3" name="Content Placeholder 2">
            <a:extLst>
              <a:ext uri="{FF2B5EF4-FFF2-40B4-BE49-F238E27FC236}">
                <a16:creationId xmlns:a16="http://schemas.microsoft.com/office/drawing/2014/main" id="{9E955C45-798B-4F60-B160-39BDF89EFBBE}"/>
              </a:ext>
            </a:extLst>
          </p:cNvPr>
          <p:cNvSpPr>
            <a:spLocks noGrp="1"/>
          </p:cNvSpPr>
          <p:nvPr>
            <p:ph idx="1"/>
          </p:nvPr>
        </p:nvSpPr>
        <p:spPr>
          <a:xfrm>
            <a:off x="1295401" y="2458720"/>
            <a:ext cx="9601196" cy="3417148"/>
          </a:xfrm>
        </p:spPr>
        <p:txBody>
          <a:bodyPr>
            <a:noAutofit/>
          </a:bodyPr>
          <a:lstStyle/>
          <a:p>
            <a:r>
              <a:rPr lang="en-US" dirty="0"/>
              <a:t>The goal of the mental capacity act is to protect individuals, who may lack capacity to make an informed decisions.</a:t>
            </a:r>
          </a:p>
          <a:p>
            <a:r>
              <a:rPr lang="en-US" dirty="0"/>
              <a:t>The act is in place to support individuals and their </a:t>
            </a:r>
            <a:r>
              <a:rPr lang="en-US" dirty="0" err="1"/>
              <a:t>carers</a:t>
            </a:r>
            <a:r>
              <a:rPr lang="en-US" dirty="0"/>
              <a:t> to make a decision, based on the best interest of the client. </a:t>
            </a:r>
          </a:p>
          <a:p>
            <a:r>
              <a:rPr lang="en-US" dirty="0"/>
              <a:t>The key mental capacity acts</a:t>
            </a:r>
          </a:p>
          <a:p>
            <a:pPr lvl="1"/>
            <a:r>
              <a:rPr lang="en-US" sz="2400" dirty="0"/>
              <a:t>Mental Capacity Act (2005)</a:t>
            </a:r>
          </a:p>
          <a:p>
            <a:pPr lvl="1"/>
            <a:r>
              <a:rPr lang="en-US" sz="2400" dirty="0"/>
              <a:t>Mental Capacity Act (2007)</a:t>
            </a:r>
          </a:p>
        </p:txBody>
      </p:sp>
    </p:spTree>
    <p:extLst>
      <p:ext uri="{BB962C8B-B14F-4D97-AF65-F5344CB8AC3E}">
        <p14:creationId xmlns:p14="http://schemas.microsoft.com/office/powerpoint/2010/main" val="1442913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F2415-1CA5-4FB5-8251-F86F9F4B8C70}"/>
              </a:ext>
            </a:extLst>
          </p:cNvPr>
          <p:cNvSpPr>
            <a:spLocks noGrp="1"/>
          </p:cNvSpPr>
          <p:nvPr>
            <p:ph type="title"/>
          </p:nvPr>
        </p:nvSpPr>
        <p:spPr/>
        <p:txBody>
          <a:bodyPr/>
          <a:lstStyle/>
          <a:p>
            <a:r>
              <a:rPr lang="en-US" dirty="0"/>
              <a:t>Mental Capacity </a:t>
            </a:r>
          </a:p>
        </p:txBody>
      </p:sp>
      <p:sp>
        <p:nvSpPr>
          <p:cNvPr id="3" name="Content Placeholder 2">
            <a:extLst>
              <a:ext uri="{FF2B5EF4-FFF2-40B4-BE49-F238E27FC236}">
                <a16:creationId xmlns:a16="http://schemas.microsoft.com/office/drawing/2014/main" id="{35178575-37B6-4FED-AD53-4B9A863A4090}"/>
              </a:ext>
            </a:extLst>
          </p:cNvPr>
          <p:cNvSpPr>
            <a:spLocks noGrp="1"/>
          </p:cNvSpPr>
          <p:nvPr>
            <p:ph idx="1"/>
          </p:nvPr>
        </p:nvSpPr>
        <p:spPr>
          <a:xfrm>
            <a:off x="833120" y="2556932"/>
            <a:ext cx="10627360" cy="3318936"/>
          </a:xfrm>
        </p:spPr>
        <p:txBody>
          <a:bodyPr>
            <a:noAutofit/>
          </a:bodyPr>
          <a:lstStyle/>
          <a:p>
            <a:r>
              <a:rPr lang="en-US" sz="2300" dirty="0"/>
              <a:t>Capacity is the ability for an individual to make an informed decision and have the ability to recall it.</a:t>
            </a:r>
          </a:p>
          <a:p>
            <a:r>
              <a:rPr lang="en-US" sz="2300" dirty="0"/>
              <a:t>An individual would be deemed to lack capacity</a:t>
            </a:r>
          </a:p>
          <a:p>
            <a:pPr lvl="1"/>
            <a:r>
              <a:rPr lang="en-US" sz="2300" dirty="0"/>
              <a:t>If they are unable to make a decision</a:t>
            </a:r>
          </a:p>
          <a:p>
            <a:pPr lvl="1"/>
            <a:r>
              <a:rPr lang="en-US" sz="2300" dirty="0"/>
              <a:t>Or if an individual finds it challenging to make a decision within a given time period</a:t>
            </a:r>
          </a:p>
          <a:p>
            <a:pPr lvl="1"/>
            <a:r>
              <a:rPr lang="en-US" sz="2300" dirty="0"/>
              <a:t>Mental capacity is both time and decision specific.</a:t>
            </a:r>
          </a:p>
          <a:p>
            <a:pPr marL="457200" lvl="1" indent="0">
              <a:buNone/>
            </a:pPr>
            <a:r>
              <a:rPr lang="en-US" sz="2300" b="1" dirty="0"/>
              <a:t>Note: </a:t>
            </a:r>
            <a:r>
              <a:rPr lang="en-US" sz="2300" dirty="0"/>
              <a:t>It might be crucial to assess an individuals understanding of risks associated with a particular behavior, when they are making an informed decision. </a:t>
            </a:r>
          </a:p>
        </p:txBody>
      </p:sp>
    </p:spTree>
    <p:extLst>
      <p:ext uri="{BB962C8B-B14F-4D97-AF65-F5344CB8AC3E}">
        <p14:creationId xmlns:p14="http://schemas.microsoft.com/office/powerpoint/2010/main" val="4857367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ED0BC-41C6-421D-996D-91B443B1EF29}"/>
              </a:ext>
            </a:extLst>
          </p:cNvPr>
          <p:cNvSpPr>
            <a:spLocks noGrp="1"/>
          </p:cNvSpPr>
          <p:nvPr>
            <p:ph type="title"/>
          </p:nvPr>
        </p:nvSpPr>
        <p:spPr/>
        <p:txBody>
          <a:bodyPr/>
          <a:lstStyle/>
          <a:p>
            <a:r>
              <a:rPr lang="en-US" dirty="0"/>
              <a:t>Five key principles of mental capacity act</a:t>
            </a:r>
          </a:p>
        </p:txBody>
      </p:sp>
      <p:sp>
        <p:nvSpPr>
          <p:cNvPr id="3" name="Content Placeholder 2">
            <a:extLst>
              <a:ext uri="{FF2B5EF4-FFF2-40B4-BE49-F238E27FC236}">
                <a16:creationId xmlns:a16="http://schemas.microsoft.com/office/drawing/2014/main" id="{1504743A-F7A8-45AF-A10D-3EF5164911BB}"/>
              </a:ext>
            </a:extLst>
          </p:cNvPr>
          <p:cNvSpPr>
            <a:spLocks noGrp="1"/>
          </p:cNvSpPr>
          <p:nvPr>
            <p:ph idx="1"/>
          </p:nvPr>
        </p:nvSpPr>
        <p:spPr>
          <a:xfrm>
            <a:off x="1295401" y="2458065"/>
            <a:ext cx="9601196" cy="3814915"/>
          </a:xfrm>
        </p:spPr>
        <p:txBody>
          <a:bodyPr>
            <a:normAutofit lnSpcReduction="10000"/>
          </a:bodyPr>
          <a:lstStyle/>
          <a:p>
            <a:r>
              <a:rPr lang="en-US" dirty="0"/>
              <a:t>Always assuming that one has capacity to make their own decision </a:t>
            </a:r>
            <a:r>
              <a:rPr lang="en-US" dirty="0" err="1"/>
              <a:t>unlessit</a:t>
            </a:r>
            <a:r>
              <a:rPr lang="en-US" dirty="0"/>
              <a:t> is proven otherwise</a:t>
            </a:r>
          </a:p>
          <a:p>
            <a:r>
              <a:rPr lang="en-US" dirty="0"/>
              <a:t>Every measure should be taken prior to determining that an individual is not capable of making a decision</a:t>
            </a:r>
          </a:p>
          <a:p>
            <a:r>
              <a:rPr lang="en-US" dirty="0"/>
              <a:t>It is not unreasonable for an individual to make unwise decisions</a:t>
            </a:r>
          </a:p>
          <a:p>
            <a:r>
              <a:rPr lang="en-US" dirty="0"/>
              <a:t>Every decision made on behalf of an individual, who lacks capacity should take into account their best interest.</a:t>
            </a:r>
          </a:p>
          <a:p>
            <a:r>
              <a:rPr lang="en-US" dirty="0"/>
              <a:t>Decisions made on behalf of individuals, who lack capacity should always be least restrictive while taking into account their basic needs.</a:t>
            </a:r>
          </a:p>
        </p:txBody>
      </p:sp>
    </p:spTree>
    <p:extLst>
      <p:ext uri="{BB962C8B-B14F-4D97-AF65-F5344CB8AC3E}">
        <p14:creationId xmlns:p14="http://schemas.microsoft.com/office/powerpoint/2010/main" val="30201792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E666F-2D37-427D-B5FD-E402E10FD552}"/>
              </a:ext>
            </a:extLst>
          </p:cNvPr>
          <p:cNvSpPr>
            <a:spLocks noGrp="1"/>
          </p:cNvSpPr>
          <p:nvPr>
            <p:ph type="title"/>
          </p:nvPr>
        </p:nvSpPr>
        <p:spPr/>
        <p:txBody>
          <a:bodyPr/>
          <a:lstStyle/>
          <a:p>
            <a:r>
              <a:rPr lang="en-US" dirty="0"/>
              <a:t>Assessing Capacity</a:t>
            </a:r>
          </a:p>
        </p:txBody>
      </p:sp>
      <p:sp>
        <p:nvSpPr>
          <p:cNvPr id="3" name="Content Placeholder 2">
            <a:extLst>
              <a:ext uri="{FF2B5EF4-FFF2-40B4-BE49-F238E27FC236}">
                <a16:creationId xmlns:a16="http://schemas.microsoft.com/office/drawing/2014/main" id="{E7C9B05C-FF26-424E-BBF8-F6D9AFDC96BB}"/>
              </a:ext>
            </a:extLst>
          </p:cNvPr>
          <p:cNvSpPr>
            <a:spLocks noGrp="1"/>
          </p:cNvSpPr>
          <p:nvPr>
            <p:ph idx="1"/>
          </p:nvPr>
        </p:nvSpPr>
        <p:spPr/>
        <p:txBody>
          <a:bodyPr/>
          <a:lstStyle/>
          <a:p>
            <a:pPr marL="0" indent="0">
              <a:buNone/>
            </a:pPr>
            <a:r>
              <a:rPr lang="en-US" b="1" dirty="0"/>
              <a:t>First Stage</a:t>
            </a:r>
          </a:p>
          <a:p>
            <a:r>
              <a:rPr lang="en-US" dirty="0"/>
              <a:t>Identifying if there is an impairment or disturbance in the functioning of the individual’s brain </a:t>
            </a:r>
          </a:p>
          <a:p>
            <a:r>
              <a:rPr lang="en-US" dirty="0"/>
              <a:t>The level of impact such impairment would have on one’s decision-making skills. </a:t>
            </a:r>
          </a:p>
        </p:txBody>
      </p:sp>
    </p:spTree>
    <p:extLst>
      <p:ext uri="{BB962C8B-B14F-4D97-AF65-F5344CB8AC3E}">
        <p14:creationId xmlns:p14="http://schemas.microsoft.com/office/powerpoint/2010/main" val="26293108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2B2ABD-5D01-40E1-91D0-72200225C4A2}"/>
              </a:ext>
            </a:extLst>
          </p:cNvPr>
          <p:cNvSpPr>
            <a:spLocks noGrp="1"/>
          </p:cNvSpPr>
          <p:nvPr>
            <p:ph idx="4294967295"/>
          </p:nvPr>
        </p:nvSpPr>
        <p:spPr>
          <a:xfrm>
            <a:off x="1295400" y="856483"/>
            <a:ext cx="9601200" cy="5131362"/>
          </a:xfrm>
        </p:spPr>
        <p:txBody>
          <a:bodyPr/>
          <a:lstStyle/>
          <a:p>
            <a:pPr marL="0" indent="0">
              <a:buNone/>
            </a:pPr>
            <a:r>
              <a:rPr lang="en-US" b="1" dirty="0"/>
              <a:t>Second Stage </a:t>
            </a:r>
          </a:p>
          <a:p>
            <a:r>
              <a:rPr lang="en-US" dirty="0"/>
              <a:t>It would be determined that an individual is not able to make a decision if:</a:t>
            </a:r>
          </a:p>
          <a:p>
            <a:pPr lvl="1"/>
            <a:r>
              <a:rPr lang="en-US" sz="2400" dirty="0"/>
              <a:t>They are unable to understand the information about the decision that has to be made</a:t>
            </a:r>
          </a:p>
          <a:p>
            <a:pPr lvl="1"/>
            <a:r>
              <a:rPr lang="en-US" sz="2400" dirty="0"/>
              <a:t>They are unable to remember information </a:t>
            </a:r>
          </a:p>
          <a:p>
            <a:pPr lvl="1"/>
            <a:r>
              <a:rPr lang="en-US" sz="2400" dirty="0"/>
              <a:t>They are unable to use the information received to evaluate the consequences of their decision</a:t>
            </a:r>
          </a:p>
          <a:p>
            <a:pPr lvl="1"/>
            <a:r>
              <a:rPr lang="en-US" sz="2400" dirty="0"/>
              <a:t>Unable to communicate their decision effectively </a:t>
            </a:r>
          </a:p>
          <a:p>
            <a:pPr lvl="1"/>
            <a:endParaRPr lang="en-US" dirty="0"/>
          </a:p>
        </p:txBody>
      </p:sp>
    </p:spTree>
    <p:extLst>
      <p:ext uri="{BB962C8B-B14F-4D97-AF65-F5344CB8AC3E}">
        <p14:creationId xmlns:p14="http://schemas.microsoft.com/office/powerpoint/2010/main" val="28048022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5DE47-A0DB-477E-9018-426F58B1492F}"/>
              </a:ext>
            </a:extLst>
          </p:cNvPr>
          <p:cNvSpPr>
            <a:spLocks noGrp="1"/>
          </p:cNvSpPr>
          <p:nvPr>
            <p:ph type="title"/>
          </p:nvPr>
        </p:nvSpPr>
        <p:spPr/>
        <p:txBody>
          <a:bodyPr/>
          <a:lstStyle/>
          <a:p>
            <a:r>
              <a:rPr lang="en-US" dirty="0"/>
              <a:t>Mental Capacity Act (2005)</a:t>
            </a:r>
          </a:p>
        </p:txBody>
      </p:sp>
      <p:sp>
        <p:nvSpPr>
          <p:cNvPr id="3" name="Content Placeholder 2">
            <a:extLst>
              <a:ext uri="{FF2B5EF4-FFF2-40B4-BE49-F238E27FC236}">
                <a16:creationId xmlns:a16="http://schemas.microsoft.com/office/drawing/2014/main" id="{A57A577A-29D2-4556-8982-7841C1EE5FB0}"/>
              </a:ext>
            </a:extLst>
          </p:cNvPr>
          <p:cNvSpPr>
            <a:spLocks noGrp="1"/>
          </p:cNvSpPr>
          <p:nvPr>
            <p:ph idx="1"/>
          </p:nvPr>
        </p:nvSpPr>
        <p:spPr/>
        <p:txBody>
          <a:bodyPr/>
          <a:lstStyle/>
          <a:p>
            <a:r>
              <a:rPr lang="en-US" dirty="0"/>
              <a:t>The deprivation of liberty safeguard was eventually introduced</a:t>
            </a:r>
          </a:p>
          <a:p>
            <a:pPr lvl="1"/>
            <a:r>
              <a:rPr lang="en-US" sz="2400" dirty="0"/>
              <a:t>Providing the least restrictive treatment option </a:t>
            </a:r>
          </a:p>
          <a:p>
            <a:pPr lvl="1"/>
            <a:r>
              <a:rPr lang="en-US" sz="2400" dirty="0"/>
              <a:t>Ensure the best interest of the patient is always taken into consideration</a:t>
            </a:r>
          </a:p>
          <a:p>
            <a:pPr lvl="1"/>
            <a:r>
              <a:rPr lang="en-US" sz="2400" dirty="0"/>
              <a:t>Ensure an individual has the right to appeal in courts if required </a:t>
            </a:r>
          </a:p>
          <a:p>
            <a:pPr lvl="1"/>
            <a:r>
              <a:rPr lang="en-US" sz="2400" dirty="0"/>
              <a:t>Ensure an individual is in place to represent the patient </a:t>
            </a:r>
          </a:p>
          <a:p>
            <a:pPr lvl="1"/>
            <a:endParaRPr lang="en-US" sz="2400" dirty="0"/>
          </a:p>
          <a:p>
            <a:pPr lvl="1"/>
            <a:endParaRPr lang="en-US" sz="2400" dirty="0"/>
          </a:p>
          <a:p>
            <a:endParaRPr lang="en-US" dirty="0"/>
          </a:p>
        </p:txBody>
      </p:sp>
    </p:spTree>
    <p:extLst>
      <p:ext uri="{BB962C8B-B14F-4D97-AF65-F5344CB8AC3E}">
        <p14:creationId xmlns:p14="http://schemas.microsoft.com/office/powerpoint/2010/main" val="14512433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4A24E1F-85AE-4A93-97B3-CD283084D8ED}"/>
              </a:ext>
            </a:extLst>
          </p:cNvPr>
          <p:cNvSpPr>
            <a:spLocks noGrp="1" noChangeArrowheads="1"/>
          </p:cNvSpPr>
          <p:nvPr>
            <p:ph type="title"/>
          </p:nvPr>
        </p:nvSpPr>
        <p:spPr>
          <a:xfrm>
            <a:off x="1859280" y="958533"/>
            <a:ext cx="7543800" cy="1295400"/>
          </a:xfrm>
        </p:spPr>
        <p:txBody>
          <a:bodyPr/>
          <a:lstStyle/>
          <a:p>
            <a:pPr eaLnBrk="1" hangingPunct="1"/>
            <a:r>
              <a:rPr lang="en-GB" altLang="en-US" dirty="0"/>
              <a:t>What is not covered by the act</a:t>
            </a:r>
          </a:p>
        </p:txBody>
      </p:sp>
      <p:sp>
        <p:nvSpPr>
          <p:cNvPr id="13315" name="Rectangle 3">
            <a:extLst>
              <a:ext uri="{FF2B5EF4-FFF2-40B4-BE49-F238E27FC236}">
                <a16:creationId xmlns:a16="http://schemas.microsoft.com/office/drawing/2014/main" id="{6978820A-85E4-4CB4-9D8E-46220AD548A2}"/>
              </a:ext>
            </a:extLst>
          </p:cNvPr>
          <p:cNvSpPr>
            <a:spLocks noGrp="1" noChangeArrowheads="1"/>
          </p:cNvSpPr>
          <p:nvPr>
            <p:ph idx="1"/>
          </p:nvPr>
        </p:nvSpPr>
        <p:spPr>
          <a:xfrm>
            <a:off x="1384300" y="2376329"/>
            <a:ext cx="9954260" cy="3857625"/>
          </a:xfrm>
        </p:spPr>
        <p:txBody>
          <a:bodyPr rtlCol="0">
            <a:noAutofit/>
          </a:bodyPr>
          <a:lstStyle/>
          <a:p>
            <a:pPr>
              <a:lnSpc>
                <a:spcPct val="90000"/>
              </a:lnSpc>
              <a:spcBef>
                <a:spcPts val="1200"/>
              </a:spcBef>
              <a:spcAft>
                <a:spcPts val="1200"/>
              </a:spcAft>
              <a:defRPr/>
            </a:pPr>
            <a:r>
              <a:rPr lang="en-GB" dirty="0"/>
              <a:t>Consenting to marriage or civil partnership</a:t>
            </a:r>
          </a:p>
          <a:p>
            <a:pPr>
              <a:lnSpc>
                <a:spcPct val="90000"/>
              </a:lnSpc>
              <a:spcBef>
                <a:spcPts val="1200"/>
              </a:spcBef>
              <a:spcAft>
                <a:spcPts val="1200"/>
              </a:spcAft>
              <a:defRPr/>
            </a:pPr>
            <a:r>
              <a:rPr lang="en-GB" dirty="0"/>
              <a:t>Consenting to have sexual relations</a:t>
            </a:r>
          </a:p>
          <a:p>
            <a:pPr>
              <a:lnSpc>
                <a:spcPct val="90000"/>
              </a:lnSpc>
              <a:spcBef>
                <a:spcPts val="1200"/>
              </a:spcBef>
              <a:spcAft>
                <a:spcPts val="1200"/>
              </a:spcAft>
              <a:defRPr/>
            </a:pPr>
            <a:r>
              <a:rPr lang="en-GB" dirty="0"/>
              <a:t>Consenting to a decree of divorce/dissolution of civil partnership</a:t>
            </a:r>
          </a:p>
          <a:p>
            <a:pPr>
              <a:lnSpc>
                <a:spcPct val="90000"/>
              </a:lnSpc>
              <a:spcBef>
                <a:spcPts val="1200"/>
              </a:spcBef>
              <a:spcAft>
                <a:spcPts val="1200"/>
              </a:spcAft>
              <a:defRPr/>
            </a:pPr>
            <a:r>
              <a:rPr lang="en-GB" dirty="0"/>
              <a:t>Consenting to child being placed for adoption or the making of an adoption order</a:t>
            </a:r>
          </a:p>
          <a:p>
            <a:pPr>
              <a:lnSpc>
                <a:spcPct val="90000"/>
              </a:lnSpc>
              <a:spcBef>
                <a:spcPts val="1200"/>
              </a:spcBef>
              <a:spcAft>
                <a:spcPts val="1200"/>
              </a:spcAft>
              <a:defRPr/>
            </a:pPr>
            <a:r>
              <a:rPr lang="en-GB" dirty="0"/>
              <a:t>Discharging parental responsibility for a child</a:t>
            </a:r>
          </a:p>
          <a:p>
            <a:pPr>
              <a:lnSpc>
                <a:spcPct val="90000"/>
              </a:lnSpc>
              <a:spcBef>
                <a:spcPts val="1200"/>
              </a:spcBef>
              <a:spcAft>
                <a:spcPts val="1200"/>
              </a:spcAft>
              <a:defRPr/>
            </a:pPr>
            <a:r>
              <a:rPr lang="en-GB" dirty="0"/>
              <a:t>Giving consent under the Human fertilisation and embryology Act 1990</a:t>
            </a:r>
          </a:p>
          <a:p>
            <a:pPr>
              <a:lnSpc>
                <a:spcPct val="90000"/>
              </a:lnSpc>
              <a:spcAft>
                <a:spcPts val="0"/>
              </a:spcAft>
              <a:defRPr/>
            </a:pPr>
            <a:endParaRPr lang="en-GB" dirty="0"/>
          </a:p>
        </p:txBody>
      </p:sp>
      <p:sp>
        <p:nvSpPr>
          <p:cNvPr id="19460" name="Slide Number Placeholder 5">
            <a:extLst>
              <a:ext uri="{FF2B5EF4-FFF2-40B4-BE49-F238E27FC236}">
                <a16:creationId xmlns:a16="http://schemas.microsoft.com/office/drawing/2014/main" id="{AE614152-4D91-44D2-B0B1-5BFF36B025BB}"/>
              </a:ext>
            </a:extLst>
          </p:cNvPr>
          <p:cNvSpPr>
            <a:spLocks noGrp="1"/>
          </p:cNvSpPr>
          <p:nvPr>
            <p:ph type="sldNum" sz="quarter" idx="12"/>
          </p:nvPr>
        </p:nvSpPr>
        <p:spPr>
          <a:xfrm>
            <a:off x="4648200" y="6356351"/>
            <a:ext cx="2895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fld id="{70B3BDB3-BE63-4115-B854-DC8D9F7AC91B}" type="slidenum">
              <a:rPr lang="en-US" altLang="en-US" sz="1200">
                <a:solidFill>
                  <a:srgbClr val="898989"/>
                </a:solidFill>
                <a:latin typeface="Arial" panose="020B0604020202020204" pitchFamily="34" charset="0"/>
              </a:rPr>
              <a:pPr algn="ctr">
                <a:spcBef>
                  <a:spcPct val="0"/>
                </a:spcBef>
                <a:buFontTx/>
                <a:buNone/>
              </a:pPr>
              <a:t>31</a:t>
            </a:fld>
            <a:endParaRPr lang="en-US" altLang="en-US" sz="1200">
              <a:solidFill>
                <a:srgbClr val="898989"/>
              </a:solidFill>
              <a:latin typeface="Arial" panose="020B060402020202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2000"/>
                                        <p:tgtEl>
                                          <p:spTgt spid="133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315">
                                            <p:txEl>
                                              <p:pRg st="0" end="0"/>
                                            </p:txEl>
                                          </p:spTgt>
                                        </p:tgtEl>
                                        <p:attrNameLst>
                                          <p:attrName>style.visibility</p:attrName>
                                        </p:attrNameLst>
                                      </p:cBhvr>
                                      <p:to>
                                        <p:strVal val="visible"/>
                                      </p:to>
                                    </p:set>
                                    <p:animEffect transition="in" filter="fade">
                                      <p:cBhvr>
                                        <p:cTn id="12" dur="2000"/>
                                        <p:tgtEl>
                                          <p:spTgt spid="1331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315">
                                            <p:txEl>
                                              <p:pRg st="1" end="1"/>
                                            </p:txEl>
                                          </p:spTgt>
                                        </p:tgtEl>
                                        <p:attrNameLst>
                                          <p:attrName>style.visibility</p:attrName>
                                        </p:attrNameLst>
                                      </p:cBhvr>
                                      <p:to>
                                        <p:strVal val="visible"/>
                                      </p:to>
                                    </p:set>
                                    <p:animEffect transition="in" filter="fade">
                                      <p:cBhvr>
                                        <p:cTn id="17" dur="2000"/>
                                        <p:tgtEl>
                                          <p:spTgt spid="1331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315">
                                            <p:txEl>
                                              <p:pRg st="2" end="2"/>
                                            </p:txEl>
                                          </p:spTgt>
                                        </p:tgtEl>
                                        <p:attrNameLst>
                                          <p:attrName>style.visibility</p:attrName>
                                        </p:attrNameLst>
                                      </p:cBhvr>
                                      <p:to>
                                        <p:strVal val="visible"/>
                                      </p:to>
                                    </p:set>
                                    <p:animEffect transition="in" filter="fade">
                                      <p:cBhvr>
                                        <p:cTn id="22" dur="2000"/>
                                        <p:tgtEl>
                                          <p:spTgt spid="13315">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315">
                                            <p:txEl>
                                              <p:pRg st="3" end="3"/>
                                            </p:txEl>
                                          </p:spTgt>
                                        </p:tgtEl>
                                        <p:attrNameLst>
                                          <p:attrName>style.visibility</p:attrName>
                                        </p:attrNameLst>
                                      </p:cBhvr>
                                      <p:to>
                                        <p:strVal val="visible"/>
                                      </p:to>
                                    </p:set>
                                    <p:animEffect transition="in" filter="fade">
                                      <p:cBhvr>
                                        <p:cTn id="27" dur="2000"/>
                                        <p:tgtEl>
                                          <p:spTgt spid="13315">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315">
                                            <p:txEl>
                                              <p:pRg st="4" end="4"/>
                                            </p:txEl>
                                          </p:spTgt>
                                        </p:tgtEl>
                                        <p:attrNameLst>
                                          <p:attrName>style.visibility</p:attrName>
                                        </p:attrNameLst>
                                      </p:cBhvr>
                                      <p:to>
                                        <p:strVal val="visible"/>
                                      </p:to>
                                    </p:set>
                                    <p:animEffect transition="in" filter="fade">
                                      <p:cBhvr>
                                        <p:cTn id="32" dur="2000"/>
                                        <p:tgtEl>
                                          <p:spTgt spid="13315">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315">
                                            <p:txEl>
                                              <p:pRg st="5" end="5"/>
                                            </p:txEl>
                                          </p:spTgt>
                                        </p:tgtEl>
                                        <p:attrNameLst>
                                          <p:attrName>style.visibility</p:attrName>
                                        </p:attrNameLst>
                                      </p:cBhvr>
                                      <p:to>
                                        <p:strVal val="visible"/>
                                      </p:to>
                                    </p:set>
                                    <p:animEffect transition="in" filter="fade">
                                      <p:cBhvr>
                                        <p:cTn id="37" dur="2000"/>
                                        <p:tgtEl>
                                          <p:spTgt spid="133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F0A0FD-FD6D-449B-8EBB-02508E54B7AE}"/>
              </a:ext>
            </a:extLst>
          </p:cNvPr>
          <p:cNvSpPr>
            <a:spLocks noGrp="1"/>
          </p:cNvSpPr>
          <p:nvPr>
            <p:ph idx="4294967295"/>
          </p:nvPr>
        </p:nvSpPr>
        <p:spPr>
          <a:xfrm>
            <a:off x="882316" y="760747"/>
            <a:ext cx="10411326" cy="5239000"/>
          </a:xfrm>
        </p:spPr>
        <p:txBody>
          <a:bodyPr>
            <a:normAutofit lnSpcReduction="10000"/>
          </a:bodyPr>
          <a:lstStyle/>
          <a:p>
            <a:r>
              <a:rPr lang="en-US" b="1" dirty="0"/>
              <a:t>Independent Mental Capacity Advocate (IMCA)</a:t>
            </a:r>
          </a:p>
          <a:p>
            <a:pPr lvl="1"/>
            <a:r>
              <a:rPr lang="en-US" dirty="0"/>
              <a:t>Works with the decision maker</a:t>
            </a:r>
          </a:p>
          <a:p>
            <a:pPr lvl="1"/>
            <a:r>
              <a:rPr lang="en-US" dirty="0"/>
              <a:t>May challenge decision maker</a:t>
            </a:r>
          </a:p>
          <a:p>
            <a:pPr lvl="1"/>
            <a:r>
              <a:rPr lang="en-US" dirty="0"/>
              <a:t>Communicates based on client’s wishes, beliefs and values.</a:t>
            </a:r>
          </a:p>
          <a:p>
            <a:r>
              <a:rPr lang="en-US" b="1" dirty="0"/>
              <a:t>Decision Maker</a:t>
            </a:r>
          </a:p>
          <a:p>
            <a:pPr lvl="1"/>
            <a:r>
              <a:rPr lang="en-US" dirty="0"/>
              <a:t>Next Kin in Family </a:t>
            </a:r>
          </a:p>
          <a:p>
            <a:pPr lvl="1"/>
            <a:r>
              <a:rPr lang="en-US" dirty="0"/>
              <a:t>Request through legal documentation</a:t>
            </a:r>
          </a:p>
          <a:p>
            <a:pPr lvl="1"/>
            <a:r>
              <a:rPr lang="en-US" dirty="0"/>
              <a:t>Assign specific decision-making power to the decision maker</a:t>
            </a:r>
          </a:p>
          <a:p>
            <a:pPr lvl="1"/>
            <a:r>
              <a:rPr lang="en-US" dirty="0"/>
              <a:t>Involve IMCA in decision making process</a:t>
            </a:r>
          </a:p>
          <a:p>
            <a:pPr lvl="1"/>
            <a:r>
              <a:rPr lang="en-US" dirty="0"/>
              <a:t>Court may choose one, if one was unable to decide due to lack of capacity</a:t>
            </a:r>
          </a:p>
          <a:p>
            <a:r>
              <a:rPr lang="en-US" b="1" dirty="0"/>
              <a:t>Advanced Decision</a:t>
            </a:r>
          </a:p>
          <a:p>
            <a:pPr lvl="1"/>
            <a:r>
              <a:rPr lang="en-US" dirty="0"/>
              <a:t>Decisions based on limitations placed on future treatments </a:t>
            </a:r>
          </a:p>
          <a:p>
            <a:endParaRPr lang="en-US" dirty="0"/>
          </a:p>
        </p:txBody>
      </p:sp>
    </p:spTree>
    <p:extLst>
      <p:ext uri="{BB962C8B-B14F-4D97-AF65-F5344CB8AC3E}">
        <p14:creationId xmlns:p14="http://schemas.microsoft.com/office/powerpoint/2010/main" val="20978218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DAA91-F155-4FE4-91BA-93D1BBFA85A3}"/>
              </a:ext>
            </a:extLst>
          </p:cNvPr>
          <p:cNvSpPr>
            <a:spLocks noGrp="1"/>
          </p:cNvSpPr>
          <p:nvPr>
            <p:ph type="title"/>
          </p:nvPr>
        </p:nvSpPr>
        <p:spPr/>
        <p:txBody>
          <a:bodyPr/>
          <a:lstStyle/>
          <a:p>
            <a:r>
              <a:rPr lang="en-US" dirty="0"/>
              <a:t>Resources</a:t>
            </a:r>
          </a:p>
        </p:txBody>
      </p:sp>
      <p:sp>
        <p:nvSpPr>
          <p:cNvPr id="3" name="Content Placeholder 2">
            <a:extLst>
              <a:ext uri="{FF2B5EF4-FFF2-40B4-BE49-F238E27FC236}">
                <a16:creationId xmlns:a16="http://schemas.microsoft.com/office/drawing/2014/main" id="{1799AFE4-2791-4DAD-89D8-6449813CDF86}"/>
              </a:ext>
            </a:extLst>
          </p:cNvPr>
          <p:cNvSpPr>
            <a:spLocks noGrp="1"/>
          </p:cNvSpPr>
          <p:nvPr>
            <p:ph idx="1"/>
          </p:nvPr>
        </p:nvSpPr>
        <p:spPr/>
        <p:txBody>
          <a:bodyPr/>
          <a:lstStyle/>
          <a:p>
            <a:r>
              <a:rPr lang="en-US" dirty="0">
                <a:hlinkClick r:id="rId2"/>
              </a:rPr>
              <a:t>Mental-capacity-act-code-of-practice.pdf (publishing.service.gov.uk)</a:t>
            </a:r>
            <a:endParaRPr lang="en-US" dirty="0"/>
          </a:p>
          <a:p>
            <a:r>
              <a:rPr lang="en-US" dirty="0">
                <a:hlinkClick r:id="rId3"/>
              </a:rPr>
              <a:t>https://leedssafeguardingadults.org.uk/mental-capacity-act/what-are-deprivation-of-liberty-safeguards-(dols)</a:t>
            </a:r>
            <a:endParaRPr lang="en-US" dirty="0"/>
          </a:p>
          <a:p>
            <a:endParaRPr lang="en-US" dirty="0"/>
          </a:p>
          <a:p>
            <a:endParaRPr lang="en-US" dirty="0"/>
          </a:p>
        </p:txBody>
      </p:sp>
    </p:spTree>
    <p:extLst>
      <p:ext uri="{BB962C8B-B14F-4D97-AF65-F5344CB8AC3E}">
        <p14:creationId xmlns:p14="http://schemas.microsoft.com/office/powerpoint/2010/main" val="33074120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BB0AFC0-355E-4FB6-967A-07AB782AFA45}"/>
              </a:ext>
            </a:extLst>
          </p:cNvPr>
          <p:cNvSpPr>
            <a:spLocks noGrp="1"/>
          </p:cNvSpPr>
          <p:nvPr>
            <p:ph type="ctrTitle"/>
          </p:nvPr>
        </p:nvSpPr>
        <p:spPr/>
        <p:txBody>
          <a:bodyPr/>
          <a:lstStyle/>
          <a:p>
            <a:r>
              <a:rPr lang="en-US" dirty="0"/>
              <a:t>Other major legislations</a:t>
            </a:r>
          </a:p>
        </p:txBody>
      </p:sp>
    </p:spTree>
    <p:extLst>
      <p:ext uri="{BB962C8B-B14F-4D97-AF65-F5344CB8AC3E}">
        <p14:creationId xmlns:p14="http://schemas.microsoft.com/office/powerpoint/2010/main" val="18274196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B4EE-28B3-48D9-A530-0BFBAB21E7C1}"/>
              </a:ext>
            </a:extLst>
          </p:cNvPr>
          <p:cNvSpPr>
            <a:spLocks noGrp="1"/>
          </p:cNvSpPr>
          <p:nvPr>
            <p:ph type="title"/>
          </p:nvPr>
        </p:nvSpPr>
        <p:spPr/>
        <p:txBody>
          <a:bodyPr/>
          <a:lstStyle/>
          <a:p>
            <a:r>
              <a:rPr lang="en-US" dirty="0"/>
              <a:t>Key legislations</a:t>
            </a:r>
          </a:p>
        </p:txBody>
      </p:sp>
      <p:sp>
        <p:nvSpPr>
          <p:cNvPr id="3" name="Content Placeholder 2">
            <a:extLst>
              <a:ext uri="{FF2B5EF4-FFF2-40B4-BE49-F238E27FC236}">
                <a16:creationId xmlns:a16="http://schemas.microsoft.com/office/drawing/2014/main" id="{97D57E6B-56F6-456B-BB57-78C13F147BAC}"/>
              </a:ext>
            </a:extLst>
          </p:cNvPr>
          <p:cNvSpPr>
            <a:spLocks noGrp="1"/>
          </p:cNvSpPr>
          <p:nvPr>
            <p:ph idx="1"/>
          </p:nvPr>
        </p:nvSpPr>
        <p:spPr/>
        <p:txBody>
          <a:bodyPr/>
          <a:lstStyle/>
          <a:p>
            <a:r>
              <a:rPr lang="en-US" dirty="0"/>
              <a:t>Human rights act 1988</a:t>
            </a:r>
          </a:p>
          <a:p>
            <a:r>
              <a:rPr lang="en-US" dirty="0"/>
              <a:t>Article 2 – The right to life </a:t>
            </a:r>
          </a:p>
          <a:p>
            <a:r>
              <a:rPr lang="en-US" dirty="0"/>
              <a:t>Article 3 – Protection from torture, inhumane and degrading treatments </a:t>
            </a:r>
          </a:p>
          <a:p>
            <a:r>
              <a:rPr lang="en-US" dirty="0"/>
              <a:t>Article 5 – Right to liberty and security </a:t>
            </a:r>
          </a:p>
          <a:p>
            <a:r>
              <a:rPr lang="en-US" dirty="0"/>
              <a:t>Article 8 – Right to private life</a:t>
            </a:r>
          </a:p>
        </p:txBody>
      </p:sp>
    </p:spTree>
    <p:extLst>
      <p:ext uri="{BB962C8B-B14F-4D97-AF65-F5344CB8AC3E}">
        <p14:creationId xmlns:p14="http://schemas.microsoft.com/office/powerpoint/2010/main" val="246155859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1363</TotalTime>
  <Words>1971</Words>
  <Application>Microsoft Office PowerPoint</Application>
  <PresentationFormat>Widescreen</PresentationFormat>
  <Paragraphs>237</Paragraphs>
  <Slides>35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Garamond</vt:lpstr>
      <vt:lpstr>Times New Roman</vt:lpstr>
      <vt:lpstr>Organic</vt:lpstr>
      <vt:lpstr>Mental health acts </vt:lpstr>
      <vt:lpstr>Key mental health legislations</vt:lpstr>
      <vt:lpstr>Mental health acts</vt:lpstr>
      <vt:lpstr>Powers of mental health acts</vt:lpstr>
      <vt:lpstr>The principles of mental health </vt:lpstr>
      <vt:lpstr>Key principles – Code of Practice</vt:lpstr>
      <vt:lpstr>Summary of principles </vt:lpstr>
      <vt:lpstr>Changes between mental health act 1983 and 2007</vt:lpstr>
      <vt:lpstr>Changes in definition of mental disorder </vt:lpstr>
      <vt:lpstr>PowerPoint Presentation</vt:lpstr>
      <vt:lpstr>Learning disability </vt:lpstr>
      <vt:lpstr>Autism spectrum </vt:lpstr>
      <vt:lpstr>Personality disorder </vt:lpstr>
      <vt:lpstr>Role of professionals</vt:lpstr>
      <vt:lpstr>Nearest relative</vt:lpstr>
      <vt:lpstr>PowerPoint Presentation</vt:lpstr>
      <vt:lpstr>PowerPoint Presentation</vt:lpstr>
      <vt:lpstr>PowerPoint Presentation</vt:lpstr>
      <vt:lpstr>PowerPoint Presentation</vt:lpstr>
      <vt:lpstr>Summary of changes in mental health act 1983 and 2007</vt:lpstr>
      <vt:lpstr>PowerPoint Presentation</vt:lpstr>
      <vt:lpstr>PowerPoint Presentation</vt:lpstr>
      <vt:lpstr>Resources</vt:lpstr>
      <vt:lpstr>Mental Capacity Acts </vt:lpstr>
      <vt:lpstr>Mental Capacity Acts</vt:lpstr>
      <vt:lpstr>Mental Capacity </vt:lpstr>
      <vt:lpstr>Five key principles of mental capacity act</vt:lpstr>
      <vt:lpstr>Assessing Capacity</vt:lpstr>
      <vt:lpstr>PowerPoint Presentation</vt:lpstr>
      <vt:lpstr>Mental Capacity Act (2005)</vt:lpstr>
      <vt:lpstr>What is not covered by the act</vt:lpstr>
      <vt:lpstr>PowerPoint Presentation</vt:lpstr>
      <vt:lpstr>Resources</vt:lpstr>
      <vt:lpstr>Other major legislations</vt:lpstr>
      <vt:lpstr>Key legislations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Acts</dc:title>
  <dc:creator>Dushika Rajan</dc:creator>
  <cp:lastModifiedBy>Dushika Rajan</cp:lastModifiedBy>
  <cp:revision>19</cp:revision>
  <dcterms:created xsi:type="dcterms:W3CDTF">2021-09-28T16:41:43Z</dcterms:created>
  <dcterms:modified xsi:type="dcterms:W3CDTF">2021-10-07T14:54:19Z</dcterms:modified>
</cp:coreProperties>
</file>