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60" r:id="rId2"/>
    <p:sldId id="264" r:id="rId3"/>
    <p:sldId id="265" r:id="rId4"/>
    <p:sldId id="261"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2391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5259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6976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851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8681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4246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8333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213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549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1496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29597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3560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41837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0324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0960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75322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5871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5877365"/>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wav"/><Relationship Id="rId1" Type="http://schemas.microsoft.com/office/2007/relationships/media" Target="../media/media4.wav"/><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2x2_Mixed_Design_Anova_Guidance_output">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47850" y="2052638"/>
            <a:ext cx="7458075" cy="4195762"/>
          </a:xfrm>
        </p:spPr>
      </p:pic>
    </p:spTree>
    <p:extLst>
      <p:ext uri="{BB962C8B-B14F-4D97-AF65-F5344CB8AC3E}">
        <p14:creationId xmlns:p14="http://schemas.microsoft.com/office/powerpoint/2010/main" val="3840023829"/>
      </p:ext>
    </p:extLst>
  </p:cSld>
  <p:clrMapOvr>
    <a:masterClrMapping/>
  </p:clrMapOvr>
  <mc:AlternateContent xmlns:mc="http://schemas.openxmlformats.org/markup-compatibility/2006" xmlns:p14="http://schemas.microsoft.com/office/powerpoint/2010/main">
    <mc:Choice Requires="p14">
      <p:transition spd="slow" p14:dur="2000" advTm="369795"/>
    </mc:Choice>
    <mc:Fallback xmlns="">
      <p:transition spd="slow" advTm="369795"/>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082" y="386861"/>
            <a:ext cx="8534400" cy="1507067"/>
          </a:xfrm>
        </p:spPr>
        <p:txBody>
          <a:bodyPr/>
          <a:lstStyle/>
          <a:p>
            <a:r>
              <a:rPr lang="en-GB" dirty="0" smtClean="0"/>
              <a:t>A word of Caution….. </a:t>
            </a:r>
            <a:endParaRPr lang="en-GB" dirty="0"/>
          </a:p>
        </p:txBody>
      </p:sp>
      <p:sp>
        <p:nvSpPr>
          <p:cNvPr id="3" name="Content Placeholder 2"/>
          <p:cNvSpPr>
            <a:spLocks noGrp="1"/>
          </p:cNvSpPr>
          <p:nvPr>
            <p:ph idx="1"/>
          </p:nvPr>
        </p:nvSpPr>
        <p:spPr>
          <a:xfrm>
            <a:off x="684212" y="2031023"/>
            <a:ext cx="8534400" cy="3615267"/>
          </a:xfrm>
        </p:spPr>
        <p:txBody>
          <a:bodyPr/>
          <a:lstStyle/>
          <a:p>
            <a:r>
              <a:rPr lang="en-GB" dirty="0" smtClean="0"/>
              <a:t>Remember when writing up your results, in your descriptive statistics section you will need a table of means </a:t>
            </a:r>
            <a:r>
              <a:rPr lang="en-GB" b="1" dirty="0" smtClean="0"/>
              <a:t>and</a:t>
            </a:r>
            <a:r>
              <a:rPr lang="en-GB" dirty="0" smtClean="0"/>
              <a:t> standard deviations for </a:t>
            </a:r>
            <a:r>
              <a:rPr lang="en-GB" b="1" dirty="0" smtClean="0"/>
              <a:t>both</a:t>
            </a:r>
            <a:r>
              <a:rPr lang="en-GB" dirty="0" smtClean="0"/>
              <a:t> your main effects and your interaction means. The output on previous slide only provides these for your interaction means and the main effects for one of your factors (Math Anxiety Test Intervention), but it has not for gender (irrespective of the test intervention). Do to this you need to do some separate simple analysis – video on next slide. </a:t>
            </a:r>
            <a:endParaRPr lang="en-GB" dirty="0"/>
          </a:p>
        </p:txBody>
      </p:sp>
      <p:pic>
        <p:nvPicPr>
          <p:cNvPr id="5" name="Slide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1035" y="143933"/>
            <a:ext cx="609600" cy="609600"/>
          </a:xfrm>
          <a:prstGeom prst="rect">
            <a:avLst/>
          </a:prstGeom>
        </p:spPr>
      </p:pic>
    </p:spTree>
    <p:extLst>
      <p:ext uri="{BB962C8B-B14F-4D97-AF65-F5344CB8AC3E}">
        <p14:creationId xmlns:p14="http://schemas.microsoft.com/office/powerpoint/2010/main" val="15907647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2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2x2_Mixed_Design_Main_Effect_Means_">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47850" y="2052638"/>
            <a:ext cx="7458075" cy="4195762"/>
          </a:xfrm>
        </p:spPr>
      </p:pic>
    </p:spTree>
    <p:extLst>
      <p:ext uri="{BB962C8B-B14F-4D97-AF65-F5344CB8AC3E}">
        <p14:creationId xmlns:p14="http://schemas.microsoft.com/office/powerpoint/2010/main" val="863926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066" y="192741"/>
            <a:ext cx="8534400" cy="1507067"/>
          </a:xfrm>
        </p:spPr>
        <p:txBody>
          <a:bodyPr/>
          <a:lstStyle/>
          <a:p>
            <a:r>
              <a:rPr lang="en-GB" dirty="0"/>
              <a:t>Writing up our results</a:t>
            </a:r>
          </a:p>
        </p:txBody>
      </p:sp>
      <p:sp>
        <p:nvSpPr>
          <p:cNvPr id="3" name="Content Placeholder 2"/>
          <p:cNvSpPr>
            <a:spLocks noGrp="1"/>
          </p:cNvSpPr>
          <p:nvPr>
            <p:ph idx="1"/>
          </p:nvPr>
        </p:nvSpPr>
        <p:spPr>
          <a:xfrm>
            <a:off x="394066" y="1482318"/>
            <a:ext cx="11378834" cy="3615267"/>
          </a:xfrm>
        </p:spPr>
        <p:txBody>
          <a:bodyPr>
            <a:noAutofit/>
          </a:bodyPr>
          <a:lstStyle/>
          <a:p>
            <a:pPr marL="0" indent="0">
              <a:buNone/>
            </a:pPr>
            <a:r>
              <a:rPr lang="en-GB" sz="2400" dirty="0"/>
              <a:t>A two way 2 </a:t>
            </a:r>
            <a:r>
              <a:rPr lang="en-GB" sz="2400" dirty="0" smtClean="0"/>
              <a:t>(Gender: Male and Female) </a:t>
            </a:r>
            <a:r>
              <a:rPr lang="en-GB" sz="2400" dirty="0"/>
              <a:t>× 2 </a:t>
            </a:r>
            <a:r>
              <a:rPr lang="en-GB" sz="2400" dirty="0" smtClean="0"/>
              <a:t>(Test Intervention: pre </a:t>
            </a:r>
            <a:r>
              <a:rPr lang="en-GB" sz="2400" dirty="0"/>
              <a:t>and </a:t>
            </a:r>
            <a:r>
              <a:rPr lang="en-GB" sz="2400" dirty="0" smtClean="0"/>
              <a:t>post) mixed design ANOVA </a:t>
            </a:r>
            <a:r>
              <a:rPr lang="en-GB" sz="2400" dirty="0"/>
              <a:t>was </a:t>
            </a:r>
            <a:r>
              <a:rPr lang="en-GB" sz="2400" dirty="0" smtClean="0"/>
              <a:t>conducted to investigate the effects of gender and a Math Anxiety Test Intervention has </a:t>
            </a:r>
            <a:r>
              <a:rPr lang="en-GB" sz="2400" dirty="0"/>
              <a:t>on </a:t>
            </a:r>
            <a:r>
              <a:rPr lang="en-GB" sz="2400" dirty="0" smtClean="0"/>
              <a:t>Math Anxiety. </a:t>
            </a:r>
            <a:r>
              <a:rPr lang="en-GB" sz="2400" dirty="0"/>
              <a:t>This revealed a significant main effect </a:t>
            </a:r>
            <a:r>
              <a:rPr lang="en-GB" sz="2400" dirty="0" smtClean="0"/>
              <a:t>for Gender, </a:t>
            </a:r>
            <a:r>
              <a:rPr lang="en-GB" sz="2400" dirty="0"/>
              <a:t>F(1, </a:t>
            </a:r>
            <a:r>
              <a:rPr lang="en-GB" sz="2400" dirty="0" smtClean="0"/>
              <a:t>18) </a:t>
            </a:r>
            <a:r>
              <a:rPr lang="en-GB" sz="2400" dirty="0"/>
              <a:t>= </a:t>
            </a:r>
            <a:r>
              <a:rPr lang="en-GB" sz="2400" dirty="0" smtClean="0"/>
              <a:t>11.290, p= </a:t>
            </a:r>
            <a:r>
              <a:rPr lang="en-GB" sz="2400" dirty="0"/>
              <a:t>.</a:t>
            </a:r>
            <a:r>
              <a:rPr lang="en-GB" sz="2400" dirty="0" smtClean="0"/>
              <a:t>003, </a:t>
            </a:r>
            <a:r>
              <a:rPr lang="el-GR" dirty="0"/>
              <a:t>η</a:t>
            </a:r>
            <a:r>
              <a:rPr lang="en-GB" baseline="-25000" dirty="0" smtClean="0"/>
              <a:t>p</a:t>
            </a:r>
            <a:r>
              <a:rPr lang="en-GB" baseline="30000" dirty="0" smtClean="0"/>
              <a:t>2 </a:t>
            </a:r>
            <a:r>
              <a:rPr lang="en-GB" sz="2400" dirty="0" smtClean="0"/>
              <a:t>.385, with the means scores indicating </a:t>
            </a:r>
            <a:r>
              <a:rPr lang="en-GB" sz="2400" dirty="0"/>
              <a:t>that </a:t>
            </a:r>
            <a:r>
              <a:rPr lang="en-GB" sz="2400" dirty="0" smtClean="0"/>
              <a:t>females had significantly greater Math Anxiety compared to Males. </a:t>
            </a:r>
            <a:r>
              <a:rPr lang="en-GB" sz="2400" dirty="0"/>
              <a:t>There was also a significant main effect </a:t>
            </a:r>
            <a:r>
              <a:rPr lang="en-GB" sz="2400" dirty="0" smtClean="0"/>
              <a:t>for the Math Anxiety Test Intervention, </a:t>
            </a:r>
            <a:r>
              <a:rPr lang="en-GB" sz="2400" dirty="0"/>
              <a:t>F(1, </a:t>
            </a:r>
            <a:r>
              <a:rPr lang="en-GB" sz="2400" dirty="0" smtClean="0"/>
              <a:t>18) </a:t>
            </a:r>
            <a:r>
              <a:rPr lang="en-GB" sz="2400" dirty="0"/>
              <a:t>= </a:t>
            </a:r>
            <a:r>
              <a:rPr lang="en-GB" sz="2400" dirty="0" smtClean="0"/>
              <a:t>160.672, </a:t>
            </a:r>
            <a:r>
              <a:rPr lang="en-GB" sz="2400" dirty="0"/>
              <a:t>p&lt; .</a:t>
            </a:r>
            <a:r>
              <a:rPr lang="en-GB" sz="2400" dirty="0" smtClean="0"/>
              <a:t>001, </a:t>
            </a:r>
            <a:r>
              <a:rPr lang="el-GR" dirty="0">
                <a:solidFill>
                  <a:prstClr val="white"/>
                </a:solidFill>
              </a:rPr>
              <a:t>η</a:t>
            </a:r>
            <a:r>
              <a:rPr lang="en-GB" baseline="-25000" dirty="0">
                <a:solidFill>
                  <a:prstClr val="white"/>
                </a:solidFill>
              </a:rPr>
              <a:t>p</a:t>
            </a:r>
            <a:r>
              <a:rPr lang="en-GB" baseline="30000" dirty="0">
                <a:solidFill>
                  <a:prstClr val="white"/>
                </a:solidFill>
              </a:rPr>
              <a:t>2 </a:t>
            </a:r>
            <a:r>
              <a:rPr lang="en-GB" sz="2400" dirty="0" smtClean="0">
                <a:solidFill>
                  <a:prstClr val="white"/>
                </a:solidFill>
              </a:rPr>
              <a:t>.899 with the mean scores </a:t>
            </a:r>
            <a:r>
              <a:rPr lang="en-GB" sz="2400" dirty="0" smtClean="0"/>
              <a:t>indicating that Math Anxiety scores were significantly reduced in the post Math Anxiety Test Intervention compared </a:t>
            </a:r>
            <a:r>
              <a:rPr lang="en-GB" sz="2400" dirty="0"/>
              <a:t>to </a:t>
            </a:r>
            <a:r>
              <a:rPr lang="en-GB" sz="2400" dirty="0" smtClean="0"/>
              <a:t>the pre- test intervention. </a:t>
            </a:r>
            <a:r>
              <a:rPr lang="en-GB" sz="2400" dirty="0"/>
              <a:t>The </a:t>
            </a:r>
            <a:r>
              <a:rPr lang="en-GB" sz="2400" dirty="0" smtClean="0"/>
              <a:t>Gender × Math Anxiety Test intervention interaction </a:t>
            </a:r>
            <a:r>
              <a:rPr lang="en-GB" sz="2400" dirty="0"/>
              <a:t>was also significant, F(1, </a:t>
            </a:r>
            <a:r>
              <a:rPr lang="en-GB" sz="2400" dirty="0" smtClean="0"/>
              <a:t>18) </a:t>
            </a:r>
            <a:r>
              <a:rPr lang="en-GB" sz="2400" dirty="0"/>
              <a:t>= </a:t>
            </a:r>
            <a:r>
              <a:rPr lang="en-GB" sz="2400" dirty="0" smtClean="0"/>
              <a:t>13.787, p=.003, </a:t>
            </a:r>
            <a:r>
              <a:rPr lang="el-GR" sz="2400" dirty="0">
                <a:solidFill>
                  <a:prstClr val="white"/>
                </a:solidFill>
              </a:rPr>
              <a:t>η</a:t>
            </a:r>
            <a:r>
              <a:rPr lang="en-GB" sz="2400" baseline="-25000" dirty="0">
                <a:solidFill>
                  <a:prstClr val="white"/>
                </a:solidFill>
              </a:rPr>
              <a:t>p</a:t>
            </a:r>
            <a:r>
              <a:rPr lang="en-GB" sz="2400" baseline="30000" dirty="0">
                <a:solidFill>
                  <a:prstClr val="white"/>
                </a:solidFill>
              </a:rPr>
              <a:t>2 </a:t>
            </a:r>
            <a:r>
              <a:rPr lang="en-GB" sz="2400" dirty="0" smtClean="0">
                <a:solidFill>
                  <a:prstClr val="white"/>
                </a:solidFill>
              </a:rPr>
              <a:t>.385,</a:t>
            </a:r>
            <a:r>
              <a:rPr lang="en-GB" sz="2400" dirty="0" smtClean="0"/>
              <a:t> </a:t>
            </a:r>
            <a:r>
              <a:rPr lang="en-GB" sz="2400" dirty="0"/>
              <a:t>indicating that differences in </a:t>
            </a:r>
            <a:r>
              <a:rPr lang="en-GB" sz="2400" dirty="0" smtClean="0"/>
              <a:t>Math Anxiety due </a:t>
            </a:r>
            <a:r>
              <a:rPr lang="en-GB" sz="2400" dirty="0"/>
              <a:t>to </a:t>
            </a:r>
            <a:r>
              <a:rPr lang="en-GB" sz="2400" dirty="0" smtClean="0"/>
              <a:t>Gender were </a:t>
            </a:r>
            <a:r>
              <a:rPr lang="en-GB" sz="2400" dirty="0"/>
              <a:t>affected by </a:t>
            </a:r>
            <a:r>
              <a:rPr lang="en-GB" sz="2400" dirty="0" smtClean="0"/>
              <a:t>the Math Anxiety Test Intervention– </a:t>
            </a:r>
            <a:r>
              <a:rPr lang="en-GB" sz="2400" dirty="0"/>
              <a:t>with </a:t>
            </a:r>
            <a:r>
              <a:rPr lang="en-GB" sz="2400" dirty="0" smtClean="0"/>
              <a:t>Females in the pre Math Anxiety Test condition scoring the highest levels of Math Anxiety. </a:t>
            </a:r>
            <a:endParaRPr lang="en-GB" sz="2400" dirty="0"/>
          </a:p>
        </p:txBody>
      </p:sp>
      <p:pic>
        <p:nvPicPr>
          <p:cNvPr id="5" name="Slide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76212" y="192741"/>
            <a:ext cx="609600" cy="609600"/>
          </a:xfrm>
          <a:prstGeom prst="rect">
            <a:avLst/>
          </a:prstGeom>
        </p:spPr>
      </p:pic>
    </p:spTree>
    <p:extLst>
      <p:ext uri="{BB962C8B-B14F-4D97-AF65-F5344CB8AC3E}">
        <p14:creationId xmlns:p14="http://schemas.microsoft.com/office/powerpoint/2010/main" val="3728109988"/>
      </p:ext>
    </p:extLst>
  </p:cSld>
  <p:clrMapOvr>
    <a:masterClrMapping/>
  </p:clrMapOvr>
  <mc:AlternateContent xmlns:mc="http://schemas.openxmlformats.org/markup-compatibility/2006" xmlns:p14="http://schemas.microsoft.com/office/powerpoint/2010/main">
    <mc:Choice Requires="p14">
      <p:transition spd="slow" p14:dur="2000" advTm="26114"/>
    </mc:Choice>
    <mc:Fallback xmlns="">
      <p:transition spd="slow" advTm="26114"/>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10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787</TotalTime>
  <Words>302</Words>
  <Application>Microsoft Office PowerPoint</Application>
  <PresentationFormat>Widescreen</PresentationFormat>
  <Paragraphs>4</Paragraphs>
  <Slides>4</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Wingdings 3</vt:lpstr>
      <vt:lpstr>Ion</vt:lpstr>
      <vt:lpstr>PowerPoint Presentation</vt:lpstr>
      <vt:lpstr>A word of Caution….. </vt:lpstr>
      <vt:lpstr>PowerPoint Presentation</vt:lpstr>
      <vt:lpstr>Writing up our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2x2 Repeated Subjects-design anova</dc:title>
  <dc:creator>Charlotte Greenway</dc:creator>
  <cp:lastModifiedBy>Stuart Jones</cp:lastModifiedBy>
  <cp:revision>47</cp:revision>
  <dcterms:created xsi:type="dcterms:W3CDTF">2016-10-04T10:33:16Z</dcterms:created>
  <dcterms:modified xsi:type="dcterms:W3CDTF">2020-10-11T20:48:03Z</dcterms:modified>
</cp:coreProperties>
</file>