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7"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72173" autoAdjust="0"/>
  </p:normalViewPr>
  <p:slideViewPr>
    <p:cSldViewPr snapToGrid="0" snapToObjects="1">
      <p:cViewPr varScale="1">
        <p:scale>
          <a:sx n="38" d="100"/>
          <a:sy n="38" d="100"/>
        </p:scale>
        <p:origin x="1738" y="4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776187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txBody>
          <a:bodyPr/>
          <a:lstStyle/>
          <a:p>
            <a:endParaRPr/>
          </a:p>
        </p:txBody>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txBody>
          <a:bodyPr/>
          <a:lstStyle/>
          <a:p>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txBody>
          <a:bodyPr/>
          <a:lstStyle/>
          <a:p>
            <a:endParaRPr/>
          </a:p>
        </p:txBody>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txBody>
          <a:bodyPr/>
          <a:lstStyle/>
          <a:p>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txBody>
          <a:bodyPr/>
          <a:lstStyle/>
          <a:p>
            <a:endParaRPr/>
          </a:p>
        </p:txBody>
      </p:sp>
      <p:sp>
        <p:nvSpPr>
          <p:cNvPr id="3" name="Notes Placeholder 2"/>
          <p:cNvSpPr>
            <a:spLocks noGrp="1"/>
          </p:cNvSpPr>
          <p:nvPr>
            <p:ph type="body" sz="quarter" idx="3"/>
          </p:nvPr>
        </p:nvSpPr>
        <p:spPr/>
        <p:txBody>
          <a:bodyPr/>
          <a:lstStyle/>
          <a:p>
            <a:r>
              <a:rPr lang="en-US" sz="1200" kern="1200" dirty="0">
                <a:solidFill>
                  <a:schemeClr val="tx1"/>
                </a:solidFill>
                <a:effectLst/>
                <a:latin typeface="+mn-lt"/>
                <a:ea typeface="+mn-ea"/>
                <a:cs typeface="+mn-cs"/>
              </a:rPr>
              <a:t>In this part, PwC UK is presented as a case study that involves a formal and a large-scale recruitment in the contemporary consultancy business. The emphasis of digital-transformation in the firm is connected to the business priorities in the real world, and the process of values-based hiring illustrates the interaction of strategy and ethics in workforce operation and management pipelines.</a:t>
            </a:r>
          </a:p>
        </p:txBody>
      </p:sp>
      <p:sp>
        <p:nvSpPr>
          <p:cNvPr id="4" name="Slide Number Placeholder 3"/>
          <p:cNvSpPr>
            <a:spLocks noGrp="1"/>
          </p:cNvSpPr>
          <p:nvPr>
            <p:ph type="sldNum" sz="quarter" idx="5"/>
          </p:nvPr>
        </p:nvSpPr>
        <p:spPr/>
        <p:txBody>
          <a:bodyPr/>
          <a:lstStyle/>
          <a:p>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txBody>
          <a:bodyPr/>
          <a:lstStyle/>
          <a:p>
            <a:endParaRPr/>
          </a:p>
        </p:txBody>
      </p:sp>
      <p:sp>
        <p:nvSpPr>
          <p:cNvPr id="3" name="Notes Placeholder 2"/>
          <p:cNvSpPr>
            <a:spLocks noGrp="1"/>
          </p:cNvSpPr>
          <p:nvPr>
            <p:ph type="body" sz="quarter" idx="3"/>
          </p:nvPr>
        </p:nvSpPr>
        <p:spPr/>
        <p:txBody>
          <a:bodyPr/>
          <a:lstStyle/>
          <a:p>
            <a:r>
              <a:rPr lang="en-US" sz="1200" kern="1200" dirty="0">
                <a:solidFill>
                  <a:schemeClr val="tx1"/>
                </a:solidFill>
                <a:effectLst/>
                <a:latin typeface="+mn-lt"/>
                <a:ea typeface="+mn-ea"/>
                <a:cs typeface="+mn-cs"/>
              </a:rPr>
              <a:t>PwC has the structured recruitment strategy that guarantees procedural fairness and business focus. Through implementing the evidence-based model of CIPD,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will standardize the evaluation process and will uphold the credibility of the employer and decrease the turnover and encourage new employees to engage.</a:t>
            </a:r>
          </a:p>
        </p:txBody>
      </p:sp>
      <p:sp>
        <p:nvSpPr>
          <p:cNvPr id="4" name="Slide Number Placeholder 3"/>
          <p:cNvSpPr>
            <a:spLocks noGrp="1"/>
          </p:cNvSpPr>
          <p:nvPr>
            <p:ph type="sldNum" sz="quarter" idx="5"/>
          </p:nvPr>
        </p:nvSpPr>
        <p:spPr/>
        <p:txBody>
          <a:bodyPr/>
          <a:lstStyle/>
          <a:p>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txBody>
          <a:bodyPr/>
          <a:lstStyle/>
          <a:p>
            <a:endParaRPr/>
          </a:p>
        </p:txBody>
      </p:sp>
      <p:sp>
        <p:nvSpPr>
          <p:cNvPr id="3" name="Notes Placeholder 2"/>
          <p:cNvSpPr>
            <a:spLocks noGrp="1"/>
          </p:cNvSpPr>
          <p:nvPr>
            <p:ph type="body" sz="quarter" idx="3"/>
          </p:nvPr>
        </p:nvSpPr>
        <p:spPr/>
        <p:txBody>
          <a:bodyPr/>
          <a:lstStyle/>
          <a:p>
            <a:r>
              <a:rPr lang="en-US" sz="1200" kern="1200" dirty="0">
                <a:solidFill>
                  <a:schemeClr val="tx1"/>
                </a:solidFill>
                <a:effectLst/>
                <a:latin typeface="+mn-lt"/>
                <a:ea typeface="+mn-ea"/>
                <a:cs typeface="+mn-cs"/>
              </a:rPr>
              <a:t>A rigorous job analysis justifies the recruitment requirements and reduces bias, and guarantees strategic fit. The data-centric approach of PwC makes sure that the chosen person fits in regards to transformation objectives and leadership requirements.</a:t>
            </a:r>
          </a:p>
        </p:txBody>
      </p:sp>
      <p:sp>
        <p:nvSpPr>
          <p:cNvPr id="4" name="Slide Number Placeholder 3"/>
          <p:cNvSpPr>
            <a:spLocks noGrp="1"/>
          </p:cNvSpPr>
          <p:nvPr>
            <p:ph type="sldNum" sz="quarter" idx="5"/>
          </p:nvPr>
        </p:nvSpPr>
        <p:spPr/>
        <p:txBody>
          <a:bodyPr/>
          <a:lstStyle/>
          <a:p>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txBody>
          <a:bodyPr/>
          <a:lstStyle/>
          <a:p>
            <a:endParaRPr/>
          </a:p>
        </p:txBody>
      </p:sp>
      <p:sp>
        <p:nvSpPr>
          <p:cNvPr id="3" name="Notes Placeholder 2"/>
          <p:cNvSpPr>
            <a:spLocks noGrp="1"/>
          </p:cNvSpPr>
          <p:nvPr>
            <p:ph type="body" sz="quarter" idx="3"/>
          </p:nvPr>
        </p:nvSpPr>
        <p:spPr/>
        <p:txBody>
          <a:bodyPr/>
          <a:lstStyle/>
          <a:p>
            <a:r>
              <a:rPr lang="en-US" sz="1200" kern="1200" dirty="0">
                <a:solidFill>
                  <a:schemeClr val="tx1"/>
                </a:solidFill>
                <a:effectLst/>
                <a:latin typeface="+mn-lt"/>
                <a:ea typeface="+mn-ea"/>
                <a:cs typeface="+mn-cs"/>
              </a:rPr>
              <a:t>Through evidences of the past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behavioural</a:t>
            </a:r>
            <a:r>
              <a:rPr lang="en-US" sz="1200" kern="1200" dirty="0">
                <a:solidFill>
                  <a:schemeClr val="tx1"/>
                </a:solidFill>
                <a:effectLst/>
                <a:latin typeface="+mn-lt"/>
                <a:ea typeface="+mn-ea"/>
                <a:cs typeface="+mn-cs"/>
              </a:rPr>
              <a:t> interviews are used to predict future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PwC interviewers test emotional intelligence and self-awareness. They assist in the forecasting of performance, which is made possible through investigating actual instances of leadership and decision making in difficult situations.</a:t>
            </a:r>
          </a:p>
        </p:txBody>
      </p:sp>
      <p:sp>
        <p:nvSpPr>
          <p:cNvPr id="4" name="Slide Number Placeholder 3"/>
          <p:cNvSpPr>
            <a:spLocks noGrp="1"/>
          </p:cNvSpPr>
          <p:nvPr>
            <p:ph type="sldNum" sz="quarter" idx="5"/>
          </p:nvPr>
        </p:nvSpPr>
        <p:spPr/>
        <p:txBody>
          <a:bodyPr/>
          <a:lstStyle/>
          <a:p>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txBody>
          <a:bodyPr/>
          <a:lstStyle/>
          <a:p>
            <a:endParaRPr/>
          </a:p>
        </p:txBody>
      </p:sp>
      <p:sp>
        <p:nvSpPr>
          <p:cNvPr id="3" name="Notes Placeholder 2"/>
          <p:cNvSpPr>
            <a:spLocks noGrp="1"/>
          </p:cNvSpPr>
          <p:nvPr>
            <p:ph type="body" sz="quarter" idx="3"/>
          </p:nvPr>
        </p:nvSpPr>
        <p:spPr/>
        <p:txBody>
          <a:bodyPr/>
          <a:lstStyle/>
          <a:p>
            <a:r>
              <a:rPr lang="en-US" sz="1200" kern="1200" dirty="0">
                <a:solidFill>
                  <a:schemeClr val="tx1"/>
                </a:solidFill>
                <a:effectLst/>
                <a:latin typeface="+mn-lt"/>
                <a:ea typeface="+mn-ea"/>
                <a:cs typeface="+mn-cs"/>
              </a:rPr>
              <a:t>Skills can be objectively measured using competency interviews. To guarantee the consistency, PwC relies on the pre-built competency grids and scoring rubrics. Competency interviews are objective in assessing skills and </a:t>
            </a:r>
            <a:r>
              <a:rPr lang="en-US" sz="1200" kern="1200" dirty="0" err="1">
                <a:solidFill>
                  <a:schemeClr val="tx1"/>
                </a:solidFill>
                <a:effectLst/>
                <a:latin typeface="+mn-lt"/>
                <a:ea typeface="+mn-ea"/>
                <a:cs typeface="+mn-cs"/>
              </a:rPr>
              <a:t>behaviours</a:t>
            </a:r>
            <a:r>
              <a:rPr lang="en-US" sz="1200" kern="1200" dirty="0">
                <a:solidFill>
                  <a:schemeClr val="tx1"/>
                </a:solidFill>
                <a:effectLst/>
                <a:latin typeface="+mn-lt"/>
                <a:ea typeface="+mn-ea"/>
                <a:cs typeface="+mn-cs"/>
              </a:rPr>
              <a:t>. As a means of fairness, PwC uses mapping of responses to a rubric reflecting the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capability models and leadership frameworks.</a:t>
            </a:r>
          </a:p>
        </p:txBody>
      </p:sp>
      <p:sp>
        <p:nvSpPr>
          <p:cNvPr id="4" name="Slide Number Placeholder 3"/>
          <p:cNvSpPr>
            <a:spLocks noGrp="1"/>
          </p:cNvSpPr>
          <p:nvPr>
            <p:ph type="sldNum" sz="quarter" idx="5"/>
          </p:nvPr>
        </p:nvSpPr>
        <p:spPr/>
        <p:txBody>
          <a:bodyPr/>
          <a:lstStyle/>
          <a:p>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txBody>
          <a:bodyPr/>
          <a:lstStyle/>
          <a:p>
            <a:endParaRPr/>
          </a:p>
        </p:txBody>
      </p:sp>
      <p:sp>
        <p:nvSpPr>
          <p:cNvPr id="3" name="Notes Placeholder 2"/>
          <p:cNvSpPr>
            <a:spLocks noGrp="1"/>
          </p:cNvSpPr>
          <p:nvPr>
            <p:ph type="body" sz="quarter" idx="3"/>
          </p:nvPr>
        </p:nvSpPr>
        <p:spPr/>
        <p:txBody>
          <a:bodyPr/>
          <a:lstStyle/>
          <a:p>
            <a:r>
              <a:rPr lang="en-US" sz="1200" kern="1200" dirty="0">
                <a:solidFill>
                  <a:schemeClr val="tx1"/>
                </a:solidFill>
                <a:effectLst/>
                <a:latin typeface="+mn-lt"/>
                <a:ea typeface="+mn-ea"/>
                <a:cs typeface="+mn-cs"/>
              </a:rPr>
              <a:t>Case interviews evaluate the capability to think and behave intelligently. PwC interviewers also note how the candidates cope with ambiguity, share knowledge, and exhibit self-control in the conditions of a real project.</a:t>
            </a:r>
          </a:p>
        </p:txBody>
      </p:sp>
      <p:sp>
        <p:nvSpPr>
          <p:cNvPr id="4" name="Slide Number Placeholder 3"/>
          <p:cNvSpPr>
            <a:spLocks noGrp="1"/>
          </p:cNvSpPr>
          <p:nvPr>
            <p:ph type="sldNum" sz="quarter" idx="5"/>
          </p:nvPr>
        </p:nvSpPr>
        <p:spPr/>
        <p:txBody>
          <a:bodyPr/>
          <a:lstStyle/>
          <a:p>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txBody>
          <a:bodyPr/>
          <a:lstStyle/>
          <a:p>
            <a:endParaRPr/>
          </a:p>
        </p:txBody>
      </p:sp>
      <p:sp>
        <p:nvSpPr>
          <p:cNvPr id="3" name="Notes Placeholder 2"/>
          <p:cNvSpPr>
            <a:spLocks noGrp="1"/>
          </p:cNvSpPr>
          <p:nvPr>
            <p:ph type="body" sz="quarter" idx="3"/>
          </p:nvPr>
        </p:nvSpPr>
        <p:spPr/>
        <p:txBody>
          <a:bodyPr/>
          <a:lstStyle/>
          <a:p>
            <a:r>
              <a:rPr lang="en-US" sz="1200" kern="1200" dirty="0">
                <a:solidFill>
                  <a:schemeClr val="tx1"/>
                </a:solidFill>
                <a:effectLst/>
                <a:latin typeface="+mn-lt"/>
                <a:ea typeface="+mn-ea"/>
                <a:cs typeface="+mn-cs"/>
              </a:rPr>
              <a:t>The interviewers of PwC use evidence-based questioning to increase objectivity. This is a practice suggested by CIPD where the interviews are done to determine actual competence and not memorized responses, thus fostering inclusion and equity.</a:t>
            </a:r>
          </a:p>
        </p:txBody>
      </p:sp>
      <p:sp>
        <p:nvSpPr>
          <p:cNvPr id="4" name="Slide Number Placeholder 3"/>
          <p:cNvSpPr>
            <a:spLocks noGrp="1"/>
          </p:cNvSpPr>
          <p:nvPr>
            <p:ph type="sldNum" sz="quarter" idx="5"/>
          </p:nvPr>
        </p:nvSpPr>
        <p:spPr/>
        <p:txBody>
          <a:bodyPr/>
          <a:lstStyle/>
          <a:p>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txBody>
          <a:bodyPr/>
          <a:lstStyle/>
          <a:p>
            <a:endParaRPr/>
          </a:p>
        </p:txBody>
      </p:sp>
      <p:sp>
        <p:nvSpPr>
          <p:cNvPr id="3" name="Notes Placeholder 2"/>
          <p:cNvSpPr>
            <a:spLocks noGrp="1"/>
          </p:cNvSpPr>
          <p:nvPr>
            <p:ph type="body" sz="quarter" idx="3"/>
          </p:nvPr>
        </p:nvSpPr>
        <p:spPr/>
        <p:txBody>
          <a:bodyPr/>
          <a:lstStyle/>
          <a:p>
            <a:r>
              <a:rPr lang="en-US" sz="1200" kern="1200" dirty="0">
                <a:solidFill>
                  <a:schemeClr val="tx1"/>
                </a:solidFill>
                <a:effectLst/>
                <a:latin typeface="+mn-lt"/>
                <a:ea typeface="+mn-ea"/>
                <a:cs typeface="+mn-cs"/>
              </a:rPr>
              <a:t>Face-to-face interview would involve actual interaction enabling the recruiters to determine communication and rapport building. PwC embraces interpersonal presence as a predictor of good interaction with clients and leadership preparedness.</a:t>
            </a:r>
          </a:p>
        </p:txBody>
      </p:sp>
      <p:sp>
        <p:nvSpPr>
          <p:cNvPr id="4" name="Slide Number Placeholder 3"/>
          <p:cNvSpPr>
            <a:spLocks noGrp="1"/>
          </p:cNvSpPr>
          <p:nvPr>
            <p:ph type="sldNum" sz="quarter" idx="5"/>
          </p:nvPr>
        </p:nvSpPr>
        <p:spPr/>
        <p:txBody>
          <a:bodyPr/>
          <a:lstStyle/>
          <a:p>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txBody>
          <a:bodyPr/>
          <a:lstStyle/>
          <a:p>
            <a:endParaRPr/>
          </a:p>
        </p:txBody>
      </p:sp>
      <p:sp>
        <p:nvSpPr>
          <p:cNvPr id="3" name="Notes Placeholder 2"/>
          <p:cNvSpPr>
            <a:spLocks noGrp="1"/>
          </p:cNvSpPr>
          <p:nvPr>
            <p:ph type="body" sz="quarter" idx="3"/>
          </p:nvPr>
        </p:nvSpPr>
        <p:spPr/>
        <p:txBody>
          <a:bodyPr/>
          <a:lstStyle/>
          <a:p>
            <a:r>
              <a:rPr lang="en-US" sz="1200" kern="1200" dirty="0">
                <a:solidFill>
                  <a:schemeClr val="tx1"/>
                </a:solidFill>
                <a:effectLst/>
                <a:latin typeface="+mn-lt"/>
                <a:ea typeface="+mn-ea"/>
                <a:cs typeface="+mn-cs"/>
              </a:rPr>
              <a:t>Virtual interviewing is more inclusive and efficient to help achieve the PwC sustainability goals. Nevertheless, they need to be counterbalanced with live communication to assess subtleties of communication and genuineness of candidates.</a:t>
            </a:r>
          </a:p>
        </p:txBody>
      </p:sp>
      <p:sp>
        <p:nvSpPr>
          <p:cNvPr id="4" name="Slide Number Placeholder 3"/>
          <p:cNvSpPr>
            <a:spLocks noGrp="1"/>
          </p:cNvSpPr>
          <p:nvPr>
            <p:ph type="sldNum" sz="quarter" idx="5"/>
          </p:nvPr>
        </p:nvSpPr>
        <p:spPr/>
        <p:txBody>
          <a:bodyPr/>
          <a:lstStyle/>
          <a:p>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txBody>
          <a:bodyPr/>
          <a:lstStyle/>
          <a:p>
            <a:endParaRPr/>
          </a:p>
        </p:txBody>
      </p:sp>
      <p:sp>
        <p:nvSpPr>
          <p:cNvPr id="3" name="Notes Placeholder 2"/>
          <p:cNvSpPr>
            <a:spLocks noGrp="1"/>
          </p:cNvSpPr>
          <p:nvPr>
            <p:ph type="body" sz="quarter" idx="3"/>
          </p:nvPr>
        </p:nvSpPr>
        <p:spPr/>
        <p:txBody>
          <a:bodyPr/>
          <a:lstStyle/>
          <a:p>
            <a:r>
              <a:rPr lang="en-US" sz="1200" kern="1200" dirty="0">
                <a:solidFill>
                  <a:schemeClr val="tx1"/>
                </a:solidFill>
                <a:effectLst/>
                <a:latin typeface="+mn-lt"/>
                <a:ea typeface="+mn-ea"/>
                <a:cs typeface="+mn-cs"/>
              </a:rPr>
              <a:t>There are the advantages of both types of interviews. PwC has a strategic approach in combining techniques where early rounds would be digital and final rounds would be in-person cultural-fit evaluations to avoid wastage but not quality.</a:t>
            </a:r>
          </a:p>
        </p:txBody>
      </p:sp>
      <p:sp>
        <p:nvSpPr>
          <p:cNvPr id="4" name="Slide Number Placeholder 3"/>
          <p:cNvSpPr>
            <a:spLocks noGrp="1"/>
          </p:cNvSpPr>
          <p:nvPr>
            <p:ph type="sldNum" sz="quarter" idx="5"/>
          </p:nvPr>
        </p:nvSpPr>
        <p:spPr/>
        <p:txBody>
          <a:bodyPr/>
          <a:lstStyle/>
          <a:p>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txBody>
          <a:bodyPr/>
          <a:lstStyle/>
          <a:p>
            <a:endParaRPr/>
          </a:p>
        </p:txBody>
      </p:sp>
      <p:sp>
        <p:nvSpPr>
          <p:cNvPr id="3" name="Notes Placeholder 2"/>
          <p:cNvSpPr>
            <a:spLocks noGrp="1"/>
          </p:cNvSpPr>
          <p:nvPr>
            <p:ph type="body" sz="quarter" idx="3"/>
          </p:nvPr>
        </p:nvSpPr>
        <p:spPr/>
        <p:txBody>
          <a:bodyPr/>
          <a:lstStyle/>
          <a:p>
            <a:r>
              <a:rPr lang="en-US" sz="1200" kern="1200" dirty="0">
                <a:solidFill>
                  <a:schemeClr val="tx1"/>
                </a:solidFill>
                <a:effectLst/>
                <a:latin typeface="+mn-lt"/>
                <a:ea typeface="+mn-ea"/>
                <a:cs typeface="+mn-cs"/>
              </a:rPr>
              <a:t>Ethical recruitment strengthens the reputation of PwC and its stakeholders all over the world. The policies that are based on diversity do not only ensure fairness but also enhance inventiveness and innovation among the transformation teams.</a:t>
            </a:r>
          </a:p>
        </p:txBody>
      </p:sp>
      <p:sp>
        <p:nvSpPr>
          <p:cNvPr id="4" name="Slide Number Placeholder 3"/>
          <p:cNvSpPr>
            <a:spLocks noGrp="1"/>
          </p:cNvSpPr>
          <p:nvPr>
            <p:ph type="sldNum" sz="quarter" idx="5"/>
          </p:nvPr>
        </p:nvSpPr>
        <p:spPr/>
        <p:txBody>
          <a:bodyPr/>
          <a:lstStyle/>
          <a:p>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txBody>
          <a:bodyPr/>
          <a:lstStyle/>
          <a:p>
            <a:endParaRPr/>
          </a:p>
        </p:txBody>
      </p:sp>
      <p:sp>
        <p:nvSpPr>
          <p:cNvPr id="3" name="Notes Placeholder 2"/>
          <p:cNvSpPr>
            <a:spLocks noGrp="1"/>
          </p:cNvSpPr>
          <p:nvPr>
            <p:ph type="body" sz="quarter" idx="3"/>
          </p:nvPr>
        </p:nvSpPr>
        <p:spPr/>
        <p:txBody>
          <a:bodyPr/>
          <a:lstStyle/>
          <a:p>
            <a:r>
              <a:rPr lang="en-US" sz="1200" kern="1200" dirty="0">
                <a:solidFill>
                  <a:schemeClr val="tx1"/>
                </a:solidFill>
                <a:effectLst/>
                <a:latin typeface="+mn-lt"/>
                <a:ea typeface="+mn-ea"/>
                <a:cs typeface="+mn-cs"/>
              </a:rPr>
              <a:t>The most important factor in the outstanding recruitment in PwC is the balance between the structure and innovation. It has been in a position to retain the finest workforce in responsive roles that will advance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growth basing on data-driven analysis and ethical leadership.</a:t>
            </a:r>
          </a:p>
        </p:txBody>
      </p:sp>
      <p:sp>
        <p:nvSpPr>
          <p:cNvPr id="4" name="Slide Number Placeholder 3"/>
          <p:cNvSpPr>
            <a:spLocks noGrp="1"/>
          </p:cNvSpPr>
          <p:nvPr>
            <p:ph type="sldNum" sz="quarter" idx="5"/>
          </p:nvPr>
        </p:nvSpPr>
        <p:spPr/>
        <p:txBody>
          <a:bodyPr/>
          <a:lstStyle/>
          <a:p>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FCCFF6-1041-D4A4-EB5B-7F8A46C3E96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E2333C2-6813-F8A0-201B-23C64A4664AA}"/>
              </a:ext>
            </a:extLst>
          </p:cNvPr>
          <p:cNvSpPr>
            <a:spLocks noGrp="1" noRot="1" noChangeAspect="1"/>
          </p:cNvSpPr>
          <p:nvPr>
            <p:ph type="sldImg" idx="2"/>
          </p:nvPr>
        </p:nvSpPr>
        <p:spPr/>
        <p:txBody>
          <a:bodyPr/>
          <a:lstStyle/>
          <a:p>
            <a:endParaRPr/>
          </a:p>
        </p:txBody>
      </p:sp>
      <p:sp>
        <p:nvSpPr>
          <p:cNvPr id="3" name="Notes Placeholder 2">
            <a:extLst>
              <a:ext uri="{FF2B5EF4-FFF2-40B4-BE49-F238E27FC236}">
                <a16:creationId xmlns:a16="http://schemas.microsoft.com/office/drawing/2014/main" id="{27111B84-A272-6056-3D78-D6C9D1646E9C}"/>
              </a:ext>
            </a:extLst>
          </p:cNvPr>
          <p:cNvSpPr>
            <a:spLocks noGrp="1"/>
          </p:cNvSpPr>
          <p:nvPr>
            <p:ph type="body" sz="quarter" idx="3"/>
          </p:nvPr>
        </p:nvSpPr>
        <p:spPr/>
        <p:txBody>
          <a:bodyPr/>
          <a:lstStyle/>
          <a:p>
            <a:endParaRPr dirty="0"/>
          </a:p>
        </p:txBody>
      </p:sp>
      <p:sp>
        <p:nvSpPr>
          <p:cNvPr id="4" name="Slide Number Placeholder 3">
            <a:extLst>
              <a:ext uri="{FF2B5EF4-FFF2-40B4-BE49-F238E27FC236}">
                <a16:creationId xmlns:a16="http://schemas.microsoft.com/office/drawing/2014/main" id="{C4947B2A-3958-9A77-2755-6D658D297B81}"/>
              </a:ext>
            </a:extLst>
          </p:cNvPr>
          <p:cNvSpPr>
            <a:spLocks noGrp="1"/>
          </p:cNvSpPr>
          <p:nvPr>
            <p:ph type="sldNum" sz="quarter" idx="5"/>
          </p:nvPr>
        </p:nvSpPr>
        <p:spPr/>
        <p:txBody>
          <a:bodyPr/>
          <a:lstStyle/>
          <a:p>
            <a:endParaRPr/>
          </a:p>
        </p:txBody>
      </p:sp>
    </p:spTree>
    <p:extLst>
      <p:ext uri="{BB962C8B-B14F-4D97-AF65-F5344CB8AC3E}">
        <p14:creationId xmlns:p14="http://schemas.microsoft.com/office/powerpoint/2010/main" val="157021092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4F6704-5D2D-8EF7-CC31-7BD00245B1F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11D4988-CF1F-C6D7-6E04-CBCEB171DA1B}"/>
              </a:ext>
            </a:extLst>
          </p:cNvPr>
          <p:cNvSpPr>
            <a:spLocks noGrp="1" noRot="1" noChangeAspect="1"/>
          </p:cNvSpPr>
          <p:nvPr>
            <p:ph type="sldImg" idx="2"/>
          </p:nvPr>
        </p:nvSpPr>
        <p:spPr/>
        <p:txBody>
          <a:bodyPr/>
          <a:lstStyle/>
          <a:p>
            <a:endParaRPr/>
          </a:p>
        </p:txBody>
      </p:sp>
      <p:sp>
        <p:nvSpPr>
          <p:cNvPr id="3" name="Notes Placeholder 2">
            <a:extLst>
              <a:ext uri="{FF2B5EF4-FFF2-40B4-BE49-F238E27FC236}">
                <a16:creationId xmlns:a16="http://schemas.microsoft.com/office/drawing/2014/main" id="{D7E2E4FD-1BE2-9783-5A0C-CD8A6CD9402C}"/>
              </a:ext>
            </a:extLst>
          </p:cNvPr>
          <p:cNvSpPr>
            <a:spLocks noGrp="1"/>
          </p:cNvSpPr>
          <p:nvPr>
            <p:ph type="body" sz="quarter" idx="3"/>
          </p:nvPr>
        </p:nvSpPr>
        <p:spPr/>
        <p:txBody>
          <a:bodyPr/>
          <a:lstStyle/>
          <a:p>
            <a:endParaRPr dirty="0"/>
          </a:p>
        </p:txBody>
      </p:sp>
      <p:sp>
        <p:nvSpPr>
          <p:cNvPr id="4" name="Slide Number Placeholder 3">
            <a:extLst>
              <a:ext uri="{FF2B5EF4-FFF2-40B4-BE49-F238E27FC236}">
                <a16:creationId xmlns:a16="http://schemas.microsoft.com/office/drawing/2014/main" id="{90E9C0D9-1611-5991-AE94-3DA6218EB911}"/>
              </a:ext>
            </a:extLst>
          </p:cNvPr>
          <p:cNvSpPr>
            <a:spLocks noGrp="1"/>
          </p:cNvSpPr>
          <p:nvPr>
            <p:ph type="sldNum" sz="quarter" idx="5"/>
          </p:nvPr>
        </p:nvSpPr>
        <p:spPr/>
        <p:txBody>
          <a:bodyPr/>
          <a:lstStyle/>
          <a:p>
            <a:endParaRPr/>
          </a:p>
        </p:txBody>
      </p:sp>
    </p:spTree>
    <p:extLst>
      <p:ext uri="{BB962C8B-B14F-4D97-AF65-F5344CB8AC3E}">
        <p14:creationId xmlns:p14="http://schemas.microsoft.com/office/powerpoint/2010/main" val="39887393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466" y="-8468"/>
            <a:ext cx="9169804" cy="6874935"/>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Freeform 28"/>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lumMod val="75000"/>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1487956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737553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764903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US"/>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11/7/2025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0533828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11/7/2025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6574627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BCAD085-E8A6-8845-BD4E-CB4CCA059FC4}" type="datetimeFigureOut">
              <a:rPr lang="en-US" smtClean="0"/>
              <a:t>11/7/2025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6695047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11/7/2025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6784827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510287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923312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2529524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7876794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8357888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6968435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45472385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3043079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2439063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17" name="Group 16"/>
          <p:cNvGrpSpPr/>
          <p:nvPr/>
        </p:nvGrpSpPr>
        <p:grpSpPr>
          <a:xfrm>
            <a:off x="-8467" y="-8468"/>
            <a:ext cx="9169805" cy="6874935"/>
            <a:chOff x="-8467" y="-8468"/>
            <a:chExt cx="9169805" cy="6874935"/>
          </a:xfrm>
        </p:grpSpPr>
        <p:cxnSp>
          <p:nvCxnSpPr>
            <p:cNvPr id="7" name="Straight Connector 6"/>
            <p:cNvCxnSpPr/>
            <p:nvPr/>
          </p:nvCxnSpPr>
          <p:spPr>
            <a:xfrm flipV="1">
              <a:off x="5130830" y="4175605"/>
              <a:ext cx="4022475" cy="2682396"/>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8" name="Straight Connector 7"/>
            <p:cNvCxnSpPr/>
            <p:nvPr/>
          </p:nvCxnSpPr>
          <p:spPr>
            <a:xfrm>
              <a:off x="7042707"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9" name="Freeform 8"/>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BCAD085-E8A6-8845-BD4E-CB4CCA059FC4}" type="datetimeFigureOut">
              <a:rPr lang="en-US" smtClean="0"/>
              <a:t>11/7/2025</a:t>
            </a:fld>
            <a:endParaRPr lang="en-US"/>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lvl1pPr algn="r">
              <a:defRPr sz="900">
                <a:solidFill>
                  <a:schemeClr val="accent1"/>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3136553689"/>
      </p:ext>
    </p:extLst>
  </p:cSld>
  <p:clrMap bg1="dk1" tx1="lt1" bg2="dk2" tx2="lt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30595" y="2605849"/>
            <a:ext cx="5826719" cy="1646302"/>
          </a:xfrm>
        </p:spPr>
        <p:txBody>
          <a:bodyPr/>
          <a:lstStyle/>
          <a:p>
            <a:r>
              <a:rPr dirty="0"/>
              <a:t>Recruiting for Business Transformation at PwC UK</a:t>
            </a:r>
          </a:p>
        </p:txBody>
      </p:sp>
      <p:sp>
        <p:nvSpPr>
          <p:cNvPr id="3" name="Subtitle 2"/>
          <p:cNvSpPr>
            <a:spLocks noGrp="1"/>
          </p:cNvSpPr>
          <p:nvPr>
            <p:ph type="subTitle" idx="1"/>
          </p:nvPr>
        </p:nvSpPr>
        <p:spPr>
          <a:xfrm>
            <a:off x="1130595" y="4599283"/>
            <a:ext cx="5826719" cy="2085997"/>
          </a:xfrm>
        </p:spPr>
        <p:txBody>
          <a:bodyPr>
            <a:normAutofit/>
          </a:bodyPr>
          <a:lstStyle/>
          <a:p>
            <a:r>
              <a:rPr sz="2800" i="1" dirty="0"/>
              <a:t>Recruitment &amp; selection for transformation roles at PwC UK</a:t>
            </a:r>
            <a:endParaRPr lang="en-US" sz="2800" i="1" dirty="0"/>
          </a:p>
          <a:p>
            <a:r>
              <a:rPr lang="en-US" sz="2800" i="1" dirty="0"/>
              <a:t>Student Name : Maria </a:t>
            </a:r>
            <a:r>
              <a:rPr lang="en-US" sz="2800" i="1" dirty="0" err="1"/>
              <a:t>Turturea</a:t>
            </a:r>
            <a:r>
              <a:rPr lang="en-US" sz="2800" i="1" dirty="0"/>
              <a:t> </a:t>
            </a:r>
          </a:p>
          <a:p>
            <a:r>
              <a:rPr lang="en-US" sz="2800" i="1" dirty="0"/>
              <a:t>Student </a:t>
            </a:r>
            <a:r>
              <a:rPr lang="en-US" sz="2800" i="1"/>
              <a:t>ID:2410490  </a:t>
            </a:r>
            <a:endParaRPr lang="en-US" sz="2800" i="1" dirty="0"/>
          </a:p>
          <a:p>
            <a:endParaRPr lang="en-US" sz="2800" i="1" dirty="0"/>
          </a:p>
          <a:p>
            <a:endParaRPr sz="2800" i="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Table of content </a:t>
            </a:r>
            <a:endParaRPr dirty="0"/>
          </a:p>
        </p:txBody>
      </p:sp>
      <p:sp>
        <p:nvSpPr>
          <p:cNvPr id="3" name="Content Placeholder 2"/>
          <p:cNvSpPr>
            <a:spLocks noGrp="1"/>
          </p:cNvSpPr>
          <p:nvPr>
            <p:ph idx="1"/>
          </p:nvPr>
        </p:nvSpPr>
        <p:spPr>
          <a:xfrm>
            <a:off x="609598" y="1768704"/>
            <a:ext cx="6347714" cy="3880773"/>
          </a:xfrm>
        </p:spPr>
        <p:txBody>
          <a:bodyPr>
            <a:normAutofit lnSpcReduction="10000"/>
          </a:bodyPr>
          <a:lstStyle/>
          <a:p>
            <a:r>
              <a:rPr lang="en-US" dirty="0"/>
              <a:t>Introduction to PwC UK</a:t>
            </a:r>
          </a:p>
          <a:p>
            <a:r>
              <a:rPr lang="en-US" dirty="0"/>
              <a:t>Recruitment process overview</a:t>
            </a:r>
          </a:p>
          <a:p>
            <a:r>
              <a:rPr lang="en-US" dirty="0"/>
              <a:t>Job analysis, description &amp; person specification</a:t>
            </a:r>
          </a:p>
          <a:p>
            <a:r>
              <a:rPr lang="en-US" dirty="0"/>
              <a:t>Interview Type 1: </a:t>
            </a:r>
            <a:r>
              <a:rPr lang="en-US" dirty="0" err="1"/>
              <a:t>Behavioural</a:t>
            </a:r>
            <a:endParaRPr lang="en-US" dirty="0"/>
          </a:p>
          <a:p>
            <a:r>
              <a:rPr lang="en-US" dirty="0"/>
              <a:t>Interview Type 2: Competency-Based</a:t>
            </a:r>
          </a:p>
          <a:p>
            <a:r>
              <a:rPr lang="en-US" dirty="0"/>
              <a:t>Interview Type 3: Case Study</a:t>
            </a:r>
          </a:p>
          <a:p>
            <a:r>
              <a:rPr lang="en-US" dirty="0"/>
              <a:t>Questioning Techniques</a:t>
            </a:r>
          </a:p>
          <a:p>
            <a:r>
              <a:rPr lang="en-US" dirty="0"/>
              <a:t>Face-to-Face vs Online Interviews</a:t>
            </a:r>
          </a:p>
          <a:p>
            <a:r>
              <a:rPr lang="en-US" dirty="0"/>
              <a:t>Conclusion</a:t>
            </a:r>
          </a:p>
          <a:p>
            <a:r>
              <a:rPr lang="en-US" dirty="0"/>
              <a:t>References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Introduction to PwC UK</a:t>
            </a:r>
            <a:endParaRPr dirty="0"/>
          </a:p>
        </p:txBody>
      </p:sp>
      <p:sp>
        <p:nvSpPr>
          <p:cNvPr id="3" name="Content Placeholder 2"/>
          <p:cNvSpPr>
            <a:spLocks noGrp="1"/>
          </p:cNvSpPr>
          <p:nvPr>
            <p:ph idx="1"/>
          </p:nvPr>
        </p:nvSpPr>
        <p:spPr>
          <a:xfrm>
            <a:off x="441648" y="1716566"/>
            <a:ext cx="4538029" cy="3211035"/>
          </a:xfrm>
        </p:spPr>
        <p:txBody>
          <a:bodyPr>
            <a:noAutofit/>
          </a:bodyPr>
          <a:lstStyle/>
          <a:p>
            <a:pPr>
              <a:defRPr sz="1400"/>
            </a:pPr>
            <a:r>
              <a:rPr lang="en-US" sz="1400" dirty="0"/>
              <a:t>PwC UK is one of the biggest professional-services companies based in London that offers audit, assurance, consulting, tax, and digital-transformation services in a variety of industries. </a:t>
            </a:r>
          </a:p>
          <a:p>
            <a:pPr>
              <a:defRPr sz="1400"/>
            </a:pPr>
            <a:r>
              <a:rPr lang="en-US" sz="1400" dirty="0"/>
              <a:t>The </a:t>
            </a:r>
            <a:r>
              <a:rPr lang="en-US" sz="1400" dirty="0" err="1"/>
              <a:t>organisational</a:t>
            </a:r>
            <a:r>
              <a:rPr lang="en-US" sz="1400" dirty="0"/>
              <a:t> structure has more than 22,000 professionals throughout the country and is integrating a combination of </a:t>
            </a:r>
            <a:r>
              <a:rPr lang="en-US" sz="1400" dirty="0" err="1"/>
              <a:t>organised</a:t>
            </a:r>
            <a:r>
              <a:rPr lang="en-US" sz="1400" dirty="0"/>
              <a:t> graduate </a:t>
            </a:r>
            <a:r>
              <a:rPr lang="en-US" sz="1400" dirty="0" err="1"/>
              <a:t>programmes</a:t>
            </a:r>
            <a:r>
              <a:rPr lang="en-US" sz="1400" dirty="0"/>
              <a:t> and pathways based on experience so that they can have a balanced and diverse workforce. </a:t>
            </a:r>
          </a:p>
          <a:p>
            <a:pPr>
              <a:defRPr sz="1400"/>
            </a:pPr>
            <a:r>
              <a:rPr lang="en-US" sz="1400" dirty="0"/>
              <a:t>The PwC recruitment process is also values-based, focusing on trust, teamwork, integrity and technological advancement as elements of its excellence and responsibility culture. </a:t>
            </a:r>
          </a:p>
          <a:p>
            <a:pPr>
              <a:defRPr sz="1400"/>
            </a:pPr>
            <a:r>
              <a:rPr lang="en-US" sz="1400" dirty="0"/>
              <a:t>Through its Business Transformation unit, it aims at facilitating agility, sustainability, and decision-making based on data to assist its clients in bringing change and competitive advantage to their </a:t>
            </a:r>
            <a:r>
              <a:rPr lang="en-US" sz="1400" dirty="0" err="1"/>
              <a:t>organisations</a:t>
            </a:r>
            <a:r>
              <a:rPr lang="en-US" sz="1400" dirty="0"/>
              <a:t>.</a:t>
            </a:r>
          </a:p>
        </p:txBody>
      </p:sp>
      <p:pic>
        <p:nvPicPr>
          <p:cNvPr id="4" name="Picture 3" descr="PwC partners experience pay cut amid ...">
            <a:extLst>
              <a:ext uri="{FF2B5EF4-FFF2-40B4-BE49-F238E27FC236}">
                <a16:creationId xmlns:a16="http://schemas.microsoft.com/office/drawing/2014/main" id="{728BD5BA-9225-754A-5D23-E339965D1D7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095974" y="2717155"/>
            <a:ext cx="3722675" cy="2541296"/>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7116148" cy="1320800"/>
          </a:xfrm>
        </p:spPr>
        <p:txBody>
          <a:bodyPr/>
          <a:lstStyle/>
          <a:p>
            <a:r>
              <a:rPr lang="en-US" dirty="0"/>
              <a:t>Recruitment Process at PwC UK</a:t>
            </a:r>
            <a:endParaRPr dirty="0"/>
          </a:p>
        </p:txBody>
      </p:sp>
      <p:sp>
        <p:nvSpPr>
          <p:cNvPr id="3" name="Content Placeholder 2"/>
          <p:cNvSpPr>
            <a:spLocks noGrp="1"/>
          </p:cNvSpPr>
          <p:nvPr>
            <p:ph idx="1"/>
          </p:nvPr>
        </p:nvSpPr>
        <p:spPr>
          <a:xfrm>
            <a:off x="422986" y="1675225"/>
            <a:ext cx="4623821" cy="3880773"/>
          </a:xfrm>
        </p:spPr>
        <p:txBody>
          <a:bodyPr>
            <a:noAutofit/>
          </a:bodyPr>
          <a:lstStyle/>
          <a:p>
            <a:r>
              <a:rPr lang="en-US" sz="1400" dirty="0"/>
              <a:t>The recruitment process used by PwC is in line with the five-stage model of workforce, job analysis, attraction, selection, and onboarding by CIPD because the process is transparent and consistent. </a:t>
            </a:r>
          </a:p>
          <a:p>
            <a:r>
              <a:rPr lang="en-US" sz="1400" dirty="0"/>
              <a:t>According to the PwC UK Careers (2025), the assessment process is divided into several steps and involves </a:t>
            </a:r>
            <a:r>
              <a:rPr lang="en-US" sz="1400" dirty="0" err="1"/>
              <a:t>behavioural</a:t>
            </a:r>
            <a:r>
              <a:rPr lang="en-US" sz="1400" dirty="0"/>
              <a:t>, case, and technical interviews. </a:t>
            </a:r>
          </a:p>
          <a:p>
            <a:r>
              <a:rPr lang="en-US" sz="1400" dirty="0"/>
              <a:t>The company operates on the principle of Right Person, Right Job, Right Time where there is good fit between the capability of an individual and the need of an </a:t>
            </a:r>
            <a:r>
              <a:rPr lang="en-US" sz="1400" dirty="0" err="1"/>
              <a:t>organisation</a:t>
            </a:r>
            <a:r>
              <a:rPr lang="en-US" sz="1400" dirty="0"/>
              <a:t>. </a:t>
            </a:r>
          </a:p>
          <a:p>
            <a:r>
              <a:rPr lang="en-US" sz="1400" dirty="0"/>
              <a:t>The attraction channels which are </a:t>
            </a:r>
            <a:r>
              <a:rPr lang="en-US" sz="1400" dirty="0" err="1"/>
              <a:t>utilised</a:t>
            </a:r>
            <a:r>
              <a:rPr lang="en-US" sz="1400" dirty="0"/>
              <a:t> in recruitment include internal mobility schemes, LinkedIn, and global graduate portals in order to obtain high-quality candidates. </a:t>
            </a:r>
          </a:p>
          <a:p>
            <a:r>
              <a:rPr lang="en-US" sz="1400" dirty="0"/>
              <a:t>All the stages are founded on fairness, inclusivity, and equal opportunity and supported by data privacy compliance and ethical review.</a:t>
            </a:r>
          </a:p>
        </p:txBody>
      </p:sp>
      <p:pic>
        <p:nvPicPr>
          <p:cNvPr id="5" name="Picture 4" descr="PwC Recruitment Process For 2025 Engineers // Unstop">
            <a:extLst>
              <a:ext uri="{FF2B5EF4-FFF2-40B4-BE49-F238E27FC236}">
                <a16:creationId xmlns:a16="http://schemas.microsoft.com/office/drawing/2014/main" id="{F6CBC639-3FDF-5D25-D294-210E1C7991A5}"/>
              </a:ext>
            </a:extLst>
          </p:cNvPr>
          <p:cNvPicPr>
            <a:picLocks noChangeAspect="1"/>
          </p:cNvPicPr>
          <p:nvPr/>
        </p:nvPicPr>
        <p:blipFill rotWithShape="1">
          <a:blip r:embed="rId3">
            <a:extLst>
              <a:ext uri="{28A0092B-C50C-407E-A947-70E740481C1C}">
                <a14:useLocalDpi xmlns:a14="http://schemas.microsoft.com/office/drawing/2010/main" val="0"/>
              </a:ext>
            </a:extLst>
          </a:blip>
          <a:srcRect t="18021"/>
          <a:stretch>
            <a:fillRect/>
          </a:stretch>
        </p:blipFill>
        <p:spPr bwMode="auto">
          <a:xfrm>
            <a:off x="5046808" y="2385432"/>
            <a:ext cx="3915468" cy="2797300"/>
          </a:xfrm>
          <a:prstGeom prst="rect">
            <a:avLst/>
          </a:prstGeom>
          <a:noFill/>
          <a:ln>
            <a:noFill/>
          </a:ln>
          <a:extLst>
            <a:ext uri="{53640926-AAD7-44D8-BBD7-CCE9431645EC}">
              <a14:shadowObscured xmlns:a14="http://schemas.microsoft.com/office/drawing/2010/main"/>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724262" cy="1320800"/>
          </a:xfrm>
        </p:spPr>
        <p:txBody>
          <a:bodyPr/>
          <a:lstStyle/>
          <a:p>
            <a:r>
              <a:rPr lang="en-US" dirty="0"/>
              <a:t>Job Analysis, Description and Person Specification</a:t>
            </a:r>
            <a:endParaRPr dirty="0"/>
          </a:p>
        </p:txBody>
      </p:sp>
      <p:sp>
        <p:nvSpPr>
          <p:cNvPr id="3" name="Content Placeholder 2"/>
          <p:cNvSpPr>
            <a:spLocks noGrp="1"/>
          </p:cNvSpPr>
          <p:nvPr>
            <p:ph idx="1"/>
          </p:nvPr>
        </p:nvSpPr>
        <p:spPr>
          <a:xfrm>
            <a:off x="609598" y="2160590"/>
            <a:ext cx="3962401" cy="3880773"/>
          </a:xfrm>
        </p:spPr>
        <p:txBody>
          <a:bodyPr>
            <a:noAutofit/>
          </a:bodyPr>
          <a:lstStyle/>
          <a:p>
            <a:r>
              <a:rPr lang="en-US" sz="1400" dirty="0"/>
              <a:t>With Job Analysis, it is possible to determine the most important tasks, the authority to make decisions, and the skills to transform jobs (CIPD, 2023), which allows making recruitment-based decisions using the data. </a:t>
            </a:r>
          </a:p>
          <a:p>
            <a:r>
              <a:rPr lang="en-US" sz="1400" dirty="0"/>
              <a:t>CIPD (2023) indicates that the reliability of selection is improved by the use of structured selection techniques, which reduces the level of bias during the evaluation of the candidate. </a:t>
            </a:r>
          </a:p>
          <a:p>
            <a:r>
              <a:rPr lang="en-US" sz="1400" dirty="0"/>
              <a:t>Job post of a Transformation Project Manager involves management of digital projects, coordination of stakeholders, and provision of innovation-based results.</a:t>
            </a:r>
          </a:p>
          <a:p>
            <a:r>
              <a:rPr lang="en-US" sz="1400" dirty="0"/>
              <a:t>PwC combines psychometric mapping and digital-skills models to compare the candidates with </a:t>
            </a:r>
            <a:r>
              <a:rPr lang="en-US" sz="1400" dirty="0" err="1"/>
              <a:t>behavioural</a:t>
            </a:r>
            <a:r>
              <a:rPr lang="en-US" sz="1400" dirty="0"/>
              <a:t> and technical criteria.</a:t>
            </a:r>
          </a:p>
        </p:txBody>
      </p:sp>
      <p:pic>
        <p:nvPicPr>
          <p:cNvPr id="5" name="Picture 4" descr="Job Analysis in HRM: Process, Tools and Techniques">
            <a:extLst>
              <a:ext uri="{FF2B5EF4-FFF2-40B4-BE49-F238E27FC236}">
                <a16:creationId xmlns:a16="http://schemas.microsoft.com/office/drawing/2014/main" id="{BA644915-B30D-0099-C034-1BC0F84E29F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802032" y="1930400"/>
            <a:ext cx="3943985" cy="3800475"/>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Interview Type 1: </a:t>
            </a:r>
            <a:r>
              <a:rPr lang="en-US" dirty="0" err="1"/>
              <a:t>Behavioural</a:t>
            </a:r>
            <a:r>
              <a:rPr lang="en-US" dirty="0"/>
              <a:t> Interview</a:t>
            </a:r>
            <a:endParaRPr dirty="0"/>
          </a:p>
        </p:txBody>
      </p:sp>
      <p:sp>
        <p:nvSpPr>
          <p:cNvPr id="3" name="Content Placeholder 2"/>
          <p:cNvSpPr>
            <a:spLocks noGrp="1"/>
          </p:cNvSpPr>
          <p:nvPr>
            <p:ph idx="1"/>
          </p:nvPr>
        </p:nvSpPr>
        <p:spPr>
          <a:xfrm>
            <a:off x="609598" y="2160590"/>
            <a:ext cx="3753971" cy="3880773"/>
          </a:xfrm>
        </p:spPr>
        <p:txBody>
          <a:bodyPr>
            <a:noAutofit/>
          </a:bodyPr>
          <a:lstStyle/>
          <a:p>
            <a:r>
              <a:rPr lang="en-US" sz="1400" dirty="0"/>
              <a:t>The </a:t>
            </a:r>
            <a:r>
              <a:rPr lang="en-US" sz="1400" dirty="0" err="1"/>
              <a:t>behavioural</a:t>
            </a:r>
            <a:r>
              <a:rPr lang="en-US" sz="1400" dirty="0"/>
              <a:t> interviews evaluate the past experiences that showed how PwC conducts its core values, which are teamwork, leadership, and integrity when interacting with clients. </a:t>
            </a:r>
          </a:p>
          <a:p>
            <a:r>
              <a:rPr lang="en-US" sz="1400" dirty="0"/>
              <a:t>The candidates answer structured questions such as, tell me when you brought change in your team. </a:t>
            </a:r>
          </a:p>
          <a:p>
            <a:r>
              <a:rPr lang="en-US" sz="1400" dirty="0"/>
              <a:t>Consistency and reliability in scoring answers is done through the use of the STAR method (Situation, Task, Action, Result).</a:t>
            </a:r>
          </a:p>
          <a:p>
            <a:r>
              <a:rPr lang="en-US" sz="1400" dirty="0"/>
              <a:t>Alder and Dinnen (2022) point out that the digital transformation demands </a:t>
            </a:r>
            <a:r>
              <a:rPr lang="en-US" sz="1400" dirty="0" err="1"/>
              <a:t>organisations</a:t>
            </a:r>
            <a:r>
              <a:rPr lang="en-US" sz="1400" dirty="0"/>
              <a:t> to change the models of talent-acquisition to attract professionals with tech-enabled skills.</a:t>
            </a:r>
          </a:p>
        </p:txBody>
      </p:sp>
      <p:pic>
        <p:nvPicPr>
          <p:cNvPr id="5" name="Picture 4" descr="Using the STAR method for your next behavioral interview (worksheet  included) – Career Advising &amp; Professional Development | MIT">
            <a:extLst>
              <a:ext uri="{FF2B5EF4-FFF2-40B4-BE49-F238E27FC236}">
                <a16:creationId xmlns:a16="http://schemas.microsoft.com/office/drawing/2014/main" id="{310ECA02-DFF0-E643-57FB-93E5533BA3E6}"/>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363570" y="2274959"/>
            <a:ext cx="4521959" cy="3391469"/>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Interview Type 2: Competency-Based Interview</a:t>
            </a:r>
            <a:endParaRPr dirty="0"/>
          </a:p>
        </p:txBody>
      </p:sp>
      <p:sp>
        <p:nvSpPr>
          <p:cNvPr id="3" name="Content Placeholder 2"/>
          <p:cNvSpPr>
            <a:spLocks noGrp="1"/>
          </p:cNvSpPr>
          <p:nvPr>
            <p:ph idx="1"/>
          </p:nvPr>
        </p:nvSpPr>
        <p:spPr>
          <a:xfrm>
            <a:off x="478970" y="2072814"/>
            <a:ext cx="3421226" cy="3880773"/>
          </a:xfrm>
        </p:spPr>
        <p:txBody>
          <a:bodyPr>
            <a:noAutofit/>
          </a:bodyPr>
          <a:lstStyle/>
          <a:p>
            <a:pPr algn="just"/>
            <a:r>
              <a:rPr lang="en-US" sz="1400" dirty="0"/>
              <a:t>Emphasizes technical and leadership skills, especially the strategic thinking skills, stakeholder management skills, and flexibility in delivering the transformation. </a:t>
            </a:r>
          </a:p>
          <a:p>
            <a:pPr algn="just"/>
            <a:r>
              <a:rPr lang="en-US" sz="1400" dirty="0"/>
              <a:t>Applicants are evaluated based on how they can use their knowledge in real business scenarios to make sure that they have measurable ability. </a:t>
            </a:r>
          </a:p>
          <a:p>
            <a:pPr algn="just"/>
            <a:r>
              <a:rPr lang="en-US" sz="1400" dirty="0"/>
              <a:t>PwC relies on preset competency models and scoring rubrics correlated with the internal performance models.</a:t>
            </a:r>
          </a:p>
          <a:p>
            <a:pPr algn="just"/>
            <a:r>
              <a:rPr lang="en-US" sz="1400" dirty="0"/>
              <a:t>According to Brown, Souto-Otero and Sadik (2023), the emergence of hybrid work reinvents the recruitment and employee-experience strategies.</a:t>
            </a:r>
          </a:p>
        </p:txBody>
      </p:sp>
      <p:pic>
        <p:nvPicPr>
          <p:cNvPr id="5" name="Picture 4" descr="Competency-Based Interview PowerPoint and Google Slides Template - PPT  Slides">
            <a:extLst>
              <a:ext uri="{FF2B5EF4-FFF2-40B4-BE49-F238E27FC236}">
                <a16:creationId xmlns:a16="http://schemas.microsoft.com/office/drawing/2014/main" id="{77890004-06B6-C85E-1BA7-CC87F5D3819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105634" y="2641564"/>
            <a:ext cx="4875080" cy="2743274"/>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Interview Type 3: Case Interview</a:t>
            </a:r>
            <a:endParaRPr dirty="0"/>
          </a:p>
        </p:txBody>
      </p:sp>
      <p:sp>
        <p:nvSpPr>
          <p:cNvPr id="3" name="Content Placeholder 2"/>
          <p:cNvSpPr>
            <a:spLocks noGrp="1"/>
          </p:cNvSpPr>
          <p:nvPr>
            <p:ph idx="1"/>
          </p:nvPr>
        </p:nvSpPr>
        <p:spPr>
          <a:xfrm>
            <a:off x="609599" y="2160590"/>
            <a:ext cx="3533193" cy="3880773"/>
          </a:xfrm>
        </p:spPr>
        <p:txBody>
          <a:bodyPr>
            <a:normAutofit lnSpcReduction="10000"/>
          </a:bodyPr>
          <a:lstStyle/>
          <a:p>
            <a:r>
              <a:rPr lang="en-US" sz="1400" dirty="0"/>
              <a:t>Case interviews are simulated real-life consulting scenarios that involve problem-solving, analysis, and innovations. </a:t>
            </a:r>
          </a:p>
          <a:p>
            <a:r>
              <a:rPr lang="en-US" sz="1400" dirty="0"/>
              <a:t>In order to evaluate the analytical form and clarity, candidates read information, determine the main problems, and suggest solutions. </a:t>
            </a:r>
          </a:p>
          <a:p>
            <a:r>
              <a:rPr lang="en-US" sz="1400" dirty="0"/>
              <a:t>Challenges the imagination, reasoning, and time management, which are similar to project requirements at the client level. </a:t>
            </a:r>
          </a:p>
          <a:p>
            <a:r>
              <a:rPr lang="en-US" sz="1400" dirty="0"/>
              <a:t>Mirrors the PwC culture of consultancy, based on pragmatic thinking, collaboration, and evidence-based advice.</a:t>
            </a:r>
          </a:p>
        </p:txBody>
      </p:sp>
      <p:pic>
        <p:nvPicPr>
          <p:cNvPr id="5" name="Picture 4" descr="How to ace the BCG case interview: step-by-step guide - Career in Consulting">
            <a:extLst>
              <a:ext uri="{FF2B5EF4-FFF2-40B4-BE49-F238E27FC236}">
                <a16:creationId xmlns:a16="http://schemas.microsoft.com/office/drawing/2014/main" id="{CA71D71C-3C4E-F9B2-3BD6-D68FE581029D}"/>
              </a:ext>
            </a:extLst>
          </p:cNvPr>
          <p:cNvPicPr>
            <a:picLocks noChangeAspect="1"/>
          </p:cNvPicPr>
          <p:nvPr/>
        </p:nvPicPr>
        <p:blipFill rotWithShape="1">
          <a:blip r:embed="rId3">
            <a:extLst>
              <a:ext uri="{28A0092B-C50C-407E-A947-70E740481C1C}">
                <a14:useLocalDpi xmlns:a14="http://schemas.microsoft.com/office/drawing/2010/main" val="0"/>
              </a:ext>
            </a:extLst>
          </a:blip>
          <a:srcRect l="22116" t="12251" r="22916" b="8547"/>
          <a:stretch>
            <a:fillRect/>
          </a:stretch>
        </p:blipFill>
        <p:spPr bwMode="auto">
          <a:xfrm>
            <a:off x="4394038" y="2160590"/>
            <a:ext cx="4540892" cy="3680373"/>
          </a:xfrm>
          <a:prstGeom prst="rect">
            <a:avLst/>
          </a:prstGeom>
          <a:noFill/>
          <a:ln>
            <a:noFill/>
          </a:ln>
          <a:extLst>
            <a:ext uri="{53640926-AAD7-44D8-BBD7-CCE9431645EC}">
              <a14:shadowObscured xmlns:a14="http://schemas.microsoft.com/office/drawing/2010/main"/>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Questioning Techniques in Interviews</a:t>
            </a:r>
            <a:endParaRPr dirty="0"/>
          </a:p>
        </p:txBody>
      </p:sp>
      <p:sp>
        <p:nvSpPr>
          <p:cNvPr id="3" name="Content Placeholder 2"/>
          <p:cNvSpPr>
            <a:spLocks noGrp="1"/>
          </p:cNvSpPr>
          <p:nvPr>
            <p:ph idx="1"/>
          </p:nvPr>
        </p:nvSpPr>
        <p:spPr/>
        <p:txBody>
          <a:bodyPr>
            <a:normAutofit lnSpcReduction="10000"/>
          </a:bodyPr>
          <a:lstStyle/>
          <a:p>
            <a:pPr algn="just"/>
            <a:r>
              <a:rPr lang="en-US" dirty="0"/>
              <a:t>Probing Questions aim to elaborate as a response to incomplete answers or vague responses to find out the decision-making procedures. </a:t>
            </a:r>
          </a:p>
          <a:p>
            <a:pPr algn="just"/>
            <a:r>
              <a:rPr lang="en-US" dirty="0"/>
              <a:t>Open questions: motivate the candidates to share ideas without restrictions, which leads to the discovery of motivation, creativity and thought. </a:t>
            </a:r>
          </a:p>
          <a:p>
            <a:pPr algn="just"/>
            <a:r>
              <a:rPr lang="en-US" dirty="0"/>
              <a:t>The Socratic questioning: questions thought, introspection and questions thought to determine the level of understanding and flexibility in problem solving. </a:t>
            </a:r>
          </a:p>
          <a:p>
            <a:pPr algn="just"/>
            <a:r>
              <a:rPr lang="en-US" dirty="0"/>
              <a:t>Leading questions: avoided as it is very unfair and can lead to confirmation bias. According to Bellantuono et al. (2021), digital transformation initiatives require change-management lessons to remain viable.</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Face-to-Face Interviews at PwC</a:t>
            </a:r>
            <a:endParaRPr dirty="0"/>
          </a:p>
        </p:txBody>
      </p:sp>
      <p:sp>
        <p:nvSpPr>
          <p:cNvPr id="3" name="Content Placeholder 2"/>
          <p:cNvSpPr>
            <a:spLocks noGrp="1"/>
          </p:cNvSpPr>
          <p:nvPr>
            <p:ph idx="1"/>
          </p:nvPr>
        </p:nvSpPr>
        <p:spPr>
          <a:xfrm>
            <a:off x="609598" y="2160590"/>
            <a:ext cx="6612295" cy="3880773"/>
          </a:xfrm>
        </p:spPr>
        <p:txBody>
          <a:bodyPr/>
          <a:lstStyle/>
          <a:p>
            <a:pPr algn="just"/>
            <a:r>
              <a:rPr lang="en-US" dirty="0"/>
              <a:t>Taking place at the offices of PwC, e.g. London Bridge or Manchester, where it was possible to directly interact with assessors and team members. </a:t>
            </a:r>
          </a:p>
          <a:p>
            <a:pPr algn="just"/>
            <a:r>
              <a:rPr lang="en-US" dirty="0"/>
              <a:t>Make possible the monitoring of non-verbal communication, such as confidence, professionalism, and interpersonal awareness. </a:t>
            </a:r>
          </a:p>
          <a:p>
            <a:pPr algn="just"/>
            <a:r>
              <a:rPr lang="en-US" dirty="0"/>
              <a:t>Evaluate cultural fit and teams compatibility, which is critical to transformation and consulting work. </a:t>
            </a:r>
          </a:p>
          <a:p>
            <a:pPr algn="just"/>
            <a:r>
              <a:rPr lang="en-US" dirty="0"/>
              <a:t>Group exercises and presentation of technical topics are often used together in the assessment.</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Online Interviews at PwC</a:t>
            </a:r>
            <a:endParaRPr dirty="0"/>
          </a:p>
        </p:txBody>
      </p:sp>
      <p:sp>
        <p:nvSpPr>
          <p:cNvPr id="3" name="Content Placeholder 2"/>
          <p:cNvSpPr>
            <a:spLocks noGrp="1"/>
          </p:cNvSpPr>
          <p:nvPr>
            <p:ph idx="1"/>
          </p:nvPr>
        </p:nvSpPr>
        <p:spPr/>
        <p:txBody>
          <a:bodyPr/>
          <a:lstStyle/>
          <a:p>
            <a:r>
              <a:rPr lang="en-US" dirty="0"/>
              <a:t>According to Kolhe and Bhat (2024), a successful recruitment plan should not focus on the economic but rather on the psychological competency evaluation.</a:t>
            </a:r>
          </a:p>
          <a:p>
            <a:r>
              <a:rPr lang="en-US" dirty="0"/>
              <a:t> Administered via </a:t>
            </a:r>
            <a:r>
              <a:rPr lang="en-US" dirty="0" err="1"/>
              <a:t>HireVue</a:t>
            </a:r>
            <a:r>
              <a:rPr lang="en-US" dirty="0"/>
              <a:t>, Microsoft Teams, or its own assessment platform (</a:t>
            </a:r>
            <a:r>
              <a:rPr lang="en-US" dirty="0" err="1"/>
              <a:t>PwCs</a:t>
            </a:r>
            <a:r>
              <a:rPr lang="en-US" dirty="0"/>
              <a:t>) which is global and flexible.</a:t>
            </a:r>
          </a:p>
          <a:p>
            <a:r>
              <a:rPr lang="en-US" dirty="0"/>
              <a:t>Increase diversity through elimination of geographic and scheduling costs, to ensure fair access.</a:t>
            </a:r>
          </a:p>
          <a:p>
            <a:r>
              <a:rPr lang="en-US" dirty="0"/>
              <a:t>Restrict low-level interpersonal monitoring, which can at times diminish the level of assessment.</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Comparison: Online vs Face to Face Interviews</a:t>
            </a:r>
            <a:endParaRPr dirty="0"/>
          </a:p>
        </p:txBody>
      </p:sp>
      <p:graphicFrame>
        <p:nvGraphicFramePr>
          <p:cNvPr id="7" name="Content Placeholder 6">
            <a:extLst>
              <a:ext uri="{FF2B5EF4-FFF2-40B4-BE49-F238E27FC236}">
                <a16:creationId xmlns:a16="http://schemas.microsoft.com/office/drawing/2014/main" id="{DC92EE53-2060-ACB1-2D46-B2C32C9686C4}"/>
              </a:ext>
            </a:extLst>
          </p:cNvPr>
          <p:cNvGraphicFramePr>
            <a:graphicFrameLocks noGrp="1"/>
          </p:cNvGraphicFramePr>
          <p:nvPr>
            <p:ph idx="1"/>
            <p:extLst>
              <p:ext uri="{D42A27DB-BD31-4B8C-83A1-F6EECF244321}">
                <p14:modId xmlns:p14="http://schemas.microsoft.com/office/powerpoint/2010/main" val="1145271583"/>
              </p:ext>
            </p:extLst>
          </p:nvPr>
        </p:nvGraphicFramePr>
        <p:xfrm>
          <a:off x="609599" y="2164701"/>
          <a:ext cx="6904653" cy="4065038"/>
        </p:xfrm>
        <a:graphic>
          <a:graphicData uri="http://schemas.openxmlformats.org/drawingml/2006/table">
            <a:tbl>
              <a:tblPr firstRow="1" firstCol="1" bandRow="1">
                <a:tableStyleId>{5C22544A-7EE6-4342-B048-85BDC9FD1C3A}</a:tableStyleId>
              </a:tblPr>
              <a:tblGrid>
                <a:gridCol w="2301551">
                  <a:extLst>
                    <a:ext uri="{9D8B030D-6E8A-4147-A177-3AD203B41FA5}">
                      <a16:colId xmlns:a16="http://schemas.microsoft.com/office/drawing/2014/main" val="1995128131"/>
                    </a:ext>
                  </a:extLst>
                </a:gridCol>
                <a:gridCol w="2301551">
                  <a:extLst>
                    <a:ext uri="{9D8B030D-6E8A-4147-A177-3AD203B41FA5}">
                      <a16:colId xmlns:a16="http://schemas.microsoft.com/office/drawing/2014/main" val="2461306377"/>
                    </a:ext>
                  </a:extLst>
                </a:gridCol>
                <a:gridCol w="2301551">
                  <a:extLst>
                    <a:ext uri="{9D8B030D-6E8A-4147-A177-3AD203B41FA5}">
                      <a16:colId xmlns:a16="http://schemas.microsoft.com/office/drawing/2014/main" val="2172970762"/>
                    </a:ext>
                  </a:extLst>
                </a:gridCol>
              </a:tblGrid>
              <a:tr h="425906">
                <a:tc>
                  <a:txBody>
                    <a:bodyPr/>
                    <a:lstStyle/>
                    <a:p>
                      <a:pPr marL="0" marR="0" algn="ctr">
                        <a:lnSpc>
                          <a:spcPct val="150000"/>
                        </a:lnSpc>
                        <a:spcAft>
                          <a:spcPts val="800"/>
                        </a:spcAft>
                        <a:buNone/>
                      </a:pPr>
                      <a:r>
                        <a:rPr lang="en-US" sz="1500" kern="100" dirty="0">
                          <a:effectLst/>
                        </a:rPr>
                        <a:t>Criterion</a:t>
                      </a:r>
                      <a:endParaRPr lang="en-US" sz="15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50000"/>
                        </a:lnSpc>
                        <a:spcAft>
                          <a:spcPts val="800"/>
                        </a:spcAft>
                        <a:buNone/>
                      </a:pPr>
                      <a:r>
                        <a:rPr lang="en-US" sz="1500" kern="100">
                          <a:effectLst/>
                        </a:rPr>
                        <a:t>Face-to-Face</a:t>
                      </a:r>
                      <a:endParaRPr lang="en-US" sz="15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50000"/>
                        </a:lnSpc>
                        <a:spcAft>
                          <a:spcPts val="800"/>
                        </a:spcAft>
                        <a:buNone/>
                      </a:pPr>
                      <a:r>
                        <a:rPr lang="en-US" sz="1500" kern="100">
                          <a:effectLst/>
                        </a:rPr>
                        <a:t>Online</a:t>
                      </a:r>
                      <a:endParaRPr lang="en-US" sz="15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2646236323"/>
                  </a:ext>
                </a:extLst>
              </a:tr>
              <a:tr h="909615">
                <a:tc>
                  <a:txBody>
                    <a:bodyPr/>
                    <a:lstStyle/>
                    <a:p>
                      <a:pPr marL="0" marR="0" algn="ctr">
                        <a:lnSpc>
                          <a:spcPct val="150000"/>
                        </a:lnSpc>
                        <a:spcAft>
                          <a:spcPts val="800"/>
                        </a:spcAft>
                        <a:buNone/>
                      </a:pPr>
                      <a:r>
                        <a:rPr lang="en-US" sz="1500" kern="100">
                          <a:effectLst/>
                        </a:rPr>
                        <a:t>Observation</a:t>
                      </a:r>
                      <a:endParaRPr lang="en-US" sz="15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50000"/>
                        </a:lnSpc>
                        <a:spcAft>
                          <a:spcPts val="800"/>
                        </a:spcAft>
                        <a:buNone/>
                      </a:pPr>
                      <a:r>
                        <a:rPr lang="en-US" sz="1500" kern="100" dirty="0">
                          <a:effectLst/>
                        </a:rPr>
                        <a:t>High level of non-verbal insight</a:t>
                      </a:r>
                      <a:endParaRPr lang="en-US" sz="15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50000"/>
                        </a:lnSpc>
                        <a:spcAft>
                          <a:spcPts val="800"/>
                        </a:spcAft>
                        <a:buNone/>
                      </a:pPr>
                      <a:r>
                        <a:rPr lang="en-US" sz="1500" kern="100">
                          <a:effectLst/>
                        </a:rPr>
                        <a:t>Limited body language cues</a:t>
                      </a:r>
                      <a:endParaRPr lang="en-US" sz="15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370902752"/>
                  </a:ext>
                </a:extLst>
              </a:tr>
              <a:tr h="909839">
                <a:tc>
                  <a:txBody>
                    <a:bodyPr/>
                    <a:lstStyle/>
                    <a:p>
                      <a:pPr marL="0" marR="0" algn="ctr">
                        <a:lnSpc>
                          <a:spcPct val="150000"/>
                        </a:lnSpc>
                        <a:spcAft>
                          <a:spcPts val="800"/>
                        </a:spcAft>
                        <a:buNone/>
                      </a:pPr>
                      <a:r>
                        <a:rPr lang="en-US" sz="1500" kern="100">
                          <a:effectLst/>
                        </a:rPr>
                        <a:t>Accessibility</a:t>
                      </a:r>
                      <a:endParaRPr lang="en-US" sz="15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50000"/>
                        </a:lnSpc>
                        <a:spcAft>
                          <a:spcPts val="800"/>
                        </a:spcAft>
                        <a:buNone/>
                      </a:pPr>
                      <a:r>
                        <a:rPr lang="en-US" sz="1500" kern="100">
                          <a:effectLst/>
                        </a:rPr>
                        <a:t>Location dependent</a:t>
                      </a:r>
                      <a:endParaRPr lang="en-US" sz="15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50000"/>
                        </a:lnSpc>
                        <a:spcAft>
                          <a:spcPts val="800"/>
                        </a:spcAft>
                        <a:buNone/>
                      </a:pPr>
                      <a:r>
                        <a:rPr lang="en-US" sz="1500" kern="100">
                          <a:effectLst/>
                        </a:rPr>
                        <a:t>Global access and flexible participation</a:t>
                      </a:r>
                      <a:endParaRPr lang="en-US" sz="15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790396373"/>
                  </a:ext>
                </a:extLst>
              </a:tr>
              <a:tr h="909839">
                <a:tc>
                  <a:txBody>
                    <a:bodyPr/>
                    <a:lstStyle/>
                    <a:p>
                      <a:pPr marL="0" marR="0" algn="ctr">
                        <a:lnSpc>
                          <a:spcPct val="150000"/>
                        </a:lnSpc>
                        <a:spcAft>
                          <a:spcPts val="800"/>
                        </a:spcAft>
                        <a:buNone/>
                      </a:pPr>
                      <a:r>
                        <a:rPr lang="en-US" sz="1500" kern="100">
                          <a:effectLst/>
                        </a:rPr>
                        <a:t>Cost &amp; Time</a:t>
                      </a:r>
                      <a:endParaRPr lang="en-US" sz="15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50000"/>
                        </a:lnSpc>
                        <a:spcAft>
                          <a:spcPts val="800"/>
                        </a:spcAft>
                        <a:buNone/>
                      </a:pPr>
                      <a:r>
                        <a:rPr lang="en-US" sz="1500" kern="100">
                          <a:effectLst/>
                        </a:rPr>
                        <a:t>Higher logistical costs</a:t>
                      </a:r>
                      <a:endParaRPr lang="en-US" sz="15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50000"/>
                        </a:lnSpc>
                        <a:spcAft>
                          <a:spcPts val="800"/>
                        </a:spcAft>
                        <a:buNone/>
                      </a:pPr>
                      <a:r>
                        <a:rPr lang="en-US" sz="1500" kern="100">
                          <a:effectLst/>
                        </a:rPr>
                        <a:t>Lower costs and faster scheduling</a:t>
                      </a:r>
                      <a:endParaRPr lang="en-US" sz="15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4137156833"/>
                  </a:ext>
                </a:extLst>
              </a:tr>
              <a:tr h="909839">
                <a:tc>
                  <a:txBody>
                    <a:bodyPr/>
                    <a:lstStyle/>
                    <a:p>
                      <a:pPr marL="0" marR="0" algn="ctr">
                        <a:lnSpc>
                          <a:spcPct val="150000"/>
                        </a:lnSpc>
                        <a:spcAft>
                          <a:spcPts val="800"/>
                        </a:spcAft>
                        <a:buNone/>
                      </a:pPr>
                      <a:r>
                        <a:rPr lang="en-US" sz="1500" kern="100">
                          <a:effectLst/>
                        </a:rPr>
                        <a:t>Bias Control</a:t>
                      </a:r>
                      <a:endParaRPr lang="en-US" sz="15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50000"/>
                        </a:lnSpc>
                        <a:spcAft>
                          <a:spcPts val="800"/>
                        </a:spcAft>
                        <a:buNone/>
                      </a:pPr>
                      <a:r>
                        <a:rPr lang="en-US" sz="1500" kern="100">
                          <a:effectLst/>
                        </a:rPr>
                        <a:t>Subjective potential</a:t>
                      </a:r>
                      <a:endParaRPr lang="en-US" sz="15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50000"/>
                        </a:lnSpc>
                        <a:spcAft>
                          <a:spcPts val="800"/>
                        </a:spcAft>
                        <a:buNone/>
                      </a:pPr>
                      <a:r>
                        <a:rPr lang="en-US" sz="1500" kern="100" dirty="0">
                          <a:effectLst/>
                        </a:rPr>
                        <a:t>Structured digital scoring reduces bias</a:t>
                      </a:r>
                      <a:endParaRPr lang="en-US" sz="15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3561448897"/>
                  </a:ext>
                </a:extLst>
              </a:tr>
            </a:tbl>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Recruitment Ethics and Diversity</a:t>
            </a:r>
            <a:endParaRPr dirty="0"/>
          </a:p>
        </p:txBody>
      </p:sp>
      <p:sp>
        <p:nvSpPr>
          <p:cNvPr id="3" name="Content Placeholder 2"/>
          <p:cNvSpPr>
            <a:spLocks noGrp="1"/>
          </p:cNvSpPr>
          <p:nvPr>
            <p:ph idx="1"/>
          </p:nvPr>
        </p:nvSpPr>
        <p:spPr/>
        <p:txBody>
          <a:bodyPr>
            <a:normAutofit fontScale="92500"/>
          </a:bodyPr>
          <a:lstStyle/>
          <a:p>
            <a:pPr algn="just"/>
            <a:r>
              <a:rPr lang="en-US" dirty="0"/>
              <a:t>PwC has zero-tolerance levels with regard to discrimination practices, and all its recruiting policies incorporate equality and diversity. </a:t>
            </a:r>
          </a:p>
          <a:p>
            <a:pPr algn="just"/>
            <a:r>
              <a:rPr lang="en-US" dirty="0"/>
              <a:t>Interview boards are designed in a way to provide gender and ethnic representation minimizing unconscious bias. </a:t>
            </a:r>
          </a:p>
          <a:p>
            <a:pPr algn="just"/>
            <a:r>
              <a:rPr lang="en-US" dirty="0"/>
              <a:t>According to Jedynak et al. (2021), digital transformation relies on adaptive leadership and restructured HR.</a:t>
            </a:r>
          </a:p>
          <a:p>
            <a:pPr algn="just"/>
            <a:r>
              <a:rPr lang="en-US" dirty="0"/>
              <a:t>Each and every assessor undertakes diversity and bias-awareness training every year. </a:t>
            </a:r>
          </a:p>
          <a:p>
            <a:pPr algn="just"/>
            <a:r>
              <a:rPr lang="en-US" dirty="0"/>
              <a:t>Data management is in accordance with the GDPR and internal ethics, which guarantees confidentiality and transparency.</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Conclusion</a:t>
            </a:r>
            <a:endParaRPr dirty="0"/>
          </a:p>
        </p:txBody>
      </p:sp>
      <p:sp>
        <p:nvSpPr>
          <p:cNvPr id="3" name="Content Placeholder 2"/>
          <p:cNvSpPr>
            <a:spLocks noGrp="1"/>
          </p:cNvSpPr>
          <p:nvPr>
            <p:ph idx="1"/>
          </p:nvPr>
        </p:nvSpPr>
        <p:spPr/>
        <p:txBody>
          <a:bodyPr/>
          <a:lstStyle/>
          <a:p>
            <a:pPr algn="just"/>
            <a:r>
              <a:rPr lang="en-US" dirty="0"/>
              <a:t>The recruitment process at PwC UK is structured, consistent and it is consistent with the business transformation objectives. </a:t>
            </a:r>
          </a:p>
          <a:p>
            <a:pPr algn="just"/>
            <a:r>
              <a:rPr lang="en-US" dirty="0"/>
              <a:t>The </a:t>
            </a:r>
            <a:r>
              <a:rPr lang="en-US" dirty="0" err="1"/>
              <a:t>behavioural</a:t>
            </a:r>
            <a:r>
              <a:rPr lang="en-US" dirty="0"/>
              <a:t> interview, competency and case interview will ensure that there is a multi-dimensional assessment of potential among the candidates. </a:t>
            </a:r>
          </a:p>
          <a:p>
            <a:pPr algn="just"/>
            <a:r>
              <a:rPr lang="en-US" dirty="0"/>
              <a:t>The styles of interrogation represent the compatibility with </a:t>
            </a:r>
            <a:r>
              <a:rPr lang="en-US" dirty="0" err="1"/>
              <a:t>organisational</a:t>
            </a:r>
            <a:r>
              <a:rPr lang="en-US" dirty="0"/>
              <a:t> culture and emotional intelligence. </a:t>
            </a:r>
          </a:p>
          <a:p>
            <a:pPr algn="just"/>
            <a:r>
              <a:rPr lang="en-US" dirty="0"/>
              <a:t>The combination of face-to-face and online assessment will enhance agility, inclusivity and sustainability of the environment.</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E8898B-947B-C78C-50CB-7D40B9F2054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4080E79-22A0-8BF2-6703-95240DFEC526}"/>
              </a:ext>
            </a:extLst>
          </p:cNvPr>
          <p:cNvSpPr>
            <a:spLocks noGrp="1"/>
          </p:cNvSpPr>
          <p:nvPr>
            <p:ph type="title"/>
          </p:nvPr>
        </p:nvSpPr>
        <p:spPr/>
        <p:txBody>
          <a:bodyPr/>
          <a:lstStyle/>
          <a:p>
            <a:r>
              <a:rPr lang="en-US" dirty="0"/>
              <a:t>References</a:t>
            </a:r>
            <a:endParaRPr dirty="0"/>
          </a:p>
        </p:txBody>
      </p:sp>
      <p:sp>
        <p:nvSpPr>
          <p:cNvPr id="3" name="Content Placeholder 2">
            <a:extLst>
              <a:ext uri="{FF2B5EF4-FFF2-40B4-BE49-F238E27FC236}">
                <a16:creationId xmlns:a16="http://schemas.microsoft.com/office/drawing/2014/main" id="{55BEF367-4DC6-735D-18D2-9FF25C6887A0}"/>
              </a:ext>
            </a:extLst>
          </p:cNvPr>
          <p:cNvSpPr>
            <a:spLocks noGrp="1"/>
          </p:cNvSpPr>
          <p:nvPr>
            <p:ph idx="1"/>
          </p:nvPr>
        </p:nvSpPr>
        <p:spPr>
          <a:xfrm>
            <a:off x="460308" y="1656737"/>
            <a:ext cx="6761585" cy="3880773"/>
          </a:xfrm>
        </p:spPr>
        <p:txBody>
          <a:bodyPr>
            <a:normAutofit lnSpcReduction="10000"/>
          </a:bodyPr>
          <a:lstStyle/>
          <a:p>
            <a:pPr algn="just"/>
            <a:r>
              <a:rPr lang="en-US" sz="1200" dirty="0"/>
              <a:t>Alder, M. and Dinnen, M., 2022. Digital talent: Find, recruit and retain the people your business needs in a world of digital transformation. Kogan Page Publishers.</a:t>
            </a:r>
          </a:p>
          <a:p>
            <a:pPr algn="just"/>
            <a:r>
              <a:rPr lang="en-US" sz="1200" dirty="0"/>
              <a:t>Bellantuono, N., Nuzzi, A., </a:t>
            </a:r>
            <a:r>
              <a:rPr lang="en-US" sz="1200" dirty="0" err="1"/>
              <a:t>Pontrandolfo</a:t>
            </a:r>
            <a:r>
              <a:rPr lang="en-US" sz="1200" dirty="0"/>
              <a:t>, P. and </a:t>
            </a:r>
            <a:r>
              <a:rPr lang="en-US" sz="1200" dirty="0" err="1"/>
              <a:t>Scozzi</a:t>
            </a:r>
            <a:r>
              <a:rPr lang="en-US" sz="1200" dirty="0"/>
              <a:t>, B., 2021. Digital transformation models for the I4. 0 transition: Lessons from the change management literature. Sustainability, 13(23), p.12941.</a:t>
            </a:r>
          </a:p>
          <a:p>
            <a:pPr algn="just"/>
            <a:r>
              <a:rPr lang="en-US" sz="1200" dirty="0"/>
              <a:t>Brown, P., Souto-Otero, M. and Sadik, S., 2023. Digital transformation and the future of work. In The SAGE Handbook of Digital Society (pp. 559-572). SAGE Publications Ltd.</a:t>
            </a:r>
          </a:p>
          <a:p>
            <a:pPr algn="just"/>
            <a:r>
              <a:rPr lang="en-US" sz="1200" dirty="0"/>
              <a:t>CIPD, 2023. Selection Methods Factsheet. Available at: https://www.cipd.org/en/knowledge/factsheets/selection-factsheet. [Accessed On: 06.11.2025]</a:t>
            </a:r>
          </a:p>
          <a:p>
            <a:pPr algn="just"/>
            <a:r>
              <a:rPr lang="en-US" sz="1200" dirty="0"/>
              <a:t>Jedynak, M., </a:t>
            </a:r>
            <a:r>
              <a:rPr lang="en-US" sz="1200" dirty="0" err="1"/>
              <a:t>Czakon</a:t>
            </a:r>
            <a:r>
              <a:rPr lang="en-US" sz="1200" dirty="0"/>
              <a:t>, W., </a:t>
            </a:r>
            <a:r>
              <a:rPr lang="en-US" sz="1200" dirty="0" err="1"/>
              <a:t>Kuźniarska</a:t>
            </a:r>
            <a:r>
              <a:rPr lang="en-US" sz="1200" dirty="0"/>
              <a:t>, A. and Mania, K., 2021. Digital transformation of organizations: what do we know and where to go next?. Journal of Organizational Change Management, 34(3), pp.629-652.</a:t>
            </a:r>
          </a:p>
          <a:p>
            <a:pPr algn="just"/>
            <a:r>
              <a:rPr lang="en-US" sz="1200" dirty="0"/>
              <a:t>Kolhe, D. and Bhat, A., 2024. Recruitment and Selection in a Global Market: Economic Costs and Psychological Competencies. International Journal of Intellectual Human Resource Management (IJIHRM), 5(02), pp.15-29.</a:t>
            </a:r>
          </a:p>
          <a:p>
            <a:pPr algn="just"/>
            <a:r>
              <a:rPr lang="en-US" sz="1200" dirty="0"/>
              <a:t>PwC UK Careers, 2025. Assessment Journey and Interview Tips. Available at: https://www.pwc.co.uk/careers.html. [Accessed On: 06.11.2025]</a:t>
            </a:r>
          </a:p>
        </p:txBody>
      </p:sp>
    </p:spTree>
    <p:extLst>
      <p:ext uri="{BB962C8B-B14F-4D97-AF65-F5344CB8AC3E}">
        <p14:creationId xmlns:p14="http://schemas.microsoft.com/office/powerpoint/2010/main" val="1420928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86DE3F-AFC4-F337-C8B7-11F6F11BBF2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65F2F41-49CC-B372-50A8-473D555A87DE}"/>
              </a:ext>
            </a:extLst>
          </p:cNvPr>
          <p:cNvSpPr>
            <a:spLocks noGrp="1"/>
          </p:cNvSpPr>
          <p:nvPr>
            <p:ph type="title"/>
          </p:nvPr>
        </p:nvSpPr>
        <p:spPr>
          <a:xfrm>
            <a:off x="1398143" y="2768600"/>
            <a:ext cx="6347713" cy="1320800"/>
          </a:xfrm>
        </p:spPr>
        <p:txBody>
          <a:bodyPr>
            <a:normAutofit/>
          </a:bodyPr>
          <a:lstStyle/>
          <a:p>
            <a:pPr algn="ctr"/>
            <a:r>
              <a:rPr lang="en-US" sz="8000" b="1" dirty="0"/>
              <a:t>Thank You</a:t>
            </a:r>
            <a:endParaRPr sz="8000" b="1" dirty="0"/>
          </a:p>
        </p:txBody>
      </p:sp>
    </p:spTree>
    <p:extLst>
      <p:ext uri="{BB962C8B-B14F-4D97-AF65-F5344CB8AC3E}">
        <p14:creationId xmlns:p14="http://schemas.microsoft.com/office/powerpoint/2010/main" val="2674231551"/>
      </p:ext>
    </p:extLst>
  </p:cSld>
  <p:clrMapOvr>
    <a:masterClrMapping/>
  </p:clrMapOvr>
</p:sld>
</file>

<file path=ppt/theme/theme1.xml><?xml version="1.0" encoding="utf-8"?>
<a:theme xmlns:a="http://schemas.openxmlformats.org/drawingml/2006/main" name="Facet">
  <a:themeElements>
    <a:clrScheme name="Yellow Orange">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8C59B386-999D-4CB6-B907-9F3997C027C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171</TotalTime>
  <Words>2028</Words>
  <Application>Microsoft Office PowerPoint</Application>
  <PresentationFormat>On-screen Show (4:3)</PresentationFormat>
  <Paragraphs>109</Paragraphs>
  <Slides>16</Slides>
  <Notes>16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Calibri</vt:lpstr>
      <vt:lpstr>Times New Roman</vt:lpstr>
      <vt:lpstr>Trebuchet MS</vt:lpstr>
      <vt:lpstr>Wingdings 3</vt:lpstr>
      <vt:lpstr>Facet</vt:lpstr>
      <vt:lpstr>Recruiting for Business Transformation at PwC UK</vt:lpstr>
      <vt:lpstr>Table of content </vt:lpstr>
      <vt:lpstr>Introduction to PwC UK</vt:lpstr>
      <vt:lpstr>Recruitment Process at PwC UK</vt:lpstr>
      <vt:lpstr>Job Analysis, Description and Person Specification</vt:lpstr>
      <vt:lpstr>Interview Type 1: Behavioural Interview</vt:lpstr>
      <vt:lpstr>Interview Type 2: Competency-Based Interview</vt:lpstr>
      <vt:lpstr>Interview Type 3: Case Interview</vt:lpstr>
      <vt:lpstr>Questioning Techniques in Interviews</vt:lpstr>
      <vt:lpstr>Face-to-Face Interviews at PwC</vt:lpstr>
      <vt:lpstr>Online Interviews at PwC</vt:lpstr>
      <vt:lpstr>Comparison: Online vs Face to Face Interviews</vt:lpstr>
      <vt:lpstr>Recruitment Ethics and Diversity</vt:lpstr>
      <vt:lpstr>Conclusion</vt:lpstr>
      <vt:lpstr>References</vt:lpstr>
      <vt:lpstr>Thank You</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Recruiting for Business Transformation at PwC UK</dc:title>
  <dc:subject/>
  <dc:creator>Maria David</dc:creator>
  <cp:keywords/>
  <dc:description>generated using python-pptx</dc:description>
  <cp:lastModifiedBy>user</cp:lastModifiedBy>
  <cp:revision>30</cp:revision>
  <dcterms:created xsi:type="dcterms:W3CDTF">2013-01-27T09:14:16Z</dcterms:created>
  <dcterms:modified xsi:type="dcterms:W3CDTF">2025-11-07T12:12:22Z</dcterms:modified>
  <cp:category/>
</cp:coreProperties>
</file>