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78" r:id="rId6"/>
    <p:sldId id="260" r:id="rId7"/>
    <p:sldId id="279" r:id="rId8"/>
    <p:sldId id="261" r:id="rId9"/>
    <p:sldId id="264" r:id="rId10"/>
    <p:sldId id="273" r:id="rId11"/>
    <p:sldId id="272" r:id="rId12"/>
    <p:sldId id="289" r:id="rId13"/>
    <p:sldId id="262" r:id="rId14"/>
    <p:sldId id="277" r:id="rId15"/>
    <p:sldId id="266" r:id="rId16"/>
    <p:sldId id="275" r:id="rId17"/>
    <p:sldId id="276" r:id="rId18"/>
    <p:sldId id="265" r:id="rId19"/>
    <p:sldId id="271" r:id="rId20"/>
    <p:sldId id="282" r:id="rId21"/>
    <p:sldId id="281" r:id="rId22"/>
    <p:sldId id="290" r:id="rId23"/>
    <p:sldId id="274" r:id="rId24"/>
    <p:sldId id="267" r:id="rId25"/>
    <p:sldId id="268" r:id="rId26"/>
    <p:sldId id="269" r:id="rId27"/>
    <p:sldId id="270" r:id="rId28"/>
    <p:sldId id="288" r:id="rId29"/>
    <p:sldId id="280" r:id="rId30"/>
    <p:sldId id="286" r:id="rId31"/>
    <p:sldId id="284" r:id="rId32"/>
    <p:sldId id="283" r:id="rId33"/>
    <p:sldId id="285" r:id="rId34"/>
    <p:sldId id="287" r:id="rId3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249" autoAdjust="0"/>
  </p:normalViewPr>
  <p:slideViewPr>
    <p:cSldViewPr snapToGrid="0">
      <p:cViewPr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804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6EA9F2-11F9-400E-8785-F5204FCC41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9CC80C9-C84B-4A35-9EDF-34BD3AE94C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72E56C-9280-4A26-9310-78FC70F9F9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A1627-A3BB-4866-AEAC-9FFA473D9419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DECC99-9C5A-4AEF-BB86-BB8F00E5DE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B2C65D-A50D-4F18-974C-9895F3F28B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B3DE15-6FDB-4A83-8B51-2DEAB1521D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17257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CE77D9-6BAE-4E23-A6DD-3DEC44CE16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396165-76E9-440D-AED3-49A0CC62A4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5896E8-D330-4E13-A58C-31DBF83E21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A1627-A3BB-4866-AEAC-9FFA473D9419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2B8B1E-3C30-4491-98E7-2EA061D3AE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4E82C9-C217-401A-85F0-DEEDD84D4A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B3DE15-6FDB-4A83-8B51-2DEAB1521D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52706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261BF3-4F28-4C90-9D6C-CD0AFC6D8E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E980D04-2F3F-4B74-91EA-931555BF6D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F2ECB1-3EEF-42B7-A9EF-6E5351B95D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A1627-A3BB-4866-AEAC-9FFA473D9419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C7D746-AF54-4F55-AC97-5DC98244D2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4EB38F-B198-4FE4-9C25-0A129E8506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B3DE15-6FDB-4A83-8B51-2DEAB1521D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34757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CF4F0-5BB1-4796-886B-BB10EBD02C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0D4B7C-CAF0-4F91-B1B9-63128A9FA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6D42289-D0CF-4133-857F-A162B3104F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3E7BC4-0661-4A70-B781-57E71400EC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A1627-A3BB-4866-AEAC-9FFA473D9419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9C61EF-AC39-4193-AA29-B45E742F6B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E4E1F13-7DDA-403C-A320-B3E0E0C230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B3DE15-6FDB-4A83-8B51-2DEAB1521D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57372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9B2FBD-DB27-455A-BD52-A0DECC9D39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BE8AC9-3129-4045-B531-A214E2983F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3F668B-7C3B-422B-B448-711D053CDC1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E377056-F32B-49D0-A8B4-8F16B6563C3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039BFD9-8C95-4E3B-9636-37C19B9E6DC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3DC7B86-CF93-4F08-AAAF-2045AA16D4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A1627-A3BB-4866-AEAC-9FFA473D9419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0B77BBA-CE62-4230-922F-DF38933E6D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1DBACCF-C6DF-4603-876C-A58C7C09D0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B3DE15-6FDB-4A83-8B51-2DEAB1521D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64274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126E4-86BE-4FC8-8C3C-FD9B89D8FD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6081309-BCA0-476B-AD6A-AB37B8E9B4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A1627-A3BB-4866-AEAC-9FFA473D9419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98B37D-2D7E-45F6-839A-1D83450103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2444AD0-72A2-4961-B041-B1CA3245C1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B3DE15-6FDB-4A83-8B51-2DEAB1521D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62264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07BD0D9-EC9A-4962-92D8-3D8BA8B22E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A1627-A3BB-4866-AEAC-9FFA473D9419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ABEF806-467F-4BEE-A12A-8AFBB20DCD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C116FE9-6C7C-48BB-99D6-7EDBDFEDC0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B3DE15-6FDB-4A83-8B51-2DEAB1521D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26607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8A0BB7-D03A-48D9-A994-906584B0A8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093267-7672-4B04-91D4-5D61D9973C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A8362DD-0575-46AE-A720-9E635EED11D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F2964C-08E3-44B7-8488-25F4778DFD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A1627-A3BB-4866-AEAC-9FFA473D9419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F9A3C9-76D7-4E3B-BF52-B046DD9676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C58774-495E-48CC-A0EC-10C5BB99E7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B3DE15-6FDB-4A83-8B51-2DEAB1521D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88859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CEC21B-62E6-48CA-AE28-FDFD4A4BAF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F8BAF0F-6F96-4149-87C5-DED1161A97F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CF9D66-6C17-43F5-945E-16078A2095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0600A1-AE33-4A40-8A22-533F5FE076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A1627-A3BB-4866-AEAC-9FFA473D9419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DD52E7-6347-42AF-8528-04320845A8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D2ECE3-FA5F-42FA-A05B-42F57FA97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B3DE15-6FDB-4A83-8B51-2DEAB1521D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06955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89BBDE-03DA-4521-B89F-B3BEE86782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4C77B4-58CB-4708-B7DB-72D2028E22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CB8835-1120-4E0C-86A6-5EA70717DB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A1627-A3BB-4866-AEAC-9FFA473D9419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11E885-2A68-4FBC-A299-467B0C3C85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2D6556-A45B-476E-A358-398017EB09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B3DE15-6FDB-4A83-8B51-2DEAB1521D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4652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F08304A-8C9F-4509-BB8C-6132AE37A3A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E81A850-2A6E-4559-BB76-FC2766D9A6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C94CEF-067E-4B0E-9146-C71F9B335F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A1627-A3BB-4866-AEAC-9FFA473D9419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684C32-64D1-40A7-89C3-4736A3CD64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6B2BEB-54B2-40F9-B9CF-5A9CD5F669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B3DE15-6FDB-4A83-8B51-2DEAB1521D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64986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60243FE-C421-4EFB-AD9B-90BEF91A07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BA3113-4EA2-4B93-AD64-26B2D1CD71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420150-B2A3-4F5F-BE0C-49B6D56A089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9A1627-A3BB-4866-AEAC-9FFA473D9419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941E37-6083-4FBD-BA36-B151AF6C498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479364-B4DB-4F17-BE80-F9D03F9619D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B3DE15-6FDB-4A83-8B51-2DEAB1521D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8278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ruleof6ix.fieldofscience.com/2012_01_01_archive.html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creativecommons.org/licenses/by-nc-sa/3.0/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1.sv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sv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sovereignwales.com/2015/05/02/mmr-vaccine-swansea-measles-outbreak-figures-given-out-by-public-health-wales-were-often-ambiguous-and-exaggerated-2/" TargetMode="External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9.sv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9.sv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news/uk-wales-22120195" TargetMode="External"/><Relationship Id="rId7" Type="http://schemas.openxmlformats.org/officeDocument/2006/relationships/hyperlink" Target="https://theconversation.com/amp/why-are-the-vaccination-rates-in%20-England-falling-64931" TargetMode="External"/><Relationship Id="rId2" Type="http://schemas.openxmlformats.org/officeDocument/2006/relationships/hyperlink" Target="https://doi.org/10.1093/pubmed/fdt096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telegraph.co.uk/news/health/news/9991988/40000-children-in-wales-still-not-vaccinated-against-measles.html" TargetMode="External"/><Relationship Id="rId5" Type="http://schemas.openxmlformats.org/officeDocument/2006/relationships/hyperlink" Target="http://www.stopmadatoryvaccination.com/parent/vaccine-injury/how-the-mmr-vaccine-is-linked-to-autism-and-the-cdc-cover-up/" TargetMode="External"/><Relationship Id="rId4" Type="http://schemas.openxmlformats.org/officeDocument/2006/relationships/hyperlink" Target="https://www.bbc.co.uk/new/uk-wales-23168519" TargetMode="Externa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cbi.nlm.nih.gov/" TargetMode="External"/><Relationship Id="rId2" Type="http://schemas.openxmlformats.org/officeDocument/2006/relationships/hyperlink" Target="https://www.telegrapg.co.uk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bmjopen.bmj.com/content/7/3/e04106" TargetMode="External"/><Relationship Id="rId5" Type="http://schemas.openxmlformats.org/officeDocument/2006/relationships/hyperlink" Target="http://www.iayork.com/mysteryrays/2009/09/02/measles-deaths-pre-vaccine" TargetMode="External"/><Relationship Id="rId4" Type="http://schemas.openxmlformats.org/officeDocument/2006/relationships/hyperlink" Target="https://assets.publishimg.service.gov.uk/government/uploads/system/uploads/attatchment_data/file/285628/mcga-shs_capt_guide_chapt6.pdf" TargetMode="Externa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36/bmj.92820" TargetMode="External"/><Relationship Id="rId7" Type="http://schemas.openxmlformats.org/officeDocument/2006/relationships/hyperlink" Target="https://www.nuffieldtrust.org.uk/files/2017-01/state-of-communicable-disease-law-web-final.pdf" TargetMode="External"/><Relationship Id="rId2" Type="http://schemas.openxmlformats.org/officeDocument/2006/relationships/hyperlink" Target="https://doi.org/10.1136/bmj.k3596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mayoclinic.org/diseases-conditions/measles/symptoms/causes/syc-20374857" TargetMode="External"/><Relationship Id="rId5" Type="http://schemas.openxmlformats.org/officeDocument/2006/relationships/hyperlink" Target="https://doi.org/10.1136/bmj.f2598" TargetMode="External"/><Relationship Id="rId4" Type="http://schemas.openxmlformats.org/officeDocument/2006/relationships/hyperlink" Target="https://www.telegraph.co.uk/news/health/children/9977550/who-is-to-blame-for-wales-measles-outbreak.html" TargetMode="Externa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ursingtimes.net/cinical-archive/infection-control/preventing-identifying-and-managing-measles-outbreaks/7025742.article" TargetMode="External"/><Relationship Id="rId3" Type="http://schemas.openxmlformats.org/officeDocument/2006/relationships/hyperlink" Target="https://www.historyofvaccines.org/content/blog/measles-update-November-2018" TargetMode="External"/><Relationship Id="rId7" Type="http://schemas.openxmlformats.org/officeDocument/2006/relationships/hyperlink" Target="https://doi.org/10.1086/368024" TargetMode="External"/><Relationship Id="rId2" Type="http://schemas.openxmlformats.org/officeDocument/2006/relationships/hyperlink" Target="https://doi.org/10.1016/so140-6736(17)31463-0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086/377712" TargetMode="External"/><Relationship Id="rId5" Type="http://schemas.openxmlformats.org/officeDocument/2006/relationships/hyperlink" Target="https://www.nhs.uk/conditions/vaccinations/mmr-vaccine-when-needed/" TargetMode="External"/><Relationship Id="rId4" Type="http://schemas.openxmlformats.org/officeDocument/2006/relationships/hyperlink" Target="https://www.nhs.uk/" TargetMode="External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17/s0950268814000752" TargetMode="External"/><Relationship Id="rId3" Type="http://schemas.openxmlformats.org/officeDocument/2006/relationships/hyperlink" Target="http://www.wales.nhs.uk/" TargetMode="External"/><Relationship Id="rId7" Type="http://schemas.openxmlformats.org/officeDocument/2006/relationships/hyperlink" Target="https://www.vk.ovg.ac.uk/mmr-vaccine" TargetMode="External"/><Relationship Id="rId2" Type="http://schemas.openxmlformats.org/officeDocument/2006/relationships/hyperlink" Target="http://www.wales.nhs.uk/siteplus/888/page/66389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abpi.org.uk/publications/economic-and-social-impact-of-vaccines/" TargetMode="External"/><Relationship Id="rId5" Type="http://schemas.openxmlformats.org/officeDocument/2006/relationships/hyperlink" Target="https://nursingtimes.net/clinical-archive/infection-control/preventing-identifying-and-managing-measles-outbreaks/7025742.article" TargetMode="External"/><Relationship Id="rId4" Type="http://schemas.openxmlformats.org/officeDocument/2006/relationships/hyperlink" Target="https://doi.org/10.1086/368024" TargetMode="External"/><Relationship Id="rId9" Type="http://schemas.openxmlformats.org/officeDocument/2006/relationships/hyperlink" Target="https://doi:org/10.1136/bmj.f2545" TargetMode="Externa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ho.int/news-room/fact-sheets/detail/measles" TargetMode="External"/><Relationship Id="rId7" Type="http://schemas.openxmlformats.org/officeDocument/2006/relationships/hyperlink" Target="https://paddyfrench/.wordpress.com/2013/06/14/Swansea-measles-epidemic/" TargetMode="External"/><Relationship Id="rId2" Type="http://schemas.openxmlformats.org/officeDocument/2006/relationships/hyperlink" Target="https://www.who.int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ncbi.nlm.nih.gov/" TargetMode="External"/><Relationship Id="rId5" Type="http://schemas.openxmlformats.org/officeDocument/2006/relationships/hyperlink" Target="http://www.lshtm.ac.uk/" TargetMode="External"/><Relationship Id="rId4" Type="http://schemas.openxmlformats.org/officeDocument/2006/relationships/hyperlink" Target="http://www.vaccinestoday.eu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3962611-DFD5-4092-AAFD-559E3DFCE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488" y="0"/>
            <a:ext cx="10910292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270F1FA-0425-408F-9861-80BF5AFB2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770EFED-93EC-4C5B-8E80-A7F747A396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45368" y="2043663"/>
            <a:ext cx="6105194" cy="203105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COMMUNICABLE DISEASE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1DE5FFD-8131-4614-AA3B-EDB664F476B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45368" y="4074718"/>
            <a:ext cx="6105194" cy="682079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Donna Williams  1708269</a:t>
            </a:r>
          </a:p>
        </p:txBody>
      </p:sp>
    </p:spTree>
    <p:extLst>
      <p:ext uri="{BB962C8B-B14F-4D97-AF65-F5344CB8AC3E}">
        <p14:creationId xmlns:p14="http://schemas.microsoft.com/office/powerpoint/2010/main" val="27039437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1D106F-82A8-414D-AC73-BF4696C144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INTRODUCTION</a:t>
            </a:r>
            <a:br>
              <a:rPr lang="en-GB" sz="3200" b="1" dirty="0"/>
            </a:br>
            <a:endParaRPr lang="en-GB" sz="32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B829903-1D1C-4F51-893D-51805F7597C7}"/>
              </a:ext>
            </a:extLst>
          </p:cNvPr>
          <p:cNvSpPr txBox="1"/>
          <p:nvPr/>
        </p:nvSpPr>
        <p:spPr>
          <a:xfrm>
            <a:off x="291548" y="1378226"/>
            <a:ext cx="11648661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800" dirty="0"/>
          </a:p>
          <a:p>
            <a:endParaRPr lang="en-GB" sz="2800" dirty="0"/>
          </a:p>
          <a:p>
            <a:r>
              <a:rPr lang="en-GB" sz="2800" dirty="0"/>
              <a:t>Welcome to my presentation.  I will be discussing a communicable disease which I have chosen and I will evaluate the current trends in data.</a:t>
            </a:r>
          </a:p>
          <a:p>
            <a:endParaRPr lang="en-GB" sz="2800" dirty="0"/>
          </a:p>
          <a:p>
            <a:r>
              <a:rPr lang="en-GB" sz="2800" dirty="0"/>
              <a:t>I will also discuss the impact it has on society, within health and social care services and the implications on Health professionals.</a:t>
            </a:r>
          </a:p>
          <a:p>
            <a:endParaRPr lang="en-GB" sz="2800" dirty="0"/>
          </a:p>
          <a:p>
            <a:r>
              <a:rPr lang="en-GB" sz="2800" dirty="0"/>
              <a:t>I hope you enjoy!!!</a:t>
            </a:r>
          </a:p>
          <a:p>
            <a:endParaRPr lang="en-GB" sz="2800" dirty="0"/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9321054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26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4C6112A-2F2C-45FD-A746-504B5119DA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700" kern="1200">
                <a:solidFill>
                  <a:srgbClr val="000000"/>
                </a:solidFill>
                <a:latin typeface="+mj-lt"/>
                <a:ea typeface="+mj-ea"/>
                <a:cs typeface="+mj-cs"/>
              </a:rPr>
              <a:t>What is a communicable disease?</a:t>
            </a:r>
          </a:p>
        </p:txBody>
      </p:sp>
      <p:sp>
        <p:nvSpPr>
          <p:cNvPr id="22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Doctor">
            <a:extLst>
              <a:ext uri="{FF2B5EF4-FFF2-40B4-BE49-F238E27FC236}">
                <a16:creationId xmlns:a16="http://schemas.microsoft.com/office/drawing/2014/main" id="{90897D0E-21E6-44A1-B3B5-018B15B7AB5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50254" y="1629089"/>
            <a:ext cx="3620021" cy="362002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28632CA-C223-4EA6-BE06-49D13BDF6DC1}"/>
              </a:ext>
            </a:extLst>
          </p:cNvPr>
          <p:cNvSpPr txBox="1"/>
          <p:nvPr/>
        </p:nvSpPr>
        <p:spPr>
          <a:xfrm>
            <a:off x="6090574" y="2421682"/>
            <a:ext cx="4977578" cy="36392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rgbClr val="000000"/>
                </a:solidFill>
              </a:rPr>
              <a:t>An infectious or contagious disease that can be spread from person to person.  (Edemekong and Huang, 2019)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olidFill>
                <a:srgbClr val="000000"/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rgbClr val="000000"/>
                </a:solidFill>
              </a:rPr>
              <a:t>Environmental conditions, social conditions and the immunity of the public contributes to the spread.  (Gov.uk, 2019)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olidFill>
                <a:srgbClr val="000000"/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rgbClr val="000000"/>
                </a:solidFill>
              </a:rPr>
              <a:t>The prevention and control of disease is important.  (Monaghan, 2002)</a:t>
            </a:r>
          </a:p>
        </p:txBody>
      </p:sp>
    </p:spTree>
    <p:extLst>
      <p:ext uri="{BB962C8B-B14F-4D97-AF65-F5344CB8AC3E}">
        <p14:creationId xmlns:p14="http://schemas.microsoft.com/office/powerpoint/2010/main" val="32357899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D42D56-B6E1-401A-8E9C-364224A7F5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latin typeface="+mn-lt"/>
              </a:rPr>
              <a:t>My communicable disease.. MEASLES!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2F1AA9E-A08D-4BAD-B509-031F8EFFE029}"/>
              </a:ext>
            </a:extLst>
          </p:cNvPr>
          <p:cNvSpPr txBox="1"/>
          <p:nvPr/>
        </p:nvSpPr>
        <p:spPr>
          <a:xfrm>
            <a:off x="0" y="1420838"/>
            <a:ext cx="11854375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3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One of the worlds most contagious diseases  (World Health Organisation (WHO, 2018)</a:t>
            </a:r>
          </a:p>
          <a:p>
            <a:endParaRPr lang="en-GB" sz="3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A highly infectious viral illness  (National Health Service (NHS), 2019)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Respiratory virus  (Moreno, 2018)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Caused by a paramyxovirus (Nursing2015, 2015)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/>
          </a:p>
          <a:p>
            <a:endParaRPr lang="en-GB" sz="32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A6ACE8F-4D01-4769-8670-2A7E5B0CB4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764171" y="4121834"/>
            <a:ext cx="3090203" cy="267266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32CED85-9160-4C40-A53D-1A906DF21578}"/>
              </a:ext>
            </a:extLst>
          </p:cNvPr>
          <p:cNvSpPr txBox="1"/>
          <p:nvPr/>
        </p:nvSpPr>
        <p:spPr>
          <a:xfrm>
            <a:off x="8985121" y="6933676"/>
            <a:ext cx="19062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://ruleof6ix.fieldofscience.com/2012_01_01_archive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-sa/3.0/"/>
              </a:rPr>
              <a:t>CC BY-SA-NC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31464083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7A5F779-0EE7-4532-B906-735771CE58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0843"/>
            <a:ext cx="12192000" cy="535979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4C0D376-31BE-40E6-8739-4434082591D1}"/>
              </a:ext>
            </a:extLst>
          </p:cNvPr>
          <p:cNvSpPr txBox="1"/>
          <p:nvPr/>
        </p:nvSpPr>
        <p:spPr>
          <a:xfrm>
            <a:off x="6808763" y="5950634"/>
            <a:ext cx="51769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(Vaccine knowledge Project, 2018)</a:t>
            </a:r>
          </a:p>
        </p:txBody>
      </p:sp>
    </p:spTree>
    <p:extLst>
      <p:ext uri="{BB962C8B-B14F-4D97-AF65-F5344CB8AC3E}">
        <p14:creationId xmlns:p14="http://schemas.microsoft.com/office/powerpoint/2010/main" val="7759563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653ECFB-4B65-4F19-B84B-9D5239CCDD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Signs and Symptoms of measles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47591EC-250B-4B89-BFB2-EBA638E536AC}"/>
              </a:ext>
            </a:extLst>
          </p:cNvPr>
          <p:cNvSpPr txBox="1"/>
          <p:nvPr/>
        </p:nvSpPr>
        <p:spPr>
          <a:xfrm>
            <a:off x="6090574" y="801866"/>
            <a:ext cx="5306084" cy="523063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>
                <a:solidFill>
                  <a:srgbClr val="000000"/>
                </a:solidFill>
              </a:rPr>
              <a:t>Measles begins with fever, sore throat, dry cough, runny nose and conjunctivitis  (Moss, 2017)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>
              <a:solidFill>
                <a:srgbClr val="000000"/>
              </a:solidFill>
            </a:endParaRP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>
                <a:solidFill>
                  <a:srgbClr val="000000"/>
                </a:solidFill>
              </a:rPr>
              <a:t>Characteristic rash follows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>
              <a:solidFill>
                <a:srgbClr val="000000"/>
              </a:solidFill>
            </a:endParaRP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>
                <a:solidFill>
                  <a:srgbClr val="000000"/>
                </a:solidFill>
              </a:rPr>
              <a:t>Can lead to complications and even death  (Premaratna, 2017)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>
              <a:solidFill>
                <a:srgbClr val="000000"/>
              </a:solidFill>
            </a:endParaRP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>
                <a:solidFill>
                  <a:srgbClr val="000000"/>
                </a:solidFill>
              </a:rPr>
              <a:t>Signs and symptoms appear 10-14 days after exposure  (Mayoclinic, 2018)</a:t>
            </a:r>
          </a:p>
        </p:txBody>
      </p:sp>
    </p:spTree>
    <p:extLst>
      <p:ext uri="{BB962C8B-B14F-4D97-AF65-F5344CB8AC3E}">
        <p14:creationId xmlns:p14="http://schemas.microsoft.com/office/powerpoint/2010/main" val="14550884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83C4B90-1F8F-4648-8A82-4A7B5BF91F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332" y="1111348"/>
            <a:ext cx="5345723" cy="493776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00A1E35-AD86-4B55-BC93-7BA9547148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6726" y="1533378"/>
            <a:ext cx="4074942" cy="406556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327D8DD-75CB-4B27-936A-3996F4E50FEC}"/>
              </a:ext>
            </a:extLst>
          </p:cNvPr>
          <p:cNvSpPr txBox="1"/>
          <p:nvPr/>
        </p:nvSpPr>
        <p:spPr>
          <a:xfrm>
            <a:off x="7061982" y="6049108"/>
            <a:ext cx="46564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(NHS, 2018)</a:t>
            </a:r>
          </a:p>
        </p:txBody>
      </p:sp>
    </p:spTree>
    <p:extLst>
      <p:ext uri="{BB962C8B-B14F-4D97-AF65-F5344CB8AC3E}">
        <p14:creationId xmlns:p14="http://schemas.microsoft.com/office/powerpoint/2010/main" val="41795896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26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423F512-BE14-4B0D-9A98-25F6AD9854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rgbClr val="000000"/>
                </a:solidFill>
                <a:latin typeface="+mj-lt"/>
                <a:ea typeface="+mj-ea"/>
                <a:cs typeface="+mj-cs"/>
              </a:rPr>
              <a:t>Treatment of measles</a:t>
            </a:r>
          </a:p>
        </p:txBody>
      </p:sp>
      <p:sp>
        <p:nvSpPr>
          <p:cNvPr id="21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Needle">
            <a:extLst>
              <a:ext uri="{FF2B5EF4-FFF2-40B4-BE49-F238E27FC236}">
                <a16:creationId xmlns:a16="http://schemas.microsoft.com/office/drawing/2014/main" id="{AEDD9C47-A85D-4715-B02C-99E9D962075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50254" y="1629089"/>
            <a:ext cx="3620021" cy="362002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317F720-966F-4643-B323-529CEEADE2C2}"/>
              </a:ext>
            </a:extLst>
          </p:cNvPr>
          <p:cNvSpPr txBox="1"/>
          <p:nvPr/>
        </p:nvSpPr>
        <p:spPr>
          <a:xfrm>
            <a:off x="6090574" y="2421682"/>
            <a:ext cx="4977578" cy="36392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rgbClr val="000000"/>
                </a:solidFill>
              </a:rPr>
              <a:t>There is no treatment but things can be done to relieve symptoms and stop the spread of infection  (NHS,2019)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olidFill>
                <a:srgbClr val="000000"/>
              </a:solidFill>
            </a:endParaRP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rgbClr val="000000"/>
                </a:solidFill>
              </a:rPr>
              <a:t>Keep non-immunised people away from the infected person  (Mayoclinic, 2018)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olidFill>
                <a:srgbClr val="000000"/>
              </a:solidFill>
            </a:endParaRP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rgbClr val="000000"/>
                </a:solidFill>
              </a:rPr>
              <a:t>Severe Measles in children can be treated with Vitamin A  (Nursing2019, 2019)</a:t>
            </a:r>
          </a:p>
        </p:txBody>
      </p:sp>
    </p:spTree>
    <p:extLst>
      <p:ext uri="{BB962C8B-B14F-4D97-AF65-F5344CB8AC3E}">
        <p14:creationId xmlns:p14="http://schemas.microsoft.com/office/powerpoint/2010/main" val="42081742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3EC3CC-9F30-487E-B7A1-65AA89E12D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latin typeface="+mn-lt"/>
              </a:rPr>
              <a:t>Incidence and </a:t>
            </a:r>
            <a:r>
              <a:rPr lang="en-GB" sz="4000" dirty="0" err="1">
                <a:latin typeface="+mn-lt"/>
              </a:rPr>
              <a:t>Prevelance</a:t>
            </a:r>
            <a:endParaRPr lang="en-GB" sz="4000" dirty="0">
              <a:latin typeface="+mn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5AF98F3-45A6-4E74-A421-4D598981BFC3}"/>
              </a:ext>
            </a:extLst>
          </p:cNvPr>
          <p:cNvSpPr txBox="1"/>
          <p:nvPr/>
        </p:nvSpPr>
        <p:spPr>
          <a:xfrm>
            <a:off x="267286" y="1575582"/>
            <a:ext cx="11718388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Measles dates back to the 7</a:t>
            </a:r>
            <a:r>
              <a:rPr lang="en-GB" sz="3200" baseline="30000" dirty="0"/>
              <a:t>th</a:t>
            </a:r>
            <a:r>
              <a:rPr lang="en-GB" sz="3200" dirty="0"/>
              <a:t> Century  (Donnelly, 2013)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It has been notifiable in England and Wales since 1940  (Public Health Wales, 2017)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Pre-vaccine exposure to measles in children was actively sought  (Orenstein, Perry and Halsey, 2004)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Pre-vaccine peaks occurred in two year cycles  (</a:t>
            </a:r>
            <a:r>
              <a:rPr lang="en-GB" sz="3200" dirty="0" err="1"/>
              <a:t>Kmietowicz</a:t>
            </a:r>
            <a:r>
              <a:rPr lang="en-GB" sz="3200" dirty="0"/>
              <a:t>, 2008)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2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2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2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2551652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70A52DD-D0B4-4722-BB98-9D943064F1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895" y="647113"/>
            <a:ext cx="10972799" cy="551453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CEAFC5E-87CE-41D1-9492-B579DED46138}"/>
              </a:ext>
            </a:extLst>
          </p:cNvPr>
          <p:cNvSpPr txBox="1"/>
          <p:nvPr/>
        </p:nvSpPr>
        <p:spPr>
          <a:xfrm>
            <a:off x="8032652" y="6161648"/>
            <a:ext cx="37654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Iayork</a:t>
            </a:r>
            <a:r>
              <a:rPr lang="en-GB" dirty="0"/>
              <a:t>, 2009)</a:t>
            </a:r>
          </a:p>
        </p:txBody>
      </p:sp>
    </p:spTree>
    <p:extLst>
      <p:ext uri="{BB962C8B-B14F-4D97-AF65-F5344CB8AC3E}">
        <p14:creationId xmlns:p14="http://schemas.microsoft.com/office/powerpoint/2010/main" val="25487336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D46E783-DDBA-4211-AB28-5EA6454250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963" y="900332"/>
            <a:ext cx="11000935" cy="533165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502DC47-C58D-4CAE-91C8-46AE2CB927D1}"/>
              </a:ext>
            </a:extLst>
          </p:cNvPr>
          <p:cNvSpPr txBox="1"/>
          <p:nvPr/>
        </p:nvSpPr>
        <p:spPr>
          <a:xfrm>
            <a:off x="6850966" y="6231988"/>
            <a:ext cx="50503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(Public Health Wales, 2015)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5DC9CEF-7632-4EA4-BF51-1601D4F5727A}"/>
              </a:ext>
            </a:extLst>
          </p:cNvPr>
          <p:cNvSpPr txBox="1"/>
          <p:nvPr/>
        </p:nvSpPr>
        <p:spPr>
          <a:xfrm>
            <a:off x="6241774" y="106017"/>
            <a:ext cx="581770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Babies and children are vulnerable  (World Health Organisation (WHO), 2019)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Adults are more likely to be immune (</a:t>
            </a:r>
            <a:r>
              <a:rPr lang="en-GB" sz="2800" dirty="0" err="1"/>
              <a:t>Mayoclinic</a:t>
            </a:r>
            <a:r>
              <a:rPr lang="en-GB" sz="2800" dirty="0"/>
              <a:t>, 2018)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Secondary school children are vulnerable (Lambert, 2013)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Cohort of children who missed routine vaccinations (Wise,2013)</a:t>
            </a:r>
          </a:p>
        </p:txBody>
      </p:sp>
    </p:spTree>
    <p:extLst>
      <p:ext uri="{BB962C8B-B14F-4D97-AF65-F5344CB8AC3E}">
        <p14:creationId xmlns:p14="http://schemas.microsoft.com/office/powerpoint/2010/main" val="31970510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26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6" name="Graphic 5" descr="Earth Globe Americas">
            <a:extLst>
              <a:ext uri="{FF2B5EF4-FFF2-40B4-BE49-F238E27FC236}">
                <a16:creationId xmlns:a16="http://schemas.microsoft.com/office/drawing/2014/main" id="{BFB2879C-6911-406E-8AC8-CD2E1D0E658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50254" y="1629089"/>
            <a:ext cx="3620021" cy="362002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155AF5B-F295-4B04-9281-2416A63A106B}"/>
              </a:ext>
            </a:extLst>
          </p:cNvPr>
          <p:cNvSpPr txBox="1"/>
          <p:nvPr/>
        </p:nvSpPr>
        <p:spPr>
          <a:xfrm>
            <a:off x="6090574" y="2421682"/>
            <a:ext cx="4977578" cy="36392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rgbClr val="000000"/>
                </a:solidFill>
              </a:rPr>
              <a:t>Measles is still common in developing countries (WHO, 2018)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olidFill>
                <a:srgbClr val="000000"/>
              </a:solidFill>
            </a:endParaRP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rgbClr val="000000"/>
                </a:solidFill>
              </a:rPr>
              <a:t>There are still outbreaks of measles in the United States of America 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olidFill>
                <a:srgbClr val="000000"/>
              </a:solidFill>
            </a:endParaRP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rgbClr val="000000"/>
                </a:solidFill>
              </a:rPr>
              <a:t>There are Large outbreaks in Europe</a:t>
            </a:r>
          </a:p>
        </p:txBody>
      </p:sp>
    </p:spTree>
    <p:extLst>
      <p:ext uri="{BB962C8B-B14F-4D97-AF65-F5344CB8AC3E}">
        <p14:creationId xmlns:p14="http://schemas.microsoft.com/office/powerpoint/2010/main" val="15421052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3CE756-EE9F-4FE2-9FF5-411C5A5C64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latin typeface="+mn-lt"/>
              </a:rPr>
              <a:t>Vaccinations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D6EE5F1-13DF-4DB7-8DF7-4A33D6CE121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406003" y="4360984"/>
            <a:ext cx="3650007" cy="2331535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9F7869E-BF04-448B-B110-A0CFDCD5E2C4}"/>
              </a:ext>
            </a:extLst>
          </p:cNvPr>
          <p:cNvSpPr txBox="1"/>
          <p:nvPr/>
        </p:nvSpPr>
        <p:spPr>
          <a:xfrm>
            <a:off x="9095157" y="5398722"/>
            <a:ext cx="26715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sovereignwales.com/2015/05/02/mmr-vaccine-swansea-measles-outbreak-figures-given-out-by-public-health-wales-were-often-ambiguous-and-exaggerated-2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-nd/3.0/"/>
              </a:rPr>
              <a:t>CC BY-NC-ND</a:t>
            </a:r>
            <a:endParaRPr lang="en-GB" sz="90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3DC0E61-FE1B-4D6F-95D5-6764AACE445B}"/>
              </a:ext>
            </a:extLst>
          </p:cNvPr>
          <p:cNvSpPr txBox="1"/>
          <p:nvPr/>
        </p:nvSpPr>
        <p:spPr>
          <a:xfrm>
            <a:off x="295422" y="1322363"/>
            <a:ext cx="11760588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The MMR vaccine is the only way to prevent measles  (Smith, 2018)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It is an effective and affordable vaccine  (Lambert, 2013)</a:t>
            </a:r>
          </a:p>
          <a:p>
            <a:endParaRPr lang="en-GB" sz="3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The two doses of the vaccine are needed  (Public Health Wales, 2013)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They reduce the risk of catching infectious diseases whilst travelling</a:t>
            </a:r>
          </a:p>
          <a:p>
            <a:r>
              <a:rPr lang="en-GB" sz="3200" dirty="0"/>
              <a:t>      (The association of British Pharmaceutical Industry (</a:t>
            </a:r>
            <a:r>
              <a:rPr lang="en-GB" sz="3200" dirty="0" err="1"/>
              <a:t>abpi</a:t>
            </a:r>
            <a:r>
              <a:rPr lang="en-GB" sz="3200" dirty="0"/>
              <a:t>), 2018)</a:t>
            </a:r>
          </a:p>
          <a:p>
            <a:endParaRPr lang="en-GB" sz="32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/>
          </a:p>
          <a:p>
            <a:r>
              <a:rPr lang="en-GB" sz="3200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28325932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CBC0C65-3402-4235-BFC2-FE9ECAD732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729996"/>
            <a:ext cx="10905066" cy="539800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DBD913A-608B-4348-9B3E-26FFAA87AF50}"/>
              </a:ext>
            </a:extLst>
          </p:cNvPr>
          <p:cNvSpPr txBox="1"/>
          <p:nvPr/>
        </p:nvSpPr>
        <p:spPr>
          <a:xfrm>
            <a:off x="8032652" y="6316394"/>
            <a:ext cx="39530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(Vaccine Knowledge Project, 2018)</a:t>
            </a:r>
          </a:p>
        </p:txBody>
      </p:sp>
    </p:spTree>
    <p:extLst>
      <p:ext uri="{BB962C8B-B14F-4D97-AF65-F5344CB8AC3E}">
        <p14:creationId xmlns:p14="http://schemas.microsoft.com/office/powerpoint/2010/main" val="151783157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26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5DC1EF7-254D-4E67-A06F-61BC5B8904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100" kern="1200">
                <a:solidFill>
                  <a:srgbClr val="000000"/>
                </a:solidFill>
                <a:latin typeface="+mj-lt"/>
                <a:ea typeface="+mj-ea"/>
                <a:cs typeface="+mj-cs"/>
              </a:rPr>
              <a:t>So why do some people chose to not have the vaccine?</a:t>
            </a:r>
            <a:br>
              <a:rPr lang="en-US" sz="3100" kern="1200">
                <a:solidFill>
                  <a:srgbClr val="000000"/>
                </a:solidFill>
                <a:latin typeface="+mj-lt"/>
                <a:ea typeface="+mj-ea"/>
                <a:cs typeface="+mj-cs"/>
              </a:rPr>
            </a:br>
            <a:endParaRPr lang="en-US" sz="3100" kern="1200">
              <a:solidFill>
                <a:srgbClr val="000000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1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Stethoscope">
            <a:extLst>
              <a:ext uri="{FF2B5EF4-FFF2-40B4-BE49-F238E27FC236}">
                <a16:creationId xmlns:a16="http://schemas.microsoft.com/office/drawing/2014/main" id="{8B590659-0C3A-4524-A89E-876115C05D3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50254" y="1629089"/>
            <a:ext cx="3620021" cy="362002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5EE8426-D82F-40C0-9588-396617324674}"/>
              </a:ext>
            </a:extLst>
          </p:cNvPr>
          <p:cNvSpPr txBox="1"/>
          <p:nvPr/>
        </p:nvSpPr>
        <p:spPr>
          <a:xfrm>
            <a:off x="6090574" y="2421682"/>
            <a:ext cx="4977578" cy="36392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solidFill>
                  <a:srgbClr val="000000"/>
                </a:solidFill>
              </a:rPr>
              <a:t>Very few people are unable to have the MMR for medical reasons but there are some exceptions  (NHS,2019)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solidFill>
                <a:srgbClr val="000000"/>
              </a:solidFill>
            </a:endParaRP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solidFill>
                  <a:srgbClr val="000000"/>
                </a:solidFill>
              </a:rPr>
              <a:t>Not all people have access to vaccine services and child health advice  (Dingwall, 2016)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solidFill>
                <a:srgbClr val="000000"/>
              </a:solidFill>
            </a:endParaRP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solidFill>
                  <a:srgbClr val="000000"/>
                </a:solidFill>
              </a:rPr>
              <a:t>Dr Andrew wakefield had concerns over the MMR linking it to bowel disease and autism (Lambert, 2013)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solidFill>
                <a:srgbClr val="000000"/>
              </a:solidFill>
            </a:endParaRP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solidFill>
                  <a:srgbClr val="000000"/>
                </a:solidFill>
              </a:rPr>
              <a:t>The Evening Post in Swansea run articles on the autism link  (McCartney, 2013)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solidFill>
                <a:srgbClr val="000000"/>
              </a:solidFill>
            </a:endParaRP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solidFill>
                  <a:srgbClr val="000000"/>
                </a:solidFill>
              </a:rPr>
              <a:t>The media was a powerful negative influence (Walsh, 2014)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346463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1BBF470-4EE1-444E-81F7-D9AA5980A9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045" y="787790"/>
            <a:ext cx="10283483" cy="523318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F4296FD-3D8F-4544-9B38-2349F9774E8F}"/>
              </a:ext>
            </a:extLst>
          </p:cNvPr>
          <p:cNvSpPr txBox="1"/>
          <p:nvPr/>
        </p:nvSpPr>
        <p:spPr>
          <a:xfrm>
            <a:off x="6485206" y="6372665"/>
            <a:ext cx="44313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(Cook, 2016)</a:t>
            </a:r>
          </a:p>
        </p:txBody>
      </p:sp>
    </p:spTree>
    <p:extLst>
      <p:ext uri="{BB962C8B-B14F-4D97-AF65-F5344CB8AC3E}">
        <p14:creationId xmlns:p14="http://schemas.microsoft.com/office/powerpoint/2010/main" val="199989874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AF886E-05D1-4D1A-B8AB-165614BE1E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EF16A52-631E-439E-B0D0-7D4DCD885A6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253218" y="365126"/>
            <a:ext cx="5514536" cy="6492874"/>
          </a:xfrm>
          <a:prstGeom prst="rect">
            <a:avLst/>
          </a:prstGeom>
        </p:spPr>
      </p:pic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00C04C81-9DE7-4932-B4D7-7C2DF9B90E1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352736" y="365124"/>
            <a:ext cx="5586046" cy="649287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28B396A-A5DB-43B3-B207-6AC158DCF724}"/>
              </a:ext>
            </a:extLst>
          </p:cNvPr>
          <p:cNvSpPr txBox="1"/>
          <p:nvPr/>
        </p:nvSpPr>
        <p:spPr>
          <a:xfrm>
            <a:off x="5190978" y="0"/>
            <a:ext cx="42203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(Rebecca Television, 2013)</a:t>
            </a:r>
          </a:p>
        </p:txBody>
      </p:sp>
    </p:spTree>
    <p:extLst>
      <p:ext uri="{BB962C8B-B14F-4D97-AF65-F5344CB8AC3E}">
        <p14:creationId xmlns:p14="http://schemas.microsoft.com/office/powerpoint/2010/main" val="178643834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3361D76-150D-42B4-A348-1F824CBA1C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Prevention of measles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7EB6072-20C6-49F1-B39B-E0D3F8E52F65}"/>
              </a:ext>
            </a:extLst>
          </p:cNvPr>
          <p:cNvSpPr txBox="1"/>
          <p:nvPr/>
        </p:nvSpPr>
        <p:spPr>
          <a:xfrm>
            <a:off x="6090574" y="801866"/>
            <a:ext cx="5306084" cy="523063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>
                <a:solidFill>
                  <a:srgbClr val="000000"/>
                </a:solidFill>
              </a:rPr>
              <a:t>Most effective way is to maintain high levels of immunisation  (Public Health Wales, 2017)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>
              <a:solidFill>
                <a:srgbClr val="000000"/>
              </a:solidFill>
            </a:endParaRP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>
                <a:solidFill>
                  <a:srgbClr val="000000"/>
                </a:solidFill>
              </a:rPr>
              <a:t>Human behaviour plays an important role  (Funk, Salathe &amp; Jansen, 2010)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>
              <a:solidFill>
                <a:srgbClr val="000000"/>
              </a:solidFill>
            </a:endParaRP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>
                <a:solidFill>
                  <a:srgbClr val="000000"/>
                </a:solidFill>
              </a:rPr>
              <a:t>Teenagers need to be targeted  (Public Health Wales, 2013)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>
              <a:solidFill>
                <a:srgbClr val="000000"/>
              </a:solidFill>
            </a:endParaRP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>
                <a:solidFill>
                  <a:srgbClr val="000000"/>
                </a:solidFill>
              </a:rPr>
              <a:t>A global effort is needed to prevent further epidemics  (Ramsey, 2003)</a:t>
            </a:r>
          </a:p>
        </p:txBody>
      </p:sp>
    </p:spTree>
    <p:extLst>
      <p:ext uri="{BB962C8B-B14F-4D97-AF65-F5344CB8AC3E}">
        <p14:creationId xmlns:p14="http://schemas.microsoft.com/office/powerpoint/2010/main" val="306412459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7801702-6DA3-43D0-9988-0850398F97BE}"/>
              </a:ext>
            </a:extLst>
          </p:cNvPr>
          <p:cNvSpPr txBox="1"/>
          <p:nvPr/>
        </p:nvSpPr>
        <p:spPr>
          <a:xfrm>
            <a:off x="253218" y="168812"/>
            <a:ext cx="481115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Trends</a:t>
            </a:r>
          </a:p>
        </p:txBody>
      </p:sp>
      <p:pic>
        <p:nvPicPr>
          <p:cNvPr id="2050" name="Picture 2" descr="Image result for graphs on measles in wales">
            <a:extLst>
              <a:ext uri="{FF2B5EF4-FFF2-40B4-BE49-F238E27FC236}">
                <a16:creationId xmlns:a16="http://schemas.microsoft.com/office/drawing/2014/main" id="{79F42458-44F4-4C18-ACFF-2581C8CE3B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505" y="876698"/>
            <a:ext cx="11254153" cy="5812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B1710CB-FE85-4995-A58F-AE0B08FC7856}"/>
              </a:ext>
            </a:extLst>
          </p:cNvPr>
          <p:cNvSpPr txBox="1"/>
          <p:nvPr/>
        </p:nvSpPr>
        <p:spPr>
          <a:xfrm>
            <a:off x="7469944" y="6246056"/>
            <a:ext cx="43047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(Public Health Wales, 2015)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FCE3744-3801-4F7F-8754-ED110D09D565}"/>
              </a:ext>
            </a:extLst>
          </p:cNvPr>
          <p:cNvSpPr txBox="1"/>
          <p:nvPr/>
        </p:nvSpPr>
        <p:spPr>
          <a:xfrm>
            <a:off x="1533378" y="422031"/>
            <a:ext cx="5594255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An epidemic occurred in wales between 2012/2013. Most of those affected where not immunised in MMR scare  (Copping, 2013)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When vaccination rates fall outbreaks occur  (</a:t>
            </a:r>
            <a:r>
              <a:rPr lang="en-GB" sz="2400" dirty="0" err="1"/>
              <a:t>abpi</a:t>
            </a:r>
            <a:r>
              <a:rPr lang="en-GB" sz="2400" dirty="0"/>
              <a:t>, 2018)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Decline due to drop in sessions (BBC, 2013)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F8C4414-C691-44F7-A2B7-AB0682016644}"/>
              </a:ext>
            </a:extLst>
          </p:cNvPr>
          <p:cNvSpPr txBox="1"/>
          <p:nvPr/>
        </p:nvSpPr>
        <p:spPr>
          <a:xfrm>
            <a:off x="7127633" y="348232"/>
            <a:ext cx="481114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Epidemic is closely tied to school year  (Assad, 1983)</a:t>
            </a:r>
          </a:p>
        </p:txBody>
      </p:sp>
    </p:spTree>
    <p:extLst>
      <p:ext uri="{BB962C8B-B14F-4D97-AF65-F5344CB8AC3E}">
        <p14:creationId xmlns:p14="http://schemas.microsoft.com/office/powerpoint/2010/main" val="56216070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87249FA-DA00-4815-A7E3-7851C39E1376}"/>
              </a:ext>
            </a:extLst>
          </p:cNvPr>
          <p:cNvSpPr txBox="1"/>
          <p:nvPr/>
        </p:nvSpPr>
        <p:spPr>
          <a:xfrm>
            <a:off x="309489" y="225083"/>
            <a:ext cx="11507373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sz="3200" dirty="0"/>
          </a:p>
          <a:p>
            <a:endParaRPr lang="en-GB" sz="3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There was also a measles outbreak in 2012/2013 in Liverpool  (Keenan et al, 2019)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Outbreaks tend to happen in highly populated urban areas  (Walsh, 2014)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200" dirty="0"/>
          </a:p>
          <a:p>
            <a:endParaRPr lang="en-GB" sz="32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380A9E8-934B-4835-BD16-5C564DEA29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3692" y="3790122"/>
            <a:ext cx="3974760" cy="259742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119FA07-BDA6-434A-842B-CB4F91813FCC}"/>
              </a:ext>
            </a:extLst>
          </p:cNvPr>
          <p:cNvSpPr txBox="1"/>
          <p:nvPr/>
        </p:nvSpPr>
        <p:spPr>
          <a:xfrm>
            <a:off x="7951304" y="5804452"/>
            <a:ext cx="38655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(Gregory, 2013)</a:t>
            </a:r>
          </a:p>
        </p:txBody>
      </p:sp>
    </p:spTree>
    <p:extLst>
      <p:ext uri="{BB962C8B-B14F-4D97-AF65-F5344CB8AC3E}">
        <p14:creationId xmlns:p14="http://schemas.microsoft.com/office/powerpoint/2010/main" val="203937462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2018C29-3C24-4F98-867B-1DD91EE484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2708" y="485482"/>
            <a:ext cx="10139088" cy="561989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9B3BBF7-C0BB-4EE7-86DF-7C8E27B36B90}"/>
              </a:ext>
            </a:extLst>
          </p:cNvPr>
          <p:cNvSpPr txBox="1"/>
          <p:nvPr/>
        </p:nvSpPr>
        <p:spPr>
          <a:xfrm>
            <a:off x="6822831" y="6105378"/>
            <a:ext cx="5092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(Vaccine Knowledge Project, 2018)</a:t>
            </a:r>
          </a:p>
        </p:txBody>
      </p:sp>
      <p:sp>
        <p:nvSpPr>
          <p:cNvPr id="6" name="Arrow: Down 5">
            <a:extLst>
              <a:ext uri="{FF2B5EF4-FFF2-40B4-BE49-F238E27FC236}">
                <a16:creationId xmlns:a16="http://schemas.microsoft.com/office/drawing/2014/main" id="{217EF667-C0C0-4A48-ABEA-64F06D9849EC}"/>
              </a:ext>
            </a:extLst>
          </p:cNvPr>
          <p:cNvSpPr/>
          <p:nvPr/>
        </p:nvSpPr>
        <p:spPr>
          <a:xfrm>
            <a:off x="9270609" y="2715065"/>
            <a:ext cx="998806" cy="105507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327273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DBD88D7-4840-48BB-84C2-AECB8C7D3E24}"/>
              </a:ext>
            </a:extLst>
          </p:cNvPr>
          <p:cNvSpPr txBox="1"/>
          <p:nvPr/>
        </p:nvSpPr>
        <p:spPr>
          <a:xfrm>
            <a:off x="132522" y="172278"/>
            <a:ext cx="11847443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Now, cases imported from other countries remain a source of infection  (WHO, 2018)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Cases are linked to travel to Europe, music festivals and large public events  (Vaccine Knowledge Project, 2018)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Between May and September 2017 a B3 genotype outbreak in SE wales was linked to an outbreak in Europe  (Currie et al, 2017)</a:t>
            </a:r>
          </a:p>
          <a:p>
            <a:r>
              <a:rPr lang="en-GB" sz="32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9098618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E1B6234-47EC-4E17-9AAF-3A04C7EDC68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494" b="638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9C21D98-320A-4FEA-8E1D-D8D0C34DEE22}"/>
              </a:ext>
            </a:extLst>
          </p:cNvPr>
          <p:cNvSpPr txBox="1"/>
          <p:nvPr/>
        </p:nvSpPr>
        <p:spPr>
          <a:xfrm>
            <a:off x="7315200" y="6119446"/>
            <a:ext cx="42906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(Najera, 2018)</a:t>
            </a:r>
          </a:p>
        </p:txBody>
      </p:sp>
    </p:spTree>
    <p:extLst>
      <p:ext uri="{BB962C8B-B14F-4D97-AF65-F5344CB8AC3E}">
        <p14:creationId xmlns:p14="http://schemas.microsoft.com/office/powerpoint/2010/main" val="148167905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D8BE10-4F42-4501-A56A-851D53FCB7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Implications on Health care professionals and services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D450810-1663-45D1-9FAB-855EE154C4E4}"/>
              </a:ext>
            </a:extLst>
          </p:cNvPr>
          <p:cNvSpPr txBox="1"/>
          <p:nvPr/>
        </p:nvSpPr>
        <p:spPr>
          <a:xfrm>
            <a:off x="239151" y="1690688"/>
            <a:ext cx="11718387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The epidemic in Swansea cost nearly £500,000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Time and resource implications, extra drop in clinics opened (BBC, 2013)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Important to identify measles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Important Health care workers are vaccinated   (</a:t>
            </a:r>
            <a:r>
              <a:rPr lang="en-GB" sz="3200" dirty="0" err="1"/>
              <a:t>Baxi</a:t>
            </a:r>
            <a:r>
              <a:rPr lang="en-GB" sz="3200" dirty="0"/>
              <a:t> et al, 2014)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Vaccinations will result in savings to the health budget (</a:t>
            </a:r>
            <a:r>
              <a:rPr lang="en-GB" sz="3200" dirty="0" err="1"/>
              <a:t>apbi</a:t>
            </a:r>
            <a:r>
              <a:rPr lang="en-GB" sz="3200" dirty="0"/>
              <a:t>, 2018)</a:t>
            </a:r>
          </a:p>
        </p:txBody>
      </p:sp>
    </p:spTree>
    <p:extLst>
      <p:ext uri="{BB962C8B-B14F-4D97-AF65-F5344CB8AC3E}">
        <p14:creationId xmlns:p14="http://schemas.microsoft.com/office/powerpoint/2010/main" val="31097914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411A750-9C27-4963-BD52-FE2C31051E63}"/>
              </a:ext>
            </a:extLst>
          </p:cNvPr>
          <p:cNvSpPr txBox="1"/>
          <p:nvPr/>
        </p:nvSpPr>
        <p:spPr>
          <a:xfrm>
            <a:off x="436098" y="239151"/>
            <a:ext cx="11408899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Burdening a generation of doctors who have never seen measles  (</a:t>
            </a:r>
            <a:r>
              <a:rPr lang="en-GB" sz="3200" dirty="0" err="1"/>
              <a:t>Kmietowicz</a:t>
            </a:r>
            <a:r>
              <a:rPr lang="en-GB" sz="3200" dirty="0"/>
              <a:t>, 2018)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Need to raise public awareness  (Smith, 2018)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DD62F9E-96F5-4617-A69A-96D150D2D0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83026" y="2438400"/>
            <a:ext cx="8521148" cy="344556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CFDF404-38AF-4988-B059-A551E878A004}"/>
              </a:ext>
            </a:extLst>
          </p:cNvPr>
          <p:cNvSpPr txBox="1"/>
          <p:nvPr/>
        </p:nvSpPr>
        <p:spPr>
          <a:xfrm>
            <a:off x="8468138" y="6122504"/>
            <a:ext cx="32600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(Telegraph, 2013)</a:t>
            </a:r>
          </a:p>
        </p:txBody>
      </p:sp>
    </p:spTree>
    <p:extLst>
      <p:ext uri="{BB962C8B-B14F-4D97-AF65-F5344CB8AC3E}">
        <p14:creationId xmlns:p14="http://schemas.microsoft.com/office/powerpoint/2010/main" val="419209365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64779-065B-43F5-9827-655216CB5A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latin typeface="+mn-lt"/>
              </a:rPr>
              <a:t>The impact of measles on society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688FE18-EF10-4082-8588-04EEDB089534}"/>
              </a:ext>
            </a:extLst>
          </p:cNvPr>
          <p:cNvSpPr txBox="1"/>
          <p:nvPr/>
        </p:nvSpPr>
        <p:spPr>
          <a:xfrm>
            <a:off x="323557" y="1420837"/>
            <a:ext cx="11648049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Can impact on peoples daily lives 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Causes significant absence from school and work  (The London School of hygiene and tropical medicine, 2019)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Does increase awareness (Finnegan, 2013)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Develop programmes to maintain coverage and immunise children in areas where uptake is poor  (</a:t>
            </a:r>
            <a:r>
              <a:rPr lang="en-GB" sz="3200" dirty="0" err="1"/>
              <a:t>Ghebrehewet</a:t>
            </a:r>
            <a:r>
              <a:rPr lang="en-GB" sz="3200" dirty="0"/>
              <a:t> et al, 2016)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Contribution from everyone in society is needed to bring an outbreak to an end  (Public Health Wales, 2013)</a:t>
            </a:r>
          </a:p>
        </p:txBody>
      </p:sp>
    </p:spTree>
    <p:extLst>
      <p:ext uri="{BB962C8B-B14F-4D97-AF65-F5344CB8AC3E}">
        <p14:creationId xmlns:p14="http://schemas.microsoft.com/office/powerpoint/2010/main" val="223660480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26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28ACEB5-B0D3-4449-A26D-4D8C523B17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rgbClr val="000000"/>
                </a:solidFill>
                <a:latin typeface="+mj-lt"/>
                <a:ea typeface="+mj-ea"/>
                <a:cs typeface="+mj-cs"/>
              </a:rPr>
              <a:t>Conclusion</a:t>
            </a:r>
          </a:p>
        </p:txBody>
      </p:sp>
      <p:sp>
        <p:nvSpPr>
          <p:cNvPr id="14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Warning">
            <a:extLst>
              <a:ext uri="{FF2B5EF4-FFF2-40B4-BE49-F238E27FC236}">
                <a16:creationId xmlns:a16="http://schemas.microsoft.com/office/drawing/2014/main" id="{16A653AC-0EB7-4951-9DC4-1E9B52F5F27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50254" y="1629089"/>
            <a:ext cx="3620021" cy="362002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A976FEA-AF1E-40B2-9B6F-C4CB85E900BC}"/>
              </a:ext>
            </a:extLst>
          </p:cNvPr>
          <p:cNvSpPr txBox="1"/>
          <p:nvPr/>
        </p:nvSpPr>
        <p:spPr>
          <a:xfrm>
            <a:off x="6090574" y="2421682"/>
            <a:ext cx="4977578" cy="36392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rgbClr val="000000"/>
                </a:solidFill>
              </a:rPr>
              <a:t>Measles outbreak has brought it to the publics attention how important it is to get vaccinated  (Lambert, 2018)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olidFill>
                <a:srgbClr val="000000"/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rgbClr val="000000"/>
                </a:solidFill>
              </a:rPr>
              <a:t>There are still children and young people that need to be vaccinated so could still be future outbreaks (Public Health Wales, 2013)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olidFill>
                <a:srgbClr val="000000"/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528543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3962611-DFD5-4092-AAFD-559E3DFCE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488" y="0"/>
            <a:ext cx="10910292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270F1FA-0425-408F-9861-80BF5AFB2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6287B36-3E4D-4144-9F57-9518E5CF0822}"/>
              </a:ext>
            </a:extLst>
          </p:cNvPr>
          <p:cNvSpPr txBox="1"/>
          <p:nvPr/>
        </p:nvSpPr>
        <p:spPr>
          <a:xfrm>
            <a:off x="3045368" y="2043663"/>
            <a:ext cx="6105194" cy="203105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                 THE END</a:t>
            </a:r>
          </a:p>
        </p:txBody>
      </p:sp>
    </p:spTree>
    <p:extLst>
      <p:ext uri="{BB962C8B-B14F-4D97-AF65-F5344CB8AC3E}">
        <p14:creationId xmlns:p14="http://schemas.microsoft.com/office/powerpoint/2010/main" val="272291152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D72C32F-F598-4878-BBF3-B81976038675}"/>
              </a:ext>
            </a:extLst>
          </p:cNvPr>
          <p:cNvSpPr txBox="1"/>
          <p:nvPr/>
        </p:nvSpPr>
        <p:spPr>
          <a:xfrm>
            <a:off x="0" y="0"/>
            <a:ext cx="12192000" cy="78790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REFERENCE LIST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err="1"/>
              <a:t>Baxi,R</a:t>
            </a:r>
            <a:r>
              <a:rPr lang="en-GB" dirty="0"/>
              <a:t>. et al. (2014) Outbreak Report: nosocomial transmission of measles through an unconventional healthcare worker-implications for public health. </a:t>
            </a:r>
            <a:r>
              <a:rPr lang="en-GB" i="1" dirty="0"/>
              <a:t>Journal of public health.</a:t>
            </a:r>
            <a:r>
              <a:rPr lang="en-GB" dirty="0"/>
              <a:t> V36(3). P375-381.  Available at: </a:t>
            </a:r>
            <a:r>
              <a:rPr lang="en-GB" dirty="0">
                <a:hlinkClick r:id="rId2"/>
              </a:rPr>
              <a:t>https://doi.org/10.1093/pubmed/fdt096</a:t>
            </a:r>
            <a:r>
              <a:rPr lang="en-GB" dirty="0"/>
              <a:t>  Accessed 5</a:t>
            </a:r>
            <a:r>
              <a:rPr lang="en-GB" baseline="30000" dirty="0"/>
              <a:t>th</a:t>
            </a:r>
            <a:r>
              <a:rPr lang="en-GB" dirty="0"/>
              <a:t> March 2019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BBC (2013) </a:t>
            </a:r>
            <a:r>
              <a:rPr lang="en-GB" i="1" dirty="0"/>
              <a:t>Swansea measles epidemic expected to peak in 4 weeks. </a:t>
            </a:r>
            <a:r>
              <a:rPr lang="en-GB" dirty="0"/>
              <a:t>[online]  Available at: </a:t>
            </a:r>
            <a:r>
              <a:rPr lang="en-GB" dirty="0">
                <a:hlinkClick r:id="rId3"/>
              </a:rPr>
              <a:t>https://www.bbc.co.uk/news/uk-wales-22120195</a:t>
            </a:r>
            <a:r>
              <a:rPr lang="en-GB" dirty="0"/>
              <a:t>  Accessed 4</a:t>
            </a:r>
            <a:r>
              <a:rPr lang="en-GB" baseline="30000" dirty="0"/>
              <a:t>th</a:t>
            </a:r>
            <a:r>
              <a:rPr lang="en-GB" dirty="0"/>
              <a:t> March 2019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BBC (2013) </a:t>
            </a:r>
            <a:r>
              <a:rPr lang="en-GB" i="1" dirty="0"/>
              <a:t>Swansea measles epidemic officially over. </a:t>
            </a:r>
            <a:r>
              <a:rPr lang="en-GB" dirty="0"/>
              <a:t>[online]  Available at: </a:t>
            </a:r>
            <a:r>
              <a:rPr lang="en-GB" dirty="0">
                <a:hlinkClick r:id="rId4"/>
              </a:rPr>
              <a:t>https://www.bbc.co.uk/new/uk-wales-23168519</a:t>
            </a:r>
            <a:r>
              <a:rPr lang="en-GB" dirty="0"/>
              <a:t>  Accessed 10</a:t>
            </a:r>
            <a:r>
              <a:rPr lang="en-GB" baseline="30000" dirty="0"/>
              <a:t>th</a:t>
            </a:r>
            <a:r>
              <a:rPr lang="en-GB" dirty="0"/>
              <a:t> March 2019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err="1"/>
              <a:t>Cook,L</a:t>
            </a:r>
            <a:r>
              <a:rPr lang="en-GB" dirty="0"/>
              <a:t>. (2016) </a:t>
            </a:r>
            <a:r>
              <a:rPr lang="en-GB" i="1" dirty="0"/>
              <a:t>How the MMR vaccine is linked to autism and the CDC cover up. </a:t>
            </a:r>
            <a:r>
              <a:rPr lang="en-GB" dirty="0"/>
              <a:t>[online]  Available at: </a:t>
            </a:r>
            <a:r>
              <a:rPr lang="en-GB" dirty="0">
                <a:hlinkClick r:id="rId5"/>
              </a:rPr>
              <a:t>www.stopmadatoryvaccination.com/parent/vaccine-injury/how-the-mmr-vaccine-is-linked-to-autism-and-the-cdc-cover-up/</a:t>
            </a:r>
            <a:r>
              <a:rPr lang="en-GB" dirty="0"/>
              <a:t>  Accessed 10</a:t>
            </a:r>
            <a:r>
              <a:rPr lang="en-GB" baseline="30000" dirty="0"/>
              <a:t>th</a:t>
            </a:r>
            <a:r>
              <a:rPr lang="en-GB" dirty="0"/>
              <a:t> March 2019</a:t>
            </a:r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err="1"/>
              <a:t>Copping,J</a:t>
            </a:r>
            <a:r>
              <a:rPr lang="en-GB" dirty="0"/>
              <a:t>. (2013) </a:t>
            </a:r>
            <a:r>
              <a:rPr lang="en-GB" i="1" dirty="0"/>
              <a:t>40,000 children in Wales still not vaccinated against measles. </a:t>
            </a:r>
            <a:r>
              <a:rPr lang="en-GB" dirty="0"/>
              <a:t>The Telegraph. [online] Available at: </a:t>
            </a:r>
            <a:r>
              <a:rPr lang="en-GB" dirty="0">
                <a:hlinkClick r:id="rId6"/>
              </a:rPr>
              <a:t>https://www.telegraph.co.uk/news/health/news/9991988/40000-children-in-wales-still-not-vaccinated-against-measles.html</a:t>
            </a:r>
            <a:r>
              <a:rPr lang="en-GB" dirty="0"/>
              <a:t>  Accessed 5</a:t>
            </a:r>
            <a:r>
              <a:rPr lang="en-GB" baseline="30000" dirty="0"/>
              <a:t>th</a:t>
            </a:r>
            <a:r>
              <a:rPr lang="en-GB" dirty="0"/>
              <a:t> March 2019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err="1"/>
              <a:t>Currie,J</a:t>
            </a:r>
            <a:r>
              <a:rPr lang="en-GB" dirty="0"/>
              <a:t>. et al. (2017) Measles outbreak linked to European B3 outbreaks, Wales, United Kingdom 2017. </a:t>
            </a:r>
            <a:r>
              <a:rPr lang="en-GB" i="1" dirty="0" err="1"/>
              <a:t>Eurosurveillance</a:t>
            </a:r>
            <a:r>
              <a:rPr lang="en-GB" i="1" dirty="0"/>
              <a:t>. </a:t>
            </a:r>
            <a:r>
              <a:rPr lang="en-GB" dirty="0"/>
              <a:t>V22(42). P17.  Available at: doi:10.2807/1560-7917.ES.2017.22.42.17-00673  Accessed 4</a:t>
            </a:r>
            <a:r>
              <a:rPr lang="en-GB" baseline="30000" dirty="0"/>
              <a:t>th</a:t>
            </a:r>
            <a:r>
              <a:rPr lang="en-GB" dirty="0"/>
              <a:t> March 2019</a:t>
            </a:r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err="1"/>
              <a:t>Dingwall,R</a:t>
            </a:r>
            <a:r>
              <a:rPr lang="en-GB" dirty="0"/>
              <a:t>. (2016)</a:t>
            </a:r>
            <a:r>
              <a:rPr lang="en-GB" i="1" dirty="0"/>
              <a:t> Why are vaccination rates in England falling? </a:t>
            </a:r>
            <a:r>
              <a:rPr lang="en-GB" dirty="0"/>
              <a:t>[online]  Available at: </a:t>
            </a:r>
            <a:r>
              <a:rPr lang="en-GB" dirty="0">
                <a:hlinkClick r:id="rId7"/>
              </a:rPr>
              <a:t>https://theconversation.com/amp/why-are-the-vaccination-rates-in -England-falling-64931</a:t>
            </a:r>
            <a:r>
              <a:rPr lang="en-GB" dirty="0"/>
              <a:t>  Accessed 5</a:t>
            </a:r>
            <a:r>
              <a:rPr lang="en-GB" baseline="30000" dirty="0"/>
              <a:t>th</a:t>
            </a:r>
            <a:r>
              <a:rPr lang="en-GB" dirty="0"/>
              <a:t> March 2019</a:t>
            </a:r>
          </a:p>
          <a:p>
            <a:endParaRPr lang="en-GB" dirty="0"/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153679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0EBD937-E632-4544-BDD1-815083097A8D}"/>
              </a:ext>
            </a:extLst>
          </p:cNvPr>
          <p:cNvSpPr/>
          <p:nvPr/>
        </p:nvSpPr>
        <p:spPr>
          <a:xfrm>
            <a:off x="92765" y="159026"/>
            <a:ext cx="11489635" cy="72943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err="1"/>
              <a:t>Donnelly,L</a:t>
            </a:r>
            <a:r>
              <a:rPr lang="en-GB" dirty="0"/>
              <a:t>. (2013) </a:t>
            </a:r>
            <a:r>
              <a:rPr lang="en-GB" i="1" dirty="0"/>
              <a:t>What is measles? History of the disease. </a:t>
            </a:r>
            <a:r>
              <a:rPr lang="en-GB" dirty="0"/>
              <a:t>The Telegraph.</a:t>
            </a:r>
            <a:r>
              <a:rPr lang="en-GB" i="1" dirty="0"/>
              <a:t> </a:t>
            </a:r>
            <a:r>
              <a:rPr lang="en-GB" dirty="0"/>
              <a:t>[online] Available at: </a:t>
            </a:r>
            <a:r>
              <a:rPr lang="en-GB" dirty="0">
                <a:hlinkClick r:id="rId2"/>
              </a:rPr>
              <a:t>https://www.telegrapg.co.uk</a:t>
            </a:r>
            <a:r>
              <a:rPr lang="en-GB" dirty="0"/>
              <a:t>  Accessed 6</a:t>
            </a:r>
            <a:r>
              <a:rPr lang="en-GB" baseline="30000" dirty="0"/>
              <a:t>th</a:t>
            </a:r>
            <a:r>
              <a:rPr lang="en-GB" dirty="0"/>
              <a:t> March 2019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Edemekong,P,F</a:t>
            </a:r>
            <a:r>
              <a:rPr lang="en-GB" dirty="0"/>
              <a:t>, and </a:t>
            </a:r>
            <a:r>
              <a:rPr lang="en-GB" dirty="0" err="1"/>
              <a:t>Huang,B</a:t>
            </a:r>
            <a:r>
              <a:rPr lang="en-GB" dirty="0"/>
              <a:t>. (2019) </a:t>
            </a:r>
            <a:r>
              <a:rPr lang="en-GB" i="1" dirty="0"/>
              <a:t>Epidemiology of prevention of communicable diseases. </a:t>
            </a:r>
            <a:r>
              <a:rPr lang="en-GB" dirty="0"/>
              <a:t>[online]  Available at: </a:t>
            </a:r>
            <a:r>
              <a:rPr lang="en-GB" dirty="0">
                <a:hlinkClick r:id="rId3"/>
              </a:rPr>
              <a:t>https://www.ncbi.nlm.nih.gov</a:t>
            </a:r>
            <a:r>
              <a:rPr lang="en-GB" dirty="0"/>
              <a:t>  Accessed 3</a:t>
            </a:r>
            <a:r>
              <a:rPr lang="en-GB" baseline="30000" dirty="0"/>
              <a:t>rd</a:t>
            </a:r>
            <a:r>
              <a:rPr lang="en-GB" dirty="0"/>
              <a:t> March 2019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Funk,S</a:t>
            </a:r>
            <a:r>
              <a:rPr lang="en-GB" dirty="0"/>
              <a:t>., </a:t>
            </a:r>
            <a:r>
              <a:rPr lang="en-GB" dirty="0" err="1"/>
              <a:t>Salathe,M</a:t>
            </a:r>
            <a:r>
              <a:rPr lang="en-GB" dirty="0"/>
              <a:t>. and </a:t>
            </a:r>
            <a:r>
              <a:rPr lang="en-GB" dirty="0" err="1"/>
              <a:t>Jansen,V,A,A</a:t>
            </a:r>
            <a:r>
              <a:rPr lang="en-GB" dirty="0"/>
              <a:t>. (2010) Modelling the influence of human behaviour on the spread of infectious diseases: a review. </a:t>
            </a:r>
            <a:r>
              <a:rPr lang="en-GB" i="1" dirty="0"/>
              <a:t>Journal of the Royal Society Interface. </a:t>
            </a:r>
            <a:r>
              <a:rPr lang="en-GB" dirty="0"/>
              <a:t>V7. P1247-1256. Available at: doi:10.1098/rsif.2010.0142  Accessed 6</a:t>
            </a:r>
            <a:r>
              <a:rPr lang="en-GB" baseline="30000" dirty="0"/>
              <a:t>th</a:t>
            </a:r>
            <a:r>
              <a:rPr lang="en-GB" dirty="0"/>
              <a:t> March 2019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Ghebrehewet</a:t>
            </a:r>
            <a:r>
              <a:rPr lang="en-GB" dirty="0"/>
              <a:t>, S. et al. (2016) Dealing with a measles outbreak costs 20 times that of increasing vaccination cover. </a:t>
            </a:r>
            <a:r>
              <a:rPr lang="en-GB" i="1" dirty="0"/>
              <a:t>NIHR National Institute for Health Research. </a:t>
            </a:r>
            <a:r>
              <a:rPr lang="en-GB" dirty="0"/>
              <a:t>V34(15). P1823-1831.  Available at: doi:10.3310/signal-000248  Accessed 6</a:t>
            </a:r>
            <a:r>
              <a:rPr lang="en-GB" baseline="30000" dirty="0"/>
              <a:t>th</a:t>
            </a:r>
            <a:r>
              <a:rPr lang="en-GB" dirty="0"/>
              <a:t> March 2019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Gov.UK (2019) </a:t>
            </a:r>
            <a:r>
              <a:rPr lang="en-GB" i="1" dirty="0"/>
              <a:t>Communicable Diseases. </a:t>
            </a:r>
            <a:r>
              <a:rPr lang="en-GB" dirty="0"/>
              <a:t>[online]  Available at: </a:t>
            </a:r>
            <a:r>
              <a:rPr lang="en-GB" dirty="0">
                <a:hlinkClick r:id="rId4"/>
              </a:rPr>
              <a:t>https://assets.publishimg.service.gov.uk/government/uploads/system/uploads/attatchment_data/file/285628/mcga-shs_capt_guide_chapt6.pdf</a:t>
            </a:r>
            <a:r>
              <a:rPr lang="en-GB" dirty="0"/>
              <a:t>  Accessed 3</a:t>
            </a:r>
            <a:r>
              <a:rPr lang="en-GB" baseline="30000" dirty="0"/>
              <a:t>rd</a:t>
            </a:r>
            <a:r>
              <a:rPr lang="en-GB" dirty="0"/>
              <a:t> March 2019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err="1"/>
              <a:t>Iayork</a:t>
            </a:r>
            <a:r>
              <a:rPr lang="en-GB" dirty="0"/>
              <a:t> (2009) </a:t>
            </a:r>
            <a:r>
              <a:rPr lang="en-GB" i="1" dirty="0"/>
              <a:t>Measles, deaths, pre-vaccine. </a:t>
            </a:r>
            <a:r>
              <a:rPr lang="en-GB" dirty="0"/>
              <a:t>[online]  Available at: </a:t>
            </a:r>
            <a:r>
              <a:rPr lang="en-GB" dirty="0">
                <a:hlinkClick r:id="rId5"/>
              </a:rPr>
              <a:t>www.iayork.com/mysteryrays/2009/09/02/measles-deaths-pre-vaccine</a:t>
            </a:r>
            <a:r>
              <a:rPr lang="en-GB" dirty="0"/>
              <a:t>  Accessed 10</a:t>
            </a:r>
            <a:r>
              <a:rPr lang="en-GB" baseline="30000" dirty="0"/>
              <a:t>th</a:t>
            </a:r>
            <a:r>
              <a:rPr lang="en-GB" dirty="0"/>
              <a:t> March 2019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err="1"/>
              <a:t>Kenenan,J</a:t>
            </a:r>
            <a:r>
              <a:rPr lang="en-GB" dirty="0"/>
              <a:t>. et al. (2019) Measles outbreaks in the UK, is it when and where rather than if? A database cohort study of childhood population susceptibility in Liverpool UK. </a:t>
            </a:r>
            <a:r>
              <a:rPr lang="en-GB" i="1" dirty="0"/>
              <a:t>BMJ. </a:t>
            </a:r>
            <a:r>
              <a:rPr lang="en-GB" dirty="0"/>
              <a:t>V7(3) [online] Available at: </a:t>
            </a:r>
            <a:r>
              <a:rPr lang="en-GB" dirty="0">
                <a:hlinkClick r:id="rId6"/>
              </a:rPr>
              <a:t>https://bmjopen.bmj.com/content/7/3/e04106</a:t>
            </a:r>
            <a:r>
              <a:rPr lang="en-GB" dirty="0"/>
              <a:t>  Accessed 1</a:t>
            </a:r>
            <a:r>
              <a:rPr lang="en-GB" baseline="30000" dirty="0"/>
              <a:t>st</a:t>
            </a:r>
            <a:r>
              <a:rPr lang="en-GB" dirty="0"/>
              <a:t> March 2019</a:t>
            </a:r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720059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E7E4EF26-1698-42C5-9BDF-2B30414F3547}"/>
              </a:ext>
            </a:extLst>
          </p:cNvPr>
          <p:cNvSpPr/>
          <p:nvPr/>
        </p:nvSpPr>
        <p:spPr>
          <a:xfrm>
            <a:off x="331304" y="335846"/>
            <a:ext cx="11860696" cy="64633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err="1"/>
              <a:t>Kmietowic,Z</a:t>
            </a:r>
            <a:r>
              <a:rPr lang="en-GB" dirty="0"/>
              <a:t>. (2018) Measles: Europe sees record number of cases and 37 deaths so far this year. </a:t>
            </a:r>
            <a:r>
              <a:rPr lang="en-GB" i="1" dirty="0" err="1"/>
              <a:t>Bmj</a:t>
            </a:r>
            <a:r>
              <a:rPr lang="en-GB" i="1" dirty="0"/>
              <a:t>. </a:t>
            </a:r>
            <a:r>
              <a:rPr lang="en-GB" dirty="0"/>
              <a:t>V337.  Available at: </a:t>
            </a:r>
            <a:r>
              <a:rPr lang="en-GB" dirty="0">
                <a:hlinkClick r:id="rId2"/>
              </a:rPr>
              <a:t>https://doi.org/10.1136/bmj.k3596</a:t>
            </a:r>
            <a:r>
              <a:rPr lang="en-GB" dirty="0"/>
              <a:t>  Accessed 6</a:t>
            </a:r>
            <a:r>
              <a:rPr lang="en-GB" baseline="30000" dirty="0"/>
              <a:t>th</a:t>
            </a:r>
            <a:r>
              <a:rPr lang="en-GB" dirty="0"/>
              <a:t> March 2009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err="1"/>
              <a:t>Kmietowic,Z</a:t>
            </a:r>
            <a:r>
              <a:rPr lang="en-GB" dirty="0"/>
              <a:t>. (2008) Cases of measles in England and Wales are highest for 13 years. </a:t>
            </a:r>
            <a:r>
              <a:rPr lang="en-GB" i="1" dirty="0" err="1"/>
              <a:t>Bmj</a:t>
            </a:r>
            <a:r>
              <a:rPr lang="en-GB" i="1" dirty="0"/>
              <a:t>. </a:t>
            </a:r>
            <a:r>
              <a:rPr lang="en-GB" dirty="0"/>
              <a:t>V337.  Available at: </a:t>
            </a:r>
            <a:r>
              <a:rPr lang="en-GB" dirty="0">
                <a:hlinkClick r:id="rId3"/>
              </a:rPr>
              <a:t>https://doi.org/10.1136/bmj.92820</a:t>
            </a:r>
            <a:r>
              <a:rPr lang="en-GB" dirty="0"/>
              <a:t>  Accessed</a:t>
            </a:r>
            <a:r>
              <a:rPr lang="en-GB" i="1" dirty="0"/>
              <a:t> </a:t>
            </a:r>
            <a:r>
              <a:rPr lang="en-GB" dirty="0"/>
              <a:t>10</a:t>
            </a:r>
            <a:r>
              <a:rPr lang="en-GB" baseline="30000" dirty="0"/>
              <a:t>th</a:t>
            </a:r>
            <a:r>
              <a:rPr lang="en-GB" dirty="0"/>
              <a:t> march 2019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err="1"/>
              <a:t>Lambert,V</a:t>
            </a:r>
            <a:r>
              <a:rPr lang="en-GB" dirty="0"/>
              <a:t>. (2013)</a:t>
            </a:r>
            <a:r>
              <a:rPr lang="en-GB" i="1" dirty="0"/>
              <a:t> Who is to blame for Wales measles outbreak? </a:t>
            </a:r>
            <a:r>
              <a:rPr lang="en-GB" dirty="0"/>
              <a:t>The Telegraph. [online]  Available at: </a:t>
            </a:r>
            <a:r>
              <a:rPr lang="en-GB" dirty="0">
                <a:hlinkClick r:id="rId4"/>
              </a:rPr>
              <a:t>https://www.telegraph.co.uk/news/health/children/9977550/who-is-to-blame-for-wales-measles-outbreak.html</a:t>
            </a:r>
            <a:r>
              <a:rPr lang="en-GB" dirty="0"/>
              <a:t>  Accessed 5</a:t>
            </a:r>
            <a:r>
              <a:rPr lang="en-GB" baseline="30000" dirty="0"/>
              <a:t>th</a:t>
            </a:r>
            <a:r>
              <a:rPr lang="en-GB" dirty="0"/>
              <a:t> March 2019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err="1"/>
              <a:t>McCartney,M</a:t>
            </a:r>
            <a:r>
              <a:rPr lang="en-GB" dirty="0"/>
              <a:t>. (2013) </a:t>
            </a:r>
            <a:r>
              <a:rPr lang="en-GB" dirty="0" err="1"/>
              <a:t>MMR,Measles</a:t>
            </a:r>
            <a:r>
              <a:rPr lang="en-GB" dirty="0"/>
              <a:t>, and the South Wales evening post. </a:t>
            </a:r>
            <a:r>
              <a:rPr lang="en-GB" i="1" dirty="0"/>
              <a:t>THE BMJ. </a:t>
            </a:r>
            <a:r>
              <a:rPr lang="en-GB" dirty="0"/>
              <a:t>V346. Pf2598.  Available at: </a:t>
            </a:r>
            <a:r>
              <a:rPr lang="en-GB" dirty="0">
                <a:hlinkClick r:id="rId5"/>
              </a:rPr>
              <a:t>https://doi.org/10.1136/bmj.f2598</a:t>
            </a:r>
            <a:r>
              <a:rPr lang="en-GB" dirty="0"/>
              <a:t>  Accessed 5</a:t>
            </a:r>
            <a:r>
              <a:rPr lang="en-GB" baseline="30000" dirty="0"/>
              <a:t>th</a:t>
            </a:r>
            <a:r>
              <a:rPr lang="en-GB" dirty="0"/>
              <a:t> March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err="1"/>
              <a:t>Mayoclinic</a:t>
            </a:r>
            <a:r>
              <a:rPr lang="en-GB" dirty="0"/>
              <a:t> (2018) </a:t>
            </a:r>
            <a:r>
              <a:rPr lang="en-GB" i="1" dirty="0"/>
              <a:t>Measles. </a:t>
            </a:r>
            <a:r>
              <a:rPr lang="en-GB" dirty="0"/>
              <a:t>[online] Available at: </a:t>
            </a:r>
            <a:r>
              <a:rPr lang="en-GB" dirty="0">
                <a:hlinkClick r:id="rId6"/>
              </a:rPr>
              <a:t>https://www.mayoclinic.org/diseases-conditions/measles/symptoms/causes/syc-20374857</a:t>
            </a:r>
            <a:r>
              <a:rPr lang="en-GB" dirty="0"/>
              <a:t>  Accessed 5</a:t>
            </a:r>
            <a:r>
              <a:rPr lang="en-GB" baseline="30000" dirty="0"/>
              <a:t>th</a:t>
            </a:r>
            <a:r>
              <a:rPr lang="en-GB" dirty="0"/>
              <a:t> March 2019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err="1"/>
              <a:t>Monaghan,S</a:t>
            </a:r>
            <a:r>
              <a:rPr lang="en-GB" dirty="0"/>
              <a:t>. (2002) </a:t>
            </a:r>
            <a:r>
              <a:rPr lang="en-GB" i="1" dirty="0"/>
              <a:t>The state of communicable disease law. </a:t>
            </a:r>
            <a:r>
              <a:rPr lang="en-GB" dirty="0"/>
              <a:t>[online]  Available at: </a:t>
            </a:r>
            <a:r>
              <a:rPr lang="en-GB" dirty="0">
                <a:hlinkClick r:id="rId7"/>
              </a:rPr>
              <a:t>https://www.nuffieldtrust.org.uk/files/2017-01/state-of-communicable-disease-law-web-final.pdf</a:t>
            </a:r>
            <a:r>
              <a:rPr lang="en-GB" dirty="0"/>
              <a:t>  Accessed 3</a:t>
            </a:r>
            <a:r>
              <a:rPr lang="en-GB" baseline="30000" dirty="0"/>
              <a:t>rd</a:t>
            </a:r>
            <a:r>
              <a:rPr lang="en-GB" dirty="0"/>
              <a:t> March 2019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743272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6CC6745-1362-4F6C-8E11-3C56C7F1A56D}"/>
              </a:ext>
            </a:extLst>
          </p:cNvPr>
          <p:cNvSpPr/>
          <p:nvPr/>
        </p:nvSpPr>
        <p:spPr>
          <a:xfrm>
            <a:off x="1" y="-910649"/>
            <a:ext cx="11979964" cy="1061829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err="1"/>
              <a:t>Moreno,M,A</a:t>
            </a:r>
            <a:r>
              <a:rPr lang="en-GB" dirty="0"/>
              <a:t>. (2018) Measles. </a:t>
            </a:r>
            <a:r>
              <a:rPr lang="en-GB" i="1" dirty="0"/>
              <a:t>Jama </a:t>
            </a:r>
            <a:r>
              <a:rPr lang="en-GB" i="1" dirty="0" err="1"/>
              <a:t>Pediatrics</a:t>
            </a:r>
            <a:r>
              <a:rPr lang="en-GB" i="1" dirty="0"/>
              <a:t>. </a:t>
            </a:r>
            <a:r>
              <a:rPr lang="en-GB" dirty="0"/>
              <a:t>V172(9). P896. Available at: doi:10.1001/jamapediatrics.2018.1955  Accessed 4</a:t>
            </a:r>
            <a:r>
              <a:rPr lang="en-GB" baseline="30000" dirty="0"/>
              <a:t>th</a:t>
            </a:r>
            <a:r>
              <a:rPr lang="en-GB" dirty="0"/>
              <a:t> March 2019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err="1"/>
              <a:t>Moreno,M,A</a:t>
            </a:r>
            <a:r>
              <a:rPr lang="en-GB" dirty="0"/>
              <a:t>. (2018) Measles. </a:t>
            </a:r>
            <a:r>
              <a:rPr lang="en-GB" i="1" dirty="0"/>
              <a:t>Jama </a:t>
            </a:r>
            <a:r>
              <a:rPr lang="en-GB" i="1" dirty="0" err="1"/>
              <a:t>Pedriatics</a:t>
            </a:r>
            <a:r>
              <a:rPr lang="en-GB" i="1" dirty="0"/>
              <a:t>. </a:t>
            </a:r>
            <a:r>
              <a:rPr lang="en-GB" dirty="0"/>
              <a:t>V172(9). P896. Available at: doi:10.1001/jamapediatrics.2018.1955  Accessed 4</a:t>
            </a:r>
            <a:r>
              <a:rPr lang="en-GB" baseline="30000" dirty="0"/>
              <a:t>th</a:t>
            </a:r>
            <a:r>
              <a:rPr lang="en-GB" dirty="0"/>
              <a:t> March 2019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err="1"/>
              <a:t>Moss,W,J</a:t>
            </a:r>
            <a:r>
              <a:rPr lang="en-GB" dirty="0"/>
              <a:t>. (2017) Measles. </a:t>
            </a:r>
            <a:r>
              <a:rPr lang="en-GB" i="1" dirty="0"/>
              <a:t>The Lancet. </a:t>
            </a:r>
            <a:r>
              <a:rPr lang="en-GB" dirty="0"/>
              <a:t>V390(10111). P2490-2502.  Available at: </a:t>
            </a:r>
            <a:r>
              <a:rPr lang="en-GB" dirty="0">
                <a:hlinkClick r:id="rId2"/>
              </a:rPr>
              <a:t>https://doi.org/10.1016/so140-6736(17)31463-0</a:t>
            </a:r>
            <a:r>
              <a:rPr lang="en-GB" dirty="0"/>
              <a:t>  Accessed 5</a:t>
            </a:r>
            <a:r>
              <a:rPr lang="en-GB" baseline="30000" dirty="0"/>
              <a:t>th</a:t>
            </a:r>
            <a:r>
              <a:rPr lang="en-GB" dirty="0"/>
              <a:t> March 2019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err="1"/>
              <a:t>Najera,R,F</a:t>
            </a:r>
            <a:r>
              <a:rPr lang="en-GB" dirty="0"/>
              <a:t>. (2018)</a:t>
            </a:r>
            <a:r>
              <a:rPr lang="en-GB" i="1" dirty="0"/>
              <a:t> Measles update-November 2018. </a:t>
            </a:r>
            <a:r>
              <a:rPr lang="en-GB" dirty="0"/>
              <a:t>[online]  Available at: </a:t>
            </a:r>
            <a:r>
              <a:rPr lang="en-GB" dirty="0">
                <a:hlinkClick r:id="rId3"/>
              </a:rPr>
              <a:t>https://www.historyofvaccines.org/content/blog/measles-update-November-2018</a:t>
            </a:r>
            <a:r>
              <a:rPr lang="en-GB" dirty="0"/>
              <a:t>  Accessed 10</a:t>
            </a:r>
            <a:r>
              <a:rPr lang="en-GB" baseline="30000" dirty="0"/>
              <a:t>th</a:t>
            </a:r>
            <a:r>
              <a:rPr lang="en-GB" dirty="0"/>
              <a:t> March 2019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NHS (2019) </a:t>
            </a:r>
            <a:r>
              <a:rPr lang="en-GB" i="1" dirty="0"/>
              <a:t>Overview Measles</a:t>
            </a:r>
            <a:r>
              <a:rPr lang="en-GB" dirty="0"/>
              <a:t>. [online]  Available at:  </a:t>
            </a:r>
            <a:r>
              <a:rPr lang="en-GB" dirty="0">
                <a:hlinkClick r:id="rId4"/>
              </a:rPr>
              <a:t>https://www.nhs.uk</a:t>
            </a:r>
            <a:r>
              <a:rPr lang="en-GB" dirty="0"/>
              <a:t>  Accessed 4</a:t>
            </a:r>
            <a:r>
              <a:rPr lang="en-GB" baseline="30000" dirty="0"/>
              <a:t>th</a:t>
            </a:r>
            <a:r>
              <a:rPr lang="en-GB" dirty="0"/>
              <a:t> March 2019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NHS (2019) </a:t>
            </a:r>
            <a:r>
              <a:rPr lang="en-GB" i="1" dirty="0"/>
              <a:t>Treatment Measles. </a:t>
            </a:r>
            <a:r>
              <a:rPr lang="en-GB" dirty="0"/>
              <a:t>[online]  Available at: </a:t>
            </a:r>
            <a:r>
              <a:rPr lang="en-GB" dirty="0">
                <a:hlinkClick r:id="rId4"/>
              </a:rPr>
              <a:t>https://www.nhs.uk</a:t>
            </a:r>
            <a:r>
              <a:rPr lang="en-GB" dirty="0"/>
              <a:t>  Accessed 5</a:t>
            </a:r>
            <a:r>
              <a:rPr lang="en-GB" baseline="30000" dirty="0"/>
              <a:t>th</a:t>
            </a:r>
            <a:r>
              <a:rPr lang="en-GB" dirty="0"/>
              <a:t> March 2019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NHS (2019) </a:t>
            </a:r>
            <a:r>
              <a:rPr lang="en-GB" i="1" dirty="0"/>
              <a:t>Vaccinations who should have the MMR vaccine? </a:t>
            </a:r>
            <a:r>
              <a:rPr lang="en-GB" dirty="0"/>
              <a:t>[online] Available at:  </a:t>
            </a:r>
            <a:r>
              <a:rPr lang="en-GB" dirty="0">
                <a:hlinkClick r:id="rId5"/>
              </a:rPr>
              <a:t>https://www.nhs.uk/conditions/vaccinations/mmr-vaccine-when-needed/</a:t>
            </a:r>
            <a:r>
              <a:rPr lang="en-GB" dirty="0"/>
              <a:t>  Accessed 5</a:t>
            </a:r>
            <a:r>
              <a:rPr lang="en-GB" baseline="30000" dirty="0"/>
              <a:t>th</a:t>
            </a:r>
            <a:r>
              <a:rPr lang="en-GB" dirty="0"/>
              <a:t> March 2019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err="1"/>
              <a:t>Orenstein,W,A</a:t>
            </a:r>
            <a:r>
              <a:rPr lang="en-GB" dirty="0"/>
              <a:t>., </a:t>
            </a:r>
            <a:r>
              <a:rPr lang="en-GB" dirty="0" err="1"/>
              <a:t>Perry,R,T</a:t>
            </a:r>
            <a:r>
              <a:rPr lang="en-GB" dirty="0"/>
              <a:t>, and </a:t>
            </a:r>
            <a:r>
              <a:rPr lang="en-GB" dirty="0" err="1"/>
              <a:t>Halsey,N,A</a:t>
            </a:r>
            <a:r>
              <a:rPr lang="en-GB" dirty="0"/>
              <a:t>. (2004) The clinical significance of measles: A Review. </a:t>
            </a:r>
            <a:r>
              <a:rPr lang="en-GB" i="1" dirty="0"/>
              <a:t>The Journal of Infectious diseases. </a:t>
            </a:r>
            <a:r>
              <a:rPr lang="en-GB" dirty="0"/>
              <a:t>V189(1). Ps4-s16.  Available at: </a:t>
            </a:r>
            <a:r>
              <a:rPr lang="en-GB" dirty="0">
                <a:hlinkClick r:id="rId6"/>
              </a:rPr>
              <a:t>https://doi.org/10.1086/377712</a:t>
            </a:r>
            <a:r>
              <a:rPr lang="en-GB" dirty="0"/>
              <a:t>  Accessed 10</a:t>
            </a:r>
            <a:r>
              <a:rPr lang="en-GB" baseline="30000" dirty="0"/>
              <a:t>th</a:t>
            </a:r>
            <a:r>
              <a:rPr lang="en-GB" dirty="0"/>
              <a:t> March 2019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err="1"/>
              <a:t>Premaratna,R</a:t>
            </a:r>
            <a:r>
              <a:rPr lang="en-GB" dirty="0"/>
              <a:t>. et al (2017) Sporadic cases of adult measles: a research article. </a:t>
            </a:r>
            <a:r>
              <a:rPr lang="en-GB" i="1" dirty="0"/>
              <a:t>BMC Research Notes. </a:t>
            </a:r>
            <a:r>
              <a:rPr lang="en-GB" dirty="0"/>
              <a:t>V10(1). P38.  Available at: doi:10.1186/s13104-017-2374-6  Accessed 5</a:t>
            </a:r>
            <a:r>
              <a:rPr lang="en-GB" baseline="30000" dirty="0"/>
              <a:t>th</a:t>
            </a:r>
            <a:r>
              <a:rPr lang="en-GB" dirty="0"/>
              <a:t> March 2019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Public Health Wales (2013) </a:t>
            </a:r>
            <a:r>
              <a:rPr lang="en-GB" i="1" dirty="0"/>
              <a:t>Report into measles outbreak published. </a:t>
            </a:r>
            <a:r>
              <a:rPr lang="en-GB" dirty="0"/>
              <a:t>[online]  Available at: https://www.wales.nhs.uk/siteplus/888/news/29688  Accessed 5</a:t>
            </a:r>
            <a:r>
              <a:rPr lang="en-GB" baseline="30000" dirty="0"/>
              <a:t>th</a:t>
            </a:r>
            <a:r>
              <a:rPr lang="en-GB" dirty="0"/>
              <a:t> March 2019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Public Health Wales (2017) </a:t>
            </a:r>
            <a:r>
              <a:rPr lang="en-GB" i="1" dirty="0"/>
              <a:t>Measles. </a:t>
            </a:r>
            <a:r>
              <a:rPr lang="en-GB" dirty="0"/>
              <a:t>[online] Available at: www.wales.nhs.uk  Accessed 6</a:t>
            </a:r>
            <a:r>
              <a:rPr lang="en-GB" baseline="30000" dirty="0"/>
              <a:t>th</a:t>
            </a:r>
            <a:r>
              <a:rPr lang="en-GB" dirty="0"/>
              <a:t> March 2019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err="1"/>
              <a:t>Ramsey,M,E</a:t>
            </a:r>
            <a:r>
              <a:rPr lang="en-GB" dirty="0"/>
              <a:t>. et al. (2003) The elimination of indigenous measles transmission in England and Wales. </a:t>
            </a:r>
            <a:r>
              <a:rPr lang="en-GB" i="1" dirty="0"/>
              <a:t>The Journal of Infectious Diseases. </a:t>
            </a:r>
            <a:r>
              <a:rPr lang="en-GB" dirty="0"/>
              <a:t>V187(1). Ps198-s207.  Available at: </a:t>
            </a:r>
            <a:r>
              <a:rPr lang="en-GB" dirty="0">
                <a:hlinkClick r:id="rId7"/>
              </a:rPr>
              <a:t>https://doi.org/10.1086/368024</a:t>
            </a:r>
            <a:r>
              <a:rPr lang="en-GB" dirty="0"/>
              <a:t>  Accessed 5</a:t>
            </a:r>
            <a:r>
              <a:rPr lang="en-GB" baseline="30000" dirty="0"/>
              <a:t>th</a:t>
            </a:r>
            <a:r>
              <a:rPr lang="en-GB" dirty="0"/>
              <a:t> March 2019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err="1"/>
              <a:t>Smith,K</a:t>
            </a:r>
            <a:r>
              <a:rPr lang="en-GB" dirty="0"/>
              <a:t>.(2018) Preventing, identifying and managing measles outbreaks. </a:t>
            </a:r>
            <a:r>
              <a:rPr lang="en-GB" i="1" dirty="0"/>
              <a:t>Nursing Times. </a:t>
            </a:r>
            <a:r>
              <a:rPr lang="en-GB" dirty="0"/>
              <a:t>V114(10). P18-19.  Available at: </a:t>
            </a:r>
            <a:r>
              <a:rPr lang="en-GB" dirty="0">
                <a:hlinkClick r:id="rId8"/>
              </a:rPr>
              <a:t>https://www.nursingtimes.net/cinical-archive/infection-control/preventing-identifying-and-managing-measles-outbreaks/7025742.article</a:t>
            </a:r>
            <a:r>
              <a:rPr lang="en-GB" dirty="0"/>
              <a:t>.  Accessed 5</a:t>
            </a:r>
            <a:r>
              <a:rPr lang="en-GB" baseline="30000" dirty="0"/>
              <a:t>th</a:t>
            </a:r>
            <a:r>
              <a:rPr lang="en-GB" dirty="0"/>
              <a:t> March 2019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766738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845788A-57AF-4B6B-B010-CA8663D3578D}"/>
              </a:ext>
            </a:extLst>
          </p:cNvPr>
          <p:cNvSpPr txBox="1"/>
          <p:nvPr/>
        </p:nvSpPr>
        <p:spPr>
          <a:xfrm>
            <a:off x="0" y="0"/>
            <a:ext cx="12192000" cy="8402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Public Health Wales (2015) </a:t>
            </a:r>
            <a:r>
              <a:rPr lang="en-GB" i="1" dirty="0"/>
              <a:t>Measles outbreak: Data. </a:t>
            </a:r>
            <a:r>
              <a:rPr lang="en-GB" dirty="0"/>
              <a:t>[online]  Available at: </a:t>
            </a:r>
            <a:r>
              <a:rPr lang="en-GB" dirty="0">
                <a:hlinkClick r:id="rId2"/>
              </a:rPr>
              <a:t>www.wales.nhs.uk/siteplus/888/page/66389</a:t>
            </a:r>
            <a:r>
              <a:rPr lang="en-GB" dirty="0"/>
              <a:t>  Accessed 10</a:t>
            </a:r>
            <a:r>
              <a:rPr lang="en-GB" baseline="30000" dirty="0"/>
              <a:t>th</a:t>
            </a:r>
            <a:r>
              <a:rPr lang="en-GB" dirty="0"/>
              <a:t> March 2019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Public Health Wales (2017) </a:t>
            </a:r>
            <a:r>
              <a:rPr lang="en-GB" i="1" dirty="0"/>
              <a:t>Measles. </a:t>
            </a:r>
            <a:r>
              <a:rPr lang="en-GB" dirty="0"/>
              <a:t>[online] Available at: </a:t>
            </a:r>
            <a:r>
              <a:rPr lang="en-GB" dirty="0">
                <a:hlinkClick r:id="rId3"/>
              </a:rPr>
              <a:t>www.wales.nhs.uk</a:t>
            </a:r>
            <a:r>
              <a:rPr lang="en-GB" dirty="0"/>
              <a:t>  Accessed 6</a:t>
            </a:r>
            <a:r>
              <a:rPr lang="en-GB" baseline="30000" dirty="0"/>
              <a:t>th</a:t>
            </a:r>
            <a:r>
              <a:rPr lang="en-GB" dirty="0"/>
              <a:t> March 2019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Ramsey,M,E</a:t>
            </a:r>
            <a:r>
              <a:rPr lang="en-GB" dirty="0"/>
              <a:t>. et al. (2003) The eliminator of Indigenous measles transmission in England and Wales. </a:t>
            </a:r>
            <a:r>
              <a:rPr lang="en-GB" i="1" dirty="0"/>
              <a:t>The Journal of infectious diseases. </a:t>
            </a:r>
            <a:r>
              <a:rPr lang="en-GB" dirty="0"/>
              <a:t>V187(1). Ps198-s207.  Available at: </a:t>
            </a:r>
            <a:r>
              <a:rPr lang="en-GB" dirty="0">
                <a:hlinkClick r:id="rId4"/>
              </a:rPr>
              <a:t>https://doi.org/10.1086/368024</a:t>
            </a:r>
            <a:r>
              <a:rPr lang="en-GB" dirty="0"/>
              <a:t>  Accessed 5</a:t>
            </a:r>
            <a:r>
              <a:rPr lang="en-GB" baseline="30000" dirty="0"/>
              <a:t>th</a:t>
            </a:r>
            <a:r>
              <a:rPr lang="en-GB" dirty="0"/>
              <a:t> March 2019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Smith,K</a:t>
            </a:r>
            <a:r>
              <a:rPr lang="en-GB" dirty="0"/>
              <a:t>. (2018) Preventing, identifying and managing measles outbreaks. </a:t>
            </a:r>
            <a:r>
              <a:rPr lang="en-GB" i="1" dirty="0"/>
              <a:t>Nursing times. </a:t>
            </a:r>
            <a:r>
              <a:rPr lang="en-GB" dirty="0"/>
              <a:t>V114(10). P18-19.  Available at: </a:t>
            </a:r>
            <a:r>
              <a:rPr lang="en-GB" dirty="0">
                <a:hlinkClick r:id="rId5"/>
              </a:rPr>
              <a:t>https://nursingtimes.net/clinical-archive/infection-control/preventing-identifying-and-managing-measles-outbreaks/7025742.article</a:t>
            </a:r>
            <a:r>
              <a:rPr lang="en-GB" dirty="0"/>
              <a:t>  Accessed 5</a:t>
            </a:r>
            <a:r>
              <a:rPr lang="en-GB" baseline="30000" dirty="0"/>
              <a:t>th</a:t>
            </a:r>
            <a:r>
              <a:rPr lang="en-GB" dirty="0"/>
              <a:t> March 2019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Association of the British Pharmaceutical Industry (</a:t>
            </a:r>
            <a:r>
              <a:rPr lang="en-GB" dirty="0" err="1"/>
              <a:t>abpi</a:t>
            </a:r>
            <a:r>
              <a:rPr lang="en-GB" dirty="0"/>
              <a:t>). (2018) </a:t>
            </a:r>
            <a:r>
              <a:rPr lang="en-GB" i="1" dirty="0"/>
              <a:t>Economic &amp; social impact of vaccines. </a:t>
            </a:r>
            <a:r>
              <a:rPr lang="en-GB" dirty="0"/>
              <a:t>[online]  Available at: </a:t>
            </a:r>
            <a:r>
              <a:rPr lang="en-GB" dirty="0">
                <a:hlinkClick r:id="rId6"/>
              </a:rPr>
              <a:t>https://www.abpi.org.uk/publications/economic-and-social-impact-of-vaccines/</a:t>
            </a:r>
            <a:r>
              <a:rPr lang="en-GB" dirty="0"/>
              <a:t>  Accessed 5</a:t>
            </a:r>
            <a:r>
              <a:rPr lang="en-GB" baseline="30000" dirty="0"/>
              <a:t>th</a:t>
            </a:r>
            <a:r>
              <a:rPr lang="en-GB" dirty="0"/>
              <a:t> March 2019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Vaccine Knowledge Project (2018)</a:t>
            </a:r>
            <a:r>
              <a:rPr lang="en-GB" i="1" dirty="0"/>
              <a:t> MMR Vaccine (Measles, mumps and rubella vaccine). </a:t>
            </a:r>
            <a:r>
              <a:rPr lang="en-GB" dirty="0"/>
              <a:t>[online]  Available at: </a:t>
            </a:r>
            <a:r>
              <a:rPr lang="en-GB" dirty="0">
                <a:hlinkClick r:id="rId7"/>
              </a:rPr>
              <a:t>https://www.vk.ovg.ac.uk/mmr-vaccine</a:t>
            </a:r>
            <a:r>
              <a:rPr lang="en-GB" dirty="0"/>
              <a:t>  Accessed 6</a:t>
            </a:r>
            <a:r>
              <a:rPr lang="en-GB" baseline="30000" dirty="0"/>
              <a:t>th</a:t>
            </a:r>
            <a:r>
              <a:rPr lang="en-GB" dirty="0"/>
              <a:t> March 2019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Walsh,S</a:t>
            </a:r>
            <a:r>
              <a:rPr lang="en-GB" dirty="0"/>
              <a:t>. et al. (2014) The Impact of the media on the decision of parents in south wales to accept measles-mumps-rubella (MMR) immunization. </a:t>
            </a:r>
            <a:r>
              <a:rPr lang="en-GB" i="1" dirty="0"/>
              <a:t>Cambridge Core. </a:t>
            </a:r>
            <a:r>
              <a:rPr lang="en-GB" dirty="0"/>
              <a:t>V143(3). P550-560.  Available at: </a:t>
            </a:r>
            <a:r>
              <a:rPr lang="en-GB" dirty="0">
                <a:hlinkClick r:id="rId8"/>
              </a:rPr>
              <a:t>https://doi.org/10.1017/s0950268814000752</a:t>
            </a:r>
            <a:r>
              <a:rPr lang="en-GB" dirty="0"/>
              <a:t>  Accessed 4</a:t>
            </a:r>
            <a:r>
              <a:rPr lang="en-GB" baseline="30000" dirty="0"/>
              <a:t>th</a:t>
            </a:r>
            <a:r>
              <a:rPr lang="en-GB" dirty="0"/>
              <a:t> March 2019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Wise, J. (2013) Largest group of children affected by measles outbreak in wales is 10-18 year olds. </a:t>
            </a:r>
            <a:r>
              <a:rPr lang="en-GB" i="1" dirty="0"/>
              <a:t>BMJ. </a:t>
            </a:r>
            <a:r>
              <a:rPr lang="en-GB" dirty="0"/>
              <a:t>V346.  Available at: </a:t>
            </a:r>
            <a:r>
              <a:rPr lang="en-GB" dirty="0">
                <a:hlinkClick r:id="rId9"/>
              </a:rPr>
              <a:t>https://doi:org/10.1136/bmj.f2545</a:t>
            </a:r>
            <a:r>
              <a:rPr lang="en-GB" dirty="0"/>
              <a:t>  Accessed 4</a:t>
            </a:r>
            <a:r>
              <a:rPr lang="en-GB" baseline="30000" dirty="0"/>
              <a:t>th</a:t>
            </a:r>
            <a:r>
              <a:rPr lang="en-GB" dirty="0"/>
              <a:t> March 2019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154922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B3D12CA-7441-494A-8932-927BEAB439E5}"/>
              </a:ext>
            </a:extLst>
          </p:cNvPr>
          <p:cNvSpPr/>
          <p:nvPr/>
        </p:nvSpPr>
        <p:spPr>
          <a:xfrm>
            <a:off x="225287" y="354570"/>
            <a:ext cx="11728174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World Health Organisation (WHO). (2019) </a:t>
            </a:r>
            <a:r>
              <a:rPr lang="en-GB" i="1" dirty="0"/>
              <a:t>Measles cases spike globally due to gaps in vaccination coverage. </a:t>
            </a:r>
            <a:r>
              <a:rPr lang="en-GB" dirty="0"/>
              <a:t>[online]  Available at: </a:t>
            </a:r>
            <a:r>
              <a:rPr lang="en-GB" dirty="0">
                <a:hlinkClick r:id="rId2"/>
              </a:rPr>
              <a:t>https://www.who.int</a:t>
            </a:r>
            <a:r>
              <a:rPr lang="en-GB" dirty="0"/>
              <a:t>  Accessed 6</a:t>
            </a:r>
            <a:r>
              <a:rPr lang="en-GB" baseline="30000" dirty="0"/>
              <a:t>th</a:t>
            </a:r>
            <a:r>
              <a:rPr lang="en-GB" dirty="0"/>
              <a:t> March 2019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World Health Organisation (WHO). (2018) </a:t>
            </a:r>
            <a:r>
              <a:rPr lang="en-GB" i="1" dirty="0"/>
              <a:t>Measles. </a:t>
            </a:r>
            <a:r>
              <a:rPr lang="en-GB" dirty="0"/>
              <a:t>[online]  Available at: </a:t>
            </a:r>
            <a:r>
              <a:rPr lang="en-GB" dirty="0">
                <a:hlinkClick r:id="rId3"/>
              </a:rPr>
              <a:t>https://www.who.int/news-room/fact-sheets/detail/measles</a:t>
            </a:r>
            <a:r>
              <a:rPr lang="en-GB" dirty="0"/>
              <a:t>  Accessed 5</a:t>
            </a:r>
            <a:r>
              <a:rPr lang="en-GB" baseline="30000" dirty="0"/>
              <a:t>th</a:t>
            </a:r>
            <a:r>
              <a:rPr lang="en-GB" dirty="0"/>
              <a:t> March 2019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Finnegan,G</a:t>
            </a:r>
            <a:r>
              <a:rPr lang="en-GB" dirty="0"/>
              <a:t>. (2013) </a:t>
            </a:r>
            <a:r>
              <a:rPr lang="en-GB" i="1" dirty="0"/>
              <a:t>Mapping the impact of measles outbreaks. </a:t>
            </a:r>
            <a:r>
              <a:rPr lang="en-GB" dirty="0"/>
              <a:t>[online]  Available at: </a:t>
            </a:r>
            <a:r>
              <a:rPr lang="en-GB" dirty="0">
                <a:hlinkClick r:id="rId4"/>
              </a:rPr>
              <a:t>www.vaccinestoday.eu</a:t>
            </a:r>
            <a:r>
              <a:rPr lang="en-GB" dirty="0"/>
              <a:t>  Accessed 14</a:t>
            </a:r>
            <a:r>
              <a:rPr lang="en-GB" baseline="30000" dirty="0"/>
              <a:t>th</a:t>
            </a:r>
            <a:r>
              <a:rPr lang="en-GB" dirty="0"/>
              <a:t> March 2019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London School of Hygiene and tropical medicine (2019) </a:t>
            </a:r>
            <a:r>
              <a:rPr lang="en-GB" i="1" dirty="0"/>
              <a:t>Impacts of measles infections in England revealed. </a:t>
            </a:r>
            <a:r>
              <a:rPr lang="en-GB" dirty="0"/>
              <a:t>[online]  Available at: </a:t>
            </a:r>
            <a:r>
              <a:rPr lang="en-GB" dirty="0">
                <a:hlinkClick r:id="rId5"/>
              </a:rPr>
              <a:t>www.lshtm.ac.uk</a:t>
            </a:r>
            <a:r>
              <a:rPr lang="en-GB" dirty="0"/>
              <a:t>  Accessed 14</a:t>
            </a:r>
            <a:r>
              <a:rPr lang="en-GB" baseline="30000" dirty="0"/>
              <a:t>th</a:t>
            </a:r>
            <a:r>
              <a:rPr lang="en-GB" dirty="0"/>
              <a:t> March 2019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Assad, F. (1983) </a:t>
            </a:r>
            <a:r>
              <a:rPr lang="en-GB" dirty="0" err="1"/>
              <a:t>Measles:summary</a:t>
            </a:r>
            <a:r>
              <a:rPr lang="en-GB" dirty="0"/>
              <a:t> of worldwide impact. </a:t>
            </a:r>
            <a:r>
              <a:rPr lang="en-GB" i="1" dirty="0"/>
              <a:t>National institute of health. </a:t>
            </a:r>
            <a:r>
              <a:rPr lang="en-GB" dirty="0"/>
              <a:t>V5(3). P452-459. Available at: </a:t>
            </a:r>
            <a:r>
              <a:rPr lang="en-GB" dirty="0">
                <a:hlinkClick r:id="rId6"/>
              </a:rPr>
              <a:t>www.ncbi.nlm.nih.gov</a:t>
            </a:r>
            <a:r>
              <a:rPr lang="en-GB" dirty="0"/>
              <a:t>  Accessed 14</a:t>
            </a:r>
            <a:r>
              <a:rPr lang="en-GB" baseline="30000" dirty="0"/>
              <a:t>th</a:t>
            </a:r>
            <a:r>
              <a:rPr lang="en-GB" dirty="0"/>
              <a:t> March 2019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Rebecca Television (2013) </a:t>
            </a:r>
            <a:r>
              <a:rPr lang="en-GB" i="1" dirty="0"/>
              <a:t>Rash Journalism- The Swansea measles epidemic. </a:t>
            </a:r>
            <a:r>
              <a:rPr lang="en-GB" dirty="0"/>
              <a:t>[online]  Available at: </a:t>
            </a:r>
            <a:r>
              <a:rPr lang="en-GB" dirty="0">
                <a:hlinkClick r:id="rId7"/>
              </a:rPr>
              <a:t>https://paddyfrench/.wordpress.com/2013/06/14/Swansea-measles-epidemic/</a:t>
            </a:r>
            <a:r>
              <a:rPr lang="en-GB" dirty="0"/>
              <a:t>  Accessed 13</a:t>
            </a:r>
            <a:r>
              <a:rPr lang="en-GB" baseline="30000" dirty="0"/>
              <a:t>th</a:t>
            </a:r>
            <a:r>
              <a:rPr lang="en-GB" dirty="0"/>
              <a:t> March 2019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353206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114</TotalTime>
  <Words>3015</Words>
  <Application>Microsoft Office PowerPoint</Application>
  <PresentationFormat>Widescreen</PresentationFormat>
  <Paragraphs>246</Paragraphs>
  <Slides>34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8" baseType="lpstr">
      <vt:lpstr>Arial</vt:lpstr>
      <vt:lpstr>Calibri</vt:lpstr>
      <vt:lpstr>Calibri Light</vt:lpstr>
      <vt:lpstr>Office Theme</vt:lpstr>
      <vt:lpstr>COMMUNICABLE DISEASE</vt:lpstr>
      <vt:lpstr>INTRODUCTION </vt:lpstr>
      <vt:lpstr>What is a communicable disease?</vt:lpstr>
      <vt:lpstr>My communicable disease.. MEASLES!</vt:lpstr>
      <vt:lpstr>PowerPoint Presentation</vt:lpstr>
      <vt:lpstr>Signs and Symptoms of measles</vt:lpstr>
      <vt:lpstr>PowerPoint Presentation</vt:lpstr>
      <vt:lpstr>Treatment of measles</vt:lpstr>
      <vt:lpstr>Incidence and Prevelance</vt:lpstr>
      <vt:lpstr>PowerPoint Presentation</vt:lpstr>
      <vt:lpstr>PowerPoint Presentation</vt:lpstr>
      <vt:lpstr>PowerPoint Presentation</vt:lpstr>
      <vt:lpstr>Vaccinations</vt:lpstr>
      <vt:lpstr>PowerPoint Presentation</vt:lpstr>
      <vt:lpstr>So why do some people chose to not have the vaccine? </vt:lpstr>
      <vt:lpstr>PowerPoint Presentation</vt:lpstr>
      <vt:lpstr>PowerPoint Presentation</vt:lpstr>
      <vt:lpstr>Prevention of measles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Implications on Health care professionals and services</vt:lpstr>
      <vt:lpstr>PowerPoint Presentation</vt:lpstr>
      <vt:lpstr>The impact of measles on society</vt:lpstr>
      <vt:lpstr>Conclusion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COMMUNICABLE DISEASE</dc:title>
  <dc:creator>Donna Williams (1708269)</dc:creator>
  <cp:lastModifiedBy>Donna Williams (1708269)</cp:lastModifiedBy>
  <cp:revision>4</cp:revision>
  <dcterms:created xsi:type="dcterms:W3CDTF">2019-03-14T17:58:01Z</dcterms:created>
  <dcterms:modified xsi:type="dcterms:W3CDTF">2019-03-14T19:52:39Z</dcterms:modified>
</cp:coreProperties>
</file>