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72" r:id="rId2"/>
    <p:sldId id="273" r:id="rId3"/>
    <p:sldId id="259" r:id="rId4"/>
    <p:sldId id="278" r:id="rId5"/>
    <p:sldId id="261" r:id="rId6"/>
    <p:sldId id="262" r:id="rId7"/>
    <p:sldId id="263" r:id="rId8"/>
    <p:sldId id="264" r:id="rId9"/>
    <p:sldId id="279" r:id="rId10"/>
    <p:sldId id="266" r:id="rId11"/>
    <p:sldId id="267" r:id="rId12"/>
    <p:sldId id="280" r:id="rId13"/>
    <p:sldId id="281" r:id="rId14"/>
    <p:sldId id="283"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B1E20EF4-CD28-A2CE-307A-E8E8E3B6D011}" name="Fay Sellick" initials="FS" userId="S::f.sellick@uwtsd.ac.uk::33e49df2-1a5e-4b6f-a058-8ffa3744167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04" autoAdjust="0"/>
    <p:restoredTop sz="94830"/>
  </p:normalViewPr>
  <p:slideViewPr>
    <p:cSldViewPr snapToGrid="0">
      <p:cViewPr varScale="1">
        <p:scale>
          <a:sx n="82" d="100"/>
          <a:sy n="82" d="100"/>
        </p:scale>
        <p:origin x="710" y="72"/>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13/06/2024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13/06/2024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023033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10</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11</a:t>
            </a:fld>
            <a:endParaRPr lang="en-GB" dirty="0"/>
          </a:p>
        </p:txBody>
      </p:sp>
    </p:spTree>
    <p:extLst>
      <p:ext uri="{BB962C8B-B14F-4D97-AF65-F5344CB8AC3E}">
        <p14:creationId xmlns:p14="http://schemas.microsoft.com/office/powerpoint/2010/main" val="3277221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12</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13</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s://unfccc.int/process-and-meetings/the-paris-agreement" TargetMode="External"/><Relationship Id="rId2" Type="http://schemas.openxmlformats.org/officeDocument/2006/relationships/hyperlink" Target="https://www.un.org/sustainabledevelopment/hunger/" TargetMode="External"/><Relationship Id="rId1" Type="http://schemas.openxmlformats.org/officeDocument/2006/relationships/slideLayout" Target="../slideLayouts/slideLayout15.xml"/><Relationship Id="rId4" Type="http://schemas.openxmlformats.org/officeDocument/2006/relationships/hyperlink" Target="https://www.legislation.gov.uk/anaw/2015/2/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Climate Change</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normAutofit/>
          </a:bodyPr>
          <a:lstStyle>
            <a:defPPr>
              <a:defRPr lang="en-GB"/>
            </a:defPPr>
          </a:lstStyle>
          <a:p>
            <a:pPr rtl="0"/>
            <a:r>
              <a:rPr lang="en-GB" sz="3200" dirty="0"/>
              <a:t>Gethin Cardy </a:t>
            </a:r>
          </a:p>
          <a:p>
            <a:pPr rtl="0"/>
            <a:r>
              <a:rPr lang="en-GB" sz="3200" dirty="0"/>
              <a:t>2105599</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dirty="0"/>
              <a:t>agenda</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3701572218"/>
              </p:ext>
            </p:extLst>
          </p:nvPr>
        </p:nvGraphicFramePr>
        <p:xfrm>
          <a:off x="7791450" y="1169988"/>
          <a:ext cx="3815832" cy="4838913"/>
        </p:xfrm>
        <a:graphic>
          <a:graphicData uri="http://schemas.openxmlformats.org/drawingml/2006/table">
            <a:tbl>
              <a:tblPr firstRow="1" bandRow="1"/>
              <a:tblGrid>
                <a:gridCol w="3815832">
                  <a:extLst>
                    <a:ext uri="{9D8B030D-6E8A-4147-A177-3AD203B41FA5}">
                      <a16:colId xmlns:a16="http://schemas.microsoft.com/office/drawing/2014/main" val="1563570424"/>
                    </a:ext>
                  </a:extLst>
                </a:gridCol>
              </a:tblGrid>
              <a:tr h="75563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INTRODUCTION</a:t>
                      </a:r>
                    </a:p>
                    <a:p>
                      <a:pPr algn="r" rtl="0"/>
                      <a:r>
                        <a:rPr lang="en-GB" sz="1800" dirty="0">
                          <a:latin typeface="+mj-lt"/>
                        </a:rPr>
                        <a:t>1.</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LINKING WITH THEORY</a:t>
                      </a:r>
                    </a:p>
                    <a:p>
                      <a:pPr marL="0" algn="r" defTabSz="914400" rtl="0" eaLnBrk="1" latinLnBrk="0" hangingPunct="1"/>
                      <a:r>
                        <a:rPr lang="en-GB" sz="1800" kern="1200" dirty="0">
                          <a:solidFill>
                            <a:schemeClr val="tx1"/>
                          </a:solidFill>
                          <a:latin typeface="+mj-lt"/>
                          <a:ea typeface="+mn-ea"/>
                          <a:cs typeface="+mn-cs"/>
                        </a:rPr>
                        <a:t>5. 6. 7. 8. 9.</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ACTIVITY</a:t>
                      </a:r>
                    </a:p>
                    <a:p>
                      <a:pPr marL="0" algn="r" defTabSz="914400" rtl="0" eaLnBrk="1" latinLnBrk="0" hangingPunct="1"/>
                      <a:r>
                        <a:rPr lang="en-GB" sz="1800" kern="1200" dirty="0">
                          <a:solidFill>
                            <a:schemeClr val="tx1"/>
                          </a:solidFill>
                          <a:latin typeface="+mj-lt"/>
                          <a:ea typeface="+mn-ea"/>
                          <a:cs typeface="+mn-cs"/>
                        </a:rPr>
                        <a:t>10</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CRITICAL REVIEW</a:t>
                      </a:r>
                    </a:p>
                    <a:p>
                      <a:pPr marL="0" algn="r" defTabSz="914400" rtl="0" eaLnBrk="1" latinLnBrk="0" hangingPunct="1"/>
                      <a:r>
                        <a:rPr lang="en-GB" sz="1800" kern="1200" dirty="0">
                          <a:solidFill>
                            <a:schemeClr val="tx1"/>
                          </a:solidFill>
                          <a:latin typeface="+mj-lt"/>
                          <a:ea typeface="+mn-ea"/>
                          <a:cs typeface="+mn-cs"/>
                        </a:rPr>
                        <a:t>11</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SUMMARY</a:t>
                      </a:r>
                    </a:p>
                    <a:p>
                      <a:pPr marL="0" algn="r" defTabSz="914400" rtl="0" eaLnBrk="1" latinLnBrk="0" hangingPunct="1"/>
                      <a:r>
                        <a:rPr lang="en-GB" sz="1800" kern="1200" dirty="0">
                          <a:solidFill>
                            <a:schemeClr val="tx1"/>
                          </a:solidFill>
                          <a:latin typeface="+mj-lt"/>
                          <a:ea typeface="+mn-ea"/>
                          <a:cs typeface="+mn-cs"/>
                        </a:rPr>
                        <a:t>12</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2" y="1947671"/>
            <a:ext cx="4572000" cy="1859219"/>
          </a:xfrm>
        </p:spPr>
        <p:txBody>
          <a:bodyPr rtlCol="0">
            <a:normAutofit lnSpcReduction="10000"/>
          </a:bodyPr>
          <a:lstStyle>
            <a:defPPr>
              <a:defRPr lang="en-GB"/>
            </a:defPPr>
          </a:lstStyle>
          <a:p>
            <a:pPr rtl="0"/>
            <a:r>
              <a:rPr lang="en-GB" dirty="0"/>
              <a:t>The topic for my presentation today is gardening and how this can help with a variety of issues such as, climate change and a healthier Wales.</a:t>
            </a:r>
          </a:p>
          <a:p>
            <a:pPr rtl="0"/>
            <a:endParaRPr lang="en-GB" dirty="0"/>
          </a:p>
          <a:p>
            <a:pPr rtl="0"/>
            <a:r>
              <a:rPr lang="en-GB" dirty="0"/>
              <a:t>Following on with a critical review on an activity carried out by the University of Trinity St. Davids on Carbon footprint</a:t>
            </a:r>
          </a:p>
        </p:txBody>
      </p:sp>
      <p:pic>
        <p:nvPicPr>
          <p:cNvPr id="22" name="Picture Placeholder 21" descr="Person in black skirt and white shirt holding some dandelions">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cstate="screen">
            <a:extLst>
              <a:ext uri="{28A0092B-C50C-407E-A947-70E740481C1C}">
                <a14:useLocalDpi xmlns:a14="http://schemas.microsoft.com/office/drawing/2010/main"/>
              </a:ext>
            </a:extLst>
          </a:blip>
          <a:srcRect t="24" b="24"/>
          <a:stretch/>
        </p:blipFill>
        <p:spPr/>
      </p:pic>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r>
              <a:rPr lang="en-GB" dirty="0"/>
              <a:t>1.</a:t>
            </a:r>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617928" y="3936896"/>
            <a:ext cx="4840641" cy="1773555"/>
          </a:xfrm>
        </p:spPr>
        <p:txBody>
          <a:bodyPr rtlCol="0"/>
          <a:lstStyle>
            <a:defPPr>
              <a:defRPr lang="en-GB"/>
            </a:defPPr>
          </a:lstStyle>
          <a:p>
            <a:pPr rtl="0"/>
            <a:r>
              <a:rPr lang="en-GB" dirty="0"/>
              <a:t>Linking with Theory</a:t>
            </a:r>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p:txBody>
          <a:bodyPr rtlCol="0"/>
          <a:lstStyle>
            <a:defPPr>
              <a:defRPr lang="en-GB"/>
            </a:defPPr>
          </a:lstStyle>
          <a:p>
            <a:pPr rtl="0"/>
            <a:r>
              <a:rPr lang="en-GB" dirty="0">
                <a:latin typeface="Sagona Book" panose="020F0502020204030204" pitchFamily="34" charset="0"/>
              </a:rPr>
              <a:t>Youth Work and Climate Change</a:t>
            </a:r>
            <a:endParaRPr lang="en-GB" dirty="0"/>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5</a:t>
            </a:fld>
            <a:endParaRPr lang="en-GB" dirty="0"/>
          </a:p>
        </p:txBody>
      </p:sp>
      <p:sp>
        <p:nvSpPr>
          <p:cNvPr id="6" name="TextBox 5">
            <a:extLst>
              <a:ext uri="{FF2B5EF4-FFF2-40B4-BE49-F238E27FC236}">
                <a16:creationId xmlns:a16="http://schemas.microsoft.com/office/drawing/2014/main" id="{63FD8F25-65AB-06A0-D7C8-F2BCD0A74B6F}"/>
              </a:ext>
            </a:extLst>
          </p:cNvPr>
          <p:cNvSpPr txBox="1"/>
          <p:nvPr/>
        </p:nvSpPr>
        <p:spPr>
          <a:xfrm>
            <a:off x="1547259" y="2305615"/>
            <a:ext cx="7566924" cy="2246769"/>
          </a:xfrm>
          <a:prstGeom prst="rect">
            <a:avLst/>
          </a:prstGeom>
          <a:noFill/>
        </p:spPr>
        <p:txBody>
          <a:bodyPr wrap="square" rtlCol="0">
            <a:spAutoFit/>
          </a:bodyPr>
          <a:lstStyle/>
          <a:p>
            <a:r>
              <a:rPr lang="en-GB" sz="2800" b="1" dirty="0"/>
              <a:t>As described in the Education for Sustainable Development and Global Citizenship document one of the main skills in learning about sustainable development and global citizenship is critical thinking. (Welsh Assembly Government, 2008)</a:t>
            </a:r>
          </a:p>
        </p:txBody>
      </p:sp>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
        <p:nvSpPr>
          <p:cNvPr id="7" name="TextBox 6">
            <a:extLst>
              <a:ext uri="{FF2B5EF4-FFF2-40B4-BE49-F238E27FC236}">
                <a16:creationId xmlns:a16="http://schemas.microsoft.com/office/drawing/2014/main" id="{032E7A5C-61AF-E138-46C0-B1F93FB6C7F9}"/>
              </a:ext>
            </a:extLst>
          </p:cNvPr>
          <p:cNvSpPr txBox="1"/>
          <p:nvPr/>
        </p:nvSpPr>
        <p:spPr>
          <a:xfrm>
            <a:off x="731341" y="1020079"/>
            <a:ext cx="8918946" cy="4524315"/>
          </a:xfrm>
          <a:prstGeom prst="rect">
            <a:avLst/>
          </a:prstGeom>
          <a:noFill/>
        </p:spPr>
        <p:txBody>
          <a:bodyPr wrap="square" rtlCol="0">
            <a:spAutoFit/>
          </a:bodyPr>
          <a:lstStyle/>
          <a:p>
            <a:r>
              <a:rPr lang="en-GB" sz="3200" dirty="0"/>
              <a:t>Linking with the Educational for Sustainability Development (Welsh Assembly Government, 2008), there is a roadmap document ESD for 2030 which aims to build a more just and sustainable world through strengthening ESD and contributing to the achievement of the 17 SDG.</a:t>
            </a:r>
          </a:p>
          <a:p>
            <a:endParaRPr lang="en-GB" sz="3200" dirty="0"/>
          </a:p>
          <a:p>
            <a:r>
              <a:rPr lang="en-GB" sz="3200" dirty="0"/>
              <a:t>(United Nations Educational, Scientific and Cultural Organisation, 2020)</a:t>
            </a:r>
          </a:p>
        </p:txBody>
      </p:sp>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3390156" y="2414587"/>
            <a:ext cx="5688012" cy="2028825"/>
          </a:xfrm>
        </p:spPr>
        <p:txBody>
          <a:bodyPr rtlCol="0">
            <a:normAutofit fontScale="85000" lnSpcReduction="20000"/>
          </a:bodyPr>
          <a:lstStyle>
            <a:defPPr>
              <a:defRPr lang="en-GB"/>
            </a:defPPr>
          </a:lstStyle>
          <a:p>
            <a:pPr rtl="0"/>
            <a:r>
              <a:rPr lang="en-GB" sz="2800" b="1" dirty="0"/>
              <a:t>Two other theories that are linked by climate change and development are the UN sustainable Development goal two “Zero Hunger” (United Nations (UN), 2023) and the Well-Being Future Generation Wales Act (2015) under the Healthier Wales Section. </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Tree>
    <p:extLst>
      <p:ext uri="{BB962C8B-B14F-4D97-AF65-F5344CB8AC3E}">
        <p14:creationId xmlns:p14="http://schemas.microsoft.com/office/powerpoint/2010/main" val="10967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184187" y="300002"/>
            <a:ext cx="10515600" cy="676656"/>
          </a:xfrm>
        </p:spPr>
        <p:txBody>
          <a:bodyPr rtlCol="0"/>
          <a:lstStyle>
            <a:defPPr>
              <a:defRPr lang="en-GB"/>
            </a:defPPr>
          </a:lstStyle>
          <a:p>
            <a:pPr rtl="0"/>
            <a:r>
              <a:rPr lang="en-GB" dirty="0"/>
              <a:t>Zero Hunger and a Healthier Wales</a:t>
            </a:r>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dirty="0"/>
          </a:p>
        </p:txBody>
      </p:sp>
      <p:sp>
        <p:nvSpPr>
          <p:cNvPr id="37" name="TextBox 36">
            <a:extLst>
              <a:ext uri="{FF2B5EF4-FFF2-40B4-BE49-F238E27FC236}">
                <a16:creationId xmlns:a16="http://schemas.microsoft.com/office/drawing/2014/main" id="{3010F79F-FFBA-4212-8CA4-A3F9A79AAD8D}"/>
              </a:ext>
            </a:extLst>
          </p:cNvPr>
          <p:cNvSpPr txBox="1"/>
          <p:nvPr/>
        </p:nvSpPr>
        <p:spPr>
          <a:xfrm>
            <a:off x="7399175" y="3023119"/>
            <a:ext cx="4292081" cy="3046988"/>
          </a:xfrm>
          <a:prstGeom prst="rect">
            <a:avLst/>
          </a:prstGeom>
          <a:noFill/>
        </p:spPr>
        <p:txBody>
          <a:bodyPr wrap="square" rtlCol="0">
            <a:spAutoFit/>
          </a:bodyPr>
          <a:lstStyle/>
          <a:p>
            <a:r>
              <a:rPr lang="en-GB" sz="2400" b="1" dirty="0"/>
              <a:t>‘A society in which people’s physical and mental well-being is maximised and in which choices and behaviours that benefit future health are understood’.</a:t>
            </a:r>
          </a:p>
          <a:p>
            <a:endParaRPr lang="en-GB" sz="2400" b="1" dirty="0"/>
          </a:p>
          <a:p>
            <a:r>
              <a:rPr lang="en-GB" sz="2400" b="1" dirty="0"/>
              <a:t>Well-being of Future Generations Wales Act (2015).</a:t>
            </a:r>
          </a:p>
        </p:txBody>
      </p:sp>
      <p:sp>
        <p:nvSpPr>
          <p:cNvPr id="39" name="TextBox 38">
            <a:extLst>
              <a:ext uri="{FF2B5EF4-FFF2-40B4-BE49-F238E27FC236}">
                <a16:creationId xmlns:a16="http://schemas.microsoft.com/office/drawing/2014/main" id="{4CF14A8E-48BC-B979-8247-315FB0BC165A}"/>
              </a:ext>
            </a:extLst>
          </p:cNvPr>
          <p:cNvSpPr txBox="1"/>
          <p:nvPr/>
        </p:nvSpPr>
        <p:spPr>
          <a:xfrm>
            <a:off x="500744" y="2142187"/>
            <a:ext cx="5682343" cy="3785652"/>
          </a:xfrm>
          <a:prstGeom prst="rect">
            <a:avLst/>
          </a:prstGeom>
          <a:noFill/>
        </p:spPr>
        <p:txBody>
          <a:bodyPr wrap="square" rtlCol="0">
            <a:spAutoFit/>
          </a:bodyPr>
          <a:lstStyle/>
          <a:p>
            <a:r>
              <a:rPr lang="en-GB" sz="2400" b="1" dirty="0"/>
              <a:t>Goal 2 is about creating a world free of hunger by 2030. The global issue of hunger and food insecurity has shown an alarming increase since 2015, a trend exacerbated by a combination of factors including the pandemic, conflict, climate change, and deepening inequalities.</a:t>
            </a:r>
          </a:p>
          <a:p>
            <a:endParaRPr lang="en-GB" sz="2400" b="1" dirty="0"/>
          </a:p>
          <a:p>
            <a:r>
              <a:rPr lang="en-GB" sz="2400" b="1" dirty="0"/>
              <a:t>UN sustainable Development goal (UN, 2023)</a:t>
            </a:r>
          </a:p>
        </p:txBody>
      </p:sp>
    </p:spTree>
    <p:extLst>
      <p:ext uri="{BB962C8B-B14F-4D97-AF65-F5344CB8AC3E}">
        <p14:creationId xmlns:p14="http://schemas.microsoft.com/office/powerpoint/2010/main" val="100210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69" name="TextBox 68">
            <a:extLst>
              <a:ext uri="{FF2B5EF4-FFF2-40B4-BE49-F238E27FC236}">
                <a16:creationId xmlns:a16="http://schemas.microsoft.com/office/drawing/2014/main" id="{56073C6C-51A1-10F5-1D39-149FF896C459}"/>
              </a:ext>
            </a:extLst>
          </p:cNvPr>
          <p:cNvSpPr txBox="1"/>
          <p:nvPr/>
        </p:nvSpPr>
        <p:spPr>
          <a:xfrm>
            <a:off x="373224" y="634482"/>
            <a:ext cx="6232849" cy="1446550"/>
          </a:xfrm>
          <a:prstGeom prst="rect">
            <a:avLst/>
          </a:prstGeom>
          <a:noFill/>
        </p:spPr>
        <p:txBody>
          <a:bodyPr wrap="square" rtlCol="0">
            <a:spAutoFit/>
          </a:bodyPr>
          <a:lstStyle/>
          <a:p>
            <a:r>
              <a:rPr lang="en-GB" sz="4400" dirty="0"/>
              <a:t>How are we tackling climate change?</a:t>
            </a:r>
          </a:p>
        </p:txBody>
      </p:sp>
      <p:sp>
        <p:nvSpPr>
          <p:cNvPr id="70" name="TextBox 69">
            <a:extLst>
              <a:ext uri="{FF2B5EF4-FFF2-40B4-BE49-F238E27FC236}">
                <a16:creationId xmlns:a16="http://schemas.microsoft.com/office/drawing/2014/main" id="{70E24BB4-DD90-00A7-E46D-304C9B4A2C4A}"/>
              </a:ext>
            </a:extLst>
          </p:cNvPr>
          <p:cNvSpPr txBox="1"/>
          <p:nvPr/>
        </p:nvSpPr>
        <p:spPr>
          <a:xfrm>
            <a:off x="2127380" y="3097763"/>
            <a:ext cx="8154955" cy="1569660"/>
          </a:xfrm>
          <a:prstGeom prst="rect">
            <a:avLst/>
          </a:prstGeom>
          <a:noFill/>
        </p:spPr>
        <p:txBody>
          <a:bodyPr wrap="square" rtlCol="0">
            <a:spAutoFit/>
          </a:bodyPr>
          <a:lstStyle/>
          <a:p>
            <a:r>
              <a:rPr lang="en-GB" sz="2400" dirty="0"/>
              <a:t>‘The Paris Agreement is a landmark in the multilateral climate change process because, for the first time, a binding agreement brings all nations together to combat climate change and adapt to its effects.’ (United Nations, n.d.)</a:t>
            </a:r>
          </a:p>
        </p:txBody>
      </p:sp>
    </p:spTree>
    <p:extLst>
      <p:ext uri="{BB962C8B-B14F-4D97-AF65-F5344CB8AC3E}">
        <p14:creationId xmlns:p14="http://schemas.microsoft.com/office/powerpoint/2010/main" val="1445010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10</a:t>
            </a:fld>
            <a:endParaRPr lang="en-GB" dirty="0"/>
          </a:p>
        </p:txBody>
      </p:sp>
      <p:sp>
        <p:nvSpPr>
          <p:cNvPr id="9" name="TextBox 8">
            <a:extLst>
              <a:ext uri="{FF2B5EF4-FFF2-40B4-BE49-F238E27FC236}">
                <a16:creationId xmlns:a16="http://schemas.microsoft.com/office/drawing/2014/main" id="{9AAF7262-60F2-13B6-C789-36084A140E1B}"/>
              </a:ext>
            </a:extLst>
          </p:cNvPr>
          <p:cNvSpPr txBox="1"/>
          <p:nvPr/>
        </p:nvSpPr>
        <p:spPr>
          <a:xfrm>
            <a:off x="643811" y="998377"/>
            <a:ext cx="8005666" cy="769441"/>
          </a:xfrm>
          <a:prstGeom prst="rect">
            <a:avLst/>
          </a:prstGeom>
          <a:noFill/>
        </p:spPr>
        <p:txBody>
          <a:bodyPr wrap="square" rtlCol="0">
            <a:spAutoFit/>
          </a:bodyPr>
          <a:lstStyle/>
          <a:p>
            <a:r>
              <a:rPr lang="en-GB" sz="4400" dirty="0"/>
              <a:t>Activity Time!!</a:t>
            </a:r>
          </a:p>
        </p:txBody>
      </p:sp>
      <p:sp>
        <p:nvSpPr>
          <p:cNvPr id="11" name="TextBox 10">
            <a:extLst>
              <a:ext uri="{FF2B5EF4-FFF2-40B4-BE49-F238E27FC236}">
                <a16:creationId xmlns:a16="http://schemas.microsoft.com/office/drawing/2014/main" id="{F8085099-7E83-1695-7A46-DAA685479C02}"/>
              </a:ext>
            </a:extLst>
          </p:cNvPr>
          <p:cNvSpPr txBox="1"/>
          <p:nvPr/>
        </p:nvSpPr>
        <p:spPr>
          <a:xfrm>
            <a:off x="5131836" y="1266143"/>
            <a:ext cx="6195526" cy="769441"/>
          </a:xfrm>
          <a:prstGeom prst="rect">
            <a:avLst/>
          </a:prstGeom>
          <a:noFill/>
        </p:spPr>
        <p:txBody>
          <a:bodyPr wrap="square" rtlCol="0">
            <a:spAutoFit/>
          </a:bodyPr>
          <a:lstStyle/>
          <a:p>
            <a:r>
              <a:rPr lang="en-GB" sz="4400" b="1" u="sng" dirty="0"/>
              <a:t>Grow your own vegetables</a:t>
            </a:r>
            <a:r>
              <a:rPr lang="en-GB" sz="2800" b="1" u="sng" dirty="0"/>
              <a:t>.</a:t>
            </a:r>
          </a:p>
        </p:txBody>
      </p:sp>
      <p:sp>
        <p:nvSpPr>
          <p:cNvPr id="12" name="TextBox 11">
            <a:extLst>
              <a:ext uri="{FF2B5EF4-FFF2-40B4-BE49-F238E27FC236}">
                <a16:creationId xmlns:a16="http://schemas.microsoft.com/office/drawing/2014/main" id="{7D0748FF-7ED5-E8F8-5C2B-789AA6B5614E}"/>
              </a:ext>
            </a:extLst>
          </p:cNvPr>
          <p:cNvSpPr txBox="1"/>
          <p:nvPr/>
        </p:nvSpPr>
        <p:spPr>
          <a:xfrm>
            <a:off x="5475202" y="3177946"/>
            <a:ext cx="6083559" cy="646331"/>
          </a:xfrm>
          <a:prstGeom prst="rect">
            <a:avLst/>
          </a:prstGeom>
          <a:noFill/>
        </p:spPr>
        <p:txBody>
          <a:bodyPr wrap="square" rtlCol="0">
            <a:spAutoFit/>
          </a:bodyPr>
          <a:lstStyle/>
          <a:p>
            <a:r>
              <a:rPr lang="en-GB" sz="3600" b="1" dirty="0"/>
              <a:t>Do you think this is sustainable?</a:t>
            </a:r>
          </a:p>
        </p:txBody>
      </p:sp>
      <p:sp>
        <p:nvSpPr>
          <p:cNvPr id="2" name="TextBox 1">
            <a:extLst>
              <a:ext uri="{FF2B5EF4-FFF2-40B4-BE49-F238E27FC236}">
                <a16:creationId xmlns:a16="http://schemas.microsoft.com/office/drawing/2014/main" id="{86363F0C-F8DE-3C39-125A-2B17C10966ED}"/>
              </a:ext>
            </a:extLst>
          </p:cNvPr>
          <p:cNvSpPr txBox="1"/>
          <p:nvPr/>
        </p:nvSpPr>
        <p:spPr>
          <a:xfrm>
            <a:off x="2696546" y="4658427"/>
            <a:ext cx="6083559" cy="646331"/>
          </a:xfrm>
          <a:prstGeom prst="rect">
            <a:avLst/>
          </a:prstGeom>
          <a:noFill/>
        </p:spPr>
        <p:txBody>
          <a:bodyPr wrap="square" rtlCol="0">
            <a:spAutoFit/>
          </a:bodyPr>
          <a:lstStyle/>
          <a:p>
            <a:r>
              <a:rPr lang="en-GB" sz="3600" b="1" dirty="0"/>
              <a:t>Can this help climate change?</a:t>
            </a:r>
          </a:p>
        </p:txBody>
      </p:sp>
    </p:spTree>
    <p:extLst>
      <p:ext uri="{BB962C8B-B14F-4D97-AF65-F5344CB8AC3E}">
        <p14:creationId xmlns:p14="http://schemas.microsoft.com/office/powerpoint/2010/main" val="123413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a:xfrm>
            <a:off x="350206" y="1609393"/>
            <a:ext cx="3551111" cy="2231330"/>
          </a:xfrm>
        </p:spPr>
        <p:txBody>
          <a:bodyPr rtlCol="0"/>
          <a:lstStyle>
            <a:defPPr>
              <a:defRPr lang="en-GB"/>
            </a:defPPr>
          </a:lstStyle>
          <a:p>
            <a:pPr rtl="0"/>
            <a:r>
              <a:rPr lang="en-GB" dirty="0"/>
              <a:t>Age appropriate</a:t>
            </a:r>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rtlCol="0"/>
          <a:lstStyle>
            <a:defPPr>
              <a:defRPr lang="en-GB"/>
            </a:defPPr>
          </a:lstStyle>
          <a:p>
            <a:pPr rtl="0"/>
            <a:r>
              <a:rPr lang="en-GB" dirty="0"/>
              <a:t>Staff Ratio </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rtlCol="0"/>
          <a:lstStyle>
            <a:defPPr>
              <a:defRPr lang="en-GB"/>
            </a:defPPr>
          </a:lstStyle>
          <a:p>
            <a:pPr rtl="0"/>
            <a:r>
              <a:rPr lang="en-GB" dirty="0"/>
              <a:t>Activity</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rtlCol="0"/>
          <a:lstStyle>
            <a:defPPr>
              <a:defRPr lang="en-GB"/>
            </a:defPPr>
          </a:lstStyle>
          <a:p>
            <a:pPr rtl="0"/>
            <a:r>
              <a:rPr lang="en-GB" dirty="0"/>
              <a:t>Extra resources</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rtlCol="0"/>
          <a:lstStyle>
            <a:defPPr>
              <a:defRPr lang="en-GB"/>
            </a:defPPr>
          </a:lstStyle>
          <a:p>
            <a:pPr rtl="0"/>
            <a:r>
              <a:rPr lang="en-GB" dirty="0"/>
              <a:t>Flash cards</a:t>
            </a:r>
          </a:p>
        </p:txBody>
      </p:sp>
      <p:sp>
        <p:nvSpPr>
          <p:cNvPr id="2" name="TextBox 1">
            <a:extLst>
              <a:ext uri="{FF2B5EF4-FFF2-40B4-BE49-F238E27FC236}">
                <a16:creationId xmlns:a16="http://schemas.microsoft.com/office/drawing/2014/main" id="{1DE3D725-65B9-5A71-40CE-9AFCE32ECAAB}"/>
              </a:ext>
            </a:extLst>
          </p:cNvPr>
          <p:cNvSpPr txBox="1"/>
          <p:nvPr/>
        </p:nvSpPr>
        <p:spPr>
          <a:xfrm>
            <a:off x="630126" y="251927"/>
            <a:ext cx="6507792" cy="830997"/>
          </a:xfrm>
          <a:prstGeom prst="rect">
            <a:avLst/>
          </a:prstGeom>
          <a:noFill/>
        </p:spPr>
        <p:txBody>
          <a:bodyPr wrap="square" rtlCol="0">
            <a:spAutoFit/>
          </a:bodyPr>
          <a:lstStyle/>
          <a:p>
            <a:r>
              <a:rPr lang="en-GB" sz="4800" b="1" dirty="0"/>
              <a:t>CRITICAL REVIEW</a:t>
            </a:r>
          </a:p>
        </p:txBody>
      </p:sp>
    </p:spTree>
    <p:extLst>
      <p:ext uri="{BB962C8B-B14F-4D97-AF65-F5344CB8AC3E}">
        <p14:creationId xmlns:p14="http://schemas.microsoft.com/office/powerpoint/2010/main" val="327257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Summary</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p:txBody>
          <a:bodyPr rtlCol="0"/>
          <a:lstStyle>
            <a:defPPr>
              <a:defRPr lang="en-GB"/>
            </a:defPPr>
          </a:lstStyle>
          <a:p>
            <a:pPr rtl="0"/>
            <a:r>
              <a:rPr lang="en-GB" sz="2400" b="1" dirty="0"/>
              <a:t>In summary, the key point of my presentation today was linking different policies to climate change, especially in the area of food and healthy living. Followed on by an activity of planting vegetables whilst learning and finally a critical discussion on an activity carried out by the University or Wales Trinity Saint David.</a:t>
            </a:r>
            <a:endParaRPr lang="en-GB" dirty="0"/>
          </a:p>
        </p:txBody>
      </p:sp>
      <p:pic>
        <p:nvPicPr>
          <p:cNvPr id="8" name="Picture Placeholder 7" descr="Person harvesting lettuce from a garden">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l="32" r="32"/>
          <a:stretch>
            <a:fillRect/>
          </a:stretch>
        </p:blipFill>
        <p:spPr/>
      </p:pic>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12</a:t>
            </a:fld>
            <a:endParaRPr lang="en-GB" dirty="0"/>
          </a:p>
        </p:txBody>
      </p:sp>
    </p:spTree>
    <p:extLst>
      <p:ext uri="{BB962C8B-B14F-4D97-AF65-F5344CB8AC3E}">
        <p14:creationId xmlns:p14="http://schemas.microsoft.com/office/powerpoint/2010/main" val="3418206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a:xfrm>
            <a:off x="1524000" y="1898219"/>
            <a:ext cx="9144000" cy="2387600"/>
          </a:xfrm>
        </p:spPr>
        <p:txBody>
          <a:bodyPr rtlCol="0"/>
          <a:lstStyle>
            <a:defPPr>
              <a:defRPr lang="en-GB"/>
            </a:defPPr>
          </a:lstStyle>
          <a:p>
            <a:pPr rtl="0"/>
            <a:r>
              <a:rPr lang="en-GB" sz="7200" dirty="0"/>
              <a:t>Let us battle Climate Change together!!</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a:xfrm>
            <a:off x="1524000" y="6111973"/>
            <a:ext cx="9144000" cy="596738"/>
          </a:xfrm>
        </p:spPr>
        <p:txBody>
          <a:bodyPr rtlCol="0"/>
          <a:lstStyle>
            <a:defPPr>
              <a:defRPr lang="en-GB"/>
            </a:defPPr>
          </a:lstStyle>
          <a:p>
            <a:pPr rtl="0"/>
            <a:r>
              <a:rPr lang="en-GB" dirty="0"/>
              <a:t>Gethin Cardy</a:t>
            </a:r>
          </a:p>
        </p:txBody>
      </p:sp>
    </p:spTree>
    <p:extLst>
      <p:ext uri="{BB962C8B-B14F-4D97-AF65-F5344CB8AC3E}">
        <p14:creationId xmlns:p14="http://schemas.microsoft.com/office/powerpoint/2010/main" val="25779363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5FB9FE8-C8DA-AD28-3342-1BC26FF507D9}"/>
              </a:ext>
            </a:extLst>
          </p:cNvPr>
          <p:cNvSpPr txBox="1"/>
          <p:nvPr/>
        </p:nvSpPr>
        <p:spPr>
          <a:xfrm>
            <a:off x="861526" y="1017037"/>
            <a:ext cx="10468947" cy="5632311"/>
          </a:xfrm>
          <a:prstGeom prst="rect">
            <a:avLst/>
          </a:prstGeom>
          <a:noFill/>
        </p:spPr>
        <p:txBody>
          <a:bodyPr wrap="square" rtlCol="0">
            <a:spAutoFit/>
          </a:bodyPr>
          <a:lstStyle/>
          <a:p>
            <a:r>
              <a:rPr lang="en-GB" b="1" dirty="0"/>
              <a:t>Reference List</a:t>
            </a:r>
            <a:endParaRPr lang="en-GB" sz="1800" b="1" dirty="0"/>
          </a:p>
          <a:p>
            <a:endParaRPr lang="en-GB" b="1" dirty="0"/>
          </a:p>
          <a:p>
            <a:endParaRPr lang="en-GB" b="1" dirty="0"/>
          </a:p>
          <a:p>
            <a:r>
              <a:rPr lang="en-GB" b="1" dirty="0"/>
              <a:t>United Nations Educational, Scientific and Cultural Organization (2020). </a:t>
            </a:r>
            <a:r>
              <a:rPr lang="en-GB" b="1" i="1" dirty="0"/>
              <a:t>Education for Sustainable Development: A roadmap. Paris: UNESCO.</a:t>
            </a:r>
          </a:p>
          <a:p>
            <a:endParaRPr lang="en-GB" b="1" dirty="0"/>
          </a:p>
          <a:p>
            <a:r>
              <a:rPr lang="en-GB" b="1" dirty="0"/>
              <a:t>United Nations (UN). (2023) </a:t>
            </a:r>
            <a:r>
              <a:rPr lang="en-GB" b="1" i="1" dirty="0"/>
              <a:t>Sustainable Development Goals. Goal 2: Zero Hunger</a:t>
            </a:r>
            <a:r>
              <a:rPr lang="en-GB" b="1" dirty="0"/>
              <a:t>. Available at: </a:t>
            </a:r>
            <a:r>
              <a:rPr lang="en-GB" dirty="0">
                <a:hlinkClick r:id="rId2"/>
              </a:rPr>
              <a:t>Goal 2: Zero Hunger - United Nations Sustainable Development</a:t>
            </a:r>
            <a:r>
              <a:rPr lang="en-GB" dirty="0"/>
              <a:t> (Accessed: 10 June 2024).</a:t>
            </a:r>
          </a:p>
          <a:p>
            <a:endParaRPr lang="en-GB" dirty="0"/>
          </a:p>
          <a:p>
            <a:r>
              <a:rPr lang="en-GB" dirty="0"/>
              <a:t>United Nations. (n.d.) </a:t>
            </a:r>
            <a:r>
              <a:rPr lang="en-GB" i="1" dirty="0"/>
              <a:t>The Paris Agreement</a:t>
            </a:r>
            <a:r>
              <a:rPr lang="en-GB" dirty="0"/>
              <a:t>. Available at: </a:t>
            </a:r>
            <a:r>
              <a:rPr lang="en-GB" dirty="0">
                <a:hlinkClick r:id="rId3"/>
              </a:rPr>
              <a:t>The Paris Agreement | UNFCCC</a:t>
            </a:r>
            <a:r>
              <a:rPr lang="en-GB" dirty="0"/>
              <a:t> (Accessed: 6 June 2024).</a:t>
            </a:r>
          </a:p>
          <a:p>
            <a:endParaRPr lang="en-GB" dirty="0"/>
          </a:p>
          <a:p>
            <a:r>
              <a:rPr lang="en-GB" b="1" i="1" dirty="0"/>
              <a:t>Well-being Future Generation Act of Wales 2015, </a:t>
            </a:r>
            <a:r>
              <a:rPr lang="en-GB" b="1" i="1" dirty="0" err="1"/>
              <a:t>anaw</a:t>
            </a:r>
            <a:r>
              <a:rPr lang="en-GB" b="1" i="1" dirty="0"/>
              <a:t> 2. </a:t>
            </a:r>
            <a:r>
              <a:rPr lang="en-GB" b="1" dirty="0"/>
              <a:t>Available at: </a:t>
            </a:r>
            <a:r>
              <a:rPr lang="en-GB" b="1" dirty="0">
                <a:hlinkClick r:id="rId4"/>
              </a:rPr>
              <a:t>https://www.legislation.gov.uk/anaw/2015/2/contents/enacted</a:t>
            </a:r>
            <a:r>
              <a:rPr lang="en-GB" b="1" dirty="0"/>
              <a:t> (Accessed: 9 June 2024).</a:t>
            </a:r>
            <a:endParaRPr lang="en-GB" dirty="0"/>
          </a:p>
          <a:p>
            <a:endParaRPr lang="en-GB" b="1" dirty="0"/>
          </a:p>
          <a:p>
            <a:r>
              <a:rPr lang="en-GB" b="1" dirty="0"/>
              <a:t>Welsh Assembly Government (2008). </a:t>
            </a:r>
            <a:r>
              <a:rPr lang="en-GB" b="1" i="1" dirty="0"/>
              <a:t>Education for Sustainable Development and Global Citizenship</a:t>
            </a:r>
            <a:r>
              <a:rPr lang="en-GB" b="1" dirty="0"/>
              <a:t>: </a:t>
            </a:r>
            <a:r>
              <a:rPr lang="en-GB" b="1" i="1" dirty="0"/>
              <a:t>A Common Understanding for the Youth Work Sector</a:t>
            </a:r>
            <a:r>
              <a:rPr lang="en-GB" b="1" dirty="0"/>
              <a:t>. Cardiff: Welsh Government.</a:t>
            </a:r>
          </a:p>
          <a:p>
            <a:endParaRPr lang="en-GB" b="1" dirty="0"/>
          </a:p>
          <a:p>
            <a:endParaRPr lang="en-GB" b="1" i="1" dirty="0"/>
          </a:p>
          <a:p>
            <a:endParaRPr lang="en-GB" b="1" i="1" dirty="0"/>
          </a:p>
          <a:p>
            <a:r>
              <a:rPr lang="en-GB" b="1" i="1" dirty="0">
                <a:highlight>
                  <a:srgbClr val="FFFF00"/>
                </a:highlight>
              </a:rPr>
              <a:t> </a:t>
            </a:r>
          </a:p>
        </p:txBody>
      </p:sp>
    </p:spTree>
    <p:extLst>
      <p:ext uri="{BB962C8B-B14F-4D97-AF65-F5344CB8AC3E}">
        <p14:creationId xmlns:p14="http://schemas.microsoft.com/office/powerpoint/2010/main" val="4146152149"/>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{73C06879-4A3E-4CA6-94EC-28C15F6B2099}tf11964407_win32</Template>
  <TotalTime>164</TotalTime>
  <Words>655</Words>
  <Application>Microsoft Office PowerPoint</Application>
  <PresentationFormat>Widescreen</PresentationFormat>
  <Paragraphs>84</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Courier New</vt:lpstr>
      <vt:lpstr>Gill Sans Nova</vt:lpstr>
      <vt:lpstr>Gill Sans Nova Light</vt:lpstr>
      <vt:lpstr>Sagona Book</vt:lpstr>
      <vt:lpstr>Office Theme</vt:lpstr>
      <vt:lpstr>Climate Change</vt:lpstr>
      <vt:lpstr>agenda</vt:lpstr>
      <vt:lpstr>Introduction</vt:lpstr>
      <vt:lpstr>Linking with Theory</vt:lpstr>
      <vt:lpstr>Youth Work and Climate Change</vt:lpstr>
      <vt:lpstr>PowerPoint Presentation</vt:lpstr>
      <vt:lpstr>PowerPoint Presentation</vt:lpstr>
      <vt:lpstr>Zero Hunger and a Healthier Wales</vt:lpstr>
      <vt:lpstr>PowerPoint Presentation</vt:lpstr>
      <vt:lpstr>PowerPoint Presentation</vt:lpstr>
      <vt:lpstr>PowerPoint Presentation</vt:lpstr>
      <vt:lpstr>Summary</vt:lpstr>
      <vt:lpstr>Let us battle Climate Change together!!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dc:title>
  <dc:creator>Gethin C</dc:creator>
  <cp:lastModifiedBy>Gethin C</cp:lastModifiedBy>
  <cp:revision>19</cp:revision>
  <dcterms:created xsi:type="dcterms:W3CDTF">2024-06-12T18:54:00Z</dcterms:created>
  <dcterms:modified xsi:type="dcterms:W3CDTF">2024-06-13T16:09:38Z</dcterms:modified>
</cp:coreProperties>
</file>