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notesSlides/notesSlide12.xml" ContentType="application/vnd.openxmlformats-officedocument.presentationml.notesSlide+xml"/>
  <Override PartName="/ppt/tags/tag15.xml" ContentType="application/vnd.openxmlformats-officedocument.presentationml.tags+xml"/>
  <Override PartName="/ppt/notesSlides/notesSlide13.xml" ContentType="application/vnd.openxmlformats-officedocument.presentationml.notesSlide+xml"/>
  <Override PartName="/ppt/tags/tag16.xml" ContentType="application/vnd.openxmlformats-officedocument.presentationml.tags+xml"/>
  <Override PartName="/ppt/notesSlides/notesSlide14.xml" ContentType="application/vnd.openxmlformats-officedocument.presentationml.notesSlide+xml"/>
  <Override PartName="/ppt/tags/tag17.xml" ContentType="application/vnd.openxmlformats-officedocument.presentationml.tags+xml"/>
  <Override PartName="/ppt/notesSlides/notesSlide15.xml" ContentType="application/vnd.openxmlformats-officedocument.presentationml.notesSlide+xml"/>
  <Override PartName="/ppt/tags/tag18.xml" ContentType="application/vnd.openxmlformats-officedocument.presentationml.tags+xml"/>
  <Override PartName="/ppt/notesSlides/notesSlide16.xml" ContentType="application/vnd.openxmlformats-officedocument.presentationml.notesSlide+xml"/>
  <Override PartName="/ppt/tags/tag19.xml" ContentType="application/vnd.openxmlformats-officedocument.presentationml.tags+xml"/>
  <Override PartName="/ppt/notesSlides/notesSlide17.xml" ContentType="application/vnd.openxmlformats-officedocument.presentationml.notesSlide+xml"/>
  <Override PartName="/ppt/tags/tag20.xml" ContentType="application/vnd.openxmlformats-officedocument.presentationml.tags+xml"/>
  <Override PartName="/ppt/notesSlides/notesSlide18.xml" ContentType="application/vnd.openxmlformats-officedocument.presentationml.notesSlide+xml"/>
  <Override PartName="/ppt/tags/tag21.xml" ContentType="application/vnd.openxmlformats-officedocument.presentationml.tags+xml"/>
  <Override PartName="/ppt/notesSlides/notesSlide19.xml" ContentType="application/vnd.openxmlformats-officedocument.presentationml.notesSlide+xml"/>
  <Override PartName="/ppt/tags/tag22.xml" ContentType="application/vnd.openxmlformats-officedocument.presentationml.tags+xml"/>
  <Override PartName="/ppt/notesSlides/notesSlide20.xml" ContentType="application/vnd.openxmlformats-officedocument.presentationml.notesSlide+xml"/>
  <Override PartName="/ppt/tags/tag23.xml" ContentType="application/vnd.openxmlformats-officedocument.presentationml.tags+xml"/>
  <Override PartName="/ppt/notesSlides/notesSlide21.xml" ContentType="application/vnd.openxmlformats-officedocument.presentationml.notesSlide+xml"/>
  <Override PartName="/ppt/tags/tag24.xml" ContentType="application/vnd.openxmlformats-officedocument.presentationml.tags+xml"/>
  <Override PartName="/ppt/notesSlides/notesSlide22.xml" ContentType="application/vnd.openxmlformats-officedocument.presentationml.notesSlide+xml"/>
  <Override PartName="/ppt/tags/tag25.xml" ContentType="application/vnd.openxmlformats-officedocument.presentationml.tags+xml"/>
  <Override PartName="/ppt/notesSlides/notesSlide23.xml" ContentType="application/vnd.openxmlformats-officedocument.presentationml.notesSlide+xml"/>
  <Override PartName="/ppt/tags/tag26.xml" ContentType="application/vnd.openxmlformats-officedocument.presentationml.tags+xml"/>
  <Override PartName="/ppt/notesSlides/notesSlide24.xml" ContentType="application/vnd.openxmlformats-officedocument.presentationml.notesSlide+xml"/>
  <Override PartName="/ppt/tags/tag27.xml" ContentType="application/vnd.openxmlformats-officedocument.presentationml.tags+xml"/>
  <Override PartName="/ppt/notesSlides/notesSlide25.xml" ContentType="application/vnd.openxmlformats-officedocument.presentationml.notesSlide+xml"/>
  <Override PartName="/ppt/tags/tag28.xml" ContentType="application/vnd.openxmlformats-officedocument.presentationml.tags+xml"/>
  <Override PartName="/ppt/notesSlides/notesSlide26.xml" ContentType="application/vnd.openxmlformats-officedocument.presentationml.notesSlide+xml"/>
  <Override PartName="/ppt/tags/tag29.xml" ContentType="application/vnd.openxmlformats-officedocument.presentationml.tags+xml"/>
  <Override PartName="/ppt/notesSlides/notesSlide27.xml" ContentType="application/vnd.openxmlformats-officedocument.presentationml.notesSlide+xml"/>
  <Override PartName="/ppt/tags/tag30.xml" ContentType="application/vnd.openxmlformats-officedocument.presentationml.tags+xml"/>
  <Override PartName="/ppt/notesSlides/notesSlide28.xml" ContentType="application/vnd.openxmlformats-officedocument.presentationml.notesSlide+xml"/>
  <Override PartName="/ppt/tags/tag31.xml" ContentType="application/vnd.openxmlformats-officedocument.presentationml.tags+xml"/>
  <Override PartName="/ppt/notesSlides/notesSlide29.xml" ContentType="application/vnd.openxmlformats-officedocument.presentationml.notesSlide+xml"/>
  <Override PartName="/ppt/tags/tag32.xml" ContentType="application/vnd.openxmlformats-officedocument.presentationml.tags+xml"/>
  <Override PartName="/ppt/notesSlides/notesSlide30.xml" ContentType="application/vnd.openxmlformats-officedocument.presentationml.notesSlide+xml"/>
  <Override PartName="/ppt/tags/tag33.xml" ContentType="application/vnd.openxmlformats-officedocument.presentationml.tags+xml"/>
  <Override PartName="/ppt/notesSlides/notesSlide31.xml" ContentType="application/vnd.openxmlformats-officedocument.presentationml.notesSlide+xml"/>
  <Override PartName="/ppt/tags/tag34.xml" ContentType="application/vnd.openxmlformats-officedocument.presentationml.tags+xml"/>
  <Override PartName="/ppt/notesSlides/notesSlide32.xml" ContentType="application/vnd.openxmlformats-officedocument.presentationml.notesSlide+xml"/>
  <Override PartName="/ppt/tags/tag35.xml" ContentType="application/vnd.openxmlformats-officedocument.presentationml.tags+xml"/>
  <Override PartName="/ppt/notesSlides/notesSlide33.xml" ContentType="application/vnd.openxmlformats-officedocument.presentationml.notesSlide+xml"/>
  <Override PartName="/ppt/tags/tag36.xml" ContentType="application/vnd.openxmlformats-officedocument.presentationml.tags+xml"/>
  <Override PartName="/ppt/notesSlides/notesSlide34.xml" ContentType="application/vnd.openxmlformats-officedocument.presentationml.notesSlide+xml"/>
  <Override PartName="/ppt/tags/tag37.xml" ContentType="application/vnd.openxmlformats-officedocument.presentationml.tags+xml"/>
  <Override PartName="/ppt/notesSlides/notesSlide35.xml" ContentType="application/vnd.openxmlformats-officedocument.presentationml.notesSlide+xml"/>
  <Override PartName="/ppt/tags/tag38.xml" ContentType="application/vnd.openxmlformats-officedocument.presentationml.tags+xml"/>
  <Override PartName="/ppt/notesSlides/notesSlide36.xml" ContentType="application/vnd.openxmlformats-officedocument.presentationml.notesSlide+xml"/>
  <Override PartName="/ppt/tags/tag39.xml" ContentType="application/vnd.openxmlformats-officedocument.presentationml.tags+xml"/>
  <Override PartName="/ppt/notesSlides/notesSlide37.xml" ContentType="application/vnd.openxmlformats-officedocument.presentationml.notesSlide+xml"/>
  <Override PartName="/ppt/tags/tag40.xml" ContentType="application/vnd.openxmlformats-officedocument.presentationml.tags+xml"/>
  <Override PartName="/ppt/notesSlides/notesSlide38.xml" ContentType="application/vnd.openxmlformats-officedocument.presentationml.notesSlide+xml"/>
  <Override PartName="/ppt/tags/tag41.xml" ContentType="application/vnd.openxmlformats-officedocument.presentationml.tags+xml"/>
  <Override PartName="/ppt/notesSlides/notesSlide39.xml" ContentType="application/vnd.openxmlformats-officedocument.presentationml.notesSlide+xml"/>
  <Override PartName="/ppt/tags/tag42.xml" ContentType="application/vnd.openxmlformats-officedocument.presentationml.tags+xml"/>
  <Override PartName="/ppt/notesSlides/notesSlide40.xml" ContentType="application/vnd.openxmlformats-officedocument.presentationml.notesSlide+xml"/>
  <Override PartName="/ppt/tags/tag43.xml" ContentType="application/vnd.openxmlformats-officedocument.presentationml.tags+xml"/>
  <Override PartName="/ppt/notesSlides/notesSlide41.xml" ContentType="application/vnd.openxmlformats-officedocument.presentationml.notesSlide+xml"/>
  <Override PartName="/ppt/tags/tag44.xml" ContentType="application/vnd.openxmlformats-officedocument.presentationml.tags+xml"/>
  <Override PartName="/ppt/notesSlides/notesSlide42.xml" ContentType="application/vnd.openxmlformats-officedocument.presentationml.notesSlide+xml"/>
  <Override PartName="/ppt/tags/tag45.xml" ContentType="application/vnd.openxmlformats-officedocument.presentationml.tags+xml"/>
  <Override PartName="/ppt/notesSlides/notesSlide43.xml" ContentType="application/vnd.openxmlformats-officedocument.presentationml.notesSlide+xml"/>
  <Override PartName="/ppt/tags/tag46.xml" ContentType="application/vnd.openxmlformats-officedocument.presentationml.tags+xml"/>
  <Override PartName="/ppt/notesSlides/notesSlide44.xml" ContentType="application/vnd.openxmlformats-officedocument.presentationml.notesSlide+xml"/>
  <Override PartName="/ppt/tags/tag47.xml" ContentType="application/vnd.openxmlformats-officedocument.presentationml.tags+xml"/>
  <Override PartName="/ppt/notesSlides/notesSlide45.xml" ContentType="application/vnd.openxmlformats-officedocument.presentationml.notesSlide+xml"/>
  <Override PartName="/ppt/tags/tag48.xml" ContentType="application/vnd.openxmlformats-officedocument.presentationml.tags+xml"/>
  <Override PartName="/ppt/notesSlides/notesSlide46.xml" ContentType="application/vnd.openxmlformats-officedocument.presentationml.notesSlide+xml"/>
  <Override PartName="/ppt/tags/tag49.xml" ContentType="application/vnd.openxmlformats-officedocument.presentationml.tags+xml"/>
  <Override PartName="/ppt/notesSlides/notesSlide47.xml" ContentType="application/vnd.openxmlformats-officedocument.presentationml.notesSlide+xml"/>
  <Override PartName="/ppt/tags/tag50.xml" ContentType="application/vnd.openxmlformats-officedocument.presentationml.tags+xml"/>
  <Override PartName="/ppt/notesSlides/notesSlide48.xml" ContentType="application/vnd.openxmlformats-officedocument.presentationml.notesSlide+xml"/>
  <Override PartName="/ppt/tags/tag51.xml" ContentType="application/vnd.openxmlformats-officedocument.presentationml.tags+xml"/>
  <Override PartName="/ppt/notesSlides/notesSlide49.xml" ContentType="application/vnd.openxmlformats-officedocument.presentationml.notesSlide+xml"/>
  <Override PartName="/ppt/tags/tag52.xml" ContentType="application/vnd.openxmlformats-officedocument.presentationml.tags+xml"/>
  <Override PartName="/ppt/notesSlides/notesSlide50.xml" ContentType="application/vnd.openxmlformats-officedocument.presentationml.notesSlide+xml"/>
  <Override PartName="/ppt/tags/tag5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54"/>
  </p:notesMasterIdLst>
  <p:sldIdLst>
    <p:sldId id="513" r:id="rId2"/>
    <p:sldId id="730" r:id="rId3"/>
    <p:sldId id="747" r:id="rId4"/>
    <p:sldId id="936" r:id="rId5"/>
    <p:sldId id="763" r:id="rId6"/>
    <p:sldId id="875" r:id="rId7"/>
    <p:sldId id="735" r:id="rId8"/>
    <p:sldId id="736" r:id="rId9"/>
    <p:sldId id="1049" r:id="rId10"/>
    <p:sldId id="1050" r:id="rId11"/>
    <p:sldId id="745" r:id="rId12"/>
    <p:sldId id="777" r:id="rId13"/>
    <p:sldId id="758" r:id="rId14"/>
    <p:sldId id="760" r:id="rId15"/>
    <p:sldId id="1017" r:id="rId16"/>
    <p:sldId id="759" r:id="rId17"/>
    <p:sldId id="628" r:id="rId18"/>
    <p:sldId id="1018" r:id="rId19"/>
    <p:sldId id="1019" r:id="rId20"/>
    <p:sldId id="1020" r:id="rId21"/>
    <p:sldId id="1021" r:id="rId22"/>
    <p:sldId id="1022" r:id="rId23"/>
    <p:sldId id="1023" r:id="rId24"/>
    <p:sldId id="1024" r:id="rId25"/>
    <p:sldId id="1025" r:id="rId26"/>
    <p:sldId id="922" r:id="rId27"/>
    <p:sldId id="1028" r:id="rId28"/>
    <p:sldId id="1029" r:id="rId29"/>
    <p:sldId id="1030" r:id="rId30"/>
    <p:sldId id="1031" r:id="rId31"/>
    <p:sldId id="1032" r:id="rId32"/>
    <p:sldId id="1033" r:id="rId33"/>
    <p:sldId id="1034" r:id="rId34"/>
    <p:sldId id="1026" r:id="rId35"/>
    <p:sldId id="1035" r:id="rId36"/>
    <p:sldId id="1036" r:id="rId37"/>
    <p:sldId id="1037" r:id="rId38"/>
    <p:sldId id="1038" r:id="rId39"/>
    <p:sldId id="1039" r:id="rId40"/>
    <p:sldId id="1040" r:id="rId41"/>
    <p:sldId id="1041" r:id="rId42"/>
    <p:sldId id="1042" r:id="rId43"/>
    <p:sldId id="1043" r:id="rId44"/>
    <p:sldId id="1044" r:id="rId45"/>
    <p:sldId id="1045" r:id="rId46"/>
    <p:sldId id="1046" r:id="rId47"/>
    <p:sldId id="1047" r:id="rId48"/>
    <p:sldId id="1048" r:id="rId49"/>
    <p:sldId id="1027" r:id="rId50"/>
    <p:sldId id="823" r:id="rId51"/>
    <p:sldId id="766" r:id="rId52"/>
    <p:sldId id="291" r:id="rId53"/>
  </p:sldIdLst>
  <p:sldSz cx="9144000" cy="5143500" type="screen16x9"/>
  <p:notesSz cx="6858000" cy="9144000"/>
  <p:custDataLst>
    <p:tags r:id="rId55"/>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9E7E8"/>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766" autoAdjust="0"/>
    <p:restoredTop sz="81065" autoAdjust="0"/>
  </p:normalViewPr>
  <p:slideViewPr>
    <p:cSldViewPr snapToGrid="0" showGuides="1">
      <p:cViewPr varScale="1">
        <p:scale>
          <a:sx n="82" d="100"/>
          <a:sy n="82" d="100"/>
        </p:scale>
        <p:origin x="1614" y="90"/>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11/18/2019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IT Essentials 7.0</a:t>
            </a:r>
            <a:endParaRPr lang="en-US" b="0" dirty="0"/>
          </a:p>
          <a:p>
            <a:pPr>
              <a:buFontTx/>
              <a:buNone/>
            </a:pPr>
            <a:r>
              <a:rPr lang="en-US" sz="1200" b="0" dirty="0"/>
              <a:t>Chapter 10: Windows Installation</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302554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866771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IT Essentials v7.0</a:t>
            </a:r>
            <a:endParaRPr lang="en-US" b="0" dirty="0"/>
          </a:p>
          <a:p>
            <a:pPr>
              <a:buFontTx/>
              <a:buNone/>
            </a:pPr>
            <a:r>
              <a:rPr lang="en-US" sz="1200" b="0" dirty="0"/>
              <a:t>Chapter 10: Windows Installation</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4150324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7" tIns="0" rIns="18817" bIns="0" anchor="b"/>
          <a:lstStyle>
            <a:lvl1pPr defTabSz="901700" eaLnBrk="0" hangingPunct="0">
              <a:defRPr sz="2400" b="1">
                <a:solidFill>
                  <a:schemeClr val="tx1"/>
                </a:solidFill>
                <a:latin typeface="Arial" charset="0"/>
                <a:cs typeface="Arial" charset="0"/>
              </a:defRPr>
            </a:lvl1pPr>
            <a:lvl2pPr marL="742950" indent="-285750" defTabSz="901700" eaLnBrk="0" hangingPunct="0">
              <a:defRPr sz="2400" b="1">
                <a:solidFill>
                  <a:schemeClr val="tx1"/>
                </a:solidFill>
                <a:latin typeface="Arial" charset="0"/>
                <a:cs typeface="Arial" charset="0"/>
              </a:defRPr>
            </a:lvl2pPr>
            <a:lvl3pPr marL="1143000" indent="-228600" defTabSz="901700" eaLnBrk="0" hangingPunct="0">
              <a:defRPr sz="2400" b="1">
                <a:solidFill>
                  <a:schemeClr val="tx1"/>
                </a:solidFill>
                <a:latin typeface="Arial" charset="0"/>
                <a:cs typeface="Arial" charset="0"/>
              </a:defRPr>
            </a:lvl3pPr>
            <a:lvl4pPr marL="1600200" indent="-228600" defTabSz="901700" eaLnBrk="0" hangingPunct="0">
              <a:defRPr sz="2400" b="1">
                <a:solidFill>
                  <a:schemeClr val="tx1"/>
                </a:solidFill>
                <a:latin typeface="Arial" charset="0"/>
                <a:cs typeface="Arial" charset="0"/>
              </a:defRPr>
            </a:lvl4pPr>
            <a:lvl5pPr marL="2057400" indent="-228600" defTabSz="901700" eaLnBrk="0" hangingPunct="0">
              <a:defRPr sz="2400" b="1">
                <a:solidFill>
                  <a:schemeClr val="tx1"/>
                </a:solidFill>
                <a:latin typeface="Arial" charset="0"/>
                <a:cs typeface="Arial" charset="0"/>
              </a:defRPr>
            </a:lvl5pPr>
            <a:lvl6pPr marL="2514600" indent="-228600" defTabSz="901700" eaLnBrk="0" fontAlgn="base" hangingPunct="0">
              <a:spcBef>
                <a:spcPct val="0"/>
              </a:spcBef>
              <a:spcAft>
                <a:spcPct val="0"/>
              </a:spcAft>
              <a:defRPr sz="2400" b="1">
                <a:solidFill>
                  <a:schemeClr val="tx1"/>
                </a:solidFill>
                <a:latin typeface="Arial" charset="0"/>
                <a:cs typeface="Arial" charset="0"/>
              </a:defRPr>
            </a:lvl6pPr>
            <a:lvl7pPr marL="2971800" indent="-228600" defTabSz="901700" eaLnBrk="0" fontAlgn="base" hangingPunct="0">
              <a:spcBef>
                <a:spcPct val="0"/>
              </a:spcBef>
              <a:spcAft>
                <a:spcPct val="0"/>
              </a:spcAft>
              <a:defRPr sz="2400" b="1">
                <a:solidFill>
                  <a:schemeClr val="tx1"/>
                </a:solidFill>
                <a:latin typeface="Arial" charset="0"/>
                <a:cs typeface="Arial" charset="0"/>
              </a:defRPr>
            </a:lvl7pPr>
            <a:lvl8pPr marL="3429000" indent="-228600" defTabSz="901700" eaLnBrk="0" fontAlgn="base" hangingPunct="0">
              <a:spcBef>
                <a:spcPct val="0"/>
              </a:spcBef>
              <a:spcAft>
                <a:spcPct val="0"/>
              </a:spcAft>
              <a:defRPr sz="2400" b="1">
                <a:solidFill>
                  <a:schemeClr val="tx1"/>
                </a:solidFill>
                <a:latin typeface="Arial" charset="0"/>
                <a:cs typeface="Arial" charset="0"/>
              </a:defRPr>
            </a:lvl8pPr>
            <a:lvl9pPr marL="3886200" indent="-228600" defTabSz="901700" eaLnBrk="0" fontAlgn="base" hangingPunct="0">
              <a:spcBef>
                <a:spcPct val="0"/>
              </a:spcBef>
              <a:spcAft>
                <a:spcPct val="0"/>
              </a:spcAft>
              <a:defRPr sz="2400" b="1">
                <a:solidFill>
                  <a:schemeClr val="tx1"/>
                </a:solidFill>
                <a:latin typeface="Arial" charset="0"/>
                <a:cs typeface="Arial" charset="0"/>
              </a:defRPr>
            </a:lvl9pPr>
          </a:lstStyle>
          <a:p>
            <a:pPr algn="r"/>
            <a:fld id="{ACE20BE7-F2F3-4E26-9454-50B18F790A4E}" type="slidenum">
              <a:rPr lang="en-US" sz="800" b="0">
                <a:ea typeface="ＭＳ Ｐゴシック" pitchFamily="34" charset="-128"/>
              </a:rPr>
              <a:pPr algn="r"/>
              <a:t>4</a:t>
            </a:fld>
            <a:endParaRPr lang="en-US" sz="800" b="0" dirty="0">
              <a:ea typeface="ＭＳ Ｐゴシック" pitchFamily="34" charset="-128"/>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400274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5</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687453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6</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0496756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7" tIns="0" rIns="18817" bIns="0" anchor="b"/>
          <a:lstStyle>
            <a:lvl1pPr defTabSz="901700" eaLnBrk="0" hangingPunct="0">
              <a:defRPr sz="2400" b="1">
                <a:solidFill>
                  <a:schemeClr val="tx1"/>
                </a:solidFill>
                <a:latin typeface="Arial" charset="0"/>
                <a:cs typeface="Arial" charset="0"/>
              </a:defRPr>
            </a:lvl1pPr>
            <a:lvl2pPr marL="742950" indent="-285750" defTabSz="901700" eaLnBrk="0" hangingPunct="0">
              <a:defRPr sz="2400" b="1">
                <a:solidFill>
                  <a:schemeClr val="tx1"/>
                </a:solidFill>
                <a:latin typeface="Arial" charset="0"/>
                <a:cs typeface="Arial" charset="0"/>
              </a:defRPr>
            </a:lvl2pPr>
            <a:lvl3pPr marL="1143000" indent="-228600" defTabSz="901700" eaLnBrk="0" hangingPunct="0">
              <a:defRPr sz="2400" b="1">
                <a:solidFill>
                  <a:schemeClr val="tx1"/>
                </a:solidFill>
                <a:latin typeface="Arial" charset="0"/>
                <a:cs typeface="Arial" charset="0"/>
              </a:defRPr>
            </a:lvl3pPr>
            <a:lvl4pPr marL="1600200" indent="-228600" defTabSz="901700" eaLnBrk="0" hangingPunct="0">
              <a:defRPr sz="2400" b="1">
                <a:solidFill>
                  <a:schemeClr val="tx1"/>
                </a:solidFill>
                <a:latin typeface="Arial" charset="0"/>
                <a:cs typeface="Arial" charset="0"/>
              </a:defRPr>
            </a:lvl4pPr>
            <a:lvl5pPr marL="2057400" indent="-228600" defTabSz="901700" eaLnBrk="0" hangingPunct="0">
              <a:defRPr sz="2400" b="1">
                <a:solidFill>
                  <a:schemeClr val="tx1"/>
                </a:solidFill>
                <a:latin typeface="Arial" charset="0"/>
                <a:cs typeface="Arial" charset="0"/>
              </a:defRPr>
            </a:lvl5pPr>
            <a:lvl6pPr marL="2514600" indent="-228600" defTabSz="901700" eaLnBrk="0" fontAlgn="base" hangingPunct="0">
              <a:spcBef>
                <a:spcPct val="0"/>
              </a:spcBef>
              <a:spcAft>
                <a:spcPct val="0"/>
              </a:spcAft>
              <a:defRPr sz="2400" b="1">
                <a:solidFill>
                  <a:schemeClr val="tx1"/>
                </a:solidFill>
                <a:latin typeface="Arial" charset="0"/>
                <a:cs typeface="Arial" charset="0"/>
              </a:defRPr>
            </a:lvl6pPr>
            <a:lvl7pPr marL="2971800" indent="-228600" defTabSz="901700" eaLnBrk="0" fontAlgn="base" hangingPunct="0">
              <a:spcBef>
                <a:spcPct val="0"/>
              </a:spcBef>
              <a:spcAft>
                <a:spcPct val="0"/>
              </a:spcAft>
              <a:defRPr sz="2400" b="1">
                <a:solidFill>
                  <a:schemeClr val="tx1"/>
                </a:solidFill>
                <a:latin typeface="Arial" charset="0"/>
                <a:cs typeface="Arial" charset="0"/>
              </a:defRPr>
            </a:lvl7pPr>
            <a:lvl8pPr marL="3429000" indent="-228600" defTabSz="901700" eaLnBrk="0" fontAlgn="base" hangingPunct="0">
              <a:spcBef>
                <a:spcPct val="0"/>
              </a:spcBef>
              <a:spcAft>
                <a:spcPct val="0"/>
              </a:spcAft>
              <a:defRPr sz="2400" b="1">
                <a:solidFill>
                  <a:schemeClr val="tx1"/>
                </a:solidFill>
                <a:latin typeface="Arial" charset="0"/>
                <a:cs typeface="Arial" charset="0"/>
              </a:defRPr>
            </a:lvl8pPr>
            <a:lvl9pPr marL="3886200" indent="-228600" defTabSz="901700" eaLnBrk="0" fontAlgn="base" hangingPunct="0">
              <a:spcBef>
                <a:spcPct val="0"/>
              </a:spcBef>
              <a:spcAft>
                <a:spcPct val="0"/>
              </a:spcAft>
              <a:defRPr sz="2400" b="1">
                <a:solidFill>
                  <a:schemeClr val="tx1"/>
                </a:solidFill>
                <a:latin typeface="Arial" charset="0"/>
                <a:cs typeface="Arial" charset="0"/>
              </a:defRPr>
            </a:lvl9pPr>
          </a:lstStyle>
          <a:p>
            <a:pPr algn="r"/>
            <a:fld id="{ACE20BE7-F2F3-4E26-9454-50B18F790A4E}" type="slidenum">
              <a:rPr lang="en-US" sz="800" b="0">
                <a:ea typeface="ＭＳ Ｐゴシック" pitchFamily="34" charset="-128"/>
              </a:rPr>
              <a:pPr algn="r"/>
              <a:t>7</a:t>
            </a:fld>
            <a:endParaRPr lang="en-US" sz="800" b="0" dirty="0">
              <a:ea typeface="ＭＳ Ｐゴシック" pitchFamily="34" charset="-128"/>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422613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8</a:t>
            </a:fld>
            <a:endParaRPr lang="en-US" sz="800" b="0" dirty="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560579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9</a:t>
            </a:fld>
            <a:endParaRPr lang="en-US" sz="800" b="0" dirty="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816317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10</a:t>
            </a:fld>
            <a:endParaRPr lang="en-US" sz="800" b="0" dirty="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83862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7" tIns="0" rIns="18817" bIns="0" anchor="b"/>
          <a:lstStyle>
            <a:lvl1pPr defTabSz="901700" eaLnBrk="0" hangingPunct="0">
              <a:defRPr sz="2400" b="1">
                <a:solidFill>
                  <a:schemeClr val="tx1"/>
                </a:solidFill>
                <a:latin typeface="Arial" charset="0"/>
                <a:cs typeface="Arial" charset="0"/>
              </a:defRPr>
            </a:lvl1pPr>
            <a:lvl2pPr marL="742950" indent="-285750" defTabSz="901700" eaLnBrk="0" hangingPunct="0">
              <a:defRPr sz="2400" b="1">
                <a:solidFill>
                  <a:schemeClr val="tx1"/>
                </a:solidFill>
                <a:latin typeface="Arial" charset="0"/>
                <a:cs typeface="Arial" charset="0"/>
              </a:defRPr>
            </a:lvl2pPr>
            <a:lvl3pPr marL="1143000" indent="-228600" defTabSz="901700" eaLnBrk="0" hangingPunct="0">
              <a:defRPr sz="2400" b="1">
                <a:solidFill>
                  <a:schemeClr val="tx1"/>
                </a:solidFill>
                <a:latin typeface="Arial" charset="0"/>
                <a:cs typeface="Arial" charset="0"/>
              </a:defRPr>
            </a:lvl3pPr>
            <a:lvl4pPr marL="1600200" indent="-228600" defTabSz="901700" eaLnBrk="0" hangingPunct="0">
              <a:defRPr sz="2400" b="1">
                <a:solidFill>
                  <a:schemeClr val="tx1"/>
                </a:solidFill>
                <a:latin typeface="Arial" charset="0"/>
                <a:cs typeface="Arial" charset="0"/>
              </a:defRPr>
            </a:lvl4pPr>
            <a:lvl5pPr marL="2057400" indent="-228600" defTabSz="901700" eaLnBrk="0" hangingPunct="0">
              <a:defRPr sz="2400" b="1">
                <a:solidFill>
                  <a:schemeClr val="tx1"/>
                </a:solidFill>
                <a:latin typeface="Arial" charset="0"/>
                <a:cs typeface="Arial" charset="0"/>
              </a:defRPr>
            </a:lvl5pPr>
            <a:lvl6pPr marL="2514600" indent="-228600" defTabSz="901700" eaLnBrk="0" fontAlgn="base" hangingPunct="0">
              <a:spcBef>
                <a:spcPct val="0"/>
              </a:spcBef>
              <a:spcAft>
                <a:spcPct val="0"/>
              </a:spcAft>
              <a:defRPr sz="2400" b="1">
                <a:solidFill>
                  <a:schemeClr val="tx1"/>
                </a:solidFill>
                <a:latin typeface="Arial" charset="0"/>
                <a:cs typeface="Arial" charset="0"/>
              </a:defRPr>
            </a:lvl6pPr>
            <a:lvl7pPr marL="2971800" indent="-228600" defTabSz="901700" eaLnBrk="0" fontAlgn="base" hangingPunct="0">
              <a:spcBef>
                <a:spcPct val="0"/>
              </a:spcBef>
              <a:spcAft>
                <a:spcPct val="0"/>
              </a:spcAft>
              <a:defRPr sz="2400" b="1">
                <a:solidFill>
                  <a:schemeClr val="tx1"/>
                </a:solidFill>
                <a:latin typeface="Arial" charset="0"/>
                <a:cs typeface="Arial" charset="0"/>
              </a:defRPr>
            </a:lvl7pPr>
            <a:lvl8pPr marL="3429000" indent="-228600" defTabSz="901700" eaLnBrk="0" fontAlgn="base" hangingPunct="0">
              <a:spcBef>
                <a:spcPct val="0"/>
              </a:spcBef>
              <a:spcAft>
                <a:spcPct val="0"/>
              </a:spcAft>
              <a:defRPr sz="2400" b="1">
                <a:solidFill>
                  <a:schemeClr val="tx1"/>
                </a:solidFill>
                <a:latin typeface="Arial" charset="0"/>
                <a:cs typeface="Arial" charset="0"/>
              </a:defRPr>
            </a:lvl8pPr>
            <a:lvl9pPr marL="3886200" indent="-228600" defTabSz="901700" eaLnBrk="0" fontAlgn="base" hangingPunct="0">
              <a:spcBef>
                <a:spcPct val="0"/>
              </a:spcBef>
              <a:spcAft>
                <a:spcPct val="0"/>
              </a:spcAft>
              <a:defRPr sz="2400" b="1">
                <a:solidFill>
                  <a:schemeClr val="tx1"/>
                </a:solidFill>
                <a:latin typeface="Arial" charset="0"/>
                <a:cs typeface="Arial" charset="0"/>
              </a:defRPr>
            </a:lvl9pPr>
          </a:lstStyle>
          <a:p>
            <a:pPr algn="r"/>
            <a:fld id="{5F7D0146-1035-4865-8A5B-0B1E8578604B}" type="slidenum">
              <a:rPr lang="en-US" sz="800" b="0">
                <a:ea typeface="ＭＳ Ｐゴシック" pitchFamily="34" charset="-128"/>
              </a:rPr>
              <a:pPr algn="r"/>
              <a:t>11</a:t>
            </a:fld>
            <a:endParaRPr lang="en-US" sz="800" b="0" dirty="0">
              <a:ea typeface="ＭＳ Ｐゴシック" pitchFamily="34" charset="-128"/>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4291573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IT Essentials 7.0</a:t>
            </a:r>
            <a:endParaRPr lang="en-US" b="0" dirty="0"/>
          </a:p>
          <a:p>
            <a:pPr>
              <a:buFontTx/>
              <a:buNone/>
            </a:pPr>
            <a:r>
              <a:rPr lang="en-US" sz="1200" b="0" dirty="0"/>
              <a:t>Chapter 10: Windows Installation</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49680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baseline="0" dirty="0"/>
              <a:t>IT Essentials v7.0</a:t>
            </a:r>
            <a:endParaRPr lang="en-US" b="0" dirty="0"/>
          </a:p>
          <a:p>
            <a:pPr>
              <a:buFontTx/>
              <a:buNone/>
            </a:pPr>
            <a:r>
              <a:rPr lang="en-US" sz="1200" b="0" dirty="0"/>
              <a:t>Chapter 10: Windows Installation</a:t>
            </a:r>
            <a:endParaRPr lang="en-GB" b="0" dirty="0"/>
          </a:p>
          <a:p>
            <a:endParaRPr lang="en-GB" dirty="0"/>
          </a:p>
        </p:txBody>
      </p:sp>
    </p:spTree>
    <p:extLst>
      <p:ext uri="{BB962C8B-B14F-4D97-AF65-F5344CB8AC3E}">
        <p14:creationId xmlns:p14="http://schemas.microsoft.com/office/powerpoint/2010/main" val="1024752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15</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baseline="0" dirty="0"/>
              <a:t>IT Essentials v7.0</a:t>
            </a:r>
            <a:endParaRPr lang="en-US" b="0" dirty="0"/>
          </a:p>
          <a:p>
            <a:pPr>
              <a:buFontTx/>
              <a:buNone/>
            </a:pPr>
            <a:r>
              <a:rPr lang="en-US" sz="1200" b="0" dirty="0"/>
              <a:t>Chapter 10: Windows Installation (Cont.)</a:t>
            </a:r>
            <a:endParaRPr lang="en-GB" b="0" dirty="0"/>
          </a:p>
          <a:p>
            <a:endParaRPr lang="en-GB" dirty="0"/>
          </a:p>
        </p:txBody>
      </p:sp>
    </p:spTree>
    <p:extLst>
      <p:ext uri="{BB962C8B-B14F-4D97-AF65-F5344CB8AC3E}">
        <p14:creationId xmlns:p14="http://schemas.microsoft.com/office/powerpoint/2010/main" val="1852040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10 – Windows Installation</a:t>
            </a:r>
          </a:p>
          <a:p>
            <a:pPr>
              <a:buFontTx/>
              <a:buNone/>
            </a:pPr>
            <a:r>
              <a:rPr lang="en-US" sz="1200" b="0" dirty="0"/>
              <a:t>10.1 – Modern Operating Systems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10.1.1 – Operating System Features</a:t>
            </a:r>
          </a:p>
          <a:p>
            <a:pPr>
              <a:buFontTx/>
              <a:buNone/>
            </a:pPr>
            <a:r>
              <a:rPr lang="en-GB" b="0" dirty="0"/>
              <a:t>10.1.1.1 – Terms</a:t>
            </a:r>
          </a:p>
        </p:txBody>
      </p:sp>
    </p:spTree>
    <p:extLst>
      <p:ext uri="{BB962C8B-B14F-4D97-AF65-F5344CB8AC3E}">
        <p14:creationId xmlns:p14="http://schemas.microsoft.com/office/powerpoint/2010/main" val="35251901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10.1.1 – Operating System Features</a:t>
            </a:r>
          </a:p>
          <a:p>
            <a:pPr>
              <a:buFontTx/>
              <a:buNone/>
            </a:pPr>
            <a:r>
              <a:rPr lang="en-GB" b="0" dirty="0"/>
              <a:t>10.1.1.2 – Basic Functions of an Operating System</a:t>
            </a:r>
          </a:p>
        </p:txBody>
      </p:sp>
    </p:spTree>
    <p:extLst>
      <p:ext uri="{BB962C8B-B14F-4D97-AF65-F5344CB8AC3E}">
        <p14:creationId xmlns:p14="http://schemas.microsoft.com/office/powerpoint/2010/main" val="36645640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10.1.1 – Operating System Features</a:t>
            </a:r>
          </a:p>
          <a:p>
            <a:pPr>
              <a:buFontTx/>
              <a:buNone/>
            </a:pPr>
            <a:r>
              <a:rPr lang="en-GB" b="0" dirty="0"/>
              <a:t>10.1.1.3 – Windows Operating Systems</a:t>
            </a:r>
          </a:p>
          <a:p>
            <a:pPr>
              <a:buFontTx/>
              <a:buNone/>
            </a:pPr>
            <a:r>
              <a:rPr lang="en-GB" b="0" dirty="0"/>
              <a:t>10.1.1.4 – Check Your Understanding – Windows Terminology</a:t>
            </a:r>
          </a:p>
        </p:txBody>
      </p:sp>
    </p:spTree>
    <p:extLst>
      <p:ext uri="{BB962C8B-B14F-4D97-AF65-F5344CB8AC3E}">
        <p14:creationId xmlns:p14="http://schemas.microsoft.com/office/powerpoint/2010/main" val="37720457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10.1.2 – Customer Requirements for an Operating System</a:t>
            </a:r>
          </a:p>
          <a:p>
            <a:pPr>
              <a:buFontTx/>
              <a:buNone/>
            </a:pPr>
            <a:r>
              <a:rPr lang="en-GB" b="0" dirty="0"/>
              <a:t>10.1.2.1 – Compatible System Software and Hardware Requirements</a:t>
            </a:r>
          </a:p>
        </p:txBody>
      </p:sp>
    </p:spTree>
    <p:extLst>
      <p:ext uri="{BB962C8B-B14F-4D97-AF65-F5344CB8AC3E}">
        <p14:creationId xmlns:p14="http://schemas.microsoft.com/office/powerpoint/2010/main" val="29942902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10.1.2 – Customer Requirements for an Operating System</a:t>
            </a:r>
          </a:p>
          <a:p>
            <a:pPr>
              <a:buFontTx/>
              <a:buNone/>
            </a:pPr>
            <a:r>
              <a:rPr lang="en-GB" b="0" dirty="0"/>
              <a:t>10.1.2.2 – Minimum Hardware Requirements and Compatibility with OS</a:t>
            </a:r>
          </a:p>
        </p:txBody>
      </p:sp>
    </p:spTree>
    <p:extLst>
      <p:ext uri="{BB962C8B-B14F-4D97-AF65-F5344CB8AC3E}">
        <p14:creationId xmlns:p14="http://schemas.microsoft.com/office/powerpoint/2010/main" val="3148004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10.1.2 – Customer Requirements for an Operating System</a:t>
            </a:r>
          </a:p>
          <a:p>
            <a:pPr>
              <a:buFontTx/>
              <a:buNone/>
            </a:pPr>
            <a:r>
              <a:rPr lang="en-GB" b="0" dirty="0"/>
              <a:t>10.1.2.3 – 32-bit vs. 64-bit Processor Architecture</a:t>
            </a:r>
          </a:p>
          <a:p>
            <a:pPr>
              <a:buFontTx/>
              <a:buNone/>
            </a:pPr>
            <a:r>
              <a:rPr lang="en-GB" b="0" dirty="0"/>
              <a:t>10.1.2.4 – What Do You Already Know? – Choosing a Windows 10 Edition</a:t>
            </a:r>
          </a:p>
          <a:p>
            <a:pPr>
              <a:buFontTx/>
              <a:buNone/>
            </a:pPr>
            <a:r>
              <a:rPr lang="en-GB" b="0" dirty="0"/>
              <a:t>10.1.2.5 – Check Your Understanding – Choosing an Operating System</a:t>
            </a:r>
          </a:p>
        </p:txBody>
      </p:sp>
    </p:spTree>
    <p:extLst>
      <p:ext uri="{BB962C8B-B14F-4D97-AF65-F5344CB8AC3E}">
        <p14:creationId xmlns:p14="http://schemas.microsoft.com/office/powerpoint/2010/main" val="26446958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10.1.3 – Operating System Upgrades</a:t>
            </a:r>
          </a:p>
          <a:p>
            <a:pPr>
              <a:buFontTx/>
              <a:buNone/>
            </a:pPr>
            <a:r>
              <a:rPr lang="en-GB" b="0" dirty="0"/>
              <a:t>10.1.3.1 – Checking OS Compatibility</a:t>
            </a:r>
          </a:p>
          <a:p>
            <a:pPr>
              <a:buFontTx/>
              <a:buNone/>
            </a:pPr>
            <a:endParaRPr lang="en-GB" b="0" dirty="0"/>
          </a:p>
        </p:txBody>
      </p:sp>
    </p:spTree>
    <p:extLst>
      <p:ext uri="{BB962C8B-B14F-4D97-AF65-F5344CB8AC3E}">
        <p14:creationId xmlns:p14="http://schemas.microsoft.com/office/powerpoint/2010/main" val="40846523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10.1.3 – Operating System Upgrades</a:t>
            </a:r>
          </a:p>
          <a:p>
            <a:pPr>
              <a:buFontTx/>
              <a:buNone/>
            </a:pPr>
            <a:r>
              <a:rPr lang="en-GB" b="0" dirty="0"/>
              <a:t>10.1.3.2 – Windows OS Upgrades</a:t>
            </a:r>
          </a:p>
          <a:p>
            <a:pPr>
              <a:buFontTx/>
              <a:buNone/>
            </a:pPr>
            <a:endParaRPr lang="en-GB" b="0" dirty="0"/>
          </a:p>
        </p:txBody>
      </p:sp>
    </p:spTree>
    <p:extLst>
      <p:ext uri="{BB962C8B-B14F-4D97-AF65-F5344CB8AC3E}">
        <p14:creationId xmlns:p14="http://schemas.microsoft.com/office/powerpoint/2010/main" val="28950790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10.1 – Modern Operating Systems</a:t>
            </a:r>
            <a:endParaRPr lang="en-GB" b="0" dirty="0"/>
          </a:p>
          <a:p>
            <a:pPr>
              <a:buFontTx/>
              <a:buNone/>
            </a:pPr>
            <a:r>
              <a:rPr lang="en-GB" b="0" dirty="0"/>
              <a:t>10.1.3 – Operating System Upgrades</a:t>
            </a:r>
          </a:p>
          <a:p>
            <a:pPr>
              <a:buFontTx/>
              <a:buNone/>
            </a:pPr>
            <a:r>
              <a:rPr lang="en-GB" b="0" dirty="0"/>
              <a:t>10.1.3.3 – Data Migration</a:t>
            </a:r>
          </a:p>
          <a:p>
            <a:pPr>
              <a:buFontTx/>
              <a:buNone/>
            </a:pPr>
            <a:r>
              <a:rPr lang="en-GB" b="0" dirty="0"/>
              <a:t>10.1.3.4 – Check Your Understanding – Identify OS Upgrade Utilities</a:t>
            </a:r>
          </a:p>
          <a:p>
            <a:pPr>
              <a:buFontTx/>
              <a:buNone/>
            </a:pPr>
            <a:endParaRPr lang="en-GB" b="0" dirty="0"/>
          </a:p>
        </p:txBody>
      </p:sp>
    </p:spTree>
    <p:extLst>
      <p:ext uri="{BB962C8B-B14F-4D97-AF65-F5344CB8AC3E}">
        <p14:creationId xmlns:p14="http://schemas.microsoft.com/office/powerpoint/2010/main" val="25074843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10 – Windows Installation</a:t>
            </a:r>
          </a:p>
          <a:p>
            <a:pPr>
              <a:buFontTx/>
              <a:buNone/>
            </a:pPr>
            <a:r>
              <a:rPr lang="en-US" sz="1200" b="0" dirty="0"/>
              <a:t>10.2 – Install Windows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0627719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10.2.1.1 – Storage Device Types</a:t>
            </a:r>
          </a:p>
          <a:p>
            <a:pPr>
              <a:buFontTx/>
              <a:buNone/>
            </a:pPr>
            <a:endParaRPr lang="en-GB" b="0" dirty="0"/>
          </a:p>
        </p:txBody>
      </p:sp>
    </p:spTree>
    <p:extLst>
      <p:ext uri="{BB962C8B-B14F-4D97-AF65-F5344CB8AC3E}">
        <p14:creationId xmlns:p14="http://schemas.microsoft.com/office/powerpoint/2010/main" val="28928699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10.2.1.2 – Hard Drive Partitioning</a:t>
            </a:r>
          </a:p>
          <a:p>
            <a:pPr>
              <a:buFontTx/>
              <a:buNone/>
            </a:pPr>
            <a:endParaRPr lang="en-GB" b="0" dirty="0"/>
          </a:p>
        </p:txBody>
      </p:sp>
    </p:spTree>
    <p:extLst>
      <p:ext uri="{BB962C8B-B14F-4D97-AF65-F5344CB8AC3E}">
        <p14:creationId xmlns:p14="http://schemas.microsoft.com/office/powerpoint/2010/main" val="42694999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10.2.1.3 – Partitions and Logical Drives</a:t>
            </a:r>
          </a:p>
          <a:p>
            <a:pPr>
              <a:buFontTx/>
              <a:buNone/>
            </a:pPr>
            <a:r>
              <a:rPr lang="en-GB" b="0" dirty="0"/>
              <a:t>10.2.1.4 – Check Your Understanding – Identify Disk Terms</a:t>
            </a:r>
          </a:p>
          <a:p>
            <a:pPr>
              <a:buFontTx/>
              <a:buNone/>
            </a:pPr>
            <a:endParaRPr lang="en-GB" b="0" dirty="0"/>
          </a:p>
        </p:txBody>
      </p:sp>
    </p:spTree>
    <p:extLst>
      <p:ext uri="{BB962C8B-B14F-4D97-AF65-F5344CB8AC3E}">
        <p14:creationId xmlns:p14="http://schemas.microsoft.com/office/powerpoint/2010/main" val="28093167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10.2.1.5 – File Systems</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29076873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10.2.1.6 – Video Demonstration – Disk Management Utility and Disk Partitioning</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18967484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10.2.1.7 – Video Demonstration – Multiboot Procedures</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23719504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10.2 – Windows Installation</a:t>
            </a:r>
            <a:endParaRPr lang="en-GB" b="0" dirty="0"/>
          </a:p>
          <a:p>
            <a:pPr>
              <a:buFontTx/>
              <a:buNone/>
            </a:pPr>
            <a:r>
              <a:rPr lang="en-GB" b="0" dirty="0"/>
              <a:t>10.2.1 – Disk Management</a:t>
            </a:r>
          </a:p>
          <a:p>
            <a:pPr>
              <a:buFontTx/>
              <a:buNone/>
            </a:pPr>
            <a:r>
              <a:rPr lang="en-GB" b="0" dirty="0"/>
              <a:t>10.2.1.8 – Lab – Create a Partition in Windows</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17561905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10 – Windows Installation</a:t>
            </a:r>
          </a:p>
          <a:p>
            <a:pPr>
              <a:buFontTx/>
              <a:buNone/>
            </a:pPr>
            <a:r>
              <a:rPr lang="en-US" sz="1200" b="0" dirty="0"/>
              <a:t>10.3 – Installation and Boot Sequence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3428696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10.3.1 – Basic Windows Installation</a:t>
            </a:r>
          </a:p>
          <a:p>
            <a:pPr>
              <a:buFontTx/>
              <a:buNone/>
            </a:pPr>
            <a:r>
              <a:rPr lang="en-GB" b="0" dirty="0"/>
              <a:t>10.3.1.1 – Lab – Windows Installation</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27877917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10.3.1 – Basic Windows Installation</a:t>
            </a:r>
          </a:p>
          <a:p>
            <a:pPr>
              <a:buFontTx/>
              <a:buNone/>
            </a:pPr>
            <a:r>
              <a:rPr lang="en-GB" b="0" dirty="0"/>
              <a:t>10.3.1.2 – Account Creation</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17806965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10.3.1 – Basic Windows Installation</a:t>
            </a:r>
          </a:p>
          <a:p>
            <a:pPr>
              <a:buFontTx/>
              <a:buNone/>
            </a:pPr>
            <a:r>
              <a:rPr lang="en-GB" b="0" dirty="0"/>
              <a:t>10.3.1.3 – Finalize the Installation</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11792449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10.3.1 – Basic Windows Installation</a:t>
            </a:r>
          </a:p>
          <a:p>
            <a:pPr>
              <a:buFontTx/>
              <a:buNone/>
            </a:pPr>
            <a:r>
              <a:rPr lang="en-GB" b="0" dirty="0"/>
              <a:t>10.3.1.4 – Lab - Finalize the Windows Installation</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43714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10.3.2 – Custom Installation Options</a:t>
            </a:r>
          </a:p>
          <a:p>
            <a:pPr>
              <a:buFontTx/>
              <a:buNone/>
            </a:pPr>
            <a:r>
              <a:rPr lang="en-GB" b="0" dirty="0"/>
              <a:t>10.3.2.1 – Disk Cloning</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19031229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10.3.2 – Custom Installation Options</a:t>
            </a:r>
          </a:p>
          <a:p>
            <a:pPr>
              <a:buFontTx/>
              <a:buNone/>
            </a:pPr>
            <a:r>
              <a:rPr lang="en-GB" b="0" dirty="0"/>
              <a:t>10.3.2.2 – Other Installation Methods</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41860389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10.3.2 – Custom Installation Options</a:t>
            </a:r>
          </a:p>
          <a:p>
            <a:pPr>
              <a:buFontTx/>
              <a:buNone/>
            </a:pPr>
            <a:r>
              <a:rPr lang="en-GB" b="0" dirty="0"/>
              <a:t>10.3.2.3 – Remote Network Installation</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12233818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10.3.2 – Custom Installation Options</a:t>
            </a:r>
          </a:p>
          <a:p>
            <a:pPr>
              <a:buFontTx/>
              <a:buNone/>
            </a:pPr>
            <a:r>
              <a:rPr lang="en-GB" b="0" dirty="0"/>
              <a:t>10.3.2.4 – Unattended Network Installation</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41045184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10.3.2 – Custom Installation Options</a:t>
            </a:r>
          </a:p>
          <a:p>
            <a:pPr>
              <a:buFontTx/>
              <a:buNone/>
            </a:pPr>
            <a:r>
              <a:rPr lang="en-GB" b="0" dirty="0"/>
              <a:t>10.3.2.5 – Video Demonstration – Windows Restore and Recovery</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248528388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10.3.2 – Custom Installation Options</a:t>
            </a:r>
          </a:p>
          <a:p>
            <a:pPr>
              <a:buFontTx/>
              <a:buNone/>
            </a:pPr>
            <a:r>
              <a:rPr lang="en-GB" b="0" dirty="0"/>
              <a:t>10.3.2.6 – Recovery Partition</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231260977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10.3.2 – Custom Installation Options</a:t>
            </a:r>
          </a:p>
          <a:p>
            <a:pPr>
              <a:buFontTx/>
              <a:buNone/>
            </a:pPr>
            <a:r>
              <a:rPr lang="en-GB" b="0" dirty="0"/>
              <a:t>10.3.2.7 – Upgrade Methods</a:t>
            </a:r>
          </a:p>
          <a:p>
            <a:pPr>
              <a:buFontTx/>
              <a:buNone/>
            </a:pPr>
            <a:r>
              <a:rPr lang="en-GB" b="0" dirty="0"/>
              <a:t>10.3.2.8 – Check Your Understanding – Identify OS Installation Terminology</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16447194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10.3.3 – Windows Boot Sequence</a:t>
            </a:r>
          </a:p>
          <a:p>
            <a:pPr>
              <a:buFontTx/>
              <a:buNone/>
            </a:pPr>
            <a:r>
              <a:rPr lang="en-GB" b="0" dirty="0"/>
              <a:t>10.3.3.1 – Windows Boot Sequence</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365046894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10.3.3 – Windows Boot Sequence</a:t>
            </a:r>
          </a:p>
          <a:p>
            <a:pPr>
              <a:buFontTx/>
              <a:buNone/>
            </a:pPr>
            <a:r>
              <a:rPr lang="en-GB" b="0" dirty="0"/>
              <a:t>10.3.3.2 – Windows 7 Startup Modes</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56182421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10.3 – Installation and Boot Sequence</a:t>
            </a:r>
            <a:endParaRPr lang="en-GB" b="0" dirty="0"/>
          </a:p>
          <a:p>
            <a:pPr>
              <a:buFontTx/>
              <a:buNone/>
            </a:pPr>
            <a:r>
              <a:rPr lang="en-GB" b="0" dirty="0"/>
              <a:t>10.3.3 – Windows Boot Sequence</a:t>
            </a:r>
          </a:p>
          <a:p>
            <a:pPr>
              <a:buFontTx/>
              <a:buNone/>
            </a:pPr>
            <a:r>
              <a:rPr lang="en-GB" b="0" dirty="0"/>
              <a:t>10.3.3.3 – Windows 8 and 10 Startup Modes</a:t>
            </a:r>
          </a:p>
          <a:p>
            <a:pPr>
              <a:buFontTx/>
              <a:buNone/>
            </a:pPr>
            <a:r>
              <a:rPr lang="en-GB" b="0" dirty="0"/>
              <a:t>10.3.3.4 – Check Your Understanding – Windows Boot Sequence</a:t>
            </a:r>
          </a:p>
          <a:p>
            <a:pPr>
              <a:buFontTx/>
              <a:buNone/>
            </a:pPr>
            <a:endParaRPr lang="en-GB" b="0" dirty="0"/>
          </a:p>
          <a:p>
            <a:pPr>
              <a:buFontTx/>
              <a:buNone/>
            </a:pPr>
            <a:endParaRPr lang="en-GB" b="0" dirty="0"/>
          </a:p>
        </p:txBody>
      </p:sp>
    </p:spTree>
    <p:extLst>
      <p:ext uri="{BB962C8B-B14F-4D97-AF65-F5344CB8AC3E}">
        <p14:creationId xmlns:p14="http://schemas.microsoft.com/office/powerpoint/2010/main" val="70561359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10 – Windows Installation</a:t>
            </a:r>
          </a:p>
          <a:p>
            <a:pPr>
              <a:buFontTx/>
              <a:buNone/>
            </a:pPr>
            <a:r>
              <a:rPr lang="en-US" sz="1200" b="0" dirty="0"/>
              <a:t>10.4 – Chapter Summary</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28942333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10.4 - Chapter Summary</a:t>
            </a:r>
          </a:p>
          <a:p>
            <a:r>
              <a:rPr lang="en-US" dirty="0"/>
              <a:t>10.4.1 – </a:t>
            </a:r>
            <a:r>
              <a:rPr lang="en-US" sz="1200" b="0" i="0" kern="1200" dirty="0">
                <a:solidFill>
                  <a:schemeClr val="tx1"/>
                </a:solidFill>
                <a:effectLst/>
                <a:latin typeface="+mn-lt"/>
                <a:ea typeface="+mn-ea"/>
                <a:cs typeface="+mn-cs"/>
              </a:rPr>
              <a:t>Conclusion </a:t>
            </a:r>
          </a:p>
          <a:p>
            <a:r>
              <a:rPr lang="en-US" sz="1200" b="0" i="0" kern="1200" dirty="0">
                <a:solidFill>
                  <a:schemeClr val="tx1"/>
                </a:solidFill>
                <a:effectLst/>
                <a:latin typeface="+mn-lt"/>
                <a:ea typeface="+mn-ea"/>
                <a:cs typeface="+mn-cs"/>
              </a:rPr>
              <a:t>10.4.1.1. – Chapter 10: Windows Installation	</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13912391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51</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Chapter 2 - New Terms and Commands</a:t>
            </a:r>
            <a:endParaRPr lang="en-US" dirty="0"/>
          </a:p>
        </p:txBody>
      </p:sp>
    </p:spTree>
    <p:extLst>
      <p:ext uri="{BB962C8B-B14F-4D97-AF65-F5344CB8AC3E}">
        <p14:creationId xmlns:p14="http://schemas.microsoft.com/office/powerpoint/2010/main" val="3846647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5" Type="http://schemas.openxmlformats.org/officeDocument/2006/relationships/hyperlink" Target="https://community.cisco.com/" TargetMode="External"/><Relationship Id="rId4" Type="http://schemas.openxmlformats.org/officeDocument/2006/relationships/hyperlink" Target="https://community.cisco.com/t5/networking-academy/ct-p/Netacad" TargetMode="Externa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9.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2.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3.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24.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5.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6.xml"/><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2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8.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9.xml"/><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30.xml"/><Relationship Id="rId4" Type="http://schemas.openxmlformats.org/officeDocument/2006/relationships/image" Target="../media/image12.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1.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32.xml"/><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3.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3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6.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7.xml"/><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38.xml"/><Relationship Id="rId4" Type="http://schemas.openxmlformats.org/officeDocument/2006/relationships/image" Target="../media/image16.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40.xml"/><Relationship Id="rId4" Type="http://schemas.openxmlformats.org/officeDocument/2006/relationships/image" Target="../media/image17.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41.xml"/><Relationship Id="rId4" Type="http://schemas.openxmlformats.org/officeDocument/2006/relationships/image" Target="../media/image18.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42.xml"/><Relationship Id="rId4" Type="http://schemas.openxmlformats.org/officeDocument/2006/relationships/image" Target="../media/image19.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43.xml"/><Relationship Id="rId4" Type="http://schemas.openxmlformats.org/officeDocument/2006/relationships/image" Target="../media/image20.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44.xml"/><Relationship Id="rId4" Type="http://schemas.openxmlformats.org/officeDocument/2006/relationships/image" Target="../media/image21.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3.xml"/><Relationship Id="rId1" Type="http://schemas.openxmlformats.org/officeDocument/2006/relationships/tags" Target="../tags/tag45.xml"/><Relationship Id="rId4" Type="http://schemas.openxmlformats.org/officeDocument/2006/relationships/image" Target="../media/image22.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3.xml"/><Relationship Id="rId1" Type="http://schemas.openxmlformats.org/officeDocument/2006/relationships/tags" Target="../tags/tag46.xml"/><Relationship Id="rId4" Type="http://schemas.openxmlformats.org/officeDocument/2006/relationships/image" Target="../media/image23.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3.xml"/><Relationship Id="rId1" Type="http://schemas.openxmlformats.org/officeDocument/2006/relationships/tags" Target="../tags/tag47.xml"/><Relationship Id="rId4" Type="http://schemas.openxmlformats.org/officeDocument/2006/relationships/image" Target="../media/image24.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3.xml"/><Relationship Id="rId1" Type="http://schemas.openxmlformats.org/officeDocument/2006/relationships/tags" Target="../tags/tag48.xml"/><Relationship Id="rId4" Type="http://schemas.openxmlformats.org/officeDocument/2006/relationships/image" Target="../media/image25.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tags" Target="../tags/tag49.xml"/><Relationship Id="rId4" Type="http://schemas.openxmlformats.org/officeDocument/2006/relationships/image" Target="../media/image26.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xml"/><Relationship Id="rId1" Type="http://schemas.openxmlformats.org/officeDocument/2006/relationships/tags" Target="../tags/tag50.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3.xml"/><Relationship Id="rId1" Type="http://schemas.openxmlformats.org/officeDocument/2006/relationships/tags" Target="../tags/tag51.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52.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5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25765" y="1689315"/>
            <a:ext cx="6773198" cy="1256165"/>
          </a:xfrm>
        </p:spPr>
        <p:txBody>
          <a:bodyPr/>
          <a:lstStyle/>
          <a:p>
            <a:r>
              <a:rPr lang="en-US" dirty="0">
                <a:solidFill>
                  <a:schemeClr val="accent5">
                    <a:lumMod val="40000"/>
                    <a:lumOff val="60000"/>
                  </a:schemeClr>
                </a:solidFill>
              </a:rPr>
              <a:t>Chapter 10: Windows Installation</a:t>
            </a:r>
          </a:p>
        </p:txBody>
      </p:sp>
      <p:sp>
        <p:nvSpPr>
          <p:cNvPr id="5" name="Text Placeholder 4"/>
          <p:cNvSpPr>
            <a:spLocks noGrp="1"/>
          </p:cNvSpPr>
          <p:nvPr>
            <p:ph type="body" sz="quarter" idx="13"/>
          </p:nvPr>
        </p:nvSpPr>
        <p:spPr/>
        <p:txBody>
          <a:bodyPr/>
          <a:lstStyle/>
          <a:p>
            <a:r>
              <a:rPr lang="en-US" dirty="0">
                <a:solidFill>
                  <a:schemeClr val="bg2">
                    <a:lumMod val="40000"/>
                    <a:lumOff val="60000"/>
                  </a:schemeClr>
                </a:solidFill>
              </a:rPr>
              <a:t>Instructor Materials</a:t>
            </a:r>
          </a:p>
        </p:txBody>
      </p:sp>
      <p:sp>
        <p:nvSpPr>
          <p:cNvPr id="7" name="Subtitle 6"/>
          <p:cNvSpPr>
            <a:spLocks noGrp="1"/>
          </p:cNvSpPr>
          <p:nvPr>
            <p:ph type="subTitle" idx="1"/>
          </p:nvPr>
        </p:nvSpPr>
        <p:spPr>
          <a:xfrm>
            <a:off x="469496" y="3809526"/>
            <a:ext cx="2986625" cy="902174"/>
          </a:xfrm>
        </p:spPr>
        <p:txBody>
          <a:bodyPr/>
          <a:lstStyle/>
          <a:p>
            <a:r>
              <a:rPr lang="en-US" dirty="0">
                <a:solidFill>
                  <a:schemeClr val="accent5">
                    <a:lumMod val="40000"/>
                    <a:lumOff val="60000"/>
                  </a:schemeClr>
                </a:solidFill>
              </a:rPr>
              <a:t>IT Essentials v7.0</a:t>
            </a:r>
          </a:p>
          <a:p>
            <a:endParaRPr lang="en-US" dirty="0"/>
          </a:p>
          <a:p>
            <a:endParaRPr lang="en-US" dirty="0"/>
          </a:p>
        </p:txBody>
      </p:sp>
    </p:spTree>
    <p:custDataLst>
      <p:tags r:id="rId1"/>
    </p:custDataLst>
    <p:extLst>
      <p:ext uri="{BB962C8B-B14F-4D97-AF65-F5344CB8AC3E}">
        <p14:creationId xmlns:p14="http://schemas.microsoft.com/office/powerpoint/2010/main" val="34365047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r>
              <a:rPr lang="en-US" dirty="0"/>
              <a:t>Instructor Materials – Chapter 10 Planning Guide</a:t>
            </a:r>
          </a:p>
        </p:txBody>
      </p:sp>
      <p:sp>
        <p:nvSpPr>
          <p:cNvPr id="4099" name="Rectangle 34"/>
          <p:cNvSpPr>
            <a:spLocks noGrp="1" noChangeArrowheads="1"/>
          </p:cNvSpPr>
          <p:nvPr>
            <p:ph idx="1"/>
          </p:nvPr>
        </p:nvSpPr>
        <p:spPr/>
        <p:txBody>
          <a:bodyPr/>
          <a:lstStyle/>
          <a:p>
            <a:r>
              <a:rPr lang="en-CA" dirty="0"/>
              <a:t>This PowerPoint deck is divided in two parts:</a:t>
            </a:r>
          </a:p>
          <a:p>
            <a:r>
              <a:rPr lang="en-US" dirty="0"/>
              <a:t>Instructor Planning Guide</a:t>
            </a:r>
            <a:endParaRPr lang="en-CA" dirty="0"/>
          </a:p>
          <a:p>
            <a:pPr lvl="1"/>
            <a:r>
              <a:rPr lang="en-CA" dirty="0"/>
              <a:t>Information to help you become familiar with the chapter</a:t>
            </a:r>
          </a:p>
          <a:p>
            <a:pPr lvl="1"/>
            <a:r>
              <a:rPr lang="en-CA" dirty="0"/>
              <a:t>Teaching aids</a:t>
            </a:r>
          </a:p>
          <a:p>
            <a:r>
              <a:rPr lang="en-CA" dirty="0"/>
              <a:t>Instructor Class Presentation</a:t>
            </a:r>
          </a:p>
          <a:p>
            <a:pPr lvl="1"/>
            <a:r>
              <a:rPr lang="en-CA" dirty="0"/>
              <a:t>Optional slides that you can use in the classroom</a:t>
            </a:r>
          </a:p>
          <a:p>
            <a:pPr lvl="1"/>
            <a:r>
              <a:rPr lang="en-CA" dirty="0"/>
              <a:t>Begins on slide </a:t>
            </a:r>
            <a:r>
              <a:rPr lang="en-CA"/>
              <a:t>#</a:t>
            </a:r>
            <a:r>
              <a:rPr lang="en-CA" smtClean="0"/>
              <a:t>13</a:t>
            </a:r>
            <a:endParaRPr lang="en-CA" dirty="0"/>
          </a:p>
          <a:p>
            <a:endParaRPr lang="en-CA" dirty="0"/>
          </a:p>
          <a:p>
            <a:r>
              <a:rPr lang="en-CA" b="1" dirty="0"/>
              <a:t>Note</a:t>
            </a:r>
            <a:r>
              <a:rPr lang="en-CA" dirty="0"/>
              <a:t>: Remove the Planning Guide from this presentation before sharing with anyone.</a:t>
            </a:r>
          </a:p>
        </p:txBody>
      </p:sp>
    </p:spTree>
    <p:custDataLst>
      <p:tags r:id="rId1"/>
    </p:custDataLst>
    <p:extLst>
      <p:ext uri="{BB962C8B-B14F-4D97-AF65-F5344CB8AC3E}">
        <p14:creationId xmlns:p14="http://schemas.microsoft.com/office/powerpoint/2010/main" val="359958195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4" y="915409"/>
            <a:ext cx="8479603" cy="1802391"/>
          </a:xfrm>
        </p:spPr>
        <p:txBody>
          <a:bodyPr/>
          <a:lstStyle/>
          <a:p>
            <a:r>
              <a:rPr lang="en-US" dirty="0">
                <a:solidFill>
                  <a:schemeClr val="accent5">
                    <a:lumMod val="40000"/>
                    <a:lumOff val="60000"/>
                  </a:schemeClr>
                </a:solidFill>
              </a:rPr>
              <a:t>Chapter 10: Windows Installation</a:t>
            </a:r>
            <a:r>
              <a:rPr lang="en-US" dirty="0"/>
              <a:t> </a:t>
            </a:r>
          </a:p>
        </p:txBody>
      </p:sp>
      <p:sp>
        <p:nvSpPr>
          <p:cNvPr id="3" name="Rectangle 2"/>
          <p:cNvSpPr/>
          <p:nvPr/>
        </p:nvSpPr>
        <p:spPr>
          <a:xfrm>
            <a:off x="628650" y="3436035"/>
            <a:ext cx="4572000" cy="369332"/>
          </a:xfrm>
          <a:prstGeom prst="rect">
            <a:avLst/>
          </a:prstGeom>
        </p:spPr>
        <p:txBody>
          <a:bodyPr>
            <a:spAutoFit/>
          </a:bodyPr>
          <a:lstStyle/>
          <a:p>
            <a:r>
              <a:rPr lang="en-US" b="1" dirty="0">
                <a:solidFill>
                  <a:schemeClr val="bg2">
                    <a:lumMod val="40000"/>
                    <a:lumOff val="60000"/>
                  </a:schemeClr>
                </a:solidFill>
              </a:rPr>
              <a:t>IT Essentials 7.0 Planning Guide</a:t>
            </a:r>
          </a:p>
        </p:txBody>
      </p:sp>
    </p:spTree>
    <p:custDataLst>
      <p:tags r:id="rId1"/>
    </p:custDataLst>
    <p:extLst>
      <p:ext uri="{BB962C8B-B14F-4D97-AF65-F5344CB8AC3E}">
        <p14:creationId xmlns:p14="http://schemas.microsoft.com/office/powerpoint/2010/main" val="91424956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33"/>
          <p:cNvSpPr>
            <a:spLocks noGrp="1" noChangeArrowheads="1"/>
          </p:cNvSpPr>
          <p:nvPr>
            <p:ph type="title"/>
          </p:nvPr>
        </p:nvSpPr>
        <p:spPr/>
        <p:txBody>
          <a:bodyPr/>
          <a:lstStyle/>
          <a:p>
            <a:pPr eaLnBrk="1" hangingPunct="1"/>
            <a:r>
              <a:rPr lang="en-US" dirty="0"/>
              <a:t>Check Your Understanding and What Do You Already Know? </a:t>
            </a:r>
          </a:p>
        </p:txBody>
      </p:sp>
      <p:sp>
        <p:nvSpPr>
          <p:cNvPr id="7171" name="Rectangle 34"/>
          <p:cNvSpPr>
            <a:spLocks noGrp="1" noChangeArrowheads="1"/>
          </p:cNvSpPr>
          <p:nvPr>
            <p:ph idx="1"/>
          </p:nvPr>
        </p:nvSpPr>
        <p:spPr>
          <a:xfrm>
            <a:off x="145357" y="956513"/>
            <a:ext cx="8853286" cy="3677480"/>
          </a:xfrm>
        </p:spPr>
        <p:txBody>
          <a:bodyPr/>
          <a:lstStyle/>
          <a:p>
            <a:pPr eaLnBrk="1" hangingPunct="1">
              <a:spcBef>
                <a:spcPct val="30000"/>
              </a:spcBef>
            </a:pPr>
            <a:r>
              <a:rPr lang="en-US" dirty="0"/>
              <a:t>Check Your Understanding activities used to be called Interactive Activities. They simply have a new name. They are designed to let students quickly determine if they understand the content and can proceed, or if they need to review. </a:t>
            </a:r>
          </a:p>
          <a:p>
            <a:pPr eaLnBrk="1" hangingPunct="1">
              <a:spcBef>
                <a:spcPct val="30000"/>
              </a:spcBef>
            </a:pPr>
            <a:r>
              <a:rPr lang="en-US" dirty="0"/>
              <a:t>Check Your Understanding activities </a:t>
            </a:r>
            <a:r>
              <a:rPr lang="en-US" b="1" i="1" dirty="0"/>
              <a:t>do not </a:t>
            </a:r>
            <a:r>
              <a:rPr lang="en-US" dirty="0"/>
              <a:t>affect student grades.</a:t>
            </a:r>
          </a:p>
          <a:p>
            <a:pPr eaLnBrk="1" hangingPunct="1">
              <a:spcBef>
                <a:spcPct val="30000"/>
              </a:spcBef>
            </a:pPr>
            <a:r>
              <a:rPr lang="en-US" dirty="0"/>
              <a:t>Activities listed as What Do You Already Know? are a type of activity in which we ask the student to simply take a guess! It is not meant to evaluate their knowledge. It is only meant to give them a head start in thinking about different topics before they are presented in the course. Students receive addition content in the form of feedback for </a:t>
            </a:r>
            <a:r>
              <a:rPr lang="en-US" b="1" i="1" dirty="0"/>
              <a:t>any</a:t>
            </a:r>
            <a:r>
              <a:rPr lang="en-US" dirty="0"/>
              <a:t> answers they select. </a:t>
            </a:r>
          </a:p>
          <a:p>
            <a:pPr eaLnBrk="1" hangingPunct="1">
              <a:spcBef>
                <a:spcPct val="30000"/>
              </a:spcBef>
            </a:pPr>
            <a:r>
              <a:rPr lang="en-US" dirty="0"/>
              <a:t>What Do You Already Know? activities </a:t>
            </a:r>
            <a:r>
              <a:rPr lang="en-US" b="1" i="1" dirty="0"/>
              <a:t>do not directly </a:t>
            </a:r>
            <a:r>
              <a:rPr lang="en-US" dirty="0"/>
              <a:t>affect student grades; however, the feedback may contain content which appears later in quizzes and exams, so it is important that students complete the What Do You Already Know? activities. </a:t>
            </a:r>
            <a:endParaRPr lang="en-US" dirty="0" smtClean="0"/>
          </a:p>
          <a:p>
            <a:pPr>
              <a:spcBef>
                <a:spcPct val="30000"/>
              </a:spcBef>
            </a:pPr>
            <a:r>
              <a:rPr lang="en-US" dirty="0"/>
              <a:t>There are no separate slides for these activities in the PPT. They are listed in the notes area of the slide that appears before these activities.</a:t>
            </a:r>
          </a:p>
          <a:p>
            <a:pPr eaLnBrk="1" hangingPunct="1">
              <a:spcBef>
                <a:spcPct val="30000"/>
              </a:spcBef>
            </a:pPr>
            <a:endParaRPr lang="en-US" dirty="0"/>
          </a:p>
          <a:p>
            <a:pPr eaLnBrk="1" hangingPunct="1">
              <a:spcBef>
                <a:spcPct val="30000"/>
              </a:spcBef>
            </a:pPr>
            <a:endParaRPr lang="en-US" dirty="0"/>
          </a:p>
        </p:txBody>
      </p:sp>
    </p:spTree>
    <p:custDataLst>
      <p:tags r:id="rId1"/>
    </p:custDataLst>
    <p:extLst>
      <p:ext uri="{BB962C8B-B14F-4D97-AF65-F5344CB8AC3E}">
        <p14:creationId xmlns:p14="http://schemas.microsoft.com/office/powerpoint/2010/main" val="153335752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p:txBody>
          <a:bodyPr/>
          <a:lstStyle/>
          <a:p>
            <a:pPr eaLnBrk="1" hangingPunct="1"/>
            <a:r>
              <a:rPr lang="en-US" dirty="0"/>
              <a:t>Chapter 10: Activities</a:t>
            </a:r>
          </a:p>
        </p:txBody>
      </p:sp>
      <p:sp>
        <p:nvSpPr>
          <p:cNvPr id="6147" name="Rectangle 34"/>
          <p:cNvSpPr>
            <a:spLocks noGrp="1" noChangeArrowheads="1"/>
          </p:cNvSpPr>
          <p:nvPr>
            <p:ph idx="1"/>
          </p:nvPr>
        </p:nvSpPr>
        <p:spPr>
          <a:xfrm>
            <a:off x="144065" y="798944"/>
            <a:ext cx="8853286" cy="323137"/>
          </a:xfrm>
        </p:spPr>
        <p:txBody>
          <a:bodyPr/>
          <a:lstStyle/>
          <a:p>
            <a:pPr marL="0" indent="0">
              <a:spcBef>
                <a:spcPct val="30000"/>
              </a:spcBef>
              <a:buNone/>
            </a:pPr>
            <a:r>
              <a:rPr lang="en-US" dirty="0"/>
              <a:t>What activities are associated with this chapter?</a:t>
            </a:r>
            <a:endParaRPr lang="en-US" dirty="0">
              <a:solidFill>
                <a:srgbClr val="00B0F0"/>
              </a:solidFill>
            </a:endParaRP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7" name="Content Placeholder 3"/>
          <p:cNvGraphicFramePr>
            <a:graphicFrameLocks/>
          </p:cNvGraphicFramePr>
          <p:nvPr>
            <p:extLst>
              <p:ext uri="{D42A27DB-BD31-4B8C-83A1-F6EECF244321}">
                <p14:modId xmlns:p14="http://schemas.microsoft.com/office/powerpoint/2010/main" val="2101623053"/>
              </p:ext>
            </p:extLst>
          </p:nvPr>
        </p:nvGraphicFramePr>
        <p:xfrm>
          <a:off x="457291" y="1153077"/>
          <a:ext cx="8229418" cy="3212637"/>
        </p:xfrm>
        <a:graphic>
          <a:graphicData uri="http://schemas.openxmlformats.org/drawingml/2006/table">
            <a:tbl>
              <a:tblPr firstRow="1" bandRow="1">
                <a:tableStyleId>{5C22544A-7EE6-4342-B048-85BDC9FD1C3A}</a:tableStyleId>
              </a:tblPr>
              <a:tblGrid>
                <a:gridCol w="1129733">
                  <a:extLst>
                    <a:ext uri="{9D8B030D-6E8A-4147-A177-3AD203B41FA5}">
                      <a16:colId xmlns:a16="http://schemas.microsoft.com/office/drawing/2014/main" val="20001"/>
                    </a:ext>
                  </a:extLst>
                </a:gridCol>
                <a:gridCol w="2062827">
                  <a:extLst>
                    <a:ext uri="{9D8B030D-6E8A-4147-A177-3AD203B41FA5}">
                      <a16:colId xmlns:a16="http://schemas.microsoft.com/office/drawing/2014/main" val="3156509146"/>
                    </a:ext>
                  </a:extLst>
                </a:gridCol>
                <a:gridCol w="3874985">
                  <a:extLst>
                    <a:ext uri="{9D8B030D-6E8A-4147-A177-3AD203B41FA5}">
                      <a16:colId xmlns:a16="http://schemas.microsoft.com/office/drawing/2014/main" val="20002"/>
                    </a:ext>
                  </a:extLst>
                </a:gridCol>
                <a:gridCol w="1161873">
                  <a:extLst>
                    <a:ext uri="{9D8B030D-6E8A-4147-A177-3AD203B41FA5}">
                      <a16:colId xmlns:a16="http://schemas.microsoft.com/office/drawing/2014/main" val="20003"/>
                    </a:ext>
                  </a:extLst>
                </a:gridCol>
              </a:tblGrid>
              <a:tr h="286347">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Page #</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Activity Type</a:t>
                      </a:r>
                    </a:p>
                  </a:txBody>
                  <a:tcPr marL="68580" marR="68580" marT="34290" marB="34290" anchor="ctr"/>
                </a:tc>
                <a:tc>
                  <a:txBody>
                    <a:bodyPr/>
                    <a:lstStyle/>
                    <a:p>
                      <a:r>
                        <a:rPr lang="en-US" sz="1200" dirty="0"/>
                        <a:t>Activity Name</a:t>
                      </a:r>
                    </a:p>
                  </a:txBody>
                  <a:tcPr marL="68580" marR="68580" marT="34290" marB="34290" anchor="ctr"/>
                </a:tc>
                <a:tc>
                  <a:txBody>
                    <a:bodyPr/>
                    <a:lstStyle/>
                    <a:p>
                      <a:r>
                        <a:rPr lang="en-US" sz="1200" dirty="0"/>
                        <a:t>Optional?</a:t>
                      </a:r>
                    </a:p>
                  </a:txBody>
                  <a:tcPr marL="68580" marR="68580" marT="34290" marB="34290" anchor="ctr"/>
                </a:tc>
                <a:extLst>
                  <a:ext uri="{0D108BD9-81ED-4DB2-BD59-A6C34878D82A}">
                    <a16:rowId xmlns:a16="http://schemas.microsoft.com/office/drawing/2014/main" val="10000"/>
                  </a:ext>
                </a:extLst>
              </a:tr>
              <a:tr h="292629">
                <a:tc>
                  <a:txBody>
                    <a:bodyPr/>
                    <a:lstStyle/>
                    <a:p>
                      <a:pPr algn="ctr"/>
                      <a:r>
                        <a:rPr lang="en-US" sz="1100" dirty="0"/>
                        <a:t>10.1.1.4</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Check Your Understanding</a:t>
                      </a:r>
                    </a:p>
                  </a:txBody>
                  <a:tcPr marL="68580" marR="68580" marT="34290" marB="34290" anchor="ctr"/>
                </a:tc>
                <a:tc>
                  <a:txBody>
                    <a:bodyPr/>
                    <a:lstStyle/>
                    <a:p>
                      <a:r>
                        <a:rPr lang="en-US" sz="1100" dirty="0"/>
                        <a:t>Windows Terminology</a:t>
                      </a:r>
                    </a:p>
                  </a:txBody>
                  <a:tcPr marL="68580" marR="68580" marT="34290" marB="34290" anchor="ctr"/>
                </a:tc>
                <a:tc>
                  <a:txBody>
                    <a:bodyPr/>
                    <a:lstStyle/>
                    <a:p>
                      <a:r>
                        <a:rPr lang="en-US" sz="1100" dirty="0"/>
                        <a:t>Recommended</a:t>
                      </a:r>
                      <a:endParaRPr lang="en-US" sz="1100" dirty="0">
                        <a:solidFill>
                          <a:schemeClr val="tx1"/>
                        </a:solidFill>
                      </a:endParaRPr>
                    </a:p>
                  </a:txBody>
                  <a:tcPr marL="68580" marR="68580" marT="34290" marB="34290" anchor="ctr"/>
                </a:tc>
                <a:extLst>
                  <a:ext uri="{0D108BD9-81ED-4DB2-BD59-A6C34878D82A}">
                    <a16:rowId xmlns:a16="http://schemas.microsoft.com/office/drawing/2014/main" val="10001"/>
                  </a:ext>
                </a:extLst>
              </a:tr>
              <a:tr h="292629">
                <a:tc>
                  <a:txBody>
                    <a:bodyPr/>
                    <a:lstStyle/>
                    <a:p>
                      <a:pPr algn="ctr"/>
                      <a:r>
                        <a:rPr lang="en-US" sz="1100" dirty="0"/>
                        <a:t>10.1.2.4</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What Do You Already Know?</a:t>
                      </a:r>
                    </a:p>
                  </a:txBody>
                  <a:tcPr marL="68580" marR="68580" marT="34290" marB="34290" anchor="ctr"/>
                </a:tc>
                <a:tc>
                  <a:txBody>
                    <a:bodyPr/>
                    <a:lstStyle/>
                    <a:p>
                      <a:r>
                        <a:rPr lang="en-US" sz="1100" dirty="0"/>
                        <a:t>Choosing a Windows 10 Edition</a:t>
                      </a:r>
                    </a:p>
                  </a:txBody>
                  <a:tcPr marL="68580" marR="68580" marT="34290" marB="34290" anchor="ctr"/>
                </a:tc>
                <a:tc>
                  <a:txBody>
                    <a:bodyPr/>
                    <a:lstStyle/>
                    <a:p>
                      <a:r>
                        <a:rPr lang="en-US" sz="1100" dirty="0">
                          <a:solidFill>
                            <a:schemeClr val="dk1"/>
                          </a:solidFill>
                        </a:rPr>
                        <a:t>Recommended</a:t>
                      </a:r>
                      <a:endParaRPr lang="en-US" sz="1100" dirty="0">
                        <a:solidFill>
                          <a:schemeClr val="tx1"/>
                        </a:solidFill>
                      </a:endParaRPr>
                    </a:p>
                  </a:txBody>
                  <a:tcPr marL="68580" marR="68580" marT="34290" marB="34290" anchor="ctr"/>
                </a:tc>
                <a:extLst>
                  <a:ext uri="{0D108BD9-81ED-4DB2-BD59-A6C34878D82A}">
                    <a16:rowId xmlns:a16="http://schemas.microsoft.com/office/drawing/2014/main" val="10002"/>
                  </a:ext>
                </a:extLst>
              </a:tr>
              <a:tr h="292629">
                <a:tc>
                  <a:txBody>
                    <a:bodyPr/>
                    <a:lstStyle/>
                    <a:p>
                      <a:pPr algn="ctr"/>
                      <a:r>
                        <a:rPr lang="en-US" sz="1100" dirty="0"/>
                        <a:t>10.1.2.5</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Check Your Understanding</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Choosing an Operating System</a:t>
                      </a:r>
                    </a:p>
                  </a:txBody>
                  <a:tcPr marL="68580" marR="68580" marT="34290" marB="34290" anchor="ctr"/>
                </a:tc>
                <a:tc>
                  <a:txBody>
                    <a:bodyPr/>
                    <a:lstStyle/>
                    <a:p>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231953418"/>
                  </a:ext>
                </a:extLst>
              </a:tr>
              <a:tr h="292629">
                <a:tc>
                  <a:txBody>
                    <a:bodyPr/>
                    <a:lstStyle/>
                    <a:p>
                      <a:pPr algn="ctr"/>
                      <a:r>
                        <a:rPr lang="en-US" sz="1100" dirty="0"/>
                        <a:t>10.1.3.4</a:t>
                      </a:r>
                    </a:p>
                  </a:txBody>
                  <a:tcPr marL="68580" marR="68580" marT="34290" marB="34290" anchor="ctr"/>
                </a:tc>
                <a:tc>
                  <a:txBody>
                    <a:bodyPr/>
                    <a:lstStyle/>
                    <a:p>
                      <a:r>
                        <a:rPr lang="en-US" sz="1100" dirty="0"/>
                        <a:t>Check Your Understanding</a:t>
                      </a:r>
                    </a:p>
                  </a:txBody>
                  <a:tcPr marL="68580" marR="68580" marT="34290" marB="34290" anchor="ctr"/>
                </a:tc>
                <a:tc>
                  <a:txBody>
                    <a:bodyPr/>
                    <a:lstStyle/>
                    <a:p>
                      <a:r>
                        <a:rPr lang="en-US" sz="1100" dirty="0"/>
                        <a:t>Identify OS Upgrade Utilities</a:t>
                      </a:r>
                    </a:p>
                  </a:txBody>
                  <a:tcPr marL="68580" marR="68580" marT="34290" marB="34290" anchor="ctr"/>
                </a:tc>
                <a:tc>
                  <a:txBody>
                    <a:bodyPr/>
                    <a:lstStyle/>
                    <a:p>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2276622034"/>
                  </a:ext>
                </a:extLst>
              </a:tr>
              <a:tr h="292629">
                <a:tc>
                  <a:txBody>
                    <a:bodyPr/>
                    <a:lstStyle/>
                    <a:p>
                      <a:pPr algn="ctr"/>
                      <a:r>
                        <a:rPr lang="en-US" sz="1100" dirty="0"/>
                        <a:t>10.2.1.4</a:t>
                      </a:r>
                    </a:p>
                  </a:txBody>
                  <a:tcPr marL="68580" marR="68580" marT="34290" marB="34290" anchor="ctr"/>
                </a:tc>
                <a:tc>
                  <a:txBody>
                    <a:bodyPr/>
                    <a:lstStyle/>
                    <a:p>
                      <a:r>
                        <a:rPr lang="en-US" sz="1100" dirty="0"/>
                        <a:t>Check Your Understanding</a:t>
                      </a:r>
                    </a:p>
                  </a:txBody>
                  <a:tcPr marL="68580" marR="68580" marT="34290" marB="34290" anchor="ctr"/>
                </a:tc>
                <a:tc>
                  <a:txBody>
                    <a:bodyPr/>
                    <a:lstStyle/>
                    <a:p>
                      <a:r>
                        <a:rPr lang="en-US" sz="1100" dirty="0"/>
                        <a:t>Identify Disk Terms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3435557263"/>
                  </a:ext>
                </a:extLst>
              </a:tr>
              <a:tr h="292629">
                <a:tc>
                  <a:txBody>
                    <a:bodyPr/>
                    <a:lstStyle/>
                    <a:p>
                      <a:pPr algn="ctr"/>
                      <a:r>
                        <a:rPr lang="en-US" sz="1100" dirty="0"/>
                        <a:t>10.2.1.6</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Video Demonstration</a:t>
                      </a:r>
                    </a:p>
                  </a:txBody>
                  <a:tcPr marL="68580" marR="68580" marT="34290" marB="34290" anchor="ctr"/>
                </a:tc>
                <a:tc>
                  <a:txBody>
                    <a:bodyPr/>
                    <a:lstStyle/>
                    <a:p>
                      <a:r>
                        <a:rPr lang="en-US" sz="1100" dirty="0"/>
                        <a:t>Disk Management Utility and Disk Partitioning</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453984857"/>
                  </a:ext>
                </a:extLst>
              </a:tr>
              <a:tr h="292629">
                <a:tc>
                  <a:txBody>
                    <a:bodyPr/>
                    <a:lstStyle/>
                    <a:p>
                      <a:pPr algn="ctr"/>
                      <a:r>
                        <a:rPr lang="en-US" sz="1100" dirty="0"/>
                        <a:t>10.2.1.7</a:t>
                      </a:r>
                    </a:p>
                  </a:txBody>
                  <a:tcPr marL="68580" marR="68580" marT="34290" marB="34290" anchor="ctr"/>
                </a:tc>
                <a:tc>
                  <a:txBody>
                    <a:bodyPr/>
                    <a:lstStyle/>
                    <a:p>
                      <a:r>
                        <a:rPr lang="en-US" sz="1100" dirty="0"/>
                        <a:t>Video Demonstration</a:t>
                      </a:r>
                    </a:p>
                  </a:txBody>
                  <a:tcPr marL="68580" marR="68580" marT="34290" marB="34290" anchor="ctr"/>
                </a:tc>
                <a:tc>
                  <a:txBody>
                    <a:bodyPr/>
                    <a:lstStyle/>
                    <a:p>
                      <a:r>
                        <a:rPr lang="en-US" sz="1100" dirty="0"/>
                        <a:t>Multiboot Procedures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10003"/>
                  </a:ext>
                </a:extLst>
              </a:tr>
              <a:tr h="292629">
                <a:tc>
                  <a:txBody>
                    <a:bodyPr/>
                    <a:lstStyle/>
                    <a:p>
                      <a:pPr algn="ctr"/>
                      <a:r>
                        <a:rPr lang="en-US" sz="1100" dirty="0"/>
                        <a:t>10.2.1.8</a:t>
                      </a:r>
                    </a:p>
                  </a:txBody>
                  <a:tcPr marL="68580" marR="68580" marT="34290" marB="34290" anchor="ctr"/>
                </a:tc>
                <a:tc>
                  <a:txBody>
                    <a:bodyPr/>
                    <a:lstStyle/>
                    <a:p>
                      <a:r>
                        <a:rPr lang="en-US" sz="1100" dirty="0"/>
                        <a:t>Lab</a:t>
                      </a:r>
                    </a:p>
                  </a:txBody>
                  <a:tcPr marL="68580" marR="68580" marT="34290" marB="34290" anchor="ctr"/>
                </a:tc>
                <a:tc>
                  <a:txBody>
                    <a:bodyPr/>
                    <a:lstStyle/>
                    <a:p>
                      <a:r>
                        <a:rPr lang="en-US" sz="1100" dirty="0"/>
                        <a:t>Create a Partition in Windows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10004"/>
                  </a:ext>
                </a:extLst>
              </a:tr>
              <a:tr h="292629">
                <a:tc>
                  <a:txBody>
                    <a:bodyPr/>
                    <a:lstStyle/>
                    <a:p>
                      <a:pPr algn="ctr"/>
                      <a:r>
                        <a:rPr lang="en-US" sz="1100" dirty="0"/>
                        <a:t>10.3.1.1</a:t>
                      </a:r>
                    </a:p>
                  </a:txBody>
                  <a:tcPr marL="68580" marR="68580" marT="34290" marB="34290" anchor="ctr"/>
                </a:tc>
                <a:tc>
                  <a:txBody>
                    <a:bodyPr/>
                    <a:lstStyle/>
                    <a:p>
                      <a:r>
                        <a:rPr lang="en-US" sz="1100" dirty="0"/>
                        <a:t>Lab</a:t>
                      </a:r>
                    </a:p>
                  </a:txBody>
                  <a:tcPr marL="68580" marR="68580" marT="34290" marB="34290" anchor="ctr"/>
                </a:tc>
                <a:tc>
                  <a:txBody>
                    <a:bodyPr/>
                    <a:lstStyle/>
                    <a:p>
                      <a:r>
                        <a:rPr lang="en-US" sz="1100" dirty="0"/>
                        <a:t>Windows Installation</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10005"/>
                  </a:ext>
                </a:extLst>
              </a:tr>
              <a:tr h="292629">
                <a:tc>
                  <a:txBody>
                    <a:bodyPr/>
                    <a:lstStyle/>
                    <a:p>
                      <a:pPr algn="ctr"/>
                      <a:r>
                        <a:rPr lang="en-US" sz="1100" dirty="0"/>
                        <a:t>10.3.1.4</a:t>
                      </a:r>
                    </a:p>
                  </a:txBody>
                  <a:tcPr marL="68580" marR="68580" marT="34290" marB="34290" anchor="ctr"/>
                </a:tc>
                <a:tc>
                  <a:txBody>
                    <a:bodyPr/>
                    <a:lstStyle/>
                    <a:p>
                      <a:r>
                        <a:rPr lang="en-US" sz="1100" dirty="0"/>
                        <a:t>Lab</a:t>
                      </a:r>
                    </a:p>
                  </a:txBody>
                  <a:tcPr marL="68580" marR="68580" marT="34290" marB="34290" anchor="ctr"/>
                </a:tc>
                <a:tc>
                  <a:txBody>
                    <a:bodyPr/>
                    <a:lstStyle/>
                    <a:p>
                      <a:r>
                        <a:rPr lang="en-US" sz="1100" dirty="0"/>
                        <a:t>Finalize the Windows Installation</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10006"/>
                  </a:ext>
                </a:extLst>
              </a:tr>
            </a:tbl>
          </a:graphicData>
        </a:graphic>
      </p:graphicFrame>
    </p:spTree>
    <p:custDataLst>
      <p:tags r:id="rId1"/>
    </p:custDataLst>
    <p:extLst>
      <p:ext uri="{BB962C8B-B14F-4D97-AF65-F5344CB8AC3E}">
        <p14:creationId xmlns:p14="http://schemas.microsoft.com/office/powerpoint/2010/main" val="214527372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p:txBody>
          <a:bodyPr/>
          <a:lstStyle/>
          <a:p>
            <a:pPr eaLnBrk="1" hangingPunct="1"/>
            <a:r>
              <a:rPr lang="en-US" dirty="0"/>
              <a:t>Chapter 10: Activities (Cont.)</a:t>
            </a:r>
          </a:p>
        </p:txBody>
      </p:sp>
      <p:sp>
        <p:nvSpPr>
          <p:cNvPr id="6147" name="Rectangle 34"/>
          <p:cNvSpPr>
            <a:spLocks noGrp="1" noChangeArrowheads="1"/>
          </p:cNvSpPr>
          <p:nvPr>
            <p:ph idx="1"/>
          </p:nvPr>
        </p:nvSpPr>
        <p:spPr>
          <a:xfrm>
            <a:off x="144065" y="798944"/>
            <a:ext cx="8853286" cy="379697"/>
          </a:xfrm>
        </p:spPr>
        <p:txBody>
          <a:bodyPr/>
          <a:lstStyle/>
          <a:p>
            <a:pPr marL="0" indent="0">
              <a:spcBef>
                <a:spcPct val="30000"/>
              </a:spcBef>
              <a:buNone/>
            </a:pPr>
            <a:r>
              <a:rPr lang="en-US" dirty="0"/>
              <a:t>What activities are associated with this chapter?</a:t>
            </a:r>
            <a:endParaRPr lang="en-US" dirty="0">
              <a:solidFill>
                <a:srgbClr val="00B0F0"/>
              </a:solidFill>
            </a:endParaRP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7" name="Content Placeholder 3"/>
          <p:cNvGraphicFramePr>
            <a:graphicFrameLocks/>
          </p:cNvGraphicFramePr>
          <p:nvPr>
            <p:extLst>
              <p:ext uri="{D42A27DB-BD31-4B8C-83A1-F6EECF244321}">
                <p14:modId xmlns:p14="http://schemas.microsoft.com/office/powerpoint/2010/main" val="3352243486"/>
              </p:ext>
            </p:extLst>
          </p:nvPr>
        </p:nvGraphicFramePr>
        <p:xfrm>
          <a:off x="438437" y="1201888"/>
          <a:ext cx="8229418" cy="1164234"/>
        </p:xfrm>
        <a:graphic>
          <a:graphicData uri="http://schemas.openxmlformats.org/drawingml/2006/table">
            <a:tbl>
              <a:tblPr firstRow="1" bandRow="1">
                <a:tableStyleId>{5C22544A-7EE6-4342-B048-85BDC9FD1C3A}</a:tableStyleId>
              </a:tblPr>
              <a:tblGrid>
                <a:gridCol w="1129733">
                  <a:extLst>
                    <a:ext uri="{9D8B030D-6E8A-4147-A177-3AD203B41FA5}">
                      <a16:colId xmlns:a16="http://schemas.microsoft.com/office/drawing/2014/main" val="20001"/>
                    </a:ext>
                  </a:extLst>
                </a:gridCol>
                <a:gridCol w="1857736">
                  <a:extLst>
                    <a:ext uri="{9D8B030D-6E8A-4147-A177-3AD203B41FA5}">
                      <a16:colId xmlns:a16="http://schemas.microsoft.com/office/drawing/2014/main" val="3156509146"/>
                    </a:ext>
                  </a:extLst>
                </a:gridCol>
                <a:gridCol w="4080076">
                  <a:extLst>
                    <a:ext uri="{9D8B030D-6E8A-4147-A177-3AD203B41FA5}">
                      <a16:colId xmlns:a16="http://schemas.microsoft.com/office/drawing/2014/main" val="20002"/>
                    </a:ext>
                  </a:extLst>
                </a:gridCol>
                <a:gridCol w="1161873">
                  <a:extLst>
                    <a:ext uri="{9D8B030D-6E8A-4147-A177-3AD203B41FA5}">
                      <a16:colId xmlns:a16="http://schemas.microsoft.com/office/drawing/2014/main" val="20003"/>
                    </a:ext>
                  </a:extLst>
                </a:gridCol>
              </a:tblGrid>
              <a:tr h="286347">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Page #</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Activity Type</a:t>
                      </a:r>
                    </a:p>
                  </a:txBody>
                  <a:tcPr marL="68580" marR="68580" marT="34290" marB="34290" anchor="ctr"/>
                </a:tc>
                <a:tc>
                  <a:txBody>
                    <a:bodyPr/>
                    <a:lstStyle/>
                    <a:p>
                      <a:r>
                        <a:rPr lang="en-US" sz="1200" dirty="0"/>
                        <a:t>Activity Name</a:t>
                      </a:r>
                    </a:p>
                  </a:txBody>
                  <a:tcPr marL="68580" marR="68580" marT="34290" marB="34290" anchor="ctr"/>
                </a:tc>
                <a:tc>
                  <a:txBody>
                    <a:bodyPr/>
                    <a:lstStyle/>
                    <a:p>
                      <a:r>
                        <a:rPr lang="en-US" sz="1200" dirty="0"/>
                        <a:t>Optional?</a:t>
                      </a:r>
                    </a:p>
                  </a:txBody>
                  <a:tcPr marL="68580" marR="68580" marT="34290" marB="34290" anchor="ctr"/>
                </a:tc>
                <a:extLst>
                  <a:ext uri="{0D108BD9-81ED-4DB2-BD59-A6C34878D82A}">
                    <a16:rowId xmlns:a16="http://schemas.microsoft.com/office/drawing/2014/main" val="10000"/>
                  </a:ext>
                </a:extLst>
              </a:tr>
              <a:tr h="292629">
                <a:tc>
                  <a:txBody>
                    <a:bodyPr/>
                    <a:lstStyle/>
                    <a:p>
                      <a:pPr algn="ctr"/>
                      <a:r>
                        <a:rPr lang="en-US" sz="1100" dirty="0"/>
                        <a:t>10.3.2.5</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Video Demonstration</a:t>
                      </a:r>
                    </a:p>
                  </a:txBody>
                  <a:tcPr marL="68580" marR="68580" marT="34290" marB="34290" anchor="ctr"/>
                </a:tc>
                <a:tc>
                  <a:txBody>
                    <a:bodyPr/>
                    <a:lstStyle/>
                    <a:p>
                      <a:r>
                        <a:rPr lang="en-US" sz="1100" dirty="0"/>
                        <a:t>Windows Restore and Recovery</a:t>
                      </a:r>
                    </a:p>
                  </a:txBody>
                  <a:tcPr marL="68580" marR="68580" marT="34290" marB="34290" anchor="ctr"/>
                </a:tc>
                <a:tc>
                  <a:txBody>
                    <a:bodyPr/>
                    <a:lstStyle/>
                    <a:p>
                      <a:r>
                        <a:rPr lang="en-US" sz="1100" dirty="0">
                          <a:solidFill>
                            <a:schemeClr val="dk1"/>
                          </a:solidFill>
                        </a:rPr>
                        <a:t>Recommended</a:t>
                      </a:r>
                      <a:endParaRPr lang="en-US" sz="1100" dirty="0">
                        <a:solidFill>
                          <a:schemeClr val="tx1"/>
                        </a:solidFill>
                      </a:endParaRPr>
                    </a:p>
                  </a:txBody>
                  <a:tcPr marL="68580" marR="68580" marT="34290" marB="34290" anchor="ctr"/>
                </a:tc>
                <a:extLst>
                  <a:ext uri="{0D108BD9-81ED-4DB2-BD59-A6C34878D82A}">
                    <a16:rowId xmlns:a16="http://schemas.microsoft.com/office/drawing/2014/main" val="10002"/>
                  </a:ext>
                </a:extLst>
              </a:tr>
              <a:tr h="292629">
                <a:tc>
                  <a:txBody>
                    <a:bodyPr/>
                    <a:lstStyle/>
                    <a:p>
                      <a:pPr algn="ctr"/>
                      <a:r>
                        <a:rPr lang="en-US" sz="1100" dirty="0"/>
                        <a:t>10.3.2.8</a:t>
                      </a:r>
                    </a:p>
                  </a:txBody>
                  <a:tcPr marL="68580" marR="68580" marT="34290" marB="34290" anchor="ctr"/>
                </a:tc>
                <a:tc>
                  <a:txBody>
                    <a:bodyPr/>
                    <a:lstStyle/>
                    <a:p>
                      <a:r>
                        <a:rPr lang="en-US" sz="1100" dirty="0"/>
                        <a:t>Check Your Understanding</a:t>
                      </a:r>
                    </a:p>
                  </a:txBody>
                  <a:tcPr marL="68580" marR="68580" marT="34290" marB="34290" anchor="ctr"/>
                </a:tc>
                <a:tc>
                  <a:txBody>
                    <a:bodyPr/>
                    <a:lstStyle/>
                    <a:p>
                      <a:r>
                        <a:rPr lang="en-US" sz="1100" dirty="0"/>
                        <a:t>Identify OS Installation Terminology</a:t>
                      </a:r>
                    </a:p>
                  </a:txBody>
                  <a:tcPr marL="68580" marR="68580" marT="34290" marB="34290" anchor="ctr"/>
                </a:tc>
                <a:tc>
                  <a:txBody>
                    <a:bodyPr/>
                    <a:lstStyle/>
                    <a:p>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2276622034"/>
                  </a:ext>
                </a:extLst>
              </a:tr>
              <a:tr h="292629">
                <a:tc>
                  <a:txBody>
                    <a:bodyPr/>
                    <a:lstStyle/>
                    <a:p>
                      <a:pPr algn="ctr"/>
                      <a:r>
                        <a:rPr lang="en-US" sz="1100" dirty="0"/>
                        <a:t>10.3.3.4</a:t>
                      </a:r>
                    </a:p>
                  </a:txBody>
                  <a:tcPr marL="68580" marR="68580" marT="34290" marB="34290" anchor="ctr"/>
                </a:tc>
                <a:tc>
                  <a:txBody>
                    <a:bodyPr/>
                    <a:lstStyle/>
                    <a:p>
                      <a:r>
                        <a:rPr lang="en-US" sz="1100" dirty="0"/>
                        <a:t>Check Your Understanding</a:t>
                      </a:r>
                    </a:p>
                  </a:txBody>
                  <a:tcPr marL="68580" marR="68580" marT="34290" marB="34290" anchor="ctr"/>
                </a:tc>
                <a:tc>
                  <a:txBody>
                    <a:bodyPr/>
                    <a:lstStyle/>
                    <a:p>
                      <a:r>
                        <a:rPr lang="en-US" sz="1100" dirty="0"/>
                        <a:t>Windows Boot Sequence</a:t>
                      </a:r>
                    </a:p>
                  </a:txBody>
                  <a:tcPr marL="68580" marR="68580" marT="34290" marB="34290" anchor="ctr"/>
                </a:tc>
                <a:tc>
                  <a:txBody>
                    <a:bodyPr/>
                    <a:lstStyle/>
                    <a:p>
                      <a:r>
                        <a:rPr lang="en-US" sz="1100" dirty="0">
                          <a:solidFill>
                            <a:schemeClr val="tx1"/>
                          </a:solidFill>
                        </a:rPr>
                        <a:t>Recommended</a:t>
                      </a:r>
                    </a:p>
                  </a:txBody>
                  <a:tcPr marL="68580" marR="68580" marT="34290" marB="34290" anchor="ctr"/>
                </a:tc>
                <a:extLst>
                  <a:ext uri="{0D108BD9-81ED-4DB2-BD59-A6C34878D82A}">
                    <a16:rowId xmlns:a16="http://schemas.microsoft.com/office/drawing/2014/main" val="3435557263"/>
                  </a:ext>
                </a:extLst>
              </a:tr>
            </a:tbl>
          </a:graphicData>
        </a:graphic>
      </p:graphicFrame>
    </p:spTree>
    <p:custDataLst>
      <p:tags r:id="rId1"/>
    </p:custDataLst>
    <p:extLst>
      <p:ext uri="{BB962C8B-B14F-4D97-AF65-F5344CB8AC3E}">
        <p14:creationId xmlns:p14="http://schemas.microsoft.com/office/powerpoint/2010/main" val="365861008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33"/>
          <p:cNvSpPr>
            <a:spLocks noGrp="1" noChangeArrowheads="1"/>
          </p:cNvSpPr>
          <p:nvPr>
            <p:ph type="title"/>
          </p:nvPr>
        </p:nvSpPr>
        <p:spPr/>
        <p:txBody>
          <a:bodyPr/>
          <a:lstStyle/>
          <a:p>
            <a:pPr eaLnBrk="1" hangingPunct="1"/>
            <a:r>
              <a:rPr lang="en-US" dirty="0"/>
              <a:t>Chapter 10: Assessment</a:t>
            </a:r>
          </a:p>
        </p:txBody>
      </p:sp>
      <p:sp>
        <p:nvSpPr>
          <p:cNvPr id="7171" name="Rectangle 34"/>
          <p:cNvSpPr>
            <a:spLocks noGrp="1" noChangeArrowheads="1"/>
          </p:cNvSpPr>
          <p:nvPr>
            <p:ph idx="1"/>
          </p:nvPr>
        </p:nvSpPr>
        <p:spPr/>
        <p:txBody>
          <a:bodyPr/>
          <a:lstStyle/>
          <a:p>
            <a:pPr eaLnBrk="1" hangingPunct="1">
              <a:spcBef>
                <a:spcPct val="30000"/>
              </a:spcBef>
            </a:pPr>
            <a:r>
              <a:rPr lang="en-US" dirty="0"/>
              <a:t>Students should complete Chapter 10, “Assessment” after completing Chapter 10.</a:t>
            </a:r>
          </a:p>
          <a:p>
            <a:pPr eaLnBrk="1" hangingPunct="1">
              <a:spcBef>
                <a:spcPct val="30000"/>
              </a:spcBef>
            </a:pPr>
            <a:r>
              <a:rPr lang="en-US" dirty="0"/>
              <a:t>Quizzes, labs, and other activities can be used to informally assess student progress.</a:t>
            </a:r>
          </a:p>
        </p:txBody>
      </p:sp>
    </p:spTree>
    <p:custDataLst>
      <p:tags r:id="rId1"/>
    </p:custDataLst>
    <p:extLst>
      <p:ext uri="{BB962C8B-B14F-4D97-AF65-F5344CB8AC3E}">
        <p14:creationId xmlns:p14="http://schemas.microsoft.com/office/powerpoint/2010/main" val="1296080354"/>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10: Best Practices</a:t>
            </a:r>
          </a:p>
        </p:txBody>
      </p:sp>
      <p:sp>
        <p:nvSpPr>
          <p:cNvPr id="11266" name="Rectangle 34"/>
          <p:cNvSpPr>
            <a:spLocks noGrp="1" noChangeArrowheads="1"/>
          </p:cNvSpPr>
          <p:nvPr>
            <p:ph idx="1"/>
          </p:nvPr>
        </p:nvSpPr>
        <p:spPr/>
        <p:txBody>
          <a:bodyPr/>
          <a:lstStyle/>
          <a:p>
            <a:pPr marL="0" indent="0">
              <a:lnSpc>
                <a:spcPct val="85000"/>
              </a:lnSpc>
              <a:spcBef>
                <a:spcPct val="30000"/>
              </a:spcBef>
              <a:buNone/>
            </a:pPr>
            <a:r>
              <a:rPr lang="en-US" dirty="0"/>
              <a:t>Prior to teaching Chapter 10, the instructor should:</a:t>
            </a:r>
          </a:p>
          <a:p>
            <a:pPr eaLnBrk="1" hangingPunct="1">
              <a:lnSpc>
                <a:spcPct val="85000"/>
              </a:lnSpc>
              <a:spcBef>
                <a:spcPct val="30000"/>
              </a:spcBef>
            </a:pPr>
            <a:r>
              <a:rPr lang="en-US" dirty="0"/>
              <a:t>Complete Chapter 10, “Assessment.”</a:t>
            </a:r>
          </a:p>
          <a:p>
            <a:pPr eaLnBrk="1" hangingPunct="1">
              <a:lnSpc>
                <a:spcPct val="85000"/>
              </a:lnSpc>
              <a:spcBef>
                <a:spcPct val="30000"/>
              </a:spcBef>
            </a:pPr>
            <a:r>
              <a:rPr lang="en-US" dirty="0"/>
              <a:t>The objectives of this chapter are:</a:t>
            </a:r>
          </a:p>
          <a:p>
            <a:pPr lvl="1">
              <a:lnSpc>
                <a:spcPct val="85000"/>
              </a:lnSpc>
              <a:spcBef>
                <a:spcPct val="30000"/>
              </a:spcBef>
            </a:pPr>
            <a:r>
              <a:rPr lang="en-US" sz="1300" dirty="0" smtClean="0"/>
              <a:t>Describe the functions of operating systems.</a:t>
            </a:r>
          </a:p>
          <a:p>
            <a:pPr lvl="1">
              <a:lnSpc>
                <a:spcPct val="85000"/>
              </a:lnSpc>
              <a:spcBef>
                <a:spcPct val="30000"/>
              </a:spcBef>
            </a:pPr>
            <a:r>
              <a:rPr lang="en-US" sz="1300" dirty="0" smtClean="0"/>
              <a:t>Describe operating system software and hardware requirements.</a:t>
            </a:r>
          </a:p>
          <a:p>
            <a:pPr lvl="1">
              <a:lnSpc>
                <a:spcPct val="85000"/>
              </a:lnSpc>
              <a:spcBef>
                <a:spcPct val="30000"/>
              </a:spcBef>
            </a:pPr>
            <a:r>
              <a:rPr lang="en-US" sz="1300" dirty="0" smtClean="0"/>
              <a:t>Explain the process of upgrading an operating system.</a:t>
            </a:r>
          </a:p>
          <a:p>
            <a:pPr lvl="1">
              <a:lnSpc>
                <a:spcPct val="85000"/>
              </a:lnSpc>
              <a:spcBef>
                <a:spcPct val="30000"/>
              </a:spcBef>
            </a:pPr>
            <a:r>
              <a:rPr lang="en-US" sz="1300" dirty="0" smtClean="0"/>
              <a:t>Explain disk management.</a:t>
            </a:r>
          </a:p>
          <a:p>
            <a:pPr lvl="1">
              <a:lnSpc>
                <a:spcPct val="85000"/>
              </a:lnSpc>
              <a:spcBef>
                <a:spcPct val="30000"/>
              </a:spcBef>
            </a:pPr>
            <a:r>
              <a:rPr lang="en-US" sz="1300" dirty="0" smtClean="0"/>
              <a:t>Install a Windows operating system.</a:t>
            </a:r>
          </a:p>
          <a:p>
            <a:pPr lvl="1">
              <a:lnSpc>
                <a:spcPct val="85000"/>
              </a:lnSpc>
              <a:spcBef>
                <a:spcPct val="30000"/>
              </a:spcBef>
            </a:pPr>
            <a:r>
              <a:rPr lang="en-US" sz="1300" dirty="0" smtClean="0"/>
              <a:t>Describe custom installation options.</a:t>
            </a:r>
          </a:p>
          <a:p>
            <a:pPr lvl="1">
              <a:lnSpc>
                <a:spcPct val="85000"/>
              </a:lnSpc>
              <a:spcBef>
                <a:spcPct val="30000"/>
              </a:spcBef>
            </a:pPr>
            <a:r>
              <a:rPr lang="en-US" sz="1300" dirty="0" smtClean="0"/>
              <a:t>Describe the boot sequence and registry files.</a:t>
            </a:r>
          </a:p>
          <a:p>
            <a:pPr lvl="1">
              <a:lnSpc>
                <a:spcPct val="85000"/>
              </a:lnSpc>
              <a:spcBef>
                <a:spcPct val="30000"/>
              </a:spcBef>
            </a:pPr>
            <a:endParaRPr lang="en-US" sz="1300" dirty="0"/>
          </a:p>
          <a:p>
            <a:pPr>
              <a:lnSpc>
                <a:spcPct val="85000"/>
              </a:lnSpc>
              <a:spcBef>
                <a:spcPct val="30000"/>
              </a:spcBef>
            </a:pPr>
            <a:endParaRPr lang="en-US" sz="1400" dirty="0"/>
          </a:p>
          <a:p>
            <a:pPr eaLnBrk="1" hangingPunct="1">
              <a:lnSpc>
                <a:spcPct val="85000"/>
              </a:lnSpc>
              <a:spcBef>
                <a:spcPct val="30000"/>
              </a:spcBef>
            </a:pPr>
            <a:endParaRPr lang="en-US" dirty="0"/>
          </a:p>
        </p:txBody>
      </p:sp>
    </p:spTree>
    <p:custDataLst>
      <p:tags r:id="rId1"/>
    </p:custDataLst>
    <p:extLst>
      <p:ext uri="{BB962C8B-B14F-4D97-AF65-F5344CB8AC3E}">
        <p14:creationId xmlns:p14="http://schemas.microsoft.com/office/powerpoint/2010/main" val="237934136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 y="-36097"/>
            <a:ext cx="9144000" cy="757551"/>
          </a:xfrm>
        </p:spPr>
        <p:txBody>
          <a:bodyPr/>
          <a:lstStyle/>
          <a:p>
            <a:r>
              <a:rPr lang="en-US" dirty="0"/>
              <a:t>Chapter 10: Best </a:t>
            </a:r>
            <a:r>
              <a:rPr lang="en-US" dirty="0" smtClean="0"/>
              <a:t>Practices (Cont.)</a:t>
            </a:r>
            <a:endParaRPr lang="en-US" dirty="0"/>
          </a:p>
        </p:txBody>
      </p:sp>
      <p:sp>
        <p:nvSpPr>
          <p:cNvPr id="11266" name="Rectangle 34"/>
          <p:cNvSpPr>
            <a:spLocks noGrp="1" noChangeArrowheads="1"/>
          </p:cNvSpPr>
          <p:nvPr>
            <p:ph idx="1"/>
          </p:nvPr>
        </p:nvSpPr>
        <p:spPr>
          <a:xfrm>
            <a:off x="138550" y="686932"/>
            <a:ext cx="8853286" cy="4155319"/>
          </a:xfrm>
        </p:spPr>
        <p:txBody>
          <a:bodyPr/>
          <a:lstStyle/>
          <a:p>
            <a:pPr marL="0" indent="0">
              <a:lnSpc>
                <a:spcPct val="85000"/>
              </a:lnSpc>
              <a:spcBef>
                <a:spcPct val="30000"/>
              </a:spcBef>
              <a:buNone/>
            </a:pPr>
            <a:r>
              <a:rPr lang="en-US" dirty="0" smtClean="0"/>
              <a:t>Even though some teachers want to focus on letting the students install an operating system, it is very important to make sure the students understand the following:</a:t>
            </a:r>
            <a:endParaRPr lang="en-US" dirty="0"/>
          </a:p>
          <a:p>
            <a:pPr eaLnBrk="1" hangingPunct="1">
              <a:lnSpc>
                <a:spcPct val="85000"/>
              </a:lnSpc>
              <a:spcBef>
                <a:spcPct val="30000"/>
              </a:spcBef>
            </a:pPr>
            <a:r>
              <a:rPr lang="en-US" dirty="0" smtClean="0"/>
              <a:t>The operating system planning process. Good technicians do not skip this step. One way to emphasize this is to have several scenarios that is passed among student groups to come up with what options they would offer the customer. An example of a scenario is as follows:</a:t>
            </a:r>
          </a:p>
          <a:p>
            <a:pPr lvl="1">
              <a:lnSpc>
                <a:spcPct val="85000"/>
              </a:lnSpc>
              <a:spcBef>
                <a:spcPct val="30000"/>
              </a:spcBef>
            </a:pPr>
            <a:r>
              <a:rPr lang="en-US" dirty="0" smtClean="0"/>
              <a:t>A customer has Windows 7 Home Basic 64-bit version running on a machine that has 2GB of RAM, Microsoft Office, and a few games including some older ones that run in emulation mode.</a:t>
            </a:r>
          </a:p>
          <a:p>
            <a:pPr eaLnBrk="1" hangingPunct="1">
              <a:lnSpc>
                <a:spcPct val="85000"/>
              </a:lnSpc>
              <a:spcBef>
                <a:spcPct val="30000"/>
              </a:spcBef>
            </a:pPr>
            <a:r>
              <a:rPr lang="en-US" dirty="0" smtClean="0"/>
              <a:t>Review customer requirements, minimum hardware requirements, and upgrade paths for an operating system.</a:t>
            </a:r>
          </a:p>
          <a:p>
            <a:pPr lvl="1">
              <a:lnSpc>
                <a:spcPct val="85000"/>
              </a:lnSpc>
              <a:spcBef>
                <a:spcPct val="30000"/>
              </a:spcBef>
            </a:pPr>
            <a:r>
              <a:rPr lang="en-US" dirty="0" smtClean="0"/>
              <a:t>It is important to remember that different versions of Windows meet different customer requirements. </a:t>
            </a:r>
          </a:p>
          <a:p>
            <a:pPr eaLnBrk="1" hangingPunct="1">
              <a:lnSpc>
                <a:spcPct val="85000"/>
              </a:lnSpc>
              <a:spcBef>
                <a:spcPct val="30000"/>
              </a:spcBef>
            </a:pPr>
            <a:r>
              <a:rPr lang="en-US" dirty="0" smtClean="0"/>
              <a:t>Review software issues associated with upgrades versus software issues associated with an OS install.</a:t>
            </a:r>
          </a:p>
          <a:p>
            <a:pPr eaLnBrk="1" hangingPunct="1">
              <a:lnSpc>
                <a:spcPct val="85000"/>
              </a:lnSpc>
              <a:spcBef>
                <a:spcPct val="30000"/>
              </a:spcBef>
            </a:pPr>
            <a:r>
              <a:rPr lang="en-US" dirty="0" smtClean="0"/>
              <a:t>You might also continue having the conversation regarding virtualization and how a new OS might be virtualized since that was in a prior chapter.</a:t>
            </a:r>
          </a:p>
          <a:p>
            <a:pPr eaLnBrk="1" hangingPunct="1">
              <a:lnSpc>
                <a:spcPct val="85000"/>
              </a:lnSpc>
              <a:spcBef>
                <a:spcPct val="30000"/>
              </a:spcBef>
            </a:pPr>
            <a:r>
              <a:rPr lang="en-US" dirty="0" smtClean="0"/>
              <a:t>Do your best to allow the student to either upgrade or install an operating system. It might be their only opportunity to practice.</a:t>
            </a:r>
          </a:p>
          <a:p>
            <a:pPr eaLnBrk="1" hangingPunct="1">
              <a:lnSpc>
                <a:spcPct val="85000"/>
              </a:lnSpc>
              <a:spcBef>
                <a:spcPct val="30000"/>
              </a:spcBef>
            </a:pPr>
            <a:endParaRPr lang="en-US" sz="1300" dirty="0" smtClean="0"/>
          </a:p>
          <a:p>
            <a:pPr lvl="1">
              <a:lnSpc>
                <a:spcPct val="85000"/>
              </a:lnSpc>
              <a:spcBef>
                <a:spcPct val="30000"/>
              </a:spcBef>
            </a:pPr>
            <a:endParaRPr lang="en-US" sz="1300" dirty="0"/>
          </a:p>
          <a:p>
            <a:pPr>
              <a:lnSpc>
                <a:spcPct val="85000"/>
              </a:lnSpc>
              <a:spcBef>
                <a:spcPct val="30000"/>
              </a:spcBef>
            </a:pPr>
            <a:endParaRPr lang="en-US" sz="1400" dirty="0"/>
          </a:p>
          <a:p>
            <a:pPr eaLnBrk="1" hangingPunct="1">
              <a:lnSpc>
                <a:spcPct val="85000"/>
              </a:lnSpc>
              <a:spcBef>
                <a:spcPct val="30000"/>
              </a:spcBef>
            </a:pPr>
            <a:endParaRPr lang="en-US" dirty="0"/>
          </a:p>
        </p:txBody>
      </p:sp>
    </p:spTree>
    <p:custDataLst>
      <p:tags r:id="rId1"/>
    </p:custDataLst>
    <p:extLst>
      <p:ext uri="{BB962C8B-B14F-4D97-AF65-F5344CB8AC3E}">
        <p14:creationId xmlns:p14="http://schemas.microsoft.com/office/powerpoint/2010/main" val="266534627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10: Best </a:t>
            </a:r>
            <a:r>
              <a:rPr lang="en-US" dirty="0" smtClean="0"/>
              <a:t>Practices (Cont.)</a:t>
            </a:r>
            <a:endParaRPr lang="en-US" dirty="0"/>
          </a:p>
        </p:txBody>
      </p:sp>
      <p:sp>
        <p:nvSpPr>
          <p:cNvPr id="11266" name="Rectangle 34"/>
          <p:cNvSpPr>
            <a:spLocks noGrp="1" noChangeArrowheads="1"/>
          </p:cNvSpPr>
          <p:nvPr>
            <p:ph idx="1"/>
          </p:nvPr>
        </p:nvSpPr>
        <p:spPr>
          <a:xfrm>
            <a:off x="179878" y="688108"/>
            <a:ext cx="8853286" cy="4155319"/>
          </a:xfrm>
        </p:spPr>
        <p:txBody>
          <a:bodyPr/>
          <a:lstStyle/>
          <a:p>
            <a:pPr eaLnBrk="1" hangingPunct="1">
              <a:lnSpc>
                <a:spcPct val="85000"/>
              </a:lnSpc>
              <a:spcBef>
                <a:spcPct val="30000"/>
              </a:spcBef>
            </a:pPr>
            <a:r>
              <a:rPr lang="en-US" dirty="0" smtClean="0"/>
              <a:t>Disk management, disk partition types, and disk partition creation/deletion are a VERY important discussion to have because drives can be managed as part of the Windows installation process. Make sure to touch on the following:</a:t>
            </a:r>
          </a:p>
          <a:p>
            <a:pPr lvl="1">
              <a:lnSpc>
                <a:spcPct val="85000"/>
              </a:lnSpc>
              <a:spcBef>
                <a:spcPct val="30000"/>
              </a:spcBef>
            </a:pPr>
            <a:r>
              <a:rPr lang="en-US" dirty="0" smtClean="0"/>
              <a:t>MBR vs. GPT partition types and requirements</a:t>
            </a:r>
          </a:p>
          <a:p>
            <a:pPr lvl="1">
              <a:lnSpc>
                <a:spcPct val="85000"/>
              </a:lnSpc>
              <a:spcBef>
                <a:spcPct val="30000"/>
              </a:spcBef>
            </a:pPr>
            <a:r>
              <a:rPr lang="en-US" dirty="0" smtClean="0"/>
              <a:t>Terms associated with partitions like active partition, extended partition, file system choices, and formatting of a partition. You might consider doing the 10.2.1.4 Check Your Understanding activity in the classroom as part of your lecture and allow one or more student to control the dragging of the terms.</a:t>
            </a:r>
          </a:p>
          <a:p>
            <a:pPr>
              <a:lnSpc>
                <a:spcPct val="85000"/>
              </a:lnSpc>
              <a:spcBef>
                <a:spcPct val="30000"/>
              </a:spcBef>
            </a:pPr>
            <a:r>
              <a:rPr lang="en-US" dirty="0" smtClean="0"/>
              <a:t>Even if you have access to computers to partition drives and/or install an operating system, you might consider showing the 10.2.1.6 video on partitioning before the students touch the computers.</a:t>
            </a:r>
          </a:p>
          <a:p>
            <a:pPr>
              <a:lnSpc>
                <a:spcPct val="85000"/>
              </a:lnSpc>
              <a:spcBef>
                <a:spcPct val="30000"/>
              </a:spcBef>
            </a:pPr>
            <a:r>
              <a:rPr lang="en-US" dirty="0" smtClean="0"/>
              <a:t>During the custom installation options part of the lesson, you also might consider showing the 10.3.2.5 video on Windows Restore and Recovery to ensure the students see these tools in action.</a:t>
            </a:r>
          </a:p>
          <a:p>
            <a:pPr>
              <a:lnSpc>
                <a:spcPct val="85000"/>
              </a:lnSpc>
              <a:spcBef>
                <a:spcPct val="30000"/>
              </a:spcBef>
            </a:pPr>
            <a:r>
              <a:rPr lang="en-US" dirty="0" smtClean="0"/>
              <a:t>Demonstrate or use the curriculum to show the list and have the students come up with scenarios as to when they might use each of the Windows 7, 8, and 10 Startup Modes.</a:t>
            </a:r>
          </a:p>
          <a:p>
            <a:pPr lvl="1">
              <a:lnSpc>
                <a:spcPct val="85000"/>
              </a:lnSpc>
              <a:spcBef>
                <a:spcPct val="30000"/>
              </a:spcBef>
            </a:pPr>
            <a:r>
              <a:rPr lang="en-US" dirty="0" smtClean="0"/>
              <a:t>Doing the 10.3.3.4 Check Your Understanding activity as a class activity is also a good way to emphasize some of the most important points and options. </a:t>
            </a:r>
          </a:p>
          <a:p>
            <a:pPr lvl="1">
              <a:lnSpc>
                <a:spcPct val="85000"/>
              </a:lnSpc>
              <a:spcBef>
                <a:spcPct val="30000"/>
              </a:spcBef>
            </a:pPr>
            <a:endParaRPr lang="en-US" dirty="0" smtClean="0"/>
          </a:p>
          <a:p>
            <a:pPr eaLnBrk="1" hangingPunct="1">
              <a:lnSpc>
                <a:spcPct val="85000"/>
              </a:lnSpc>
              <a:spcBef>
                <a:spcPct val="30000"/>
              </a:spcBef>
            </a:pPr>
            <a:endParaRPr lang="en-US" sz="1300" dirty="0" smtClean="0"/>
          </a:p>
          <a:p>
            <a:pPr lvl="1">
              <a:lnSpc>
                <a:spcPct val="85000"/>
              </a:lnSpc>
              <a:spcBef>
                <a:spcPct val="30000"/>
              </a:spcBef>
            </a:pPr>
            <a:endParaRPr lang="en-US" sz="1300" dirty="0"/>
          </a:p>
          <a:p>
            <a:pPr>
              <a:lnSpc>
                <a:spcPct val="85000"/>
              </a:lnSpc>
              <a:spcBef>
                <a:spcPct val="30000"/>
              </a:spcBef>
            </a:pPr>
            <a:endParaRPr lang="en-US" sz="1400" dirty="0"/>
          </a:p>
          <a:p>
            <a:pPr eaLnBrk="1" hangingPunct="1">
              <a:lnSpc>
                <a:spcPct val="85000"/>
              </a:lnSpc>
              <a:spcBef>
                <a:spcPct val="30000"/>
              </a:spcBef>
            </a:pPr>
            <a:endParaRPr lang="en-US" dirty="0"/>
          </a:p>
        </p:txBody>
      </p:sp>
    </p:spTree>
    <p:custDataLst>
      <p:tags r:id="rId1"/>
    </p:custDataLst>
    <p:extLst>
      <p:ext uri="{BB962C8B-B14F-4D97-AF65-F5344CB8AC3E}">
        <p14:creationId xmlns:p14="http://schemas.microsoft.com/office/powerpoint/2010/main" val="2044953393"/>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33"/>
          <p:cNvSpPr>
            <a:spLocks noGrp="1" noChangeArrowheads="1"/>
          </p:cNvSpPr>
          <p:nvPr>
            <p:ph type="title"/>
          </p:nvPr>
        </p:nvSpPr>
        <p:spPr/>
        <p:txBody>
          <a:bodyPr/>
          <a:lstStyle/>
          <a:p>
            <a:pPr eaLnBrk="1" hangingPunct="1"/>
            <a:r>
              <a:rPr lang="en-US" dirty="0"/>
              <a:t>Chapter 10: Additional Help</a:t>
            </a:r>
          </a:p>
        </p:txBody>
      </p:sp>
      <p:sp>
        <p:nvSpPr>
          <p:cNvPr id="20483" name="Rectangle 34"/>
          <p:cNvSpPr>
            <a:spLocks noGrp="1" noChangeArrowheads="1"/>
          </p:cNvSpPr>
          <p:nvPr>
            <p:ph idx="1"/>
          </p:nvPr>
        </p:nvSpPr>
        <p:spPr/>
        <p:txBody>
          <a:bodyPr/>
          <a:lstStyle/>
          <a:p>
            <a:pPr>
              <a:lnSpc>
                <a:spcPct val="85000"/>
              </a:lnSpc>
              <a:spcBef>
                <a:spcPct val="30000"/>
              </a:spcBef>
              <a:spcAft>
                <a:spcPts val="900"/>
              </a:spcAft>
              <a:defRPr/>
            </a:pPr>
            <a:r>
              <a:rPr lang="en-US" dirty="0"/>
              <a:t>For additional help with teaching strategies, including lesson plans, analogies for difficult concepts, and discussion topics, visit the ITE Community at: </a:t>
            </a:r>
            <a:r>
              <a:rPr lang="en-US" dirty="0">
                <a:hlinkClick r:id="rId4"/>
              </a:rPr>
              <a:t>https://community.cisco.com/t5/networking-academy/ct-p/Netacad</a:t>
            </a:r>
            <a:r>
              <a:rPr lang="en-US" dirty="0"/>
              <a:t>, or simply go to </a:t>
            </a:r>
            <a:r>
              <a:rPr lang="en-US" dirty="0">
                <a:hlinkClick r:id="rId5"/>
              </a:rPr>
              <a:t>https://community.cisco.com</a:t>
            </a:r>
            <a:r>
              <a:rPr lang="en-US" dirty="0"/>
              <a:t>. </a:t>
            </a:r>
          </a:p>
          <a:p>
            <a:pPr>
              <a:lnSpc>
                <a:spcPct val="85000"/>
              </a:lnSpc>
              <a:spcBef>
                <a:spcPct val="30000"/>
              </a:spcBef>
              <a:defRPr/>
            </a:pPr>
            <a:r>
              <a:rPr lang="en-US" dirty="0"/>
              <a:t>If you have lesson plans or resources that you would like to share, upload them to the ITE Community in order to help other instructors.</a:t>
            </a:r>
          </a:p>
        </p:txBody>
      </p:sp>
    </p:spTree>
    <p:custDataLst>
      <p:tags r:id="rId1"/>
    </p:custDataLst>
    <p:extLst>
      <p:ext uri="{BB962C8B-B14F-4D97-AF65-F5344CB8AC3E}">
        <p14:creationId xmlns:p14="http://schemas.microsoft.com/office/powerpoint/2010/main" val="184930198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178316802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25765" y="1921790"/>
            <a:ext cx="5955513" cy="1023690"/>
          </a:xfrm>
        </p:spPr>
        <p:txBody>
          <a:bodyPr/>
          <a:lstStyle/>
          <a:p>
            <a:r>
              <a:rPr lang="en-US" dirty="0">
                <a:solidFill>
                  <a:schemeClr val="accent5">
                    <a:lumMod val="40000"/>
                    <a:lumOff val="60000"/>
                  </a:schemeClr>
                </a:solidFill>
              </a:rPr>
              <a:t>Chapter 10: Windows Installation</a:t>
            </a:r>
          </a:p>
        </p:txBody>
      </p:sp>
      <p:sp>
        <p:nvSpPr>
          <p:cNvPr id="2" name="Subtitle 1"/>
          <p:cNvSpPr>
            <a:spLocks noGrp="1"/>
          </p:cNvSpPr>
          <p:nvPr>
            <p:ph type="subTitle" idx="1"/>
          </p:nvPr>
        </p:nvSpPr>
        <p:spPr/>
        <p:txBody>
          <a:bodyPr/>
          <a:lstStyle/>
          <a:p>
            <a:r>
              <a:rPr lang="en-US" dirty="0">
                <a:solidFill>
                  <a:schemeClr val="accent5">
                    <a:lumMod val="40000"/>
                    <a:lumOff val="60000"/>
                  </a:schemeClr>
                </a:solidFill>
              </a:rPr>
              <a:t>IT Essentials v7.0</a:t>
            </a:r>
          </a:p>
        </p:txBody>
      </p:sp>
    </p:spTree>
    <p:custDataLst>
      <p:tags r:id="rId1"/>
    </p:custDataLst>
    <p:extLst>
      <p:ext uri="{BB962C8B-B14F-4D97-AF65-F5344CB8AC3E}">
        <p14:creationId xmlns:p14="http://schemas.microsoft.com/office/powerpoint/2010/main" val="1782938014"/>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10 - Sections &amp; Objectives</a:t>
            </a:r>
          </a:p>
        </p:txBody>
      </p:sp>
      <p:sp>
        <p:nvSpPr>
          <p:cNvPr id="4099" name="Rectangle 34"/>
          <p:cNvSpPr>
            <a:spLocks noGrp="1" noChangeArrowheads="1"/>
          </p:cNvSpPr>
          <p:nvPr>
            <p:ph idx="1"/>
          </p:nvPr>
        </p:nvSpPr>
        <p:spPr/>
        <p:txBody>
          <a:bodyPr/>
          <a:lstStyle/>
          <a:p>
            <a:r>
              <a:rPr lang="en-CA" sz="1600" dirty="0"/>
              <a:t> 10.1 Modern Operating Systems</a:t>
            </a:r>
          </a:p>
          <a:p>
            <a:pPr marL="469106" lvl="1" indent="-214313">
              <a:buFont typeface="Arial" panose="020B0604020202020204" pitchFamily="34" charset="0"/>
              <a:buChar char="•"/>
            </a:pPr>
            <a:r>
              <a:rPr lang="en-US" sz="1600" dirty="0"/>
              <a:t>Explain operating system requirements.</a:t>
            </a:r>
          </a:p>
          <a:p>
            <a:pPr marL="542131" lvl="2" indent="-214313">
              <a:buFont typeface="Arial" panose="020B0604020202020204" pitchFamily="34" charset="0"/>
              <a:buChar char="•"/>
            </a:pPr>
            <a:r>
              <a:rPr lang="en-US" sz="1400" dirty="0"/>
              <a:t>Describe the functions of operating systems.</a:t>
            </a:r>
          </a:p>
          <a:p>
            <a:pPr marL="542131" lvl="2" indent="-214313">
              <a:buFont typeface="Arial" panose="020B0604020202020204" pitchFamily="34" charset="0"/>
              <a:buChar char="•"/>
            </a:pPr>
            <a:r>
              <a:rPr lang="en-US" sz="1400" dirty="0"/>
              <a:t>Describe operating system software and hardware requirements.</a:t>
            </a:r>
          </a:p>
          <a:p>
            <a:pPr marL="542131" lvl="2" indent="-214313">
              <a:buFont typeface="Arial" panose="020B0604020202020204" pitchFamily="34" charset="0"/>
              <a:buChar char="•"/>
            </a:pPr>
            <a:r>
              <a:rPr lang="en-US" sz="1400" dirty="0"/>
              <a:t>Explain the process of upgrading an operating system.</a:t>
            </a:r>
          </a:p>
          <a:p>
            <a:r>
              <a:rPr lang="en-CA" sz="1600" dirty="0"/>
              <a:t>10.2 Disk Management</a:t>
            </a:r>
          </a:p>
          <a:p>
            <a:pPr marL="469106" lvl="1" indent="-214313">
              <a:buFont typeface="Arial" panose="020B0604020202020204" pitchFamily="34" charset="0"/>
              <a:buChar char="•"/>
            </a:pPr>
            <a:r>
              <a:rPr lang="en-US" sz="1600" dirty="0"/>
              <a:t>Create a partition in Windows using the Disk Management utility.</a:t>
            </a:r>
          </a:p>
          <a:p>
            <a:pPr marL="542131" lvl="2" indent="-214313">
              <a:buFont typeface="Arial" panose="020B0604020202020204" pitchFamily="34" charset="0"/>
              <a:buChar char="•"/>
            </a:pPr>
            <a:r>
              <a:rPr lang="en-US" sz="1400" dirty="0"/>
              <a:t>Explain disk management.</a:t>
            </a:r>
          </a:p>
          <a:p>
            <a:pPr marL="327818" lvl="2" indent="0">
              <a:buNone/>
            </a:pPr>
            <a:endParaRPr lang="en-US" sz="1400" dirty="0"/>
          </a:p>
        </p:txBody>
      </p:sp>
    </p:spTree>
    <p:custDataLst>
      <p:tags r:id="rId1"/>
    </p:custDataLst>
    <p:extLst>
      <p:ext uri="{BB962C8B-B14F-4D97-AF65-F5344CB8AC3E}">
        <p14:creationId xmlns:p14="http://schemas.microsoft.com/office/powerpoint/2010/main" val="175886867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10 - Sections &amp; Objectives (Cont.)</a:t>
            </a:r>
          </a:p>
        </p:txBody>
      </p:sp>
      <p:sp>
        <p:nvSpPr>
          <p:cNvPr id="4099" name="Rectangle 34"/>
          <p:cNvSpPr>
            <a:spLocks noGrp="1" noChangeArrowheads="1"/>
          </p:cNvSpPr>
          <p:nvPr>
            <p:ph idx="1"/>
          </p:nvPr>
        </p:nvSpPr>
        <p:spPr/>
        <p:txBody>
          <a:bodyPr/>
          <a:lstStyle/>
          <a:p>
            <a:r>
              <a:rPr lang="en-CA" sz="1600" dirty="0"/>
              <a:t>10.3 Install Windows</a:t>
            </a:r>
          </a:p>
          <a:p>
            <a:pPr marL="469106" lvl="1" indent="-214313">
              <a:buFont typeface="Arial" panose="020B0604020202020204" pitchFamily="34" charset="0"/>
              <a:buChar char="•"/>
            </a:pPr>
            <a:r>
              <a:rPr lang="en-US" sz="1600" dirty="0"/>
              <a:t>Install a Windows operating system.</a:t>
            </a:r>
          </a:p>
          <a:p>
            <a:pPr marL="542131" lvl="2" indent="-214313">
              <a:buFont typeface="Arial" panose="020B0604020202020204" pitchFamily="34" charset="0"/>
              <a:buChar char="•"/>
            </a:pPr>
            <a:r>
              <a:rPr lang="en-US" sz="1400" dirty="0"/>
              <a:t>Install a Windows operating system.</a:t>
            </a:r>
          </a:p>
          <a:p>
            <a:pPr marL="542131" lvl="2" indent="-214313">
              <a:buFont typeface="Arial" panose="020B0604020202020204" pitchFamily="34" charset="0"/>
              <a:buChar char="•"/>
            </a:pPr>
            <a:r>
              <a:rPr lang="en-US" sz="1400" dirty="0"/>
              <a:t>Describe custom installation options.</a:t>
            </a:r>
          </a:p>
          <a:p>
            <a:pPr marL="542131" lvl="2" indent="-214313">
              <a:buFont typeface="Arial" panose="020B0604020202020204" pitchFamily="34" charset="0"/>
              <a:buChar char="•"/>
            </a:pPr>
            <a:r>
              <a:rPr lang="en-US" sz="1400" dirty="0"/>
              <a:t>Describe the boot sequence and registry files.</a:t>
            </a:r>
          </a:p>
          <a:p>
            <a:pPr marL="327818" lvl="2" indent="0">
              <a:buNone/>
            </a:pPr>
            <a:endParaRPr lang="en-US" sz="1400" dirty="0"/>
          </a:p>
        </p:txBody>
      </p:sp>
    </p:spTree>
    <p:custDataLst>
      <p:tags r:id="rId1"/>
    </p:custDataLst>
    <p:extLst>
      <p:ext uri="{BB962C8B-B14F-4D97-AF65-F5344CB8AC3E}">
        <p14:creationId xmlns:p14="http://schemas.microsoft.com/office/powerpoint/2010/main" val="3725951333"/>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10.1 Modern Operating Systems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Operating System Features</a:t>
            </a:r>
            <a:br>
              <a:rPr lang="en-US" altLang="en-US" sz="1600" dirty="0"/>
            </a:br>
            <a:r>
              <a:rPr lang="en-US" altLang="en-US" dirty="0"/>
              <a:t>Terms</a:t>
            </a:r>
          </a:p>
        </p:txBody>
      </p:sp>
      <p:sp>
        <p:nvSpPr>
          <p:cNvPr id="3" name="TextBox 2">
            <a:extLst>
              <a:ext uri="{FF2B5EF4-FFF2-40B4-BE49-F238E27FC236}">
                <a16:creationId xmlns:a16="http://schemas.microsoft.com/office/drawing/2014/main" id="{CDDAF3D9-AA93-4917-B81A-5D0C75597D90}"/>
              </a:ext>
            </a:extLst>
          </p:cNvPr>
          <p:cNvSpPr txBox="1"/>
          <p:nvPr/>
        </p:nvSpPr>
        <p:spPr>
          <a:xfrm>
            <a:off x="299104" y="1051133"/>
            <a:ext cx="8071174" cy="2462213"/>
          </a:xfrm>
          <a:prstGeom prst="rect">
            <a:avLst/>
          </a:prstGeom>
          <a:noFill/>
        </p:spPr>
        <p:txBody>
          <a:bodyPr wrap="square" rtlCol="0">
            <a:spAutoFit/>
          </a:bodyPr>
          <a:lstStyle/>
          <a:p>
            <a:r>
              <a:rPr lang="en-US" sz="1400" dirty="0"/>
              <a:t>The following terms are often used when describing an operating system (OS):</a:t>
            </a:r>
          </a:p>
          <a:p>
            <a:pPr marL="285750" indent="-285750">
              <a:buFont typeface="Arial" panose="020B0604020202020204" pitchFamily="34" charset="0"/>
              <a:buChar char="•"/>
            </a:pPr>
            <a:r>
              <a:rPr lang="en-US" sz="1400" b="1" dirty="0"/>
              <a:t>Multi-user</a:t>
            </a:r>
            <a:r>
              <a:rPr lang="en-US" sz="1400" dirty="0"/>
              <a:t> - Two or more users have individual accounts that allow them to work with programs and peripheral devices at the same time.</a:t>
            </a:r>
          </a:p>
          <a:p>
            <a:pPr marL="285750" indent="-285750">
              <a:buFont typeface="Arial" panose="020B0604020202020204" pitchFamily="34" charset="0"/>
              <a:buChar char="•"/>
            </a:pPr>
            <a:r>
              <a:rPr lang="en-US" sz="1400" b="1" dirty="0"/>
              <a:t>Multitasking</a:t>
            </a:r>
            <a:r>
              <a:rPr lang="en-US" sz="1400" dirty="0"/>
              <a:t> - The computer is capable of operating multiple applications at the same time.</a:t>
            </a:r>
          </a:p>
          <a:p>
            <a:pPr marL="285750" indent="-285750">
              <a:buFont typeface="Arial" panose="020B0604020202020204" pitchFamily="34" charset="0"/>
              <a:buChar char="•"/>
            </a:pPr>
            <a:r>
              <a:rPr lang="en-US" sz="1400" b="1" dirty="0"/>
              <a:t>Multiprocessing</a:t>
            </a:r>
            <a:r>
              <a:rPr lang="en-US" sz="1400" dirty="0"/>
              <a:t> - The operating system can support two or more CPUs.</a:t>
            </a:r>
          </a:p>
          <a:p>
            <a:pPr marL="285750" indent="-285750">
              <a:buFont typeface="Arial" panose="020B0604020202020204" pitchFamily="34" charset="0"/>
              <a:buChar char="•"/>
            </a:pPr>
            <a:r>
              <a:rPr lang="en-US" sz="1400" b="1" dirty="0"/>
              <a:t>Multithreading</a:t>
            </a:r>
            <a:r>
              <a:rPr lang="en-US" sz="1400" dirty="0"/>
              <a:t> - A program can be broken into smaller parts that are loaded as needed by the operating system. Multithreading allows different parts of a program to be run at the same time.</a:t>
            </a:r>
          </a:p>
          <a:p>
            <a:endParaRPr lang="en-US" sz="1400" dirty="0"/>
          </a:p>
          <a:p>
            <a:r>
              <a:rPr lang="en-US" sz="1400" dirty="0"/>
              <a:t>The OS boots the computer and manages the file system. Operating systems can support more than one user, task, or CPU.</a:t>
            </a:r>
          </a:p>
          <a:p>
            <a:endParaRPr lang="en-US" sz="1400" dirty="0"/>
          </a:p>
        </p:txBody>
      </p:sp>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Operating System Features</a:t>
            </a:r>
            <a:br>
              <a:rPr lang="en-US" altLang="en-US" sz="1600" dirty="0"/>
            </a:br>
            <a:r>
              <a:rPr lang="en-US" altLang="en-US" dirty="0"/>
              <a:t>Basic Functions of an Operating System</a:t>
            </a:r>
          </a:p>
        </p:txBody>
      </p:sp>
      <p:sp>
        <p:nvSpPr>
          <p:cNvPr id="4" name="TextBox 3">
            <a:extLst>
              <a:ext uri="{FF2B5EF4-FFF2-40B4-BE49-F238E27FC236}">
                <a16:creationId xmlns:a16="http://schemas.microsoft.com/office/drawing/2014/main" id="{314B30C8-A6F4-471B-855D-DA48E11E1B9A}"/>
              </a:ext>
            </a:extLst>
          </p:cNvPr>
          <p:cNvSpPr txBox="1"/>
          <p:nvPr/>
        </p:nvSpPr>
        <p:spPr>
          <a:xfrm>
            <a:off x="521293" y="1107303"/>
            <a:ext cx="6559809" cy="1169551"/>
          </a:xfrm>
          <a:prstGeom prst="rect">
            <a:avLst/>
          </a:prstGeom>
          <a:noFill/>
        </p:spPr>
        <p:txBody>
          <a:bodyPr wrap="none" rtlCol="0">
            <a:spAutoFit/>
          </a:bodyPr>
          <a:lstStyle/>
          <a:p>
            <a:pPr marL="285750" indent="-285750">
              <a:buFont typeface="Arial" panose="020B0604020202020204" pitchFamily="34" charset="0"/>
              <a:buChar char="•"/>
            </a:pPr>
            <a:r>
              <a:rPr lang="en-US" sz="1400" dirty="0"/>
              <a:t>The OS manages the interaction between the applications and the hardware.</a:t>
            </a:r>
          </a:p>
          <a:p>
            <a:pPr marL="285750" indent="-285750">
              <a:buFont typeface="Arial" panose="020B0604020202020204" pitchFamily="34" charset="0"/>
              <a:buChar char="•"/>
            </a:pPr>
            <a:r>
              <a:rPr lang="en-US" sz="1400" dirty="0"/>
              <a:t>The OS creates a file structure on the hard disk drive to store data.</a:t>
            </a:r>
          </a:p>
          <a:p>
            <a:pPr marL="285750" indent="-285750">
              <a:buFont typeface="Arial" panose="020B0604020202020204" pitchFamily="34" charset="0"/>
              <a:buChar char="•"/>
            </a:pPr>
            <a:r>
              <a:rPr lang="en-US" sz="1400" dirty="0"/>
              <a:t>The OS enables the user to interact with the software and hardware.</a:t>
            </a:r>
          </a:p>
          <a:p>
            <a:pPr marL="285750" indent="-285750">
              <a:buFont typeface="Arial" panose="020B0604020202020204" pitchFamily="34" charset="0"/>
              <a:buChar char="•"/>
            </a:pPr>
            <a:r>
              <a:rPr lang="en-US" sz="1400" dirty="0"/>
              <a:t>The OS locates and application and loads it into the RAM of the computer.</a:t>
            </a:r>
          </a:p>
          <a:p>
            <a:pPr marL="285750" indent="-285750">
              <a:buFont typeface="Arial" panose="020B0604020202020204" pitchFamily="34" charset="0"/>
              <a:buChar char="•"/>
            </a:pPr>
            <a:endParaRPr lang="en-US" sz="1400" dirty="0"/>
          </a:p>
        </p:txBody>
      </p:sp>
      <p:pic>
        <p:nvPicPr>
          <p:cNvPr id="2" name="Picture 1" descr="Image is decorative, representing hardware access, file and folder management, user interface, and application management" title="Basic Functions of OS">
            <a:extLst>
              <a:ext uri="{FF2B5EF4-FFF2-40B4-BE49-F238E27FC236}">
                <a16:creationId xmlns:a16="http://schemas.microsoft.com/office/drawing/2014/main" id="{75C11A11-2A76-4D13-B730-A28640656C67}"/>
              </a:ext>
            </a:extLst>
          </p:cNvPr>
          <p:cNvPicPr>
            <a:picLocks noChangeAspect="1"/>
          </p:cNvPicPr>
          <p:nvPr/>
        </p:nvPicPr>
        <p:blipFill>
          <a:blip r:embed="rId4"/>
          <a:stretch>
            <a:fillRect/>
          </a:stretch>
        </p:blipFill>
        <p:spPr>
          <a:xfrm>
            <a:off x="1090612" y="2645547"/>
            <a:ext cx="6962775" cy="1390650"/>
          </a:xfrm>
          <a:prstGeom prst="rect">
            <a:avLst/>
          </a:prstGeom>
        </p:spPr>
      </p:pic>
    </p:spTree>
    <p:custDataLst>
      <p:tags r:id="rId1"/>
    </p:custDataLst>
    <p:extLst>
      <p:ext uri="{BB962C8B-B14F-4D97-AF65-F5344CB8AC3E}">
        <p14:creationId xmlns:p14="http://schemas.microsoft.com/office/powerpoint/2010/main" val="3389815340"/>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Operating System Features</a:t>
            </a:r>
            <a:br>
              <a:rPr lang="en-US" altLang="en-US" sz="1600" dirty="0"/>
            </a:br>
            <a:r>
              <a:rPr lang="en-US" altLang="en-US" dirty="0"/>
              <a:t>Windows Operating Systems</a:t>
            </a:r>
          </a:p>
        </p:txBody>
      </p:sp>
      <p:sp>
        <p:nvSpPr>
          <p:cNvPr id="4" name="TextBox 3">
            <a:extLst>
              <a:ext uri="{FF2B5EF4-FFF2-40B4-BE49-F238E27FC236}">
                <a16:creationId xmlns:a16="http://schemas.microsoft.com/office/drawing/2014/main" id="{314B30C8-A6F4-471B-855D-DA48E11E1B9A}"/>
              </a:ext>
            </a:extLst>
          </p:cNvPr>
          <p:cNvSpPr txBox="1"/>
          <p:nvPr/>
        </p:nvSpPr>
        <p:spPr>
          <a:xfrm>
            <a:off x="521293" y="1107303"/>
            <a:ext cx="8095169" cy="1815882"/>
          </a:xfrm>
          <a:prstGeom prst="rect">
            <a:avLst/>
          </a:prstGeom>
          <a:noFill/>
        </p:spPr>
        <p:txBody>
          <a:bodyPr wrap="square" rtlCol="0">
            <a:spAutoFit/>
          </a:bodyPr>
          <a:lstStyle/>
          <a:p>
            <a:pPr marL="285750" indent="-285750">
              <a:buFont typeface="Arial" panose="020B0604020202020204" pitchFamily="34" charset="0"/>
              <a:buChar char="•"/>
            </a:pPr>
            <a:r>
              <a:rPr lang="en-US" sz="1400" b="1" dirty="0"/>
              <a:t>Windows 7 </a:t>
            </a:r>
            <a:r>
              <a:rPr lang="en-US" sz="1400" dirty="0"/>
              <a:t>– This is an upgrade from Windows XP or Vista.</a:t>
            </a:r>
          </a:p>
          <a:p>
            <a:pPr marL="285750" indent="-285750">
              <a:buFont typeface="Arial" panose="020B0604020202020204" pitchFamily="34" charset="0"/>
              <a:buChar char="•"/>
            </a:pPr>
            <a:r>
              <a:rPr lang="en-US" sz="1400" b="1" dirty="0"/>
              <a:t>Windows 8 </a:t>
            </a:r>
            <a:r>
              <a:rPr lang="en-US" sz="1400" dirty="0"/>
              <a:t>– This introduced the Metro user interface that unifies the Windows look and feel on desktops, laptops, mobile phones, and tablets.</a:t>
            </a:r>
          </a:p>
          <a:p>
            <a:pPr marL="285750" indent="-285750">
              <a:buFont typeface="Arial" panose="020B0604020202020204" pitchFamily="34" charset="0"/>
              <a:buChar char="•"/>
            </a:pPr>
            <a:r>
              <a:rPr lang="en-US" sz="1400" b="1" dirty="0"/>
              <a:t>Windows 8.1 </a:t>
            </a:r>
            <a:r>
              <a:rPr lang="en-US" sz="1400" dirty="0"/>
              <a:t>– This is an update to Windows 8 with improvement to make Windows familiar for users with devices that use touch of mouse and keyboard interfaces.</a:t>
            </a:r>
          </a:p>
          <a:p>
            <a:pPr marL="285750" indent="-285750">
              <a:buFont typeface="Arial" panose="020B0604020202020204" pitchFamily="34" charset="0"/>
              <a:buChar char="•"/>
            </a:pPr>
            <a:r>
              <a:rPr lang="en-US" sz="1400" b="1" dirty="0"/>
              <a:t>Windows 10 </a:t>
            </a:r>
            <a:r>
              <a:rPr lang="en-US" sz="1400" dirty="0"/>
              <a:t>– This is an update from previous versions of Windows. It was designed for PCs, tablets, embedded devices and Internet of Things devices.</a:t>
            </a:r>
          </a:p>
          <a:p>
            <a:pPr marL="285750" indent="-285750">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2510711190"/>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Customer Requirements for an Operating System</a:t>
            </a:r>
            <a:br>
              <a:rPr lang="en-US" altLang="en-US" sz="1600" dirty="0"/>
            </a:br>
            <a:r>
              <a:rPr lang="en-US" altLang="en-US" dirty="0"/>
              <a:t>Compatible System Software and Hardware Requirements</a:t>
            </a:r>
          </a:p>
        </p:txBody>
      </p:sp>
      <p:sp>
        <p:nvSpPr>
          <p:cNvPr id="2" name="TextBox 1">
            <a:extLst>
              <a:ext uri="{FF2B5EF4-FFF2-40B4-BE49-F238E27FC236}">
                <a16:creationId xmlns:a16="http://schemas.microsoft.com/office/drawing/2014/main" id="{4B17525B-AE96-44C4-AF28-5FF6B1C8027E}"/>
              </a:ext>
            </a:extLst>
          </p:cNvPr>
          <p:cNvSpPr txBox="1"/>
          <p:nvPr/>
        </p:nvSpPr>
        <p:spPr>
          <a:xfrm>
            <a:off x="247828" y="798944"/>
            <a:ext cx="8412595" cy="1815882"/>
          </a:xfrm>
          <a:prstGeom prst="rect">
            <a:avLst/>
          </a:prstGeom>
          <a:noFill/>
        </p:spPr>
        <p:txBody>
          <a:bodyPr wrap="square" rtlCol="0">
            <a:spAutoFit/>
          </a:bodyPr>
          <a:lstStyle/>
          <a:p>
            <a:r>
              <a:rPr lang="en-US" sz="1400" dirty="0"/>
              <a:t>To make an OS recommendation, a technician must review budget constraints, learn how the computer will be used, determine which types of applications will be installed, and whether a new computer may be purchased. These are some guidelines to help determine the best OS for a customer:</a:t>
            </a:r>
          </a:p>
          <a:p>
            <a:pPr marL="285750" indent="-285750">
              <a:buFont typeface="Arial" panose="020B0604020202020204" pitchFamily="34" charset="0"/>
              <a:buChar char="•"/>
            </a:pPr>
            <a:r>
              <a:rPr lang="en-US" sz="1400" b="1" dirty="0"/>
              <a:t>Does the customer use off-the-shelf applications for this computer?</a:t>
            </a:r>
            <a:r>
              <a:rPr lang="en-US" sz="1400" dirty="0"/>
              <a:t> Off-the-shelf applications specify a list of compatible operating systems on the application package.</a:t>
            </a:r>
          </a:p>
          <a:p>
            <a:pPr marL="285750" indent="-285750">
              <a:buFont typeface="Arial" panose="020B0604020202020204" pitchFamily="34" charset="0"/>
              <a:buChar char="•"/>
            </a:pPr>
            <a:r>
              <a:rPr lang="en-US" sz="1400" b="1" dirty="0"/>
              <a:t>Does the customer use customized applications that were programmed specifically for the customer?</a:t>
            </a:r>
            <a:r>
              <a:rPr lang="en-US" sz="1400" dirty="0"/>
              <a:t> If the customer is using a customized application, the programmer of that application specifies which OS to use.</a:t>
            </a:r>
          </a:p>
        </p:txBody>
      </p:sp>
      <p:pic>
        <p:nvPicPr>
          <p:cNvPr id="5" name="Picture 4" descr="Image represents 3 operating systems: Windows, Ubuntu, and OS X" title="Operating systems">
            <a:extLst>
              <a:ext uri="{FF2B5EF4-FFF2-40B4-BE49-F238E27FC236}">
                <a16:creationId xmlns:a16="http://schemas.microsoft.com/office/drawing/2014/main" id="{B51B5FB3-C9F8-4ED0-AAD3-922D1A770F5F}"/>
              </a:ext>
            </a:extLst>
          </p:cNvPr>
          <p:cNvPicPr>
            <a:picLocks noChangeAspect="1"/>
          </p:cNvPicPr>
          <p:nvPr/>
        </p:nvPicPr>
        <p:blipFill>
          <a:blip r:embed="rId4"/>
          <a:stretch>
            <a:fillRect/>
          </a:stretch>
        </p:blipFill>
        <p:spPr>
          <a:xfrm>
            <a:off x="2391932" y="2740432"/>
            <a:ext cx="3479029" cy="1486042"/>
          </a:xfrm>
          <a:prstGeom prst="rect">
            <a:avLst/>
          </a:prstGeom>
        </p:spPr>
      </p:pic>
    </p:spTree>
    <p:custDataLst>
      <p:tags r:id="rId1"/>
    </p:custDataLst>
    <p:extLst>
      <p:ext uri="{BB962C8B-B14F-4D97-AF65-F5344CB8AC3E}">
        <p14:creationId xmlns:p14="http://schemas.microsoft.com/office/powerpoint/2010/main" val="93526812"/>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Customer Requirements for an Operating System</a:t>
            </a:r>
            <a:br>
              <a:rPr lang="en-US" altLang="en-US" sz="1600" dirty="0"/>
            </a:br>
            <a:r>
              <a:rPr lang="en-US" altLang="en-US" dirty="0"/>
              <a:t>Minimum Hardware Requirements and Compatibility with OS</a:t>
            </a:r>
          </a:p>
        </p:txBody>
      </p:sp>
      <p:pic>
        <p:nvPicPr>
          <p:cNvPr id="3" name="Picture 2" descr="A table displaying recommended minimum system requirements for various Windows operating systems. There are four columns and six rows after the column headers. Column headers are from left to right: Component, Windows 10, Windows 8.1, and Windows 7. The first row is Processor. Each OS requires 1 GHz or faster. The second row is RAM. Each OS requires at least 1 GB for 32-bit or 2 GB for 64-bit. The third row is hard drive space. Each OS requires at least 16 GB for 32-bit and 20 GB for 64-bit. The fourth row is graphics card. Each OS requires DirectX 9 or later with WDDM 1.0 driver. The fifth row is Display. Windows 10 requires 800x600. Windows 8.1 requires 1024x768. Windows 7 does not specify. The sixth row is Internet Connection. For each OS, an Internet connection is necessary to perform updates and some features." title="Hardware Requirements and Compatibility">
            <a:extLst>
              <a:ext uri="{FF2B5EF4-FFF2-40B4-BE49-F238E27FC236}">
                <a16:creationId xmlns:a16="http://schemas.microsoft.com/office/drawing/2014/main" id="{2967007B-636F-4405-AB23-A7263EB5727F}"/>
              </a:ext>
            </a:extLst>
          </p:cNvPr>
          <p:cNvPicPr>
            <a:picLocks noChangeAspect="1"/>
          </p:cNvPicPr>
          <p:nvPr/>
        </p:nvPicPr>
        <p:blipFill>
          <a:blip r:embed="rId4"/>
          <a:stretch>
            <a:fillRect/>
          </a:stretch>
        </p:blipFill>
        <p:spPr>
          <a:xfrm>
            <a:off x="1042987" y="981075"/>
            <a:ext cx="7058025" cy="3181350"/>
          </a:xfrm>
          <a:prstGeom prst="rect">
            <a:avLst/>
          </a:prstGeom>
        </p:spPr>
      </p:pic>
    </p:spTree>
    <p:custDataLst>
      <p:tags r:id="rId1"/>
    </p:custDataLst>
    <p:extLst>
      <p:ext uri="{BB962C8B-B14F-4D97-AF65-F5344CB8AC3E}">
        <p14:creationId xmlns:p14="http://schemas.microsoft.com/office/powerpoint/2010/main" val="1205754588"/>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Customer Requirements for an Operating System</a:t>
            </a:r>
            <a:br>
              <a:rPr lang="en-US" altLang="en-US" sz="1600" dirty="0"/>
            </a:br>
            <a:r>
              <a:rPr lang="en-US" altLang="en-US" dirty="0"/>
              <a:t>32-bit vs. 64-bit Processor Architecture</a:t>
            </a:r>
          </a:p>
        </p:txBody>
      </p:sp>
      <p:pic>
        <p:nvPicPr>
          <p:cNvPr id="2" name="Picture 1" descr="A table comparing 32-bit vs. 64-bit processor architecture. There are two columns and two rows after the column headers. Column headers are: Column 1 = Architecture; Column 2 = Description. The first row is 32-bit (x86-32) and contains the following description: Processes multiple instructions using a 32-bit address space; Supports 32-bit operating system; Supports maximum of 4 GB of RAM memory. The second row is 64-bit (x86-64) and contains the following description: Adds additional registers specifically for instructions that use a 64-bit address space; Is backward compatible with the 32-bit processor; Supports 32-bit and 64-bit operating systems." title="Processor architechture">
            <a:extLst>
              <a:ext uri="{FF2B5EF4-FFF2-40B4-BE49-F238E27FC236}">
                <a16:creationId xmlns:a16="http://schemas.microsoft.com/office/drawing/2014/main" id="{AC7B6F65-0BC8-4825-882E-179AB74A5CA7}"/>
              </a:ext>
            </a:extLst>
          </p:cNvPr>
          <p:cNvPicPr>
            <a:picLocks noChangeAspect="1"/>
          </p:cNvPicPr>
          <p:nvPr/>
        </p:nvPicPr>
        <p:blipFill>
          <a:blip r:embed="rId4"/>
          <a:stretch>
            <a:fillRect/>
          </a:stretch>
        </p:blipFill>
        <p:spPr>
          <a:xfrm>
            <a:off x="1042987" y="1476375"/>
            <a:ext cx="7058025" cy="2190750"/>
          </a:xfrm>
          <a:prstGeom prst="rect">
            <a:avLst/>
          </a:prstGeom>
        </p:spPr>
      </p:pic>
    </p:spTree>
    <p:custDataLst>
      <p:tags r:id="rId1"/>
    </p:custDataLst>
    <p:extLst>
      <p:ext uri="{BB962C8B-B14F-4D97-AF65-F5344CB8AC3E}">
        <p14:creationId xmlns:p14="http://schemas.microsoft.com/office/powerpoint/2010/main" val="275879642"/>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Operating System Upgrades</a:t>
            </a:r>
            <a:br>
              <a:rPr lang="en-US" altLang="en-US" sz="1600" dirty="0"/>
            </a:br>
            <a:r>
              <a:rPr lang="en-US" altLang="en-US" dirty="0"/>
              <a:t>Checking OS Compatibility</a:t>
            </a:r>
          </a:p>
        </p:txBody>
      </p:sp>
      <p:sp>
        <p:nvSpPr>
          <p:cNvPr id="4" name="TextBox 3">
            <a:extLst>
              <a:ext uri="{FF2B5EF4-FFF2-40B4-BE49-F238E27FC236}">
                <a16:creationId xmlns:a16="http://schemas.microsoft.com/office/drawing/2014/main" id="{6DBA5563-38D9-4BC5-B01B-7465E07C5304}"/>
              </a:ext>
            </a:extLst>
          </p:cNvPr>
          <p:cNvSpPr txBox="1"/>
          <p:nvPr/>
        </p:nvSpPr>
        <p:spPr>
          <a:xfrm>
            <a:off x="136733" y="828854"/>
            <a:ext cx="4142970" cy="3108543"/>
          </a:xfrm>
          <a:prstGeom prst="rect">
            <a:avLst/>
          </a:prstGeom>
          <a:noFill/>
        </p:spPr>
        <p:txBody>
          <a:bodyPr wrap="square" rtlCol="0">
            <a:spAutoFit/>
          </a:bodyPr>
          <a:lstStyle/>
          <a:p>
            <a:pPr marL="171450" indent="-171450">
              <a:buFont typeface="Arial" panose="020B0604020202020204" pitchFamily="34" charset="0"/>
              <a:buChar char="•"/>
            </a:pPr>
            <a:r>
              <a:rPr lang="en-US" sz="1400" dirty="0"/>
              <a:t>An OS must be upgraded periodically to remain compatible with the latest hardware and software. </a:t>
            </a:r>
          </a:p>
          <a:p>
            <a:pPr marL="171450" indent="-171450">
              <a:buFont typeface="Arial" panose="020B0604020202020204" pitchFamily="34" charset="0"/>
              <a:buChar char="•"/>
            </a:pPr>
            <a:endParaRPr lang="en-US" sz="1400" dirty="0"/>
          </a:p>
          <a:p>
            <a:pPr marL="171450" indent="-171450">
              <a:buFont typeface="Arial" panose="020B0604020202020204" pitchFamily="34" charset="0"/>
              <a:buChar char="•"/>
            </a:pPr>
            <a:r>
              <a:rPr lang="en-US" sz="1400" dirty="0"/>
              <a:t>Before upgrading the operating system, check the minimum hardware requirements of the new OS to ensure that it can be installed successfully on the computer.</a:t>
            </a:r>
          </a:p>
          <a:p>
            <a:pPr marL="171450" indent="-171450">
              <a:buFont typeface="Arial" panose="020B0604020202020204" pitchFamily="34" charset="0"/>
              <a:buChar char="•"/>
            </a:pPr>
            <a:endParaRPr lang="en-US" sz="1400" dirty="0"/>
          </a:p>
          <a:p>
            <a:pPr marL="171450" indent="-171450">
              <a:buFont typeface="Arial" panose="020B0604020202020204" pitchFamily="34" charset="0"/>
              <a:buChar char="•"/>
            </a:pPr>
            <a:r>
              <a:rPr lang="en-US" sz="1400" dirty="0"/>
              <a:t>Microsoft provides the Get Windows 10 application that is automatically downloaded and installed via the Windows Update service on computers running Windows 7 Service Pack 1 and Windows 8.1. </a:t>
            </a:r>
          </a:p>
        </p:txBody>
      </p:sp>
      <p:pic>
        <p:nvPicPr>
          <p:cNvPr id="3" name="Picture 2" descr="Image shows a Windows message with the following text:&#10;Windows 10 will work on this PC&#10;This PC can be updated but there may be some issues.&#10;Devices&#10;These devices aren't fully compatible with Windows 10&#10;Intel(R) HD Graphics&#10;You'll experience problems with your display&#10;Apps&#10;0 known issues found" title="Compatibility Check">
            <a:extLst>
              <a:ext uri="{FF2B5EF4-FFF2-40B4-BE49-F238E27FC236}">
                <a16:creationId xmlns:a16="http://schemas.microsoft.com/office/drawing/2014/main" id="{4C68172D-DC3C-4588-85F3-BA33F12066B1}"/>
              </a:ext>
            </a:extLst>
          </p:cNvPr>
          <p:cNvPicPr>
            <a:picLocks noChangeAspect="1"/>
          </p:cNvPicPr>
          <p:nvPr/>
        </p:nvPicPr>
        <p:blipFill>
          <a:blip r:embed="rId4"/>
          <a:stretch>
            <a:fillRect/>
          </a:stretch>
        </p:blipFill>
        <p:spPr>
          <a:xfrm>
            <a:off x="4572000" y="836268"/>
            <a:ext cx="4142969" cy="2964322"/>
          </a:xfrm>
          <a:prstGeom prst="rect">
            <a:avLst/>
          </a:prstGeom>
        </p:spPr>
      </p:pic>
    </p:spTree>
    <p:custDataLst>
      <p:tags r:id="rId1"/>
    </p:custDataLst>
    <p:extLst>
      <p:ext uri="{BB962C8B-B14F-4D97-AF65-F5344CB8AC3E}">
        <p14:creationId xmlns:p14="http://schemas.microsoft.com/office/powerpoint/2010/main" val="441508688"/>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Operating System Upgrades</a:t>
            </a:r>
            <a:br>
              <a:rPr lang="en-US" altLang="en-US" sz="1600" dirty="0"/>
            </a:br>
            <a:r>
              <a:rPr lang="en-US" altLang="en-US" dirty="0"/>
              <a:t>Windows OS Upgrades</a:t>
            </a:r>
          </a:p>
        </p:txBody>
      </p:sp>
      <p:sp>
        <p:nvSpPr>
          <p:cNvPr id="4" name="TextBox 3">
            <a:extLst>
              <a:ext uri="{FF2B5EF4-FFF2-40B4-BE49-F238E27FC236}">
                <a16:creationId xmlns:a16="http://schemas.microsoft.com/office/drawing/2014/main" id="{6DBA5563-38D9-4BC5-B01B-7465E07C5304}"/>
              </a:ext>
            </a:extLst>
          </p:cNvPr>
          <p:cNvSpPr txBox="1"/>
          <p:nvPr/>
        </p:nvSpPr>
        <p:spPr>
          <a:xfrm>
            <a:off x="136733" y="828854"/>
            <a:ext cx="4142970" cy="3970318"/>
          </a:xfrm>
          <a:prstGeom prst="rect">
            <a:avLst/>
          </a:prstGeom>
          <a:noFill/>
        </p:spPr>
        <p:txBody>
          <a:bodyPr wrap="square" rtlCol="0">
            <a:spAutoFit/>
          </a:bodyPr>
          <a:lstStyle/>
          <a:p>
            <a:pPr marL="285750" indent="-285750">
              <a:buFont typeface="Arial" panose="020B0604020202020204" pitchFamily="34" charset="0"/>
              <a:buChar char="•"/>
            </a:pPr>
            <a:r>
              <a:rPr lang="en-US" sz="1400" dirty="0"/>
              <a:t>The version of an OS determines available upgrade options. For example, a 32-bit OS cannot be upgraded to a 64-bit OS. Windows 7 and Windows 8 can be upgraded to Windows 10 but Windows Vista and Windows XP cannot.</a:t>
            </a:r>
          </a:p>
          <a:p>
            <a:pPr marL="285750" indent="-285750">
              <a:buFont typeface="Arial" panose="020B0604020202020204" pitchFamily="34" charset="0"/>
              <a:buChar char="•"/>
            </a:pPr>
            <a:endParaRPr lang="en-US" sz="1400" b="1" dirty="0"/>
          </a:p>
          <a:p>
            <a:pPr marL="285750" indent="-285750">
              <a:buFont typeface="Arial" panose="020B0604020202020204" pitchFamily="34" charset="0"/>
              <a:buChar char="•"/>
            </a:pPr>
            <a:r>
              <a:rPr lang="en-US" sz="1400" dirty="0"/>
              <a:t>To upgrade Windows 7 or Windows 8 to Windows 10, use the Windows 10 Update Assistant available on the Download Windows 10 website. It walks you through all the steps in the Windows 10 setup process. </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Computers running Windows XP or Windows Vista do not have an upgrade path to Windows 10 and require a clean installation. Windows 10 installation media can be created using the Create Windows 10 installation media tool. </a:t>
            </a:r>
          </a:p>
        </p:txBody>
      </p:sp>
      <p:pic>
        <p:nvPicPr>
          <p:cNvPr id="2" name="Picture 1" descr="The image is a screenshot of the Download Windows 10 web site. Choices on the web site are to click a button to update to the latest version of Windows 10 by using the Update Assistant or to click a button to download a tool to create Windows 10 installation media." title="Download Windows 10">
            <a:extLst>
              <a:ext uri="{FF2B5EF4-FFF2-40B4-BE49-F238E27FC236}">
                <a16:creationId xmlns:a16="http://schemas.microsoft.com/office/drawing/2014/main" id="{128DE634-A8AE-4BC7-BAAE-BC9A2173535A}"/>
              </a:ext>
            </a:extLst>
          </p:cNvPr>
          <p:cNvPicPr>
            <a:picLocks noChangeAspect="1"/>
          </p:cNvPicPr>
          <p:nvPr/>
        </p:nvPicPr>
        <p:blipFill>
          <a:blip r:embed="rId4"/>
          <a:stretch>
            <a:fillRect/>
          </a:stretch>
        </p:blipFill>
        <p:spPr>
          <a:xfrm>
            <a:off x="4447726" y="798944"/>
            <a:ext cx="4559541" cy="3348883"/>
          </a:xfrm>
          <a:prstGeom prst="rect">
            <a:avLst/>
          </a:prstGeom>
        </p:spPr>
      </p:pic>
    </p:spTree>
    <p:custDataLst>
      <p:tags r:id="rId1"/>
    </p:custDataLst>
    <p:extLst>
      <p:ext uri="{BB962C8B-B14F-4D97-AF65-F5344CB8AC3E}">
        <p14:creationId xmlns:p14="http://schemas.microsoft.com/office/powerpoint/2010/main" val="2819220687"/>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Operating System Upgrades</a:t>
            </a:r>
            <a:br>
              <a:rPr lang="en-US" altLang="en-US" sz="1600" dirty="0"/>
            </a:br>
            <a:r>
              <a:rPr lang="en-US" altLang="en-US" dirty="0"/>
              <a:t>Data Migration</a:t>
            </a:r>
          </a:p>
        </p:txBody>
      </p:sp>
      <p:sp>
        <p:nvSpPr>
          <p:cNvPr id="4" name="TextBox 3">
            <a:extLst>
              <a:ext uri="{FF2B5EF4-FFF2-40B4-BE49-F238E27FC236}">
                <a16:creationId xmlns:a16="http://schemas.microsoft.com/office/drawing/2014/main" id="{6DBA5563-38D9-4BC5-B01B-7465E07C5304}"/>
              </a:ext>
            </a:extLst>
          </p:cNvPr>
          <p:cNvSpPr txBox="1"/>
          <p:nvPr/>
        </p:nvSpPr>
        <p:spPr>
          <a:xfrm>
            <a:off x="111095" y="982679"/>
            <a:ext cx="8921809" cy="1384995"/>
          </a:xfrm>
          <a:prstGeom prst="rect">
            <a:avLst/>
          </a:prstGeom>
          <a:noFill/>
        </p:spPr>
        <p:txBody>
          <a:bodyPr wrap="square" rtlCol="0">
            <a:spAutoFit/>
          </a:bodyPr>
          <a:lstStyle/>
          <a:p>
            <a:pPr marL="285750" indent="-182880">
              <a:buFont typeface="Arial" panose="020B0604020202020204" pitchFamily="34" charset="0"/>
              <a:buChar char="•"/>
            </a:pPr>
            <a:r>
              <a:rPr lang="en-US" sz="1400" dirty="0"/>
              <a:t>When a new OS installation is needed, user data must be migrated from the old OS to the new one.</a:t>
            </a:r>
          </a:p>
          <a:p>
            <a:pPr marL="285750" indent="-182880">
              <a:buFont typeface="Arial" panose="020B0604020202020204" pitchFamily="34" charset="0"/>
              <a:buChar char="•"/>
            </a:pPr>
            <a:r>
              <a:rPr lang="en-US" sz="1400" dirty="0"/>
              <a:t>The User State Migration Tool (USMT) is a command line utility to simplify user state migration. </a:t>
            </a:r>
          </a:p>
          <a:p>
            <a:pPr marL="285750" indent="-182880">
              <a:buFont typeface="Arial" panose="020B0604020202020204" pitchFamily="34" charset="0"/>
              <a:buChar char="•"/>
            </a:pPr>
            <a:r>
              <a:rPr lang="en-US" sz="1400" dirty="0"/>
              <a:t>Use Windows Easy Transfer when switching from an old computer to a new one. </a:t>
            </a:r>
          </a:p>
          <a:p>
            <a:pPr marL="285750" indent="-182880">
              <a:buFont typeface="Arial" panose="020B0604020202020204" pitchFamily="34" charset="0"/>
              <a:buChar char="•"/>
            </a:pPr>
            <a:r>
              <a:rPr lang="en-US" sz="1400" dirty="0" err="1"/>
              <a:t>PCmover</a:t>
            </a:r>
            <a:r>
              <a:rPr lang="en-US" sz="1400" dirty="0"/>
              <a:t> Express is a tool for transferring selected files, folders, profiles and applications from an old Windows PC to a Windows 10 PC.</a:t>
            </a:r>
          </a:p>
          <a:p>
            <a:pPr marL="285750" indent="-285750">
              <a:buFont typeface="Arial" panose="020B0604020202020204" pitchFamily="34" charset="0"/>
              <a:buChar char="•"/>
            </a:pPr>
            <a:endParaRPr lang="en-US" sz="1400" dirty="0"/>
          </a:p>
        </p:txBody>
      </p:sp>
      <p:pic>
        <p:nvPicPr>
          <p:cNvPr id="3" name="Picture 2" descr="Icons representing Data Migration, User State Migration Tool, Windows Easy Transfer, and PCmover express shown in this time." title="Data migration topics">
            <a:extLst>
              <a:ext uri="{FF2B5EF4-FFF2-40B4-BE49-F238E27FC236}">
                <a16:creationId xmlns:a16="http://schemas.microsoft.com/office/drawing/2014/main" id="{9A8E566F-2717-4AC9-A898-24602B593486}"/>
              </a:ext>
            </a:extLst>
          </p:cNvPr>
          <p:cNvPicPr>
            <a:picLocks noChangeAspect="1"/>
          </p:cNvPicPr>
          <p:nvPr/>
        </p:nvPicPr>
        <p:blipFill>
          <a:blip r:embed="rId4"/>
          <a:stretch>
            <a:fillRect/>
          </a:stretch>
        </p:blipFill>
        <p:spPr>
          <a:xfrm>
            <a:off x="1190624" y="2775827"/>
            <a:ext cx="6762750" cy="1447800"/>
          </a:xfrm>
          <a:prstGeom prst="rect">
            <a:avLst/>
          </a:prstGeom>
        </p:spPr>
      </p:pic>
    </p:spTree>
    <p:custDataLst>
      <p:tags r:id="rId1"/>
    </p:custDataLst>
    <p:extLst>
      <p:ext uri="{BB962C8B-B14F-4D97-AF65-F5344CB8AC3E}">
        <p14:creationId xmlns:p14="http://schemas.microsoft.com/office/powerpoint/2010/main" val="2496825515"/>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10.2 Install Windows</a:t>
            </a:r>
          </a:p>
        </p:txBody>
      </p:sp>
    </p:spTree>
    <p:custDataLst>
      <p:tags r:id="rId1"/>
    </p:custDataLst>
    <p:extLst>
      <p:ext uri="{BB962C8B-B14F-4D97-AF65-F5344CB8AC3E}">
        <p14:creationId xmlns:p14="http://schemas.microsoft.com/office/powerpoint/2010/main" val="3547072848"/>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Disk Management</a:t>
            </a:r>
            <a:br>
              <a:rPr lang="en-US" altLang="en-US" sz="1600" dirty="0"/>
            </a:br>
            <a:r>
              <a:rPr lang="en-US" altLang="en-US" dirty="0"/>
              <a:t>Storage Device Types</a:t>
            </a:r>
          </a:p>
        </p:txBody>
      </p:sp>
      <p:sp>
        <p:nvSpPr>
          <p:cNvPr id="5" name="TextBox 4">
            <a:extLst>
              <a:ext uri="{FF2B5EF4-FFF2-40B4-BE49-F238E27FC236}">
                <a16:creationId xmlns:a16="http://schemas.microsoft.com/office/drawing/2014/main" id="{5EE593CF-762C-491F-85D9-A56A44EE0EC6}"/>
              </a:ext>
            </a:extLst>
          </p:cNvPr>
          <p:cNvSpPr txBox="1"/>
          <p:nvPr/>
        </p:nvSpPr>
        <p:spPr>
          <a:xfrm>
            <a:off x="205100" y="1068224"/>
            <a:ext cx="4024000" cy="2677656"/>
          </a:xfrm>
          <a:prstGeom prst="rect">
            <a:avLst/>
          </a:prstGeom>
          <a:noFill/>
        </p:spPr>
        <p:txBody>
          <a:bodyPr wrap="square" rtlCol="0">
            <a:spAutoFit/>
          </a:bodyPr>
          <a:lstStyle/>
          <a:p>
            <a:r>
              <a:rPr lang="en-US" sz="1400" dirty="0"/>
              <a:t>The two most common types of data storage devices used today are hard disk drives and flash memory-based drives such as solid-state hard drives and USB drives.</a:t>
            </a:r>
          </a:p>
          <a:p>
            <a:endParaRPr lang="en-US" sz="1400" dirty="0"/>
          </a:p>
          <a:p>
            <a:r>
              <a:rPr lang="en-US" sz="1400" dirty="0"/>
              <a:t>When the storage device type has been chosen, it must be prepared to receive the new operating system. Modern operating systems ship with an installer program. Installers usually prepare the disk to receive the operating system, but it is crucial for a technician to understand the terms and methods involved in this preparation.</a:t>
            </a:r>
          </a:p>
        </p:txBody>
      </p:sp>
      <p:pic>
        <p:nvPicPr>
          <p:cNvPr id="2" name="Picture 1" descr="Images of a hard disk drive, a USB flash drive, and a solid state drive are shown." title="Storage devices">
            <a:extLst>
              <a:ext uri="{FF2B5EF4-FFF2-40B4-BE49-F238E27FC236}">
                <a16:creationId xmlns:a16="http://schemas.microsoft.com/office/drawing/2014/main" id="{6A63EB63-4063-4719-A4B5-C6849F3DEC14}"/>
              </a:ext>
            </a:extLst>
          </p:cNvPr>
          <p:cNvPicPr>
            <a:picLocks noChangeAspect="1"/>
          </p:cNvPicPr>
          <p:nvPr/>
        </p:nvPicPr>
        <p:blipFill>
          <a:blip r:embed="rId4"/>
          <a:stretch>
            <a:fillRect/>
          </a:stretch>
        </p:blipFill>
        <p:spPr>
          <a:xfrm>
            <a:off x="4572000" y="1068224"/>
            <a:ext cx="3898716" cy="2805425"/>
          </a:xfrm>
          <a:prstGeom prst="rect">
            <a:avLst/>
          </a:prstGeom>
        </p:spPr>
      </p:pic>
    </p:spTree>
    <p:custDataLst>
      <p:tags r:id="rId1"/>
    </p:custDataLst>
    <p:extLst>
      <p:ext uri="{BB962C8B-B14F-4D97-AF65-F5344CB8AC3E}">
        <p14:creationId xmlns:p14="http://schemas.microsoft.com/office/powerpoint/2010/main" val="1559086933"/>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Disk Management</a:t>
            </a:r>
            <a:br>
              <a:rPr lang="en-US" altLang="en-US" sz="1600" dirty="0"/>
            </a:br>
            <a:r>
              <a:rPr lang="en-US" altLang="en-US" dirty="0"/>
              <a:t>Hard Drive Partitioning</a:t>
            </a:r>
          </a:p>
        </p:txBody>
      </p:sp>
      <p:sp>
        <p:nvSpPr>
          <p:cNvPr id="3" name="TextBox 2">
            <a:extLst>
              <a:ext uri="{FF2B5EF4-FFF2-40B4-BE49-F238E27FC236}">
                <a16:creationId xmlns:a16="http://schemas.microsoft.com/office/drawing/2014/main" id="{3C4271D1-6F11-42F6-8DD1-C3CD0357A9EA}"/>
              </a:ext>
            </a:extLst>
          </p:cNvPr>
          <p:cNvSpPr txBox="1"/>
          <p:nvPr/>
        </p:nvSpPr>
        <p:spPr>
          <a:xfrm>
            <a:off x="170917" y="798944"/>
            <a:ext cx="8827804" cy="2031325"/>
          </a:xfrm>
          <a:prstGeom prst="rect">
            <a:avLst/>
          </a:prstGeom>
          <a:noFill/>
        </p:spPr>
        <p:txBody>
          <a:bodyPr wrap="square" rtlCol="0">
            <a:spAutoFit/>
          </a:bodyPr>
          <a:lstStyle/>
          <a:p>
            <a:r>
              <a:rPr lang="en-US" sz="1400" dirty="0"/>
              <a:t>Finding and launching the operating system is one of the responsibilities of computer firmware, which needs to know the partition scheme. Two partition scheme standards are master boot record (MBR) and globally unique identifier (GUID) partition table (GPT).</a:t>
            </a:r>
          </a:p>
          <a:p>
            <a:pPr marL="285750" indent="-285750">
              <a:buFont typeface="Arial" panose="020B0604020202020204" pitchFamily="34" charset="0"/>
              <a:buChar char="•"/>
            </a:pPr>
            <a:r>
              <a:rPr lang="en-US" sz="1400" b="1" dirty="0"/>
              <a:t>Master Boot Record - </a:t>
            </a:r>
            <a:r>
              <a:rPr lang="en-US" sz="1400" dirty="0"/>
              <a:t>The MBR contains information on how the hard drive partitions are organized. The MBR is 512 bytes long and contains the boot loader, an executable program that allows a user to choose from multiple operating systems. MBR is commonly used in computers with BIOS-based firmware.</a:t>
            </a:r>
          </a:p>
          <a:p>
            <a:pPr marL="285750" indent="-285750">
              <a:buFont typeface="Arial" panose="020B0604020202020204" pitchFamily="34" charset="0"/>
              <a:buChar char="•"/>
            </a:pPr>
            <a:r>
              <a:rPr lang="en-US" sz="1400" b="1" dirty="0"/>
              <a:t>GUID Partition Table - </a:t>
            </a:r>
            <a:r>
              <a:rPr lang="en-US" sz="1400" dirty="0"/>
              <a:t>Also designed as a partition table scheme standard for hard drives, the GPT makes use of a number of modern techniques to expand on the older MBR partitioning scheme. GPT is commonly used in computers with UEFI firmware. </a:t>
            </a:r>
          </a:p>
        </p:txBody>
      </p:sp>
      <p:pic>
        <p:nvPicPr>
          <p:cNvPr id="4" name="Picture 3" descr="a table comparing MBR and GPT partitioning. The table has two columns and five rows below the column headings Column 1 is MBR and contains the following information: Maximum of 4 primary partitions; Maximum partition size of 2TB; No partition table backup; Partition and boot data stored in one place; Any computer can boot from MBR. Column 2 is GPT and contains the following information: Maximum of 128 partitions in Windows; Maximum partition size of 9.4 ZB (9.4 × 10^21 bytes); Stores a partition table backup; Partition and boot data stored in multiple locations across the disk; Computer must be UEFI-based and run a 64-bit OS." title="MBR and GPT comparison">
            <a:extLst>
              <a:ext uri="{FF2B5EF4-FFF2-40B4-BE49-F238E27FC236}">
                <a16:creationId xmlns:a16="http://schemas.microsoft.com/office/drawing/2014/main" id="{522E3646-520B-4E24-A932-BC26115918A2}"/>
              </a:ext>
            </a:extLst>
          </p:cNvPr>
          <p:cNvPicPr>
            <a:picLocks noChangeAspect="1"/>
          </p:cNvPicPr>
          <p:nvPr/>
        </p:nvPicPr>
        <p:blipFill>
          <a:blip r:embed="rId4"/>
          <a:stretch>
            <a:fillRect/>
          </a:stretch>
        </p:blipFill>
        <p:spPr>
          <a:xfrm>
            <a:off x="1212969" y="2830269"/>
            <a:ext cx="6743700" cy="1733550"/>
          </a:xfrm>
          <a:prstGeom prst="rect">
            <a:avLst/>
          </a:prstGeom>
        </p:spPr>
      </p:pic>
    </p:spTree>
    <p:custDataLst>
      <p:tags r:id="rId1"/>
    </p:custDataLst>
    <p:extLst>
      <p:ext uri="{BB962C8B-B14F-4D97-AF65-F5344CB8AC3E}">
        <p14:creationId xmlns:p14="http://schemas.microsoft.com/office/powerpoint/2010/main" val="2527759695"/>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Disk Management</a:t>
            </a:r>
            <a:br>
              <a:rPr lang="en-US" altLang="en-US" sz="1600" dirty="0"/>
            </a:br>
            <a:r>
              <a:rPr lang="en-US" altLang="en-US" dirty="0"/>
              <a:t>Partitions and Logical Drives</a:t>
            </a:r>
          </a:p>
        </p:txBody>
      </p:sp>
      <p:pic>
        <p:nvPicPr>
          <p:cNvPr id="2" name="Picture 1" descr="Buttons showing the terminology around partitions: Primary Partition, Active Partition, Extended Partition, Logical Drive, Basic Disk, Dynamic Disk, and Formatting" title="Types of partitions">
            <a:extLst>
              <a:ext uri="{FF2B5EF4-FFF2-40B4-BE49-F238E27FC236}">
                <a16:creationId xmlns:a16="http://schemas.microsoft.com/office/drawing/2014/main" id="{797FEE06-EA3D-4404-BFE7-1A1AB094F81B}"/>
              </a:ext>
            </a:extLst>
          </p:cNvPr>
          <p:cNvPicPr>
            <a:picLocks noChangeAspect="1"/>
          </p:cNvPicPr>
          <p:nvPr/>
        </p:nvPicPr>
        <p:blipFill>
          <a:blip r:embed="rId4"/>
          <a:stretch>
            <a:fillRect/>
          </a:stretch>
        </p:blipFill>
        <p:spPr>
          <a:xfrm>
            <a:off x="1847850" y="798944"/>
            <a:ext cx="5448300" cy="1123950"/>
          </a:xfrm>
          <a:prstGeom prst="rect">
            <a:avLst/>
          </a:prstGeom>
        </p:spPr>
      </p:pic>
      <p:sp>
        <p:nvSpPr>
          <p:cNvPr id="5" name="TextBox 4">
            <a:extLst>
              <a:ext uri="{FF2B5EF4-FFF2-40B4-BE49-F238E27FC236}">
                <a16:creationId xmlns:a16="http://schemas.microsoft.com/office/drawing/2014/main" id="{785072D5-3014-49CB-9A09-E54DC388D604}"/>
              </a:ext>
            </a:extLst>
          </p:cNvPr>
          <p:cNvSpPr txBox="1"/>
          <p:nvPr/>
        </p:nvSpPr>
        <p:spPr>
          <a:xfrm>
            <a:off x="0" y="2102265"/>
            <a:ext cx="8853854" cy="2462213"/>
          </a:xfrm>
          <a:prstGeom prst="rect">
            <a:avLst/>
          </a:prstGeom>
          <a:noFill/>
        </p:spPr>
        <p:txBody>
          <a:bodyPr wrap="square" rtlCol="0">
            <a:spAutoFit/>
          </a:bodyPr>
          <a:lstStyle/>
          <a:p>
            <a:pPr marL="285750" indent="-285750">
              <a:buFont typeface="Arial" panose="020B0604020202020204" pitchFamily="34" charset="0"/>
              <a:buChar char="•"/>
            </a:pPr>
            <a:r>
              <a:rPr lang="en-US" sz="1400" dirty="0"/>
              <a:t>The primary partition contains the OS files and is usually the first partition.</a:t>
            </a:r>
          </a:p>
          <a:p>
            <a:pPr marL="285750" indent="-285750">
              <a:buFont typeface="Arial" panose="020B0604020202020204" pitchFamily="34" charset="0"/>
              <a:buChar char="•"/>
            </a:pPr>
            <a:r>
              <a:rPr lang="en-US" sz="1400" dirty="0"/>
              <a:t>On MBR disks, the active partition is used to store and boot an OS.</a:t>
            </a:r>
          </a:p>
          <a:p>
            <a:pPr marL="285750" indent="-285750">
              <a:buFont typeface="Arial" panose="020B0604020202020204" pitchFamily="34" charset="0"/>
              <a:buChar char="•"/>
            </a:pPr>
            <a:r>
              <a:rPr lang="en-US" sz="1400" dirty="0"/>
              <a:t>If more than 4 partitions are needed on an MBR disk, one partition can be designated an extended partition.</a:t>
            </a:r>
          </a:p>
          <a:p>
            <a:pPr marL="285750" indent="-285750">
              <a:buFont typeface="Arial" panose="020B0604020202020204" pitchFamily="34" charset="0"/>
              <a:buChar char="•"/>
            </a:pPr>
            <a:r>
              <a:rPr lang="en-US" sz="1400" dirty="0"/>
              <a:t>A logical drive is a section of an extended partition, used to separate information for administrative purposes.</a:t>
            </a:r>
          </a:p>
          <a:p>
            <a:pPr marL="285750" indent="-285750">
              <a:buFont typeface="Arial" panose="020B0604020202020204" pitchFamily="34" charset="0"/>
              <a:buChar char="•"/>
            </a:pPr>
            <a:r>
              <a:rPr lang="en-US" sz="1400" dirty="0"/>
              <a:t>A basic disk (the default) contains partitions such as primary and extended, as well as logical drives which are formatted for data storage.</a:t>
            </a:r>
          </a:p>
          <a:p>
            <a:pPr marL="285750" indent="-285750">
              <a:buFont typeface="Arial" panose="020B0604020202020204" pitchFamily="34" charset="0"/>
              <a:buChar char="•"/>
            </a:pPr>
            <a:r>
              <a:rPr lang="en-US" sz="1400" dirty="0"/>
              <a:t>A dynamic disk can create volumes that span across more than one disk.</a:t>
            </a:r>
          </a:p>
          <a:p>
            <a:pPr marL="285750" indent="-285750">
              <a:buFont typeface="Arial" panose="020B0604020202020204" pitchFamily="34" charset="0"/>
              <a:buChar char="•"/>
            </a:pPr>
            <a:r>
              <a:rPr lang="en-US" sz="1400" dirty="0"/>
              <a:t>Formatting creates a file system on a partition for file storage.</a:t>
            </a:r>
          </a:p>
          <a:p>
            <a:pPr marL="285750" indent="-285750">
              <a:buFont typeface="Arial" panose="020B0604020202020204" pitchFamily="34" charset="0"/>
              <a:buChar char="•"/>
            </a:pPr>
            <a:endParaRPr lang="en-US" sz="1400" dirty="0"/>
          </a:p>
        </p:txBody>
      </p:sp>
    </p:spTree>
    <p:custDataLst>
      <p:tags r:id="rId1"/>
    </p:custDataLst>
    <p:extLst>
      <p:ext uri="{BB962C8B-B14F-4D97-AF65-F5344CB8AC3E}">
        <p14:creationId xmlns:p14="http://schemas.microsoft.com/office/powerpoint/2010/main" val="3101564526"/>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Disk Management</a:t>
            </a:r>
            <a:br>
              <a:rPr lang="en-US" altLang="en-US" sz="1600" dirty="0"/>
            </a:br>
            <a:r>
              <a:rPr lang="en-US" altLang="en-US" dirty="0"/>
              <a:t>File Systems</a:t>
            </a:r>
          </a:p>
        </p:txBody>
      </p:sp>
      <p:sp>
        <p:nvSpPr>
          <p:cNvPr id="3" name="TextBox 2">
            <a:extLst>
              <a:ext uri="{FF2B5EF4-FFF2-40B4-BE49-F238E27FC236}">
                <a16:creationId xmlns:a16="http://schemas.microsoft.com/office/drawing/2014/main" id="{955DB0CC-ED01-4543-A2D5-4CC72F37FC84}"/>
              </a:ext>
            </a:extLst>
          </p:cNvPr>
          <p:cNvSpPr txBox="1"/>
          <p:nvPr/>
        </p:nvSpPr>
        <p:spPr>
          <a:xfrm>
            <a:off x="342901" y="940777"/>
            <a:ext cx="8370276" cy="2893100"/>
          </a:xfrm>
          <a:prstGeom prst="rect">
            <a:avLst/>
          </a:prstGeom>
          <a:noFill/>
        </p:spPr>
        <p:txBody>
          <a:bodyPr wrap="square" rtlCol="0">
            <a:spAutoFit/>
          </a:bodyPr>
          <a:lstStyle/>
          <a:p>
            <a:r>
              <a:rPr lang="en-US" sz="1400" dirty="0"/>
              <a:t>File systems differ in properties of speed, flexibility, security, size and more. Here are five common file systems:</a:t>
            </a:r>
          </a:p>
          <a:p>
            <a:pPr marL="285750" indent="-285750">
              <a:buFont typeface="Arial" panose="020B0604020202020204" pitchFamily="34" charset="0"/>
              <a:buChar char="•"/>
            </a:pPr>
            <a:r>
              <a:rPr lang="en-US" sz="1400" b="1" dirty="0"/>
              <a:t>File Allocation Table, 32 bit (FAT32)</a:t>
            </a:r>
            <a:r>
              <a:rPr lang="en-US" sz="1400" dirty="0"/>
              <a:t> - Supports partition sizes up to 2 TB or 2,048 GB. Used by Windows XP and earlier OS versions.</a:t>
            </a:r>
          </a:p>
          <a:p>
            <a:pPr marL="285750" indent="-285750">
              <a:buFont typeface="Arial" panose="020B0604020202020204" pitchFamily="34" charset="0"/>
              <a:buChar char="•"/>
            </a:pPr>
            <a:r>
              <a:rPr lang="en-US" sz="1400" b="1" dirty="0"/>
              <a:t>New Technology File System (NTFS)</a:t>
            </a:r>
            <a:r>
              <a:rPr lang="en-US" sz="1400" dirty="0"/>
              <a:t> - Supports partition sizes up to 16 exabytes, in theory. NTFS incorporates file system security features and extended attributes. </a:t>
            </a:r>
          </a:p>
          <a:p>
            <a:pPr marL="285750" indent="-285750">
              <a:buFont typeface="Arial" panose="020B0604020202020204" pitchFamily="34" charset="0"/>
              <a:buChar char="•"/>
            </a:pPr>
            <a:r>
              <a:rPr lang="en-US" sz="1400" b="1" dirty="0"/>
              <a:t>exFAT (FAT 64)</a:t>
            </a:r>
            <a:r>
              <a:rPr lang="en-US" sz="1400" dirty="0"/>
              <a:t> - Created to address some of the limitations of FAT, FAT32, and NTFS when formatting USB flash drives, such as file size and directory size. One of the primary advantages of exFAT is that it can support files larger than 4GB.</a:t>
            </a:r>
          </a:p>
          <a:p>
            <a:pPr marL="285750" indent="-285750">
              <a:buFont typeface="Arial" panose="020B0604020202020204" pitchFamily="34" charset="0"/>
              <a:buChar char="•"/>
            </a:pPr>
            <a:r>
              <a:rPr lang="en-US" sz="1400" b="1" dirty="0"/>
              <a:t>Compact Disc File System (CDFS)</a:t>
            </a:r>
            <a:r>
              <a:rPr lang="en-US" sz="1400" dirty="0"/>
              <a:t> - Created specifically for optical disk media.</a:t>
            </a:r>
          </a:p>
          <a:p>
            <a:pPr marL="285750" indent="-285750">
              <a:buFont typeface="Arial" panose="020B0604020202020204" pitchFamily="34" charset="0"/>
              <a:buChar char="•"/>
            </a:pPr>
            <a:r>
              <a:rPr lang="en-US" sz="1400" b="1" dirty="0"/>
              <a:t>NFS (Network File System)</a:t>
            </a:r>
            <a:r>
              <a:rPr lang="en-US" sz="1400" dirty="0"/>
              <a:t> - NFS is a network-based file system, that allows file access over the network. NFS is an open standard which allows anyone to implement it.</a:t>
            </a:r>
          </a:p>
          <a:p>
            <a:endParaRPr lang="en-US" sz="1400" dirty="0"/>
          </a:p>
        </p:txBody>
      </p:sp>
    </p:spTree>
    <p:custDataLst>
      <p:tags r:id="rId1"/>
    </p:custDataLst>
    <p:extLst>
      <p:ext uri="{BB962C8B-B14F-4D97-AF65-F5344CB8AC3E}">
        <p14:creationId xmlns:p14="http://schemas.microsoft.com/office/powerpoint/2010/main" val="2015495621"/>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Disk Management</a:t>
            </a:r>
            <a:br>
              <a:rPr lang="en-US" altLang="en-US" sz="1600" dirty="0"/>
            </a:br>
            <a:r>
              <a:rPr lang="en-US" altLang="en-US" dirty="0"/>
              <a:t>Video Demonstration – Disk Management Utility and Disk Partitioning</a:t>
            </a:r>
          </a:p>
        </p:txBody>
      </p:sp>
      <p:pic>
        <p:nvPicPr>
          <p:cNvPr id="2" name="Picture 1" descr="In this video demonstration, you will learn how to:&#10;Utilize Disk Management Utility to customize disks on the machine&#10;Create a logical drive (a partition) and name it&#10;Create a second logical drive within the new local drive (partition) and name it&#10;Remove the partitions" title="Disk Management">
            <a:extLst>
              <a:ext uri="{FF2B5EF4-FFF2-40B4-BE49-F238E27FC236}">
                <a16:creationId xmlns:a16="http://schemas.microsoft.com/office/drawing/2014/main" id="{3582C290-CA0D-43D7-9C9C-D3312097FE6A}"/>
              </a:ext>
            </a:extLst>
          </p:cNvPr>
          <p:cNvPicPr>
            <a:picLocks noChangeAspect="1"/>
          </p:cNvPicPr>
          <p:nvPr/>
        </p:nvPicPr>
        <p:blipFill>
          <a:blip r:embed="rId4"/>
          <a:stretch>
            <a:fillRect/>
          </a:stretch>
        </p:blipFill>
        <p:spPr>
          <a:xfrm>
            <a:off x="1320906" y="957128"/>
            <a:ext cx="6502187" cy="3726767"/>
          </a:xfrm>
          <a:prstGeom prst="rect">
            <a:avLst/>
          </a:prstGeom>
        </p:spPr>
      </p:pic>
    </p:spTree>
    <p:custDataLst>
      <p:tags r:id="rId1"/>
    </p:custDataLst>
    <p:extLst>
      <p:ext uri="{BB962C8B-B14F-4D97-AF65-F5344CB8AC3E}">
        <p14:creationId xmlns:p14="http://schemas.microsoft.com/office/powerpoint/2010/main" val="1368659581"/>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Disk Management</a:t>
            </a:r>
            <a:br>
              <a:rPr lang="en-US" altLang="en-US" sz="1600" dirty="0"/>
            </a:br>
            <a:r>
              <a:rPr lang="en-US" altLang="en-US" dirty="0"/>
              <a:t>Video Demonstration – Multiboot Procedures</a:t>
            </a:r>
          </a:p>
        </p:txBody>
      </p:sp>
      <p:pic>
        <p:nvPicPr>
          <p:cNvPr id="3" name="Picture 2" descr="In this video demonstration, you will learn how to&#10;Use Advanced System Settings to install a second operating system on a partition&#10;Use Grubloader to choose an operating system" title="Multiboot Procedures">
            <a:extLst>
              <a:ext uri="{FF2B5EF4-FFF2-40B4-BE49-F238E27FC236}">
                <a16:creationId xmlns:a16="http://schemas.microsoft.com/office/drawing/2014/main" id="{0CE9B100-D83D-465B-BA6C-AC00DCFEC4AC}"/>
              </a:ext>
            </a:extLst>
          </p:cNvPr>
          <p:cNvPicPr>
            <a:picLocks noChangeAspect="1"/>
          </p:cNvPicPr>
          <p:nvPr/>
        </p:nvPicPr>
        <p:blipFill>
          <a:blip r:embed="rId4"/>
          <a:stretch>
            <a:fillRect/>
          </a:stretch>
        </p:blipFill>
        <p:spPr>
          <a:xfrm>
            <a:off x="1281401" y="784722"/>
            <a:ext cx="6581197" cy="3753896"/>
          </a:xfrm>
          <a:prstGeom prst="rect">
            <a:avLst/>
          </a:prstGeom>
        </p:spPr>
      </p:pic>
    </p:spTree>
    <p:custDataLst>
      <p:tags r:id="rId1"/>
    </p:custDataLst>
    <p:extLst>
      <p:ext uri="{BB962C8B-B14F-4D97-AF65-F5344CB8AC3E}">
        <p14:creationId xmlns:p14="http://schemas.microsoft.com/office/powerpoint/2010/main" val="3314122651"/>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Disk Management</a:t>
            </a:r>
            <a:br>
              <a:rPr lang="en-US" altLang="en-US" sz="1600" dirty="0"/>
            </a:br>
            <a:r>
              <a:rPr lang="en-US" altLang="en-US" dirty="0"/>
              <a:t>Lab – Create a Partition in Windows</a:t>
            </a:r>
          </a:p>
        </p:txBody>
      </p:sp>
      <p:sp>
        <p:nvSpPr>
          <p:cNvPr id="2" name="TextBox 1">
            <a:extLst>
              <a:ext uri="{FF2B5EF4-FFF2-40B4-BE49-F238E27FC236}">
                <a16:creationId xmlns:a16="http://schemas.microsoft.com/office/drawing/2014/main" id="{6DDF9984-44D6-4FE0-9B83-4B01E8FFD445}"/>
              </a:ext>
            </a:extLst>
          </p:cNvPr>
          <p:cNvSpPr txBox="1"/>
          <p:nvPr/>
        </p:nvSpPr>
        <p:spPr>
          <a:xfrm>
            <a:off x="705205" y="1007357"/>
            <a:ext cx="7636364" cy="923330"/>
          </a:xfrm>
          <a:prstGeom prst="rect">
            <a:avLst/>
          </a:prstGeom>
          <a:noFill/>
        </p:spPr>
        <p:txBody>
          <a:bodyPr wrap="square" rtlCol="0">
            <a:spAutoFit/>
          </a:bodyPr>
          <a:lstStyle/>
          <a:p>
            <a:r>
              <a:rPr lang="en-US" dirty="0"/>
              <a:t>In this lab, you will create a FAT32 formatted partition on a disk. You will convert the partition to NTFS. You will then identify the differences between the FAT32 format and the NTFS format.</a:t>
            </a:r>
          </a:p>
        </p:txBody>
      </p:sp>
    </p:spTree>
    <p:custDataLst>
      <p:tags r:id="rId1"/>
    </p:custDataLst>
    <p:extLst>
      <p:ext uri="{BB962C8B-B14F-4D97-AF65-F5344CB8AC3E}">
        <p14:creationId xmlns:p14="http://schemas.microsoft.com/office/powerpoint/2010/main" val="1712161802"/>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10.3 Installation and Boot Sequence  </a:t>
            </a:r>
          </a:p>
        </p:txBody>
      </p:sp>
    </p:spTree>
    <p:custDataLst>
      <p:tags r:id="rId1"/>
    </p:custDataLst>
    <p:extLst>
      <p:ext uri="{BB962C8B-B14F-4D97-AF65-F5344CB8AC3E}">
        <p14:creationId xmlns:p14="http://schemas.microsoft.com/office/powerpoint/2010/main" val="3195658246"/>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Basic Windows Installation</a:t>
            </a:r>
            <a:br>
              <a:rPr lang="en-US" altLang="en-US" sz="1600" dirty="0"/>
            </a:br>
            <a:r>
              <a:rPr lang="en-US" altLang="en-US" dirty="0"/>
              <a:t>Lab – Windows Installation</a:t>
            </a:r>
          </a:p>
        </p:txBody>
      </p:sp>
      <p:sp>
        <p:nvSpPr>
          <p:cNvPr id="2" name="TextBox 1">
            <a:extLst>
              <a:ext uri="{FF2B5EF4-FFF2-40B4-BE49-F238E27FC236}">
                <a16:creationId xmlns:a16="http://schemas.microsoft.com/office/drawing/2014/main" id="{6DDF9984-44D6-4FE0-9B83-4B01E8FFD445}"/>
              </a:ext>
            </a:extLst>
          </p:cNvPr>
          <p:cNvSpPr txBox="1"/>
          <p:nvPr/>
        </p:nvSpPr>
        <p:spPr>
          <a:xfrm>
            <a:off x="285325" y="1091333"/>
            <a:ext cx="6301725" cy="369332"/>
          </a:xfrm>
          <a:prstGeom prst="rect">
            <a:avLst/>
          </a:prstGeom>
          <a:noFill/>
        </p:spPr>
        <p:txBody>
          <a:bodyPr wrap="none" rtlCol="0">
            <a:spAutoFit/>
          </a:bodyPr>
          <a:lstStyle/>
          <a:p>
            <a:r>
              <a:rPr lang="en-US" dirty="0"/>
              <a:t>In this lab, you will install the Windows </a:t>
            </a:r>
            <a:r>
              <a:rPr lang="en-US" dirty="0" smtClean="0"/>
              <a:t>10 operating </a:t>
            </a:r>
            <a:r>
              <a:rPr lang="en-US" dirty="0"/>
              <a:t>system.</a:t>
            </a:r>
          </a:p>
        </p:txBody>
      </p:sp>
    </p:spTree>
    <p:custDataLst>
      <p:tags r:id="rId1"/>
    </p:custDataLst>
    <p:extLst>
      <p:ext uri="{BB962C8B-B14F-4D97-AF65-F5344CB8AC3E}">
        <p14:creationId xmlns:p14="http://schemas.microsoft.com/office/powerpoint/2010/main" val="580070481"/>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Basic Windows Installation</a:t>
            </a:r>
            <a:br>
              <a:rPr lang="en-US" altLang="en-US" sz="1600" dirty="0"/>
            </a:br>
            <a:r>
              <a:rPr lang="en-US" altLang="en-US" dirty="0"/>
              <a:t>Account Creation</a:t>
            </a:r>
          </a:p>
        </p:txBody>
      </p:sp>
      <p:sp>
        <p:nvSpPr>
          <p:cNvPr id="4" name="TextBox 3">
            <a:extLst>
              <a:ext uri="{FF2B5EF4-FFF2-40B4-BE49-F238E27FC236}">
                <a16:creationId xmlns:a16="http://schemas.microsoft.com/office/drawing/2014/main" id="{792A65C5-0BB1-4161-B0A5-AFEEBD0AEAAE}"/>
              </a:ext>
            </a:extLst>
          </p:cNvPr>
          <p:cNvSpPr txBox="1"/>
          <p:nvPr/>
        </p:nvSpPr>
        <p:spPr>
          <a:xfrm>
            <a:off x="223924" y="891819"/>
            <a:ext cx="4161801" cy="3754874"/>
          </a:xfrm>
          <a:prstGeom prst="rect">
            <a:avLst/>
          </a:prstGeom>
          <a:noFill/>
        </p:spPr>
        <p:txBody>
          <a:bodyPr wrap="square" rtlCol="0">
            <a:spAutoFit/>
          </a:bodyPr>
          <a:lstStyle/>
          <a:p>
            <a:r>
              <a:rPr lang="en-US" sz="1400" dirty="0">
                <a:solidFill>
                  <a:srgbClr val="000000"/>
                </a:solidFill>
              </a:rPr>
              <a:t>Authentication is when users enter a username and password to access a user account. Windows uses Single-Sign On (SSO) authentication, which allows users to log in once to access all system resources. User accounts allow multiple users to share a single computer using their own files and settings. </a:t>
            </a:r>
          </a:p>
          <a:p>
            <a:endParaRPr lang="en-US" sz="1400" dirty="0">
              <a:solidFill>
                <a:srgbClr val="000000"/>
              </a:solidFill>
            </a:endParaRPr>
          </a:p>
          <a:p>
            <a:r>
              <a:rPr lang="en-US" sz="1400" dirty="0">
                <a:solidFill>
                  <a:srgbClr val="000000"/>
                </a:solidFill>
              </a:rPr>
              <a:t>Windows 10 offers two account types: Administrator and Standard User. </a:t>
            </a:r>
          </a:p>
          <a:p>
            <a:r>
              <a:rPr lang="en-US" sz="1400" dirty="0">
                <a:solidFill>
                  <a:srgbClr val="000000"/>
                </a:solidFill>
              </a:rPr>
              <a:t>Administrator accounts have complete control over a computer. Users with this type of account can change settings globally and install programs. Standard user accounts have limited control over a computer. Users with this type of account can run applications, but they cannot install programs. </a:t>
            </a:r>
          </a:p>
          <a:p>
            <a:endParaRPr lang="en-US" sz="1400" dirty="0"/>
          </a:p>
        </p:txBody>
      </p:sp>
      <p:pic>
        <p:nvPicPr>
          <p:cNvPr id="3" name="Picture 2" descr="A figure is a screenshot of the user account settings in Windows 10. The Change account type dialog box is displayed and it offers two choices for type of account: Administrator or Standard User." title="creating accounts">
            <a:extLst>
              <a:ext uri="{FF2B5EF4-FFF2-40B4-BE49-F238E27FC236}">
                <a16:creationId xmlns:a16="http://schemas.microsoft.com/office/drawing/2014/main" id="{538A2238-CF0C-4DF3-A7CD-807D1D642131}"/>
              </a:ext>
            </a:extLst>
          </p:cNvPr>
          <p:cNvPicPr>
            <a:picLocks noChangeAspect="1"/>
          </p:cNvPicPr>
          <p:nvPr/>
        </p:nvPicPr>
        <p:blipFill>
          <a:blip r:embed="rId4"/>
          <a:stretch>
            <a:fillRect/>
          </a:stretch>
        </p:blipFill>
        <p:spPr>
          <a:xfrm>
            <a:off x="4572000" y="1076770"/>
            <a:ext cx="4348076" cy="2989960"/>
          </a:xfrm>
          <a:prstGeom prst="rect">
            <a:avLst/>
          </a:prstGeom>
        </p:spPr>
      </p:pic>
    </p:spTree>
    <p:custDataLst>
      <p:tags r:id="rId1"/>
    </p:custDataLst>
    <p:extLst>
      <p:ext uri="{BB962C8B-B14F-4D97-AF65-F5344CB8AC3E}">
        <p14:creationId xmlns:p14="http://schemas.microsoft.com/office/powerpoint/2010/main" val="1129188281"/>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Basic Windows Installation</a:t>
            </a:r>
            <a:br>
              <a:rPr lang="en-US" altLang="en-US" sz="1600" dirty="0"/>
            </a:br>
            <a:r>
              <a:rPr lang="en-US" altLang="en-US" dirty="0"/>
              <a:t>Finalize the Installation</a:t>
            </a:r>
          </a:p>
        </p:txBody>
      </p:sp>
      <p:sp>
        <p:nvSpPr>
          <p:cNvPr id="5" name="TextBox 4">
            <a:extLst>
              <a:ext uri="{FF2B5EF4-FFF2-40B4-BE49-F238E27FC236}">
                <a16:creationId xmlns:a16="http://schemas.microsoft.com/office/drawing/2014/main" id="{B457C0CF-72E8-43DD-8416-93A71908DD38}"/>
              </a:ext>
            </a:extLst>
          </p:cNvPr>
          <p:cNvSpPr txBox="1"/>
          <p:nvPr/>
        </p:nvSpPr>
        <p:spPr>
          <a:xfrm>
            <a:off x="136732" y="1125200"/>
            <a:ext cx="3529413" cy="3108543"/>
          </a:xfrm>
          <a:prstGeom prst="rect">
            <a:avLst/>
          </a:prstGeom>
          <a:noFill/>
        </p:spPr>
        <p:txBody>
          <a:bodyPr wrap="square" rtlCol="0">
            <a:spAutoFit/>
          </a:bodyPr>
          <a:lstStyle/>
          <a:p>
            <a:r>
              <a:rPr lang="en-US" sz="1400" b="1" dirty="0">
                <a:solidFill>
                  <a:srgbClr val="000000"/>
                </a:solidFill>
              </a:rPr>
              <a:t>Windows Update </a:t>
            </a:r>
            <a:endParaRPr lang="en-US" sz="1400" dirty="0">
              <a:solidFill>
                <a:srgbClr val="000000"/>
              </a:solidFill>
            </a:endParaRPr>
          </a:p>
          <a:p>
            <a:r>
              <a:rPr lang="en-US" sz="1400" dirty="0">
                <a:solidFill>
                  <a:srgbClr val="000000"/>
                </a:solidFill>
              </a:rPr>
              <a:t>To update the OS after the initial installation, Microsoft Windows Update is used to scan for new software and install service packs and patches.</a:t>
            </a:r>
          </a:p>
          <a:p>
            <a:endParaRPr lang="en-US" sz="1400" b="1" dirty="0">
              <a:solidFill>
                <a:srgbClr val="000000"/>
              </a:solidFill>
            </a:endParaRPr>
          </a:p>
          <a:p>
            <a:r>
              <a:rPr lang="en-US" sz="1400" b="1" dirty="0">
                <a:solidFill>
                  <a:srgbClr val="000000"/>
                </a:solidFill>
              </a:rPr>
              <a:t>Device Manager </a:t>
            </a:r>
            <a:endParaRPr lang="en-US" sz="1400" dirty="0">
              <a:solidFill>
                <a:srgbClr val="000000"/>
              </a:solidFill>
            </a:endParaRPr>
          </a:p>
          <a:p>
            <a:r>
              <a:rPr lang="en-US" sz="1400" dirty="0">
                <a:solidFill>
                  <a:srgbClr val="000000"/>
                </a:solidFill>
              </a:rPr>
              <a:t>After installation, verify that all hardware is installed correctly. The Device Manager is used to locate device problems and install the correct or updated drivers in Windows.</a:t>
            </a:r>
          </a:p>
          <a:p>
            <a:r>
              <a:rPr lang="en-US" sz="1400" dirty="0">
                <a:solidFill>
                  <a:srgbClr val="000000"/>
                </a:solidFill>
              </a:rPr>
              <a:t>The figure shows the Windows Update and Device Manager utilities on Windows 10.</a:t>
            </a:r>
          </a:p>
        </p:txBody>
      </p:sp>
      <p:pic>
        <p:nvPicPr>
          <p:cNvPr id="2" name="Picture 1" descr="The figure shows two screenshots. One is of the Windows Update utility accessed from within Settings, showing No updates available. The other is the Device Manager utility which lists all installed hardware devices." title="Windows update">
            <a:extLst>
              <a:ext uri="{FF2B5EF4-FFF2-40B4-BE49-F238E27FC236}">
                <a16:creationId xmlns:a16="http://schemas.microsoft.com/office/drawing/2014/main" id="{DC87E379-EE78-4B40-8D5A-2BC4FCFA9841}"/>
              </a:ext>
            </a:extLst>
          </p:cNvPr>
          <p:cNvPicPr>
            <a:picLocks noChangeAspect="1"/>
          </p:cNvPicPr>
          <p:nvPr/>
        </p:nvPicPr>
        <p:blipFill>
          <a:blip r:embed="rId4"/>
          <a:stretch>
            <a:fillRect/>
          </a:stretch>
        </p:blipFill>
        <p:spPr>
          <a:xfrm>
            <a:off x="3864524" y="1272413"/>
            <a:ext cx="4783907" cy="2815883"/>
          </a:xfrm>
          <a:prstGeom prst="rect">
            <a:avLst/>
          </a:prstGeom>
        </p:spPr>
      </p:pic>
    </p:spTree>
    <p:custDataLst>
      <p:tags r:id="rId1"/>
    </p:custDataLst>
    <p:extLst>
      <p:ext uri="{BB962C8B-B14F-4D97-AF65-F5344CB8AC3E}">
        <p14:creationId xmlns:p14="http://schemas.microsoft.com/office/powerpoint/2010/main" val="1766311767"/>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Basic Windows Installation</a:t>
            </a:r>
            <a:br>
              <a:rPr lang="en-US" altLang="en-US" sz="1600" dirty="0"/>
            </a:br>
            <a:r>
              <a:rPr lang="en-US" altLang="en-US" dirty="0"/>
              <a:t>Lab - Finalize the Windows Installation</a:t>
            </a:r>
          </a:p>
        </p:txBody>
      </p:sp>
      <p:sp>
        <p:nvSpPr>
          <p:cNvPr id="3" name="TextBox 2">
            <a:extLst>
              <a:ext uri="{FF2B5EF4-FFF2-40B4-BE49-F238E27FC236}">
                <a16:creationId xmlns:a16="http://schemas.microsoft.com/office/drawing/2014/main" id="{9ACF27BC-DD55-4D5C-84A1-7D2E14D12AB4}"/>
              </a:ext>
            </a:extLst>
          </p:cNvPr>
          <p:cNvSpPr txBox="1"/>
          <p:nvPr/>
        </p:nvSpPr>
        <p:spPr>
          <a:xfrm>
            <a:off x="275820" y="1001166"/>
            <a:ext cx="8353569" cy="369332"/>
          </a:xfrm>
          <a:prstGeom prst="rect">
            <a:avLst/>
          </a:prstGeom>
          <a:noFill/>
        </p:spPr>
        <p:txBody>
          <a:bodyPr wrap="none" rtlCol="0">
            <a:spAutoFit/>
          </a:bodyPr>
          <a:lstStyle/>
          <a:p>
            <a:r>
              <a:rPr lang="en-US" dirty="0"/>
              <a:t>In this lab, you will add user accounts and finalize an installation of Windows 10.</a:t>
            </a:r>
          </a:p>
        </p:txBody>
      </p:sp>
    </p:spTree>
    <p:custDataLst>
      <p:tags r:id="rId1"/>
    </p:custDataLst>
    <p:extLst>
      <p:ext uri="{BB962C8B-B14F-4D97-AF65-F5344CB8AC3E}">
        <p14:creationId xmlns:p14="http://schemas.microsoft.com/office/powerpoint/2010/main" val="1232771882"/>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Custom Installation Options</a:t>
            </a:r>
            <a:br>
              <a:rPr lang="en-US" altLang="en-US" sz="1600" dirty="0"/>
            </a:br>
            <a:r>
              <a:rPr lang="en-US" altLang="en-US" dirty="0"/>
              <a:t>Disk Cloning</a:t>
            </a:r>
          </a:p>
        </p:txBody>
      </p:sp>
      <p:sp>
        <p:nvSpPr>
          <p:cNvPr id="4" name="TextBox 3">
            <a:extLst>
              <a:ext uri="{FF2B5EF4-FFF2-40B4-BE49-F238E27FC236}">
                <a16:creationId xmlns:a16="http://schemas.microsoft.com/office/drawing/2014/main" id="{F3C0C7B8-65F2-4300-9EAD-DC842218B56F}"/>
              </a:ext>
            </a:extLst>
          </p:cNvPr>
          <p:cNvSpPr txBox="1"/>
          <p:nvPr/>
        </p:nvSpPr>
        <p:spPr>
          <a:xfrm>
            <a:off x="215152" y="850219"/>
            <a:ext cx="4819426" cy="3539430"/>
          </a:xfrm>
          <a:prstGeom prst="rect">
            <a:avLst/>
          </a:prstGeom>
          <a:noFill/>
        </p:spPr>
        <p:txBody>
          <a:bodyPr wrap="square" rtlCol="0">
            <a:spAutoFit/>
          </a:bodyPr>
          <a:lstStyle/>
          <a:p>
            <a:r>
              <a:rPr lang="en-US" sz="1400" dirty="0">
                <a:solidFill>
                  <a:srgbClr val="000000"/>
                </a:solidFill>
              </a:rPr>
              <a:t>Installing an OS on multiple computers takes time. To simplify, administrators usually elect a computer to act as a base system and go through the regular operating system installation process. After the OS is installed in the base computer, a specific program is used to duplicate all the information on its disk, sector by sector, to another disk. This new disk, usually an external device, now contains a fully deployed operating system and can be used to quickly deploy a fresh copy of the base operating system and any installed applications and data. </a:t>
            </a:r>
          </a:p>
          <a:p>
            <a:endParaRPr lang="en-US" sz="1400" dirty="0">
              <a:solidFill>
                <a:srgbClr val="000000"/>
              </a:solidFill>
            </a:endParaRPr>
          </a:p>
          <a:p>
            <a:r>
              <a:rPr lang="en-US" sz="1400" dirty="0">
                <a:solidFill>
                  <a:srgbClr val="000000"/>
                </a:solidFill>
              </a:rPr>
              <a:t>If an undesirable setting is accidentally included during the base installation, an administrator can use Microsoft’s System Preparation (Sysprep) tool to remove it before creating the final image. </a:t>
            </a:r>
          </a:p>
          <a:p>
            <a:endParaRPr lang="en-US" sz="1400" dirty="0"/>
          </a:p>
        </p:txBody>
      </p:sp>
      <p:pic>
        <p:nvPicPr>
          <p:cNvPr id="2" name="Picture 1" descr="The figure shows the System Preparation (Sysprep) Tool 3.14 dialog box in Windows." title="Sysprep">
            <a:extLst>
              <a:ext uri="{FF2B5EF4-FFF2-40B4-BE49-F238E27FC236}">
                <a16:creationId xmlns:a16="http://schemas.microsoft.com/office/drawing/2014/main" id="{86848ED1-B8FB-4E69-AB42-07CB49628E66}"/>
              </a:ext>
            </a:extLst>
          </p:cNvPr>
          <p:cNvPicPr>
            <a:picLocks noChangeAspect="1"/>
          </p:cNvPicPr>
          <p:nvPr/>
        </p:nvPicPr>
        <p:blipFill>
          <a:blip r:embed="rId4"/>
          <a:stretch>
            <a:fillRect/>
          </a:stretch>
        </p:blipFill>
        <p:spPr>
          <a:xfrm>
            <a:off x="5358653" y="1215613"/>
            <a:ext cx="3139658" cy="2409825"/>
          </a:xfrm>
          <a:prstGeom prst="rect">
            <a:avLst/>
          </a:prstGeom>
        </p:spPr>
      </p:pic>
    </p:spTree>
    <p:custDataLst>
      <p:tags r:id="rId1"/>
    </p:custDataLst>
    <p:extLst>
      <p:ext uri="{BB962C8B-B14F-4D97-AF65-F5344CB8AC3E}">
        <p14:creationId xmlns:p14="http://schemas.microsoft.com/office/powerpoint/2010/main" val="2520148249"/>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Custom Installation Options</a:t>
            </a:r>
            <a:br>
              <a:rPr lang="en-US" altLang="en-US" sz="1600" dirty="0"/>
            </a:br>
            <a:r>
              <a:rPr lang="en-US" altLang="en-US" dirty="0"/>
              <a:t>Other Installation Methods</a:t>
            </a:r>
          </a:p>
        </p:txBody>
      </p:sp>
      <p:sp>
        <p:nvSpPr>
          <p:cNvPr id="3" name="TextBox 2">
            <a:extLst>
              <a:ext uri="{FF2B5EF4-FFF2-40B4-BE49-F238E27FC236}">
                <a16:creationId xmlns:a16="http://schemas.microsoft.com/office/drawing/2014/main" id="{D5D0B44D-B5D3-496B-B729-3DF3C5821E27}"/>
              </a:ext>
            </a:extLst>
          </p:cNvPr>
          <p:cNvSpPr txBox="1"/>
          <p:nvPr/>
        </p:nvSpPr>
        <p:spPr>
          <a:xfrm>
            <a:off x="236668" y="850219"/>
            <a:ext cx="4227756" cy="3970318"/>
          </a:xfrm>
          <a:prstGeom prst="rect">
            <a:avLst/>
          </a:prstGeom>
          <a:noFill/>
        </p:spPr>
        <p:txBody>
          <a:bodyPr wrap="square" rtlCol="0">
            <a:spAutoFit/>
          </a:bodyPr>
          <a:lstStyle/>
          <a:p>
            <a:r>
              <a:rPr lang="en-US" sz="1400" dirty="0">
                <a:solidFill>
                  <a:srgbClr val="000000"/>
                </a:solidFill>
              </a:rPr>
              <a:t>Windows has several different types of custom installations:</a:t>
            </a:r>
          </a:p>
          <a:p>
            <a:pPr marL="285750" indent="-285750">
              <a:buFont typeface="Arial" panose="020B0604020202020204" pitchFamily="34" charset="0"/>
              <a:buChar char="•"/>
            </a:pPr>
            <a:r>
              <a:rPr lang="en-US" sz="1400" b="1" dirty="0">
                <a:solidFill>
                  <a:srgbClr val="000000"/>
                </a:solidFill>
              </a:rPr>
              <a:t>Network Installation</a:t>
            </a:r>
            <a:r>
              <a:rPr lang="en-US" sz="1400" dirty="0">
                <a:solidFill>
                  <a:srgbClr val="000000"/>
                </a:solidFill>
              </a:rPr>
              <a:t> – This includes Preboot Execution Environment (PXE) Installation, Unattended Installation, and Remote Installation.</a:t>
            </a:r>
          </a:p>
          <a:p>
            <a:pPr marL="285750" indent="-285750">
              <a:buFont typeface="Arial" panose="020B0604020202020204" pitchFamily="34" charset="0"/>
              <a:buChar char="•"/>
            </a:pPr>
            <a:r>
              <a:rPr lang="en-US" sz="1400" b="1" dirty="0">
                <a:solidFill>
                  <a:srgbClr val="000000"/>
                </a:solidFill>
              </a:rPr>
              <a:t>Image-based Internal partition Installation</a:t>
            </a:r>
            <a:r>
              <a:rPr lang="en-US" sz="1400" dirty="0">
                <a:solidFill>
                  <a:srgbClr val="000000"/>
                </a:solidFill>
              </a:rPr>
              <a:t> - This is a Windows image stored on an internal (often hidden) partition that can be used to restore Windows to its original state when it was shipped from the factory.</a:t>
            </a:r>
          </a:p>
          <a:p>
            <a:pPr marL="285750" indent="-285750">
              <a:buFont typeface="Arial" panose="020B0604020202020204" pitchFamily="34" charset="0"/>
              <a:buChar char="•"/>
            </a:pPr>
            <a:r>
              <a:rPr lang="en-US" sz="1400" b="1" dirty="0">
                <a:solidFill>
                  <a:srgbClr val="000000"/>
                </a:solidFill>
              </a:rPr>
              <a:t>Other Types of Custom Installations</a:t>
            </a:r>
            <a:r>
              <a:rPr lang="en-US" sz="1400" dirty="0">
                <a:solidFill>
                  <a:srgbClr val="000000"/>
                </a:solidFill>
              </a:rPr>
              <a:t> – This includes Windows Advanced Startup Options, Refresh your PC (Windows 8.x only), System Restore, Upgrade, Repair installation, Remote network installation, Recovery partition, and Refresh/restore.</a:t>
            </a:r>
          </a:p>
          <a:p>
            <a:endParaRPr lang="en-US" sz="1400" dirty="0"/>
          </a:p>
        </p:txBody>
      </p:sp>
      <p:pic>
        <p:nvPicPr>
          <p:cNvPr id="5" name="Picture 4" descr="There are two images on the page showing other Windows installation methods. At the top left is an image of a laptop with the optical drive tray open and a disc inserted. The bottom right image shows a person inserting a flash drive into the USB port of a laptop." title="Installation methods">
            <a:extLst>
              <a:ext uri="{FF2B5EF4-FFF2-40B4-BE49-F238E27FC236}">
                <a16:creationId xmlns:a16="http://schemas.microsoft.com/office/drawing/2014/main" id="{288D83D5-35FE-4E20-9593-039EE6988855}"/>
              </a:ext>
            </a:extLst>
          </p:cNvPr>
          <p:cNvPicPr>
            <a:picLocks noChangeAspect="1"/>
          </p:cNvPicPr>
          <p:nvPr/>
        </p:nvPicPr>
        <p:blipFill>
          <a:blip r:embed="rId4"/>
          <a:stretch>
            <a:fillRect/>
          </a:stretch>
        </p:blipFill>
        <p:spPr>
          <a:xfrm>
            <a:off x="4679578" y="1355463"/>
            <a:ext cx="4156507" cy="2759112"/>
          </a:xfrm>
          <a:prstGeom prst="rect">
            <a:avLst/>
          </a:prstGeom>
        </p:spPr>
      </p:pic>
    </p:spTree>
    <p:custDataLst>
      <p:tags r:id="rId1"/>
    </p:custDataLst>
    <p:extLst>
      <p:ext uri="{BB962C8B-B14F-4D97-AF65-F5344CB8AC3E}">
        <p14:creationId xmlns:p14="http://schemas.microsoft.com/office/powerpoint/2010/main" val="2678553423"/>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Custom Installation Options</a:t>
            </a:r>
            <a:br>
              <a:rPr lang="en-US" altLang="en-US" sz="1600" dirty="0"/>
            </a:br>
            <a:r>
              <a:rPr lang="en-US" altLang="en-US" dirty="0"/>
              <a:t>Remote Network Installation</a:t>
            </a:r>
          </a:p>
        </p:txBody>
      </p:sp>
      <p:sp>
        <p:nvSpPr>
          <p:cNvPr id="2" name="TextBox 1">
            <a:extLst>
              <a:ext uri="{FF2B5EF4-FFF2-40B4-BE49-F238E27FC236}">
                <a16:creationId xmlns:a16="http://schemas.microsoft.com/office/drawing/2014/main" id="{92BD75D2-4C40-403E-AB69-9594D8BE4206}"/>
              </a:ext>
            </a:extLst>
          </p:cNvPr>
          <p:cNvSpPr txBox="1"/>
          <p:nvPr/>
        </p:nvSpPr>
        <p:spPr>
          <a:xfrm>
            <a:off x="225914" y="850219"/>
            <a:ext cx="3657598" cy="3970318"/>
          </a:xfrm>
          <a:prstGeom prst="rect">
            <a:avLst/>
          </a:prstGeom>
          <a:noFill/>
        </p:spPr>
        <p:txBody>
          <a:bodyPr wrap="square" rtlCol="0">
            <a:spAutoFit/>
          </a:bodyPr>
          <a:lstStyle/>
          <a:p>
            <a:r>
              <a:rPr lang="en-US" sz="1400" dirty="0">
                <a:solidFill>
                  <a:srgbClr val="000000"/>
                </a:solidFill>
              </a:rPr>
              <a:t>With remote network installation, the OS installation files are stored on a server. The client computer can access the files remotely. A software package such as Remote Installation Services (RIS) communicates with the client, stores the setup files, and provides the necessary instructions for the client to access the setup files, download them, and begin the OS installation.</a:t>
            </a:r>
          </a:p>
          <a:p>
            <a:r>
              <a:rPr lang="en-US" sz="1400" dirty="0">
                <a:solidFill>
                  <a:srgbClr val="000000"/>
                </a:solidFill>
              </a:rPr>
              <a:t>Because the client computer does not have an OS installed, a special environment must be used to boot the computer, connect to the network, and communicate with the server to begin the installation process. This special environment is known as the Preboot </a:t>
            </a:r>
            <a:r>
              <a:rPr lang="en-US" sz="1400" dirty="0" err="1">
                <a:solidFill>
                  <a:srgbClr val="000000"/>
                </a:solidFill>
              </a:rPr>
              <a:t>eXecution</a:t>
            </a:r>
            <a:r>
              <a:rPr lang="en-US" sz="1400" dirty="0">
                <a:solidFill>
                  <a:srgbClr val="000000"/>
                </a:solidFill>
              </a:rPr>
              <a:t> Environment (PXE).  </a:t>
            </a:r>
          </a:p>
          <a:p>
            <a:endParaRPr lang="en-US" sz="1400" dirty="0"/>
          </a:p>
        </p:txBody>
      </p:sp>
      <p:pic>
        <p:nvPicPr>
          <p:cNvPr id="4" name="Picture 3" descr="The figure shows a Windows Preboot eXecution Environment (PXE) installation. The client is loading setup files from a PXE server over TFTP." title="PXE">
            <a:extLst>
              <a:ext uri="{FF2B5EF4-FFF2-40B4-BE49-F238E27FC236}">
                <a16:creationId xmlns:a16="http://schemas.microsoft.com/office/drawing/2014/main" id="{BCE2DB60-3D03-45B4-AFDE-D00A1A007F00}"/>
              </a:ext>
            </a:extLst>
          </p:cNvPr>
          <p:cNvPicPr>
            <a:picLocks noChangeAspect="1"/>
          </p:cNvPicPr>
          <p:nvPr/>
        </p:nvPicPr>
        <p:blipFill>
          <a:blip r:embed="rId4"/>
          <a:stretch>
            <a:fillRect/>
          </a:stretch>
        </p:blipFill>
        <p:spPr>
          <a:xfrm>
            <a:off x="4045331" y="850219"/>
            <a:ext cx="5098669" cy="2967205"/>
          </a:xfrm>
          <a:prstGeom prst="rect">
            <a:avLst/>
          </a:prstGeom>
        </p:spPr>
      </p:pic>
    </p:spTree>
    <p:custDataLst>
      <p:tags r:id="rId1"/>
    </p:custDataLst>
    <p:extLst>
      <p:ext uri="{BB962C8B-B14F-4D97-AF65-F5344CB8AC3E}">
        <p14:creationId xmlns:p14="http://schemas.microsoft.com/office/powerpoint/2010/main" val="2969669268"/>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Custom Installation Options</a:t>
            </a:r>
            <a:br>
              <a:rPr lang="en-US" altLang="en-US" sz="1600" dirty="0"/>
            </a:br>
            <a:r>
              <a:rPr lang="en-US" altLang="en-US" dirty="0"/>
              <a:t>Unattended Network Installation</a:t>
            </a:r>
          </a:p>
        </p:txBody>
      </p:sp>
      <p:sp>
        <p:nvSpPr>
          <p:cNvPr id="3" name="Rectangle 2">
            <a:extLst>
              <a:ext uri="{FF2B5EF4-FFF2-40B4-BE49-F238E27FC236}">
                <a16:creationId xmlns:a16="http://schemas.microsoft.com/office/drawing/2014/main" id="{A7B52378-49B4-4889-AF83-36729D600AF1}"/>
              </a:ext>
            </a:extLst>
          </p:cNvPr>
          <p:cNvSpPr/>
          <p:nvPr/>
        </p:nvSpPr>
        <p:spPr>
          <a:xfrm>
            <a:off x="0" y="850219"/>
            <a:ext cx="4439491" cy="3539430"/>
          </a:xfrm>
          <a:prstGeom prst="rect">
            <a:avLst/>
          </a:prstGeom>
        </p:spPr>
        <p:txBody>
          <a:bodyPr wrap="square">
            <a:spAutoFit/>
          </a:bodyPr>
          <a:lstStyle/>
          <a:p>
            <a:r>
              <a:rPr lang="en-US" sz="1400" dirty="0">
                <a:solidFill>
                  <a:srgbClr val="000000"/>
                </a:solidFill>
              </a:rPr>
              <a:t>To perform a Windows Unattended installation, setup.exe must be run with the user options found in the answer file. Instead of prompting the user, Setup uses the answers listed in the file.</a:t>
            </a:r>
          </a:p>
          <a:p>
            <a:r>
              <a:rPr lang="en-US" sz="1400" dirty="0">
                <a:solidFill>
                  <a:srgbClr val="000000"/>
                </a:solidFill>
              </a:rPr>
              <a:t>To customize a standard Windows 10 installation, use the System Image Manager (SIM), to create the setup answer file. The answer file is copied to the distribution shared folder on a server. At this point, you can do one of two things:</a:t>
            </a:r>
          </a:p>
          <a:p>
            <a:pPr marL="285750" indent="-285750">
              <a:buFont typeface="Arial" panose="020B0604020202020204" pitchFamily="34" charset="0"/>
              <a:buChar char="•"/>
            </a:pPr>
            <a:r>
              <a:rPr lang="en-US" sz="1400" dirty="0">
                <a:solidFill>
                  <a:srgbClr val="000000"/>
                </a:solidFill>
              </a:rPr>
              <a:t>Run the unattended.bat file on the client machine to prepare the hard drive and install the OS from the server over the network.</a:t>
            </a:r>
          </a:p>
          <a:p>
            <a:pPr marL="285750" indent="-285750">
              <a:buFont typeface="Arial" panose="020B0604020202020204" pitchFamily="34" charset="0"/>
              <a:buChar char="•"/>
            </a:pPr>
            <a:r>
              <a:rPr lang="en-US" sz="1400" dirty="0">
                <a:solidFill>
                  <a:srgbClr val="000000"/>
                </a:solidFill>
              </a:rPr>
              <a:t>Create a boot disk that boots the computer and connects to the distribution shared folder on the server. You then run a batch file containing a set of instructions to install the OS over the network.</a:t>
            </a:r>
          </a:p>
        </p:txBody>
      </p:sp>
      <p:pic>
        <p:nvPicPr>
          <p:cNvPr id="5" name="Picture 4" descr="The image shows the Windows System Image Manager (SIM) tool being used to perform an unattended installation." title="SIM">
            <a:extLst>
              <a:ext uri="{FF2B5EF4-FFF2-40B4-BE49-F238E27FC236}">
                <a16:creationId xmlns:a16="http://schemas.microsoft.com/office/drawing/2014/main" id="{B3C99161-2D34-4743-AE0F-34F2DE35D128}"/>
              </a:ext>
            </a:extLst>
          </p:cNvPr>
          <p:cNvPicPr>
            <a:picLocks noChangeAspect="1"/>
          </p:cNvPicPr>
          <p:nvPr/>
        </p:nvPicPr>
        <p:blipFill>
          <a:blip r:embed="rId4"/>
          <a:stretch>
            <a:fillRect/>
          </a:stretch>
        </p:blipFill>
        <p:spPr>
          <a:xfrm>
            <a:off x="4572000" y="850219"/>
            <a:ext cx="4439491" cy="3831067"/>
          </a:xfrm>
          <a:prstGeom prst="rect">
            <a:avLst/>
          </a:prstGeom>
        </p:spPr>
      </p:pic>
    </p:spTree>
    <p:custDataLst>
      <p:tags r:id="rId1"/>
    </p:custDataLst>
    <p:extLst>
      <p:ext uri="{BB962C8B-B14F-4D97-AF65-F5344CB8AC3E}">
        <p14:creationId xmlns:p14="http://schemas.microsoft.com/office/powerpoint/2010/main" val="2875148140"/>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Custom Installation Options</a:t>
            </a:r>
            <a:br>
              <a:rPr lang="en-US" altLang="en-US" sz="1600" dirty="0"/>
            </a:br>
            <a:r>
              <a:rPr lang="en-US" altLang="en-US" dirty="0"/>
              <a:t>Video Demonstration – Windows Restore and Recovery</a:t>
            </a:r>
          </a:p>
        </p:txBody>
      </p:sp>
      <p:pic>
        <p:nvPicPr>
          <p:cNvPr id="2" name="Picture 1" descr="In this video demonstration, you will learn how to:&#10;Use Advanced Recovery Tools to use System Restore&#10;Use Update and Security to access Recovery Tools&#10;Keep my files or remove everything" title="Windows Restore and Recovery">
            <a:extLst>
              <a:ext uri="{FF2B5EF4-FFF2-40B4-BE49-F238E27FC236}">
                <a16:creationId xmlns:a16="http://schemas.microsoft.com/office/drawing/2014/main" id="{993EF710-D4F0-4460-AC89-38DD8CEB016F}"/>
              </a:ext>
            </a:extLst>
          </p:cNvPr>
          <p:cNvPicPr>
            <a:picLocks noChangeAspect="1"/>
          </p:cNvPicPr>
          <p:nvPr/>
        </p:nvPicPr>
        <p:blipFill>
          <a:blip r:embed="rId4"/>
          <a:stretch>
            <a:fillRect/>
          </a:stretch>
        </p:blipFill>
        <p:spPr>
          <a:xfrm>
            <a:off x="1218396" y="850219"/>
            <a:ext cx="6707208" cy="3845466"/>
          </a:xfrm>
          <a:prstGeom prst="rect">
            <a:avLst/>
          </a:prstGeom>
        </p:spPr>
      </p:pic>
    </p:spTree>
    <p:custDataLst>
      <p:tags r:id="rId1"/>
    </p:custDataLst>
    <p:extLst>
      <p:ext uri="{BB962C8B-B14F-4D97-AF65-F5344CB8AC3E}">
        <p14:creationId xmlns:p14="http://schemas.microsoft.com/office/powerpoint/2010/main" val="1654370337"/>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Custom Installation Options</a:t>
            </a:r>
            <a:br>
              <a:rPr lang="en-US" altLang="en-US" sz="1600" dirty="0"/>
            </a:br>
            <a:r>
              <a:rPr lang="en-US" altLang="en-US" dirty="0"/>
              <a:t>Recovery Partition</a:t>
            </a:r>
          </a:p>
        </p:txBody>
      </p:sp>
      <p:sp>
        <p:nvSpPr>
          <p:cNvPr id="3" name="TextBox 2">
            <a:extLst>
              <a:ext uri="{FF2B5EF4-FFF2-40B4-BE49-F238E27FC236}">
                <a16:creationId xmlns:a16="http://schemas.microsoft.com/office/drawing/2014/main" id="{62A589F6-FED2-4CB8-8B91-8FC8B7B68E56}"/>
              </a:ext>
            </a:extLst>
          </p:cNvPr>
          <p:cNvSpPr txBox="1"/>
          <p:nvPr/>
        </p:nvSpPr>
        <p:spPr>
          <a:xfrm>
            <a:off x="204396" y="850219"/>
            <a:ext cx="3453205" cy="3323987"/>
          </a:xfrm>
          <a:prstGeom prst="rect">
            <a:avLst/>
          </a:prstGeom>
          <a:noFill/>
        </p:spPr>
        <p:txBody>
          <a:bodyPr wrap="square" rtlCol="0">
            <a:spAutoFit/>
          </a:bodyPr>
          <a:lstStyle/>
          <a:p>
            <a:r>
              <a:rPr lang="en-US" sz="1400" dirty="0"/>
              <a:t>Some Windows computers contain a section of the disk that is inaccessible to the user. This partition, called a recovery partition, contains an image that can be used to restore the computer to its original configuration.</a:t>
            </a:r>
          </a:p>
          <a:p>
            <a:r>
              <a:rPr lang="en-US" sz="1400" dirty="0"/>
              <a:t>The recovery partition is often hidden to prevent it from being used for anything other than restoration. To restore the computer using the recovery partition, you often must use a special key or key combination when the computer is starting. Sometimes, the option to restore from the factory recovery partition is located in the BIOS or found in Windows.</a:t>
            </a:r>
          </a:p>
        </p:txBody>
      </p:sp>
      <p:pic>
        <p:nvPicPr>
          <p:cNvPr id="2" name="Picture 1" descr="The figure is a screenshot of the Disk Management utility showing the partition containing the Windows RE (Recovery Environment) tools." title="Windows Recovery"/>
          <p:cNvPicPr>
            <a:picLocks noChangeAspect="1"/>
          </p:cNvPicPr>
          <p:nvPr/>
        </p:nvPicPr>
        <p:blipFill>
          <a:blip r:embed="rId4"/>
          <a:stretch>
            <a:fillRect/>
          </a:stretch>
        </p:blipFill>
        <p:spPr>
          <a:xfrm>
            <a:off x="4310451" y="854919"/>
            <a:ext cx="4637606" cy="3595701"/>
          </a:xfrm>
          <a:prstGeom prst="rect">
            <a:avLst/>
          </a:prstGeom>
        </p:spPr>
      </p:pic>
    </p:spTree>
    <p:custDataLst>
      <p:tags r:id="rId1"/>
    </p:custDataLst>
    <p:extLst>
      <p:ext uri="{BB962C8B-B14F-4D97-AF65-F5344CB8AC3E}">
        <p14:creationId xmlns:p14="http://schemas.microsoft.com/office/powerpoint/2010/main" val="2041342722"/>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Custom Installation Options</a:t>
            </a:r>
            <a:br>
              <a:rPr lang="en-US" altLang="en-US" sz="1600" dirty="0"/>
            </a:br>
            <a:r>
              <a:rPr lang="en-US" altLang="en-US" dirty="0"/>
              <a:t>Upgrade Methods</a:t>
            </a:r>
          </a:p>
        </p:txBody>
      </p:sp>
      <p:sp>
        <p:nvSpPr>
          <p:cNvPr id="2" name="TextBox 1">
            <a:extLst>
              <a:ext uri="{FF2B5EF4-FFF2-40B4-BE49-F238E27FC236}">
                <a16:creationId xmlns:a16="http://schemas.microsoft.com/office/drawing/2014/main" id="{70B49267-E58C-4AA4-8486-4A587E20945A}"/>
              </a:ext>
            </a:extLst>
          </p:cNvPr>
          <p:cNvSpPr txBox="1"/>
          <p:nvPr/>
        </p:nvSpPr>
        <p:spPr>
          <a:xfrm>
            <a:off x="193639" y="850219"/>
            <a:ext cx="4260027" cy="3539430"/>
          </a:xfrm>
          <a:prstGeom prst="rect">
            <a:avLst/>
          </a:prstGeom>
          <a:noFill/>
        </p:spPr>
        <p:txBody>
          <a:bodyPr wrap="square" rtlCol="0">
            <a:spAutoFit/>
          </a:bodyPr>
          <a:lstStyle/>
          <a:p>
            <a:pPr marL="285750" indent="-285750">
              <a:buFont typeface="Arial" panose="020B0604020202020204" pitchFamily="34" charset="0"/>
              <a:buChar char="•"/>
            </a:pPr>
            <a:r>
              <a:rPr lang="en-US" sz="1400" b="1" dirty="0">
                <a:solidFill>
                  <a:srgbClr val="000000"/>
                </a:solidFill>
              </a:rPr>
              <a:t>In-place upgrade</a:t>
            </a:r>
            <a:r>
              <a:rPr lang="en-US" sz="1400" dirty="0">
                <a:solidFill>
                  <a:srgbClr val="000000"/>
                </a:solidFill>
              </a:rPr>
              <a:t> - This will update the OS and migrate apps and settings to the new OS. The System Center Configuration Manager (Configuration Manager) task sequence can be used to completely automate the process. When upgrading Windows 7 or Windows 8 to Windows 10, the Windows installation program (Setup.exe) will perform an in-place upgrade, which automatically preserves all data, settings, applications, and drivers from the existing OS version. </a:t>
            </a:r>
          </a:p>
          <a:p>
            <a:pPr marL="285750" indent="-285750">
              <a:buFont typeface="Arial" panose="020B0604020202020204" pitchFamily="34" charset="0"/>
              <a:buChar char="•"/>
            </a:pPr>
            <a:r>
              <a:rPr lang="en-US" sz="1400" b="1" dirty="0">
                <a:solidFill>
                  <a:srgbClr val="000000"/>
                </a:solidFill>
              </a:rPr>
              <a:t>Clean install</a:t>
            </a:r>
            <a:r>
              <a:rPr lang="en-US" sz="1400" dirty="0">
                <a:solidFill>
                  <a:srgbClr val="000000"/>
                </a:solidFill>
              </a:rPr>
              <a:t> - Another way to upgrade to a newer version of Windows is to perform a clean upgrade. Because a clean install will wipe the drive completely, all files and data should be saved to some form of backup drive.</a:t>
            </a:r>
            <a:endParaRPr lang="en-US" sz="1200" dirty="0">
              <a:solidFill>
                <a:srgbClr val="000000"/>
              </a:solidFill>
            </a:endParaRPr>
          </a:p>
        </p:txBody>
      </p:sp>
      <p:pic>
        <p:nvPicPr>
          <p:cNvPr id="3" name="Picture 2" descr="The figure shows the Configuration Manager Upgrade Task Sequence Editor for Windows 10. Upgrade Operating System has been selected." title="upgrade operationg system"/>
          <p:cNvPicPr>
            <a:picLocks noChangeAspect="1"/>
          </p:cNvPicPr>
          <p:nvPr/>
        </p:nvPicPr>
        <p:blipFill>
          <a:blip r:embed="rId4"/>
          <a:stretch>
            <a:fillRect/>
          </a:stretch>
        </p:blipFill>
        <p:spPr>
          <a:xfrm>
            <a:off x="4647305" y="850219"/>
            <a:ext cx="4176616" cy="3745172"/>
          </a:xfrm>
          <a:prstGeom prst="rect">
            <a:avLst/>
          </a:prstGeom>
        </p:spPr>
      </p:pic>
    </p:spTree>
    <p:custDataLst>
      <p:tags r:id="rId1"/>
    </p:custDataLst>
    <p:extLst>
      <p:ext uri="{BB962C8B-B14F-4D97-AF65-F5344CB8AC3E}">
        <p14:creationId xmlns:p14="http://schemas.microsoft.com/office/powerpoint/2010/main" val="4122388166"/>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Windows Boot Sequence</a:t>
            </a:r>
            <a:br>
              <a:rPr lang="en-US" altLang="en-US" sz="1600" dirty="0"/>
            </a:br>
            <a:r>
              <a:rPr lang="en-US" altLang="en-US" dirty="0"/>
              <a:t>Windows Boot Sequence</a:t>
            </a:r>
          </a:p>
        </p:txBody>
      </p:sp>
      <p:sp>
        <p:nvSpPr>
          <p:cNvPr id="3" name="TextBox 2">
            <a:extLst>
              <a:ext uri="{FF2B5EF4-FFF2-40B4-BE49-F238E27FC236}">
                <a16:creationId xmlns:a16="http://schemas.microsoft.com/office/drawing/2014/main" id="{ACAFDA6E-508F-4A10-B0AA-7E59ABBB9A39}"/>
              </a:ext>
            </a:extLst>
          </p:cNvPr>
          <p:cNvSpPr txBox="1"/>
          <p:nvPr/>
        </p:nvSpPr>
        <p:spPr>
          <a:xfrm>
            <a:off x="107578" y="850219"/>
            <a:ext cx="4066389" cy="3323987"/>
          </a:xfrm>
          <a:prstGeom prst="rect">
            <a:avLst/>
          </a:prstGeom>
          <a:noFill/>
        </p:spPr>
        <p:txBody>
          <a:bodyPr wrap="square" rtlCol="0">
            <a:spAutoFit/>
          </a:bodyPr>
          <a:lstStyle/>
          <a:p>
            <a:r>
              <a:rPr lang="en-US" sz="1400" dirty="0">
                <a:solidFill>
                  <a:srgbClr val="000000"/>
                </a:solidFill>
              </a:rPr>
              <a:t>After POST, the BIOS locates and reads the configuration settings stored in the CMOS memory. The boot device priority is the order in which devices are checked to locate the bootable partition. The BIOS boots the computer using the first drive that contains a valid boot sector. This sector contains the Master Boot Record (MBR). The MBR identifies the Volume Boot Record (VBR) which loads the boot manager, which for Windows is bootmgr.exe.</a:t>
            </a:r>
          </a:p>
          <a:p>
            <a:endParaRPr lang="en-US" sz="1400" dirty="0">
              <a:solidFill>
                <a:srgbClr val="000000"/>
              </a:solidFill>
            </a:endParaRPr>
          </a:p>
          <a:p>
            <a:r>
              <a:rPr lang="en-US" sz="1400" dirty="0">
                <a:solidFill>
                  <a:srgbClr val="000000"/>
                </a:solidFill>
              </a:rPr>
              <a:t>Hard drives, network drives, USB drives, and even removable media can be used in the boot order, depending on the capabilities of the motherboard. </a:t>
            </a:r>
          </a:p>
        </p:txBody>
      </p:sp>
      <p:pic>
        <p:nvPicPr>
          <p:cNvPr id="4" name="Picture 3" descr="The figure displays the boot device priority settings from within the BIOS Setup Utility. It shows the 1st Boot Device as the CD/DVD drive and the 2nd Boot Device as the SATA hard drive." title="BIOS">
            <a:extLst>
              <a:ext uri="{FF2B5EF4-FFF2-40B4-BE49-F238E27FC236}">
                <a16:creationId xmlns:a16="http://schemas.microsoft.com/office/drawing/2014/main" id="{0E9F02F8-A446-4720-B9C2-00D54D927EBE}"/>
              </a:ext>
            </a:extLst>
          </p:cNvPr>
          <p:cNvPicPr>
            <a:picLocks noChangeAspect="1"/>
          </p:cNvPicPr>
          <p:nvPr/>
        </p:nvPicPr>
        <p:blipFill>
          <a:blip r:embed="rId4"/>
          <a:stretch>
            <a:fillRect/>
          </a:stretch>
        </p:blipFill>
        <p:spPr>
          <a:xfrm>
            <a:off x="4249274" y="850219"/>
            <a:ext cx="4808277" cy="3037505"/>
          </a:xfrm>
          <a:prstGeom prst="rect">
            <a:avLst/>
          </a:prstGeom>
        </p:spPr>
      </p:pic>
    </p:spTree>
    <p:custDataLst>
      <p:tags r:id="rId1"/>
    </p:custDataLst>
    <p:extLst>
      <p:ext uri="{BB962C8B-B14F-4D97-AF65-F5344CB8AC3E}">
        <p14:creationId xmlns:p14="http://schemas.microsoft.com/office/powerpoint/2010/main" val="1809582103"/>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Windows Boot Sequence</a:t>
            </a:r>
            <a:br>
              <a:rPr lang="en-US" altLang="en-US" sz="1600" dirty="0"/>
            </a:br>
            <a:r>
              <a:rPr lang="en-US" altLang="en-US" dirty="0"/>
              <a:t>Windows 7 Startup Modes</a:t>
            </a:r>
          </a:p>
        </p:txBody>
      </p:sp>
      <p:sp>
        <p:nvSpPr>
          <p:cNvPr id="2" name="TextBox 1">
            <a:extLst>
              <a:ext uri="{FF2B5EF4-FFF2-40B4-BE49-F238E27FC236}">
                <a16:creationId xmlns:a16="http://schemas.microsoft.com/office/drawing/2014/main" id="{64870B68-9BD5-4EAB-A3FA-72CC599E784C}"/>
              </a:ext>
            </a:extLst>
          </p:cNvPr>
          <p:cNvSpPr txBox="1"/>
          <p:nvPr/>
        </p:nvSpPr>
        <p:spPr>
          <a:xfrm>
            <a:off x="172122" y="850219"/>
            <a:ext cx="4023360" cy="3754874"/>
          </a:xfrm>
          <a:prstGeom prst="rect">
            <a:avLst/>
          </a:prstGeom>
          <a:noFill/>
        </p:spPr>
        <p:txBody>
          <a:bodyPr wrap="square" rtlCol="0">
            <a:spAutoFit/>
          </a:bodyPr>
          <a:lstStyle/>
          <a:p>
            <a:r>
              <a:rPr lang="en-US" sz="1400" dirty="0">
                <a:solidFill>
                  <a:srgbClr val="000000"/>
                </a:solidFill>
              </a:rPr>
              <a:t>Pressing the F8 key during the boot process opens the Windows Advanced Boot Options menu. Users can select how to boot Windows. 4 startup options:</a:t>
            </a:r>
          </a:p>
          <a:p>
            <a:pPr marL="285750" indent="-285750">
              <a:buFont typeface="Arial" panose="020B0604020202020204" pitchFamily="34" charset="0"/>
              <a:buChar char="•"/>
            </a:pPr>
            <a:r>
              <a:rPr lang="en-US" sz="1400" b="1" dirty="0">
                <a:solidFill>
                  <a:srgbClr val="000000"/>
                </a:solidFill>
              </a:rPr>
              <a:t>Safe Mode</a:t>
            </a:r>
            <a:r>
              <a:rPr lang="en-US" sz="1400" dirty="0">
                <a:solidFill>
                  <a:srgbClr val="000000"/>
                </a:solidFill>
              </a:rPr>
              <a:t> – A diagnostic mode used to troubleshoot Windows and Windows startup. Functionality is limited as many device drivers are not loaded.</a:t>
            </a:r>
          </a:p>
          <a:p>
            <a:pPr marL="285750" indent="-285750">
              <a:buFont typeface="Arial" panose="020B0604020202020204" pitchFamily="34" charset="0"/>
              <a:buChar char="•"/>
            </a:pPr>
            <a:r>
              <a:rPr lang="en-US" sz="1400" b="1" dirty="0">
                <a:solidFill>
                  <a:srgbClr val="000000"/>
                </a:solidFill>
              </a:rPr>
              <a:t>Safe Mode with Networking </a:t>
            </a:r>
            <a:r>
              <a:rPr lang="en-US" sz="1400" dirty="0">
                <a:solidFill>
                  <a:srgbClr val="000000"/>
                </a:solidFill>
              </a:rPr>
              <a:t>- Starts Windows in Safe Mode with networking support.</a:t>
            </a:r>
          </a:p>
          <a:p>
            <a:pPr marL="285750" indent="-285750">
              <a:buFont typeface="Arial" panose="020B0604020202020204" pitchFamily="34" charset="0"/>
              <a:buChar char="•"/>
            </a:pPr>
            <a:r>
              <a:rPr lang="en-US" sz="1400" b="1" dirty="0">
                <a:solidFill>
                  <a:srgbClr val="000000"/>
                </a:solidFill>
              </a:rPr>
              <a:t>Safe Mode with Command Prompt</a:t>
            </a:r>
            <a:r>
              <a:rPr lang="en-US" sz="1400" dirty="0">
                <a:solidFill>
                  <a:srgbClr val="000000"/>
                </a:solidFill>
              </a:rPr>
              <a:t> - Starts Windows and loads the command prompt instead of the GUI.</a:t>
            </a:r>
          </a:p>
          <a:p>
            <a:pPr marL="285750" indent="-285750">
              <a:buFont typeface="Arial" panose="020B0604020202020204" pitchFamily="34" charset="0"/>
              <a:buChar char="•"/>
            </a:pPr>
            <a:r>
              <a:rPr lang="en-US" sz="1400" b="1" dirty="0">
                <a:solidFill>
                  <a:srgbClr val="000000"/>
                </a:solidFill>
              </a:rPr>
              <a:t>Last Known Good Configuration</a:t>
            </a:r>
            <a:r>
              <a:rPr lang="en-US" sz="1400" dirty="0">
                <a:solidFill>
                  <a:srgbClr val="000000"/>
                </a:solidFill>
              </a:rPr>
              <a:t> - Loads the configuration settings that were used the last time that Windows started successfully. </a:t>
            </a:r>
          </a:p>
        </p:txBody>
      </p:sp>
      <p:pic>
        <p:nvPicPr>
          <p:cNvPr id="5" name="Picture 4" descr="The figure shows the Windows Advanced Boot Options menu in Windows 7 with its various startup options. These include: Safe Mode, Safe Mode with Networking, Safe Mode with Command Prompt, Last Know Good Configuration (Advanced), and other options." title="Safe Mode">
            <a:extLst>
              <a:ext uri="{FF2B5EF4-FFF2-40B4-BE49-F238E27FC236}">
                <a16:creationId xmlns:a16="http://schemas.microsoft.com/office/drawing/2014/main" id="{E89F4B92-7CCD-4C8D-AAC8-DE47CA5263B3}"/>
              </a:ext>
            </a:extLst>
          </p:cNvPr>
          <p:cNvPicPr>
            <a:picLocks noChangeAspect="1"/>
          </p:cNvPicPr>
          <p:nvPr/>
        </p:nvPicPr>
        <p:blipFill>
          <a:blip r:embed="rId4"/>
          <a:stretch>
            <a:fillRect/>
          </a:stretch>
        </p:blipFill>
        <p:spPr>
          <a:xfrm>
            <a:off x="4367604" y="850219"/>
            <a:ext cx="4552043" cy="3269960"/>
          </a:xfrm>
          <a:prstGeom prst="rect">
            <a:avLst/>
          </a:prstGeom>
        </p:spPr>
      </p:pic>
    </p:spTree>
    <p:custDataLst>
      <p:tags r:id="rId1"/>
    </p:custDataLst>
    <p:extLst>
      <p:ext uri="{BB962C8B-B14F-4D97-AF65-F5344CB8AC3E}">
        <p14:creationId xmlns:p14="http://schemas.microsoft.com/office/powerpoint/2010/main" val="3892640691"/>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92668"/>
            <a:ext cx="9144000" cy="757551"/>
          </a:xfrm>
        </p:spPr>
        <p:txBody>
          <a:bodyPr/>
          <a:lstStyle/>
          <a:p>
            <a:r>
              <a:rPr lang="en-US" altLang="en-US" sz="1600" dirty="0"/>
              <a:t>Windows Boot Sequence</a:t>
            </a:r>
            <a:br>
              <a:rPr lang="en-US" altLang="en-US" sz="1600" dirty="0"/>
            </a:br>
            <a:r>
              <a:rPr lang="en-US" altLang="en-US" dirty="0"/>
              <a:t>Windows 8 and 10 Startup Modes</a:t>
            </a:r>
          </a:p>
        </p:txBody>
      </p:sp>
      <p:sp>
        <p:nvSpPr>
          <p:cNvPr id="3" name="TextBox 2">
            <a:extLst>
              <a:ext uri="{FF2B5EF4-FFF2-40B4-BE49-F238E27FC236}">
                <a16:creationId xmlns:a16="http://schemas.microsoft.com/office/drawing/2014/main" id="{34B4C2BF-9C1F-4013-A8BF-BF874F5C897D}"/>
              </a:ext>
            </a:extLst>
          </p:cNvPr>
          <p:cNvSpPr txBox="1"/>
          <p:nvPr/>
        </p:nvSpPr>
        <p:spPr>
          <a:xfrm>
            <a:off x="236669" y="1129553"/>
            <a:ext cx="3625326" cy="3323987"/>
          </a:xfrm>
          <a:prstGeom prst="rect">
            <a:avLst/>
          </a:prstGeom>
          <a:noFill/>
        </p:spPr>
        <p:txBody>
          <a:bodyPr wrap="square" rtlCol="0">
            <a:spAutoFit/>
          </a:bodyPr>
          <a:lstStyle/>
          <a:p>
            <a:r>
              <a:rPr lang="en-US" sz="1400" dirty="0">
                <a:solidFill>
                  <a:srgbClr val="000000"/>
                </a:solidFill>
              </a:rPr>
              <a:t>Both Windows 8 and Windows 10 boot too quickly to use F8 to access startup settings. Instead, hold the Shift key and select the Restart option in the Power menu. This will display the Choose an Option screen. To get the startup settings, select Troubleshoot, then from the next screen select Advanced options. Inside Advanced options select Startup settings, then on the next screen select Restart. The computer will then restart and display the Startup Settings menu shown in the figure. To choose a startup option use number or function keys F1-F9 that corresponds to the desired option.</a:t>
            </a:r>
          </a:p>
        </p:txBody>
      </p:sp>
      <p:pic>
        <p:nvPicPr>
          <p:cNvPr id="4" name="Picture 3" descr="The figure shows the Startup Settings Menu for Windows 8 and 10 with its various startup options. It lists nine options to choose from:&#10;&#10;1. Enable debugging&#10;2. Enable boot logging&#10;3. Enable low-resolution video&#10;4. Enable Safe Mode&#10;5. Enable Safe Mode with Networking&#10;6. Enable Safe Mode with Command Prompt&#10;7. Disable driver signature enforcement&#10;8. Disable early launch anti-malware protection&#10;9. Disable automatic restart after failure&#10;&#10; It also allows you to Press F10 for more options or to Press Enter to return to the operating system." title="Startup Settings">
            <a:extLst>
              <a:ext uri="{FF2B5EF4-FFF2-40B4-BE49-F238E27FC236}">
                <a16:creationId xmlns:a16="http://schemas.microsoft.com/office/drawing/2014/main" id="{2A4E9DD2-E892-4D2E-8D25-17D528545A6E}"/>
              </a:ext>
            </a:extLst>
          </p:cNvPr>
          <p:cNvPicPr>
            <a:picLocks noChangeAspect="1"/>
          </p:cNvPicPr>
          <p:nvPr/>
        </p:nvPicPr>
        <p:blipFill>
          <a:blip r:embed="rId4"/>
          <a:stretch>
            <a:fillRect/>
          </a:stretch>
        </p:blipFill>
        <p:spPr>
          <a:xfrm>
            <a:off x="5141651" y="850219"/>
            <a:ext cx="3093832" cy="3821793"/>
          </a:xfrm>
          <a:prstGeom prst="rect">
            <a:avLst/>
          </a:prstGeom>
        </p:spPr>
      </p:pic>
    </p:spTree>
    <p:custDataLst>
      <p:tags r:id="rId1"/>
    </p:custDataLst>
    <p:extLst>
      <p:ext uri="{BB962C8B-B14F-4D97-AF65-F5344CB8AC3E}">
        <p14:creationId xmlns:p14="http://schemas.microsoft.com/office/powerpoint/2010/main" val="124990340"/>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10.4 Chapter Summary </a:t>
            </a:r>
          </a:p>
        </p:txBody>
      </p:sp>
    </p:spTree>
    <p:custDataLst>
      <p:tags r:id="rId1"/>
    </p:custDataLst>
    <p:extLst>
      <p:ext uri="{BB962C8B-B14F-4D97-AF65-F5344CB8AC3E}">
        <p14:creationId xmlns:p14="http://schemas.microsoft.com/office/powerpoint/2010/main" val="1919821591"/>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sv-SE" sz="1600" dirty="0"/>
              <a:t>Conclusion</a:t>
            </a:r>
            <a:br>
              <a:rPr lang="sv-SE" sz="1600" dirty="0"/>
            </a:br>
            <a:r>
              <a:rPr lang="sv-SE" dirty="0"/>
              <a:t>Chapter 10: Windows Installation</a:t>
            </a:r>
            <a:endParaRPr lang="en-US" dirty="0"/>
          </a:p>
        </p:txBody>
      </p:sp>
      <p:sp>
        <p:nvSpPr>
          <p:cNvPr id="4" name="TextBox 3">
            <a:extLst>
              <a:ext uri="{FF2B5EF4-FFF2-40B4-BE49-F238E27FC236}">
                <a16:creationId xmlns:a16="http://schemas.microsoft.com/office/drawing/2014/main" id="{AAF8250D-2829-4900-975B-B426032D033E}"/>
              </a:ext>
            </a:extLst>
          </p:cNvPr>
          <p:cNvSpPr txBox="1"/>
          <p:nvPr/>
        </p:nvSpPr>
        <p:spPr>
          <a:xfrm>
            <a:off x="256375" y="1281869"/>
            <a:ext cx="8544726" cy="1046440"/>
          </a:xfrm>
          <a:prstGeom prst="rect">
            <a:avLst/>
          </a:prstGeom>
          <a:noFill/>
        </p:spPr>
        <p:txBody>
          <a:bodyPr wrap="square" rtlCol="0">
            <a:spAutoFit/>
          </a:bodyPr>
          <a:lstStyle/>
          <a:p>
            <a:pPr marL="469106" lvl="1" indent="-214313">
              <a:buFont typeface="Arial" panose="020B0604020202020204" pitchFamily="34" charset="0"/>
              <a:buChar char="•"/>
            </a:pPr>
            <a:r>
              <a:rPr lang="en-US" sz="1600" dirty="0" smtClean="0">
                <a:solidFill>
                  <a:srgbClr val="000000"/>
                </a:solidFill>
              </a:rPr>
              <a:t>Explain </a:t>
            </a:r>
            <a:r>
              <a:rPr lang="en-US" sz="1600" dirty="0">
                <a:solidFill>
                  <a:srgbClr val="000000"/>
                </a:solidFill>
              </a:rPr>
              <a:t>operating system requirements.</a:t>
            </a:r>
          </a:p>
          <a:p>
            <a:pPr marL="469106" lvl="1" indent="-214313">
              <a:buFont typeface="Arial" panose="020B0604020202020204" pitchFamily="34" charset="0"/>
              <a:buChar char="•"/>
            </a:pPr>
            <a:r>
              <a:rPr lang="en-US" sz="1600" dirty="0" smtClean="0">
                <a:solidFill>
                  <a:srgbClr val="000000"/>
                </a:solidFill>
              </a:rPr>
              <a:t>Create </a:t>
            </a:r>
            <a:r>
              <a:rPr lang="en-US" sz="1600" dirty="0">
                <a:solidFill>
                  <a:srgbClr val="000000"/>
                </a:solidFill>
              </a:rPr>
              <a:t>a partition in Windows using the Disk Management utility.</a:t>
            </a:r>
          </a:p>
          <a:p>
            <a:pPr marL="469106" lvl="1" indent="-214313">
              <a:buFont typeface="Arial" panose="020B0604020202020204" pitchFamily="34" charset="0"/>
              <a:buChar char="•"/>
            </a:pPr>
            <a:r>
              <a:rPr lang="en-US" sz="1600" dirty="0" smtClean="0">
                <a:solidFill>
                  <a:srgbClr val="000000"/>
                </a:solidFill>
              </a:rPr>
              <a:t>Install </a:t>
            </a:r>
            <a:r>
              <a:rPr lang="en-US" sz="1600" dirty="0">
                <a:solidFill>
                  <a:srgbClr val="000000"/>
                </a:solidFill>
              </a:rPr>
              <a:t>a Windows operating system.</a:t>
            </a:r>
          </a:p>
          <a:p>
            <a:pPr marL="327818" lvl="2"/>
            <a:endParaRPr lang="en-US" sz="1400" dirty="0"/>
          </a:p>
        </p:txBody>
      </p:sp>
    </p:spTree>
    <p:custDataLst>
      <p:tags r:id="rId1"/>
    </p:custDataLst>
    <p:extLst>
      <p:ext uri="{BB962C8B-B14F-4D97-AF65-F5344CB8AC3E}">
        <p14:creationId xmlns:p14="http://schemas.microsoft.com/office/powerpoint/2010/main" val="4131295985"/>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800" dirty="0">
                <a:latin typeface="Arial" charset="0"/>
              </a:rPr>
              <a:t>Chapter 10</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823216837"/>
              </p:ext>
            </p:extLst>
          </p:nvPr>
        </p:nvGraphicFramePr>
        <p:xfrm>
          <a:off x="144463" y="798513"/>
          <a:ext cx="8853486" cy="3474720"/>
        </p:xfrm>
        <a:graphic>
          <a:graphicData uri="http://schemas.openxmlformats.org/drawingml/2006/table">
            <a:tbl>
              <a:tblPr firstRow="1" bandRow="1">
                <a:tableStyleId>{F5AB1C69-6EDB-4FF4-983F-18BD219EF322}</a:tableStyleId>
              </a:tblPr>
              <a:tblGrid>
                <a:gridCol w="2951162">
                  <a:extLst>
                    <a:ext uri="{9D8B030D-6E8A-4147-A177-3AD203B41FA5}">
                      <a16:colId xmlns:a16="http://schemas.microsoft.com/office/drawing/2014/main" val="2731093094"/>
                    </a:ext>
                  </a:extLst>
                </a:gridCol>
                <a:gridCol w="2951162">
                  <a:extLst>
                    <a:ext uri="{9D8B030D-6E8A-4147-A177-3AD203B41FA5}">
                      <a16:colId xmlns:a16="http://schemas.microsoft.com/office/drawing/2014/main" val="2353496225"/>
                    </a:ext>
                  </a:extLst>
                </a:gridCol>
                <a:gridCol w="2951162">
                  <a:extLst>
                    <a:ext uri="{9D8B030D-6E8A-4147-A177-3AD203B41FA5}">
                      <a16:colId xmlns:a16="http://schemas.microsoft.com/office/drawing/2014/main" val="281959122"/>
                    </a:ext>
                  </a:extLst>
                </a:gridCol>
              </a:tblGrid>
              <a:tr h="370840">
                <a:tc>
                  <a:txBody>
                    <a:bodyPr/>
                    <a:lstStyle/>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CDFS</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Cloning</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Data migration</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Dynamic Disk</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exFAT</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FAT32</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ISO file</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Multi-user</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Multitasking</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Multiprocessing</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Multithreading</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NFS</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NTFS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Partitioning</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Safe Mode</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SSO</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UAC</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32-bit processor architecture</a:t>
                      </a:r>
                    </a:p>
                    <a:p>
                      <a:pPr marL="173038" indent="-173038">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64-bit processor architecture</a:t>
                      </a:r>
                    </a:p>
                    <a:p>
                      <a:pPr marL="0" marR="0" lvl="0" indent="0" algn="l" defTabSz="685777" rtl="0" eaLnBrk="1" fontAlgn="auto" latinLnBrk="0" hangingPunct="1">
                        <a:lnSpc>
                          <a:spcPct val="100000"/>
                        </a:lnSpc>
                        <a:spcBef>
                          <a:spcPts val="200"/>
                        </a:spcBef>
                        <a:spcAft>
                          <a:spcPts val="200"/>
                        </a:spcAft>
                        <a:buClrTx/>
                        <a:buSzTx/>
                        <a:buFont typeface="Arial" panose="020B0604020202020204" pitchFamily="34" charset="0"/>
                        <a:buNone/>
                        <a:tabLst/>
                        <a:defRPr/>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endParaRPr lang="en-US" sz="1400" b="0" kern="120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custDataLst>
      <p:tags r:id="rId1"/>
    </p:custDataLst>
    <p:extLst>
      <p:ext uri="{BB962C8B-B14F-4D97-AF65-F5344CB8AC3E}">
        <p14:creationId xmlns:p14="http://schemas.microsoft.com/office/powerpoint/2010/main" val="994453015"/>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50"/>
  <p:tag name="ARTICULATE_PROJECT_OPEN" val="0"/>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11944</TotalTime>
  <Words>4583</Words>
  <Application>Microsoft Office PowerPoint</Application>
  <PresentationFormat>On-screen Show (16:9)</PresentationFormat>
  <Paragraphs>466</Paragraphs>
  <Slides>52</Slides>
  <Notes>50</Notes>
  <HiddenSlides>11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52</vt:i4>
      </vt:variant>
    </vt:vector>
  </HeadingPairs>
  <TitlesOfParts>
    <vt:vector size="60" baseType="lpstr">
      <vt:lpstr>ＭＳ Ｐゴシック</vt:lpstr>
      <vt:lpstr>Arial</vt:lpstr>
      <vt:lpstr>Calibri</vt:lpstr>
      <vt:lpstr>CiscoSans</vt:lpstr>
      <vt:lpstr>CiscoSans ExtraLight</vt:lpstr>
      <vt:lpstr>CiscoSans Thin</vt:lpstr>
      <vt:lpstr>Wingdings</vt:lpstr>
      <vt:lpstr>Default Theme</vt:lpstr>
      <vt:lpstr>Chapter 10: Windows Installation</vt:lpstr>
      <vt:lpstr>Instructor Materials – Chapter 10 Planning Guide</vt:lpstr>
      <vt:lpstr>Chapter 10: Windows Installation </vt:lpstr>
      <vt:lpstr>Check Your Understanding and What Do You Already Know? </vt:lpstr>
      <vt:lpstr>Chapter 10: Activities</vt:lpstr>
      <vt:lpstr>Chapter 10: Activities (Cont.)</vt:lpstr>
      <vt:lpstr>Chapter 10: Assessment</vt:lpstr>
      <vt:lpstr>Chapter 10: Best Practices</vt:lpstr>
      <vt:lpstr>Chapter 10: Best Practices (Cont.)</vt:lpstr>
      <vt:lpstr>Chapter 10: Best Practices (Cont.)</vt:lpstr>
      <vt:lpstr>Chapter 10: Additional Help</vt:lpstr>
      <vt:lpstr>PowerPoint Presentation</vt:lpstr>
      <vt:lpstr>Chapter 10: Windows Installation</vt:lpstr>
      <vt:lpstr>Chapter 10 - Sections &amp; Objectives</vt:lpstr>
      <vt:lpstr>Chapter 10 - Sections &amp; Objectives (Cont.)</vt:lpstr>
      <vt:lpstr>10.1 Modern Operating Systems</vt:lpstr>
      <vt:lpstr>Operating System Features Terms</vt:lpstr>
      <vt:lpstr>Operating System Features Basic Functions of an Operating System</vt:lpstr>
      <vt:lpstr>Operating System Features Windows Operating Systems</vt:lpstr>
      <vt:lpstr>Customer Requirements for an Operating System Compatible System Software and Hardware Requirements</vt:lpstr>
      <vt:lpstr>Customer Requirements for an Operating System Minimum Hardware Requirements and Compatibility with OS</vt:lpstr>
      <vt:lpstr>Customer Requirements for an Operating System 32-bit vs. 64-bit Processor Architecture</vt:lpstr>
      <vt:lpstr>Operating System Upgrades Checking OS Compatibility</vt:lpstr>
      <vt:lpstr>Operating System Upgrades Windows OS Upgrades</vt:lpstr>
      <vt:lpstr>Operating System Upgrades Data Migration</vt:lpstr>
      <vt:lpstr>10.2 Install Windows</vt:lpstr>
      <vt:lpstr>Disk Management Storage Device Types</vt:lpstr>
      <vt:lpstr>Disk Management Hard Drive Partitioning</vt:lpstr>
      <vt:lpstr>Disk Management Partitions and Logical Drives</vt:lpstr>
      <vt:lpstr>Disk Management File Systems</vt:lpstr>
      <vt:lpstr>Disk Management Video Demonstration – Disk Management Utility and Disk Partitioning</vt:lpstr>
      <vt:lpstr>Disk Management Video Demonstration – Multiboot Procedures</vt:lpstr>
      <vt:lpstr>Disk Management Lab – Create a Partition in Windows</vt:lpstr>
      <vt:lpstr>10.3 Installation and Boot Sequence  </vt:lpstr>
      <vt:lpstr>Basic Windows Installation Lab – Windows Installation</vt:lpstr>
      <vt:lpstr>Basic Windows Installation Account Creation</vt:lpstr>
      <vt:lpstr>Basic Windows Installation Finalize the Installation</vt:lpstr>
      <vt:lpstr>Basic Windows Installation Lab - Finalize the Windows Installation</vt:lpstr>
      <vt:lpstr>Custom Installation Options Disk Cloning</vt:lpstr>
      <vt:lpstr>Custom Installation Options Other Installation Methods</vt:lpstr>
      <vt:lpstr>Custom Installation Options Remote Network Installation</vt:lpstr>
      <vt:lpstr>Custom Installation Options Unattended Network Installation</vt:lpstr>
      <vt:lpstr>Custom Installation Options Video Demonstration – Windows Restore and Recovery</vt:lpstr>
      <vt:lpstr>Custom Installation Options Recovery Partition</vt:lpstr>
      <vt:lpstr>Custom Installation Options Upgrade Methods</vt:lpstr>
      <vt:lpstr>Windows Boot Sequence Windows Boot Sequence</vt:lpstr>
      <vt:lpstr>Windows Boot Sequence Windows 7 Startup Modes</vt:lpstr>
      <vt:lpstr>Windows Boot Sequence Windows 8 and 10 Startup Modes</vt:lpstr>
      <vt:lpstr>10.4 Chapter Summary </vt:lpstr>
      <vt:lpstr>Conclusion Chapter 10: Windows Installation</vt:lpstr>
      <vt:lpstr>Chapter 10 New Terms and Commands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540</cp:revision>
  <dcterms:created xsi:type="dcterms:W3CDTF">2016-08-22T22:27:36Z</dcterms:created>
  <dcterms:modified xsi:type="dcterms:W3CDTF">2019-11-18T08:54:07Z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3EEAEA55-4B02-4599-AF37-CC972274E301</vt:lpwstr>
  </property>
  <property fmtid="{D5CDD505-2E9C-101B-9397-08002B2CF9AE}" pid="9" name="ArticulatePath">
    <vt:lpwstr>ITE7_Chp5_cs_jg</vt:lpwstr>
  </property>
</Properties>
</file>