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412" r:id="rId3"/>
    <p:sldId id="413"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994"/>
  </p:normalViewPr>
  <p:slideViewPr>
    <p:cSldViewPr snapToGrid="0" snapToObjects="1">
      <p:cViewPr varScale="1">
        <p:scale>
          <a:sx n="117" d="100"/>
          <a:sy n="117" d="100"/>
        </p:scale>
        <p:origin x="36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1B86DA22-ADF8-F341-952A-3F8E1DD793CE}" type="datetimeFigureOut">
              <a:rPr lang="en-US" smtClean="0"/>
              <a:t>3/4/23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418697995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B86DA22-ADF8-F341-952A-3F8E1DD793CE}" type="datetimeFigureOut">
              <a:rPr lang="en-US" smtClean="0"/>
              <a:t>3/4/23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2865638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1B86DA22-ADF8-F341-952A-3F8E1DD793CE}" type="datetimeFigureOut">
              <a:rPr lang="en-US" smtClean="0"/>
              <a:t>3/4/23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341026050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1B86DA22-ADF8-F341-952A-3F8E1DD793CE}" type="datetimeFigureOut">
              <a:rPr lang="en-US" smtClean="0"/>
              <a:t>3/4/23</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1291031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1B86DA22-ADF8-F341-952A-3F8E1DD793CE}" type="datetimeFigureOut">
              <a:rPr lang="en-US" smtClean="0"/>
              <a:t>3/4/23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604144-D9AA-094F-A669-8DBE878B227E}"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303899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B86DA22-ADF8-F341-952A-3F8E1DD793CE}" type="datetimeFigureOut">
              <a:rPr lang="en-US" smtClean="0"/>
              <a:t>3/4/23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870427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86DA22-ADF8-F341-952A-3F8E1DD793CE}" type="datetimeFigureOut">
              <a:rPr lang="en-US" smtClean="0"/>
              <a:t>3/4/23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323825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1B86DA22-ADF8-F341-952A-3F8E1DD793CE}" type="datetimeFigureOut">
              <a:rPr lang="en-US" smtClean="0"/>
              <a:t>3/4/23</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1751719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1B86DA22-ADF8-F341-952A-3F8E1DD793CE}" type="datetimeFigureOut">
              <a:rPr lang="en-US" smtClean="0"/>
              <a:t>3/4/23</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36452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B86DA22-ADF8-F341-952A-3F8E1DD793CE}" type="datetimeFigureOut">
              <a:rPr lang="en-US" smtClean="0"/>
              <a:t>3/4/23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648584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B86DA22-ADF8-F341-952A-3F8E1DD793CE}" type="datetimeFigureOut">
              <a:rPr lang="en-US" smtClean="0"/>
              <a:t>3/4/23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604144-D9AA-094F-A669-8DBE878B227E}" type="slidenum">
              <a:rPr lang="en-US" smtClean="0"/>
              <a:t>‹#›</a:t>
            </a:fld>
            <a:endParaRPr lang="en-US"/>
          </a:p>
        </p:txBody>
      </p:sp>
    </p:spTree>
    <p:extLst>
      <p:ext uri="{BB962C8B-B14F-4D97-AF65-F5344CB8AC3E}">
        <p14:creationId xmlns:p14="http://schemas.microsoft.com/office/powerpoint/2010/main" val="1214456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B86DA22-ADF8-F341-952A-3F8E1DD793CE}" type="datetimeFigureOut">
              <a:rPr lang="en-US" smtClean="0"/>
              <a:t>3/4/23</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6604144-D9AA-094F-A669-8DBE878B227E}" type="slidenum">
              <a:rPr lang="en-US" smtClean="0"/>
              <a:t>‹#›</a:t>
            </a:fld>
            <a:endParaRPr lang="en-US"/>
          </a:p>
        </p:txBody>
      </p:sp>
    </p:spTree>
    <p:extLst>
      <p:ext uri="{BB962C8B-B14F-4D97-AF65-F5344CB8AC3E}">
        <p14:creationId xmlns:p14="http://schemas.microsoft.com/office/powerpoint/2010/main" val="74338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F570B-401C-564A-92FE-42BFDCD2EA39}"/>
              </a:ext>
            </a:extLst>
          </p:cNvPr>
          <p:cNvSpPr>
            <a:spLocks noGrp="1"/>
          </p:cNvSpPr>
          <p:nvPr>
            <p:ph type="ctrTitle"/>
          </p:nvPr>
        </p:nvSpPr>
        <p:spPr/>
        <p:txBody>
          <a:bodyPr/>
          <a:lstStyle/>
          <a:p>
            <a:r>
              <a:rPr lang="en-US" dirty="0"/>
              <a:t>Cash Budget - Example</a:t>
            </a:r>
          </a:p>
        </p:txBody>
      </p:sp>
      <p:sp>
        <p:nvSpPr>
          <p:cNvPr id="3" name="Subtitle 2">
            <a:extLst>
              <a:ext uri="{FF2B5EF4-FFF2-40B4-BE49-F238E27FC236}">
                <a16:creationId xmlns:a16="http://schemas.microsoft.com/office/drawing/2014/main" id="{E46BEB3B-7CDB-494D-A3EA-151B09EC9D6E}"/>
              </a:ext>
            </a:extLst>
          </p:cNvPr>
          <p:cNvSpPr>
            <a:spLocks noGrp="1"/>
          </p:cNvSpPr>
          <p:nvPr>
            <p:ph type="subTitle" idx="1"/>
          </p:nvPr>
        </p:nvSpPr>
        <p:spPr/>
        <p:txBody>
          <a:bodyPr/>
          <a:lstStyle/>
          <a:p>
            <a:r>
              <a:rPr lang="en-US" dirty="0"/>
              <a:t>Jane’s Fashion Design Limited </a:t>
            </a:r>
          </a:p>
        </p:txBody>
      </p:sp>
    </p:spTree>
    <p:extLst>
      <p:ext uri="{BB962C8B-B14F-4D97-AF65-F5344CB8AC3E}">
        <p14:creationId xmlns:p14="http://schemas.microsoft.com/office/powerpoint/2010/main" val="1645711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943100" y="889398"/>
            <a:ext cx="8286750" cy="196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spcAft>
                <a:spcPct val="40000"/>
              </a:spcAft>
              <a:buChar char="•"/>
              <a:defRPr sz="3200">
                <a:solidFill>
                  <a:schemeClr val="accent2"/>
                </a:solidFill>
                <a:latin typeface="Gill Sans MT" panose="020B0502020104020203" pitchFamily="34" charset="0"/>
              </a:defRPr>
            </a:lvl1pPr>
            <a:lvl2pPr marL="742950" indent="-285750" algn="l">
              <a:spcBef>
                <a:spcPct val="20000"/>
              </a:spcBef>
              <a:buChar char="–"/>
              <a:defRPr sz="2800">
                <a:solidFill>
                  <a:schemeClr val="accent2"/>
                </a:solidFill>
                <a:latin typeface="Gill Sans MT" panose="020B0502020104020203" pitchFamily="34" charset="0"/>
              </a:defRPr>
            </a:lvl2pPr>
            <a:lvl3pPr marL="1143000" indent="-228600" algn="l">
              <a:spcBef>
                <a:spcPct val="20000"/>
              </a:spcBef>
              <a:buChar char="•"/>
              <a:defRPr sz="2400">
                <a:solidFill>
                  <a:schemeClr val="accent2"/>
                </a:solidFill>
                <a:latin typeface="Gill Sans MT" panose="020B0502020104020203" pitchFamily="34" charset="0"/>
              </a:defRPr>
            </a:lvl3pPr>
            <a:lvl4pPr marL="1600200" indent="-228600" algn="l">
              <a:spcBef>
                <a:spcPct val="20000"/>
              </a:spcBef>
              <a:buChar char="–"/>
              <a:defRPr sz="2000">
                <a:solidFill>
                  <a:schemeClr val="accent2"/>
                </a:solidFill>
                <a:latin typeface="Gill Sans MT" panose="020B0502020104020203" pitchFamily="34" charset="0"/>
              </a:defRPr>
            </a:lvl4pPr>
            <a:lvl5pPr marL="2057400" indent="-228600" algn="l">
              <a:spcBef>
                <a:spcPct val="20000"/>
              </a:spcBef>
              <a:buChar char="»"/>
              <a:defRPr sz="2000">
                <a:solidFill>
                  <a:schemeClr val="accent2"/>
                </a:solidFill>
                <a:latin typeface="Gill Sans MT" panose="020B0502020104020203" pitchFamily="34" charset="0"/>
              </a:defRPr>
            </a:lvl5pPr>
            <a:lvl6pPr marL="2514600" indent="-228600" eaLnBrk="0" fontAlgn="base" hangingPunct="0">
              <a:spcBef>
                <a:spcPct val="20000"/>
              </a:spcBef>
              <a:spcAft>
                <a:spcPct val="0"/>
              </a:spcAft>
              <a:buChar char="»"/>
              <a:defRPr sz="2000">
                <a:solidFill>
                  <a:schemeClr val="accent2"/>
                </a:solidFill>
                <a:latin typeface="Gill Sans MT" panose="020B0502020104020203" pitchFamily="34" charset="0"/>
              </a:defRPr>
            </a:lvl6pPr>
            <a:lvl7pPr marL="2971800" indent="-228600" eaLnBrk="0" fontAlgn="base" hangingPunct="0">
              <a:spcBef>
                <a:spcPct val="20000"/>
              </a:spcBef>
              <a:spcAft>
                <a:spcPct val="0"/>
              </a:spcAft>
              <a:buChar char="»"/>
              <a:defRPr sz="2000">
                <a:solidFill>
                  <a:schemeClr val="accent2"/>
                </a:solidFill>
                <a:latin typeface="Gill Sans MT" panose="020B0502020104020203" pitchFamily="34" charset="0"/>
              </a:defRPr>
            </a:lvl7pPr>
            <a:lvl8pPr marL="3429000" indent="-228600" eaLnBrk="0" fontAlgn="base" hangingPunct="0">
              <a:spcBef>
                <a:spcPct val="20000"/>
              </a:spcBef>
              <a:spcAft>
                <a:spcPct val="0"/>
              </a:spcAft>
              <a:buChar char="»"/>
              <a:defRPr sz="2000">
                <a:solidFill>
                  <a:schemeClr val="accent2"/>
                </a:solidFill>
                <a:latin typeface="Gill Sans MT" panose="020B0502020104020203" pitchFamily="34" charset="0"/>
              </a:defRPr>
            </a:lvl8pPr>
            <a:lvl9pPr marL="3886200" indent="-228600" eaLnBrk="0" fontAlgn="base" hangingPunct="0">
              <a:spcBef>
                <a:spcPct val="20000"/>
              </a:spcBef>
              <a:spcAft>
                <a:spcPct val="0"/>
              </a:spcAft>
              <a:buChar char="»"/>
              <a:defRPr sz="2000">
                <a:solidFill>
                  <a:schemeClr val="accent2"/>
                </a:solidFill>
                <a:latin typeface="Gill Sans MT" panose="020B0502020104020203" pitchFamily="34" charset="0"/>
              </a:defRPr>
            </a:lvl9pPr>
          </a:lstStyle>
          <a:p>
            <a:pPr defTabSz="342900">
              <a:spcAft>
                <a:spcPct val="0"/>
              </a:spcAft>
              <a:buNone/>
            </a:pPr>
            <a:r>
              <a:rPr lang="en-US" altLang="en-US" sz="1500" dirty="0">
                <a:solidFill>
                  <a:srgbClr val="BD582C"/>
                </a:solidFill>
              </a:rPr>
              <a:t>Jane is the owner of Jane's Fashion Designs Ltd. She is planning to request financing from her bank to help her with her cash flow problems. The banks have asked her to present a cash budget for the next six months to help them make a decision. From her monthly profit and loss account for next year she has forecasted the following </a:t>
            </a:r>
            <a:r>
              <a:rPr lang="en-US" altLang="en-US" sz="1200" b="1" dirty="0">
                <a:solidFill>
                  <a:srgbClr val="BD582C"/>
                </a:solidFill>
              </a:rPr>
              <a:t>(£000)</a:t>
            </a:r>
            <a:endParaRPr lang="en-GB" altLang="en-US" sz="1200" dirty="0">
              <a:solidFill>
                <a:srgbClr val="BD582C"/>
              </a:solidFill>
            </a:endParaRPr>
          </a:p>
          <a:p>
            <a:pPr algn="ctr" defTabSz="342900">
              <a:spcAft>
                <a:spcPct val="0"/>
              </a:spcAft>
              <a:buNone/>
            </a:pPr>
            <a:r>
              <a:rPr lang="en-US" altLang="en-US" sz="1350" dirty="0">
                <a:solidFill>
                  <a:srgbClr val="BD582C"/>
                </a:solidFill>
              </a:rPr>
              <a:t>                           May      June      July      Aug      Sept      Oct      Nov      Dec      Jan</a:t>
            </a:r>
            <a:endParaRPr lang="en-GB" altLang="en-US" sz="1350" dirty="0">
              <a:solidFill>
                <a:srgbClr val="BD582C"/>
              </a:solidFill>
            </a:endParaRPr>
          </a:p>
          <a:p>
            <a:pPr algn="ctr" defTabSz="342900">
              <a:spcAft>
                <a:spcPct val="0"/>
              </a:spcAft>
              <a:buNone/>
            </a:pPr>
            <a:r>
              <a:rPr lang="en-US" altLang="en-US" sz="1200" dirty="0">
                <a:solidFill>
                  <a:srgbClr val="BD582C"/>
                </a:solidFill>
              </a:rPr>
              <a:t>						</a:t>
            </a:r>
          </a:p>
          <a:p>
            <a:pPr defTabSz="342900">
              <a:spcAft>
                <a:spcPct val="0"/>
              </a:spcAft>
              <a:buNone/>
            </a:pPr>
            <a:r>
              <a:rPr lang="en-US" altLang="en-US" sz="1200" b="1" dirty="0">
                <a:solidFill>
                  <a:srgbClr val="BD582C"/>
                </a:solidFill>
              </a:rPr>
              <a:t>Sales Revenue </a:t>
            </a:r>
            <a:r>
              <a:rPr lang="en-US" altLang="en-US" sz="1200" dirty="0">
                <a:solidFill>
                  <a:srgbClr val="BD582C"/>
                </a:solidFill>
              </a:rPr>
              <a:t>           			180        180        360       540        720        360        360          90        180</a:t>
            </a:r>
            <a:endParaRPr lang="en-GB" altLang="en-US" sz="1200" dirty="0">
              <a:solidFill>
                <a:srgbClr val="BD582C"/>
              </a:solidFill>
            </a:endParaRPr>
          </a:p>
          <a:p>
            <a:pPr algn="ctr" defTabSz="342900">
              <a:spcAft>
                <a:spcPct val="0"/>
              </a:spcAft>
              <a:buNone/>
            </a:pPr>
            <a:endParaRPr lang="en-GB" altLang="en-US" sz="1200" b="1" dirty="0">
              <a:solidFill>
                <a:srgbClr val="BD582C"/>
              </a:solidFill>
            </a:endParaRPr>
          </a:p>
          <a:p>
            <a:pPr defTabSz="342900">
              <a:spcAft>
                <a:spcPct val="0"/>
              </a:spcAft>
              <a:buNone/>
            </a:pPr>
            <a:r>
              <a:rPr lang="en-US" altLang="en-US" sz="1200" b="1" dirty="0">
                <a:solidFill>
                  <a:srgbClr val="BD582C"/>
                </a:solidFill>
              </a:rPr>
              <a:t>Materials/</a:t>
            </a:r>
            <a:r>
              <a:rPr lang="en-US" altLang="en-US" sz="1200" b="1" dirty="0" err="1">
                <a:solidFill>
                  <a:srgbClr val="BD582C"/>
                </a:solidFill>
              </a:rPr>
              <a:t>Labour</a:t>
            </a:r>
            <a:r>
              <a:rPr lang="en-US" altLang="en-US" sz="1200" dirty="0">
                <a:solidFill>
                  <a:srgbClr val="BD582C"/>
                </a:solidFill>
              </a:rPr>
              <a:t>	    			200        190        190      326         882        406        334	      262       390</a:t>
            </a:r>
            <a:endParaRPr lang="en-GB" altLang="en-US" sz="1200" dirty="0">
              <a:solidFill>
                <a:srgbClr val="BD582C"/>
              </a:solidFill>
            </a:endParaRPr>
          </a:p>
        </p:txBody>
      </p:sp>
      <p:sp>
        <p:nvSpPr>
          <p:cNvPr id="4" name="Rectangle 3"/>
          <p:cNvSpPr/>
          <p:nvPr/>
        </p:nvSpPr>
        <p:spPr>
          <a:xfrm>
            <a:off x="1943100" y="3014664"/>
            <a:ext cx="8286750" cy="2585323"/>
          </a:xfrm>
          <a:prstGeom prst="rect">
            <a:avLst/>
          </a:prstGeom>
        </p:spPr>
        <p:txBody>
          <a:bodyPr wrap="square">
            <a:spAutoFit/>
          </a:bodyPr>
          <a:lstStyle/>
          <a:p>
            <a:pPr marL="214313" indent="-214313" defTabSz="342900">
              <a:buFont typeface="Arial" panose="020B0604020202020204" pitchFamily="34" charset="0"/>
              <a:buChar char="•"/>
              <a:defRPr/>
            </a:pPr>
            <a:r>
              <a:rPr lang="en-US" sz="1350" dirty="0">
                <a:solidFill>
                  <a:srgbClr val="000000"/>
                </a:solidFill>
                <a:latin typeface="Calibri"/>
              </a:rPr>
              <a:t>Customers pay 10% in the month of sale, 75% in the month after sale, and 15% in the second month after sale.</a:t>
            </a:r>
            <a:endParaRPr lang="en-GB" sz="1350" dirty="0">
              <a:solidFill>
                <a:srgbClr val="000000"/>
              </a:solidFill>
              <a:latin typeface="Calibri"/>
            </a:endParaRPr>
          </a:p>
          <a:p>
            <a:pPr marL="214313" indent="-214313" defTabSz="342900">
              <a:buFont typeface="Arial" panose="020B0604020202020204" pitchFamily="34" charset="0"/>
              <a:buChar char="•"/>
              <a:defRPr/>
            </a:pPr>
            <a:r>
              <a:rPr lang="en-US" sz="1350" dirty="0">
                <a:solidFill>
                  <a:srgbClr val="000000"/>
                </a:solidFill>
                <a:latin typeface="Calibri"/>
              </a:rPr>
              <a:t>Payments for raw materials and </a:t>
            </a:r>
            <a:r>
              <a:rPr lang="en-US" sz="1350" dirty="0" err="1">
                <a:solidFill>
                  <a:srgbClr val="000000"/>
                </a:solidFill>
                <a:latin typeface="Calibri"/>
              </a:rPr>
              <a:t>labour</a:t>
            </a:r>
            <a:r>
              <a:rPr lang="en-US" sz="1350" dirty="0">
                <a:solidFill>
                  <a:srgbClr val="000000"/>
                </a:solidFill>
                <a:latin typeface="Calibri"/>
              </a:rPr>
              <a:t> are made in the month after they are incurred.</a:t>
            </a:r>
            <a:endParaRPr lang="en-GB" sz="1350" dirty="0">
              <a:solidFill>
                <a:srgbClr val="000000"/>
              </a:solidFill>
              <a:latin typeface="Calibri"/>
            </a:endParaRPr>
          </a:p>
          <a:p>
            <a:pPr marL="214313" indent="-214313" defTabSz="342900">
              <a:buFont typeface="Arial" panose="020B0604020202020204" pitchFamily="34" charset="0"/>
              <a:buChar char="•"/>
              <a:defRPr/>
            </a:pPr>
            <a:r>
              <a:rPr lang="en-US" sz="1350" dirty="0">
                <a:solidFill>
                  <a:srgbClr val="000000"/>
                </a:solidFill>
                <a:latin typeface="Calibri"/>
              </a:rPr>
              <a:t>General and admin salaries are £27,000 per month, lease payments are £9,000 per month, depreciation is £36,000 per month, and miscellaneous expenses are £2,700 per month. </a:t>
            </a:r>
            <a:endParaRPr lang="en-GB" sz="1350" dirty="0">
              <a:solidFill>
                <a:srgbClr val="000000"/>
              </a:solidFill>
              <a:latin typeface="Calibri"/>
            </a:endParaRPr>
          </a:p>
          <a:p>
            <a:pPr marL="214313" indent="-214313" defTabSz="342900">
              <a:buFont typeface="Arial" panose="020B0604020202020204" pitchFamily="34" charset="0"/>
              <a:buChar char="•"/>
              <a:defRPr/>
            </a:pPr>
            <a:r>
              <a:rPr lang="en-US" sz="1350" dirty="0">
                <a:solidFill>
                  <a:srgbClr val="000000"/>
                </a:solidFill>
                <a:latin typeface="Calibri"/>
              </a:rPr>
              <a:t>Two tax payments of £63,000 each are due in September and December, and a payment of £200,000 towards a new design studio is to be paid in October. </a:t>
            </a:r>
            <a:endParaRPr lang="en-GB" sz="1350" dirty="0">
              <a:solidFill>
                <a:srgbClr val="000000"/>
              </a:solidFill>
              <a:latin typeface="Calibri"/>
            </a:endParaRPr>
          </a:p>
          <a:p>
            <a:pPr marL="214313" indent="-214313" defTabSz="342900">
              <a:buFont typeface="Arial" panose="020B0604020202020204" pitchFamily="34" charset="0"/>
              <a:buChar char="•"/>
              <a:defRPr/>
            </a:pPr>
            <a:r>
              <a:rPr lang="en-US" sz="1350" dirty="0">
                <a:solidFill>
                  <a:srgbClr val="000000"/>
                </a:solidFill>
                <a:latin typeface="Calibri"/>
              </a:rPr>
              <a:t>Cash in hand on July 1st is £132,000.</a:t>
            </a:r>
          </a:p>
          <a:p>
            <a:pPr defTabSz="342900">
              <a:defRPr/>
            </a:pPr>
            <a:r>
              <a:rPr lang="en-US" sz="1350" b="1" dirty="0">
                <a:solidFill>
                  <a:srgbClr val="0070C0"/>
                </a:solidFill>
                <a:latin typeface="Calibri"/>
              </a:rPr>
              <a:t>Required:</a:t>
            </a:r>
            <a:endParaRPr lang="en-GB" sz="1350" b="1" dirty="0">
              <a:solidFill>
                <a:srgbClr val="0070C0"/>
              </a:solidFill>
              <a:latin typeface="Calibri"/>
            </a:endParaRPr>
          </a:p>
          <a:p>
            <a:pPr marL="257175" indent="-257175" defTabSz="342900">
              <a:buFontTx/>
              <a:buAutoNum type="arabicPeriod"/>
              <a:defRPr/>
            </a:pPr>
            <a:r>
              <a:rPr lang="en-US" sz="1350" dirty="0">
                <a:solidFill>
                  <a:srgbClr val="0070C0"/>
                </a:solidFill>
                <a:latin typeface="Calibri"/>
              </a:rPr>
              <a:t>Prepare a cash budget for the SIX MONTHS FROM JULY TO DECEMBER for Jane. </a:t>
            </a:r>
          </a:p>
          <a:p>
            <a:pPr marL="257175" indent="-257175" defTabSz="342900">
              <a:buFontTx/>
              <a:buAutoNum type="arabicPeriod"/>
              <a:defRPr/>
            </a:pPr>
            <a:r>
              <a:rPr lang="en-US" sz="1350" dirty="0">
                <a:solidFill>
                  <a:srgbClr val="0070C0"/>
                </a:solidFill>
                <a:latin typeface="Calibri"/>
              </a:rPr>
              <a:t>What level of finance will she need over the next six months?	</a:t>
            </a:r>
          </a:p>
          <a:p>
            <a:pPr marL="257175" indent="-257175" defTabSz="342900">
              <a:buFontTx/>
              <a:buAutoNum type="arabicPeriod"/>
              <a:defRPr/>
            </a:pPr>
            <a:r>
              <a:rPr lang="en-US" sz="1350" dirty="0">
                <a:solidFill>
                  <a:srgbClr val="0070C0"/>
                </a:solidFill>
                <a:latin typeface="Calibri"/>
              </a:rPr>
              <a:t>As bank manager, would you advance her the money on the basis of the information given, and what additional information, if any, would you need?		</a:t>
            </a:r>
            <a:r>
              <a:rPr lang="en-US" sz="1350" dirty="0">
                <a:solidFill>
                  <a:srgbClr val="FF0000"/>
                </a:solidFill>
                <a:latin typeface="Calibri"/>
              </a:rPr>
              <a:t>	</a:t>
            </a:r>
            <a:r>
              <a:rPr lang="en-US" sz="1350" dirty="0">
                <a:solidFill>
                  <a:srgbClr val="000000"/>
                </a:solidFill>
                <a:latin typeface="Calibri"/>
              </a:rPr>
              <a:t>			</a:t>
            </a:r>
            <a:endParaRPr lang="en-GB" sz="1350" dirty="0">
              <a:solidFill>
                <a:srgbClr val="000000"/>
              </a:solidFill>
              <a:latin typeface="Calibri"/>
            </a:endParaRPr>
          </a:p>
        </p:txBody>
      </p:sp>
    </p:spTree>
    <p:extLst>
      <p:ext uri="{BB962C8B-B14F-4D97-AF65-F5344CB8AC3E}">
        <p14:creationId xmlns:p14="http://schemas.microsoft.com/office/powerpoint/2010/main" val="320739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018236" y="1107283"/>
            <a:ext cx="637222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Aft>
                <a:spcPct val="40000"/>
              </a:spcAft>
              <a:buChar char="•"/>
              <a:defRPr sz="3200">
                <a:solidFill>
                  <a:schemeClr val="accent2"/>
                </a:solidFill>
                <a:latin typeface="Gill Sans MT" panose="020B0502020104020203" pitchFamily="34" charset="0"/>
              </a:defRPr>
            </a:lvl1pPr>
            <a:lvl2pPr marL="742950" indent="-285750" algn="l">
              <a:spcBef>
                <a:spcPct val="20000"/>
              </a:spcBef>
              <a:buChar char="–"/>
              <a:defRPr sz="2800">
                <a:solidFill>
                  <a:schemeClr val="accent2"/>
                </a:solidFill>
                <a:latin typeface="Gill Sans MT" panose="020B0502020104020203" pitchFamily="34" charset="0"/>
              </a:defRPr>
            </a:lvl2pPr>
            <a:lvl3pPr marL="1143000" indent="-228600" algn="l">
              <a:spcBef>
                <a:spcPct val="20000"/>
              </a:spcBef>
              <a:buChar char="•"/>
              <a:defRPr sz="2400">
                <a:solidFill>
                  <a:schemeClr val="accent2"/>
                </a:solidFill>
                <a:latin typeface="Gill Sans MT" panose="020B0502020104020203" pitchFamily="34" charset="0"/>
              </a:defRPr>
            </a:lvl3pPr>
            <a:lvl4pPr marL="1600200" indent="-228600" algn="l">
              <a:spcBef>
                <a:spcPct val="20000"/>
              </a:spcBef>
              <a:buChar char="–"/>
              <a:defRPr sz="2000">
                <a:solidFill>
                  <a:schemeClr val="accent2"/>
                </a:solidFill>
                <a:latin typeface="Gill Sans MT" panose="020B0502020104020203" pitchFamily="34" charset="0"/>
              </a:defRPr>
            </a:lvl4pPr>
            <a:lvl5pPr marL="2057400" indent="-228600" algn="l">
              <a:spcBef>
                <a:spcPct val="20000"/>
              </a:spcBef>
              <a:buChar char="»"/>
              <a:defRPr sz="2000">
                <a:solidFill>
                  <a:schemeClr val="accent2"/>
                </a:solidFill>
                <a:latin typeface="Gill Sans MT" panose="020B0502020104020203" pitchFamily="34" charset="0"/>
              </a:defRPr>
            </a:lvl5pPr>
            <a:lvl6pPr marL="2514600" indent="-228600" eaLnBrk="0" fontAlgn="base" hangingPunct="0">
              <a:spcBef>
                <a:spcPct val="20000"/>
              </a:spcBef>
              <a:spcAft>
                <a:spcPct val="0"/>
              </a:spcAft>
              <a:buChar char="»"/>
              <a:defRPr sz="2000">
                <a:solidFill>
                  <a:schemeClr val="accent2"/>
                </a:solidFill>
                <a:latin typeface="Gill Sans MT" panose="020B0502020104020203" pitchFamily="34" charset="0"/>
              </a:defRPr>
            </a:lvl6pPr>
            <a:lvl7pPr marL="2971800" indent="-228600" eaLnBrk="0" fontAlgn="base" hangingPunct="0">
              <a:spcBef>
                <a:spcPct val="20000"/>
              </a:spcBef>
              <a:spcAft>
                <a:spcPct val="0"/>
              </a:spcAft>
              <a:buChar char="»"/>
              <a:defRPr sz="2000">
                <a:solidFill>
                  <a:schemeClr val="accent2"/>
                </a:solidFill>
                <a:latin typeface="Gill Sans MT" panose="020B0502020104020203" pitchFamily="34" charset="0"/>
              </a:defRPr>
            </a:lvl7pPr>
            <a:lvl8pPr marL="3429000" indent="-228600" eaLnBrk="0" fontAlgn="base" hangingPunct="0">
              <a:spcBef>
                <a:spcPct val="20000"/>
              </a:spcBef>
              <a:spcAft>
                <a:spcPct val="0"/>
              </a:spcAft>
              <a:buChar char="»"/>
              <a:defRPr sz="2000">
                <a:solidFill>
                  <a:schemeClr val="accent2"/>
                </a:solidFill>
                <a:latin typeface="Gill Sans MT" panose="020B0502020104020203" pitchFamily="34" charset="0"/>
              </a:defRPr>
            </a:lvl8pPr>
            <a:lvl9pPr marL="3886200" indent="-228600" eaLnBrk="0" fontAlgn="base" hangingPunct="0">
              <a:spcBef>
                <a:spcPct val="20000"/>
              </a:spcBef>
              <a:spcAft>
                <a:spcPct val="0"/>
              </a:spcAft>
              <a:buChar char="»"/>
              <a:defRPr sz="2000">
                <a:solidFill>
                  <a:schemeClr val="accent2"/>
                </a:solidFill>
                <a:latin typeface="Gill Sans MT" panose="020B0502020104020203" pitchFamily="34" charset="0"/>
              </a:defRPr>
            </a:lvl9pPr>
          </a:lstStyle>
          <a:p>
            <a:pPr defTabSz="342900">
              <a:spcAft>
                <a:spcPct val="0"/>
              </a:spcAft>
              <a:buNone/>
            </a:pPr>
            <a:r>
              <a:rPr lang="en-GB" altLang="en-US" sz="1200" dirty="0">
                <a:solidFill>
                  <a:srgbClr val="BD582C"/>
                </a:solidFill>
              </a:rPr>
              <a:t> 						Jul	       Aug	       Sept	       Oct	       Nov	        Dec</a:t>
            </a:r>
          </a:p>
          <a:p>
            <a:pPr defTabSz="342900">
              <a:spcAft>
                <a:spcPct val="0"/>
              </a:spcAft>
              <a:buNone/>
            </a:pPr>
            <a:r>
              <a:rPr lang="en-GB" altLang="en-US" sz="1200" dirty="0">
                <a:solidFill>
                  <a:srgbClr val="BD582C"/>
                </a:solidFill>
              </a:rPr>
              <a:t> </a:t>
            </a:r>
          </a:p>
          <a:p>
            <a:pPr defTabSz="342900">
              <a:spcAft>
                <a:spcPct val="0"/>
              </a:spcAft>
              <a:buNone/>
            </a:pPr>
            <a:r>
              <a:rPr lang="en-GB" altLang="en-US" sz="1200" b="1" u="sng" dirty="0">
                <a:solidFill>
                  <a:srgbClr val="002060"/>
                </a:solidFill>
              </a:rPr>
              <a:t>RECEIPTS</a:t>
            </a:r>
          </a:p>
          <a:p>
            <a:pPr defTabSz="342900">
              <a:spcAft>
                <a:spcPct val="0"/>
              </a:spcAft>
              <a:buNone/>
            </a:pPr>
            <a:r>
              <a:rPr lang="en-GB" altLang="en-US" sz="1200" dirty="0">
                <a:solidFill>
                  <a:srgbClr val="BD582C"/>
                </a:solidFill>
              </a:rPr>
              <a:t>Receipts in 1st month	  	  	 </a:t>
            </a:r>
            <a:r>
              <a:rPr lang="en-GB" altLang="en-US" sz="1200" dirty="0">
                <a:solidFill>
                  <a:srgbClr val="000000"/>
                </a:solidFill>
              </a:rPr>
              <a:t>36	        54	  	72	    	36	         36	           9</a:t>
            </a:r>
            <a:r>
              <a:rPr lang="en-GB" altLang="en-US" sz="1200" dirty="0">
                <a:solidFill>
                  <a:srgbClr val="BD582C"/>
                </a:solidFill>
              </a:rPr>
              <a:t>	</a:t>
            </a:r>
          </a:p>
          <a:p>
            <a:pPr defTabSz="342900">
              <a:spcAft>
                <a:spcPct val="0"/>
              </a:spcAft>
              <a:buNone/>
            </a:pPr>
            <a:r>
              <a:rPr lang="en-GB" altLang="en-US" sz="1200" dirty="0">
                <a:solidFill>
                  <a:srgbClr val="BD582C"/>
                </a:solidFill>
              </a:rPr>
              <a:t>Receipts in 2nd month		</a:t>
            </a:r>
            <a:r>
              <a:rPr lang="en-GB" altLang="en-US" sz="1200" dirty="0">
                <a:solidFill>
                  <a:srgbClr val="000000"/>
                </a:solidFill>
              </a:rPr>
              <a:t>135	      270	      405	      540	       270	       270</a:t>
            </a:r>
          </a:p>
          <a:p>
            <a:pPr defTabSz="342900">
              <a:spcAft>
                <a:spcPct val="0"/>
              </a:spcAft>
              <a:buNone/>
            </a:pPr>
            <a:r>
              <a:rPr lang="en-GB" altLang="en-US" sz="1200" dirty="0">
                <a:solidFill>
                  <a:srgbClr val="BD582C"/>
                </a:solidFill>
              </a:rPr>
              <a:t>Receipts in 3rd month	         </a:t>
            </a:r>
            <a:r>
              <a:rPr lang="en-GB" altLang="en-US" sz="1200" dirty="0">
                <a:solidFill>
                  <a:srgbClr val="000000"/>
                </a:solidFill>
              </a:rPr>
              <a:t>27	        27	        54	        81	       108	         54</a:t>
            </a:r>
          </a:p>
          <a:p>
            <a:pPr defTabSz="342900">
              <a:spcAft>
                <a:spcPct val="0"/>
              </a:spcAft>
              <a:buNone/>
            </a:pPr>
            <a:r>
              <a:rPr lang="en-GB" altLang="en-US" sz="1200" dirty="0">
                <a:solidFill>
                  <a:srgbClr val="BD582C"/>
                </a:solidFill>
              </a:rPr>
              <a:t> </a:t>
            </a:r>
          </a:p>
          <a:p>
            <a:pPr defTabSz="342900">
              <a:spcAft>
                <a:spcPct val="0"/>
              </a:spcAft>
              <a:buNone/>
            </a:pPr>
            <a:r>
              <a:rPr lang="en-GB" altLang="en-US" sz="1200" b="1" dirty="0">
                <a:solidFill>
                  <a:srgbClr val="002060"/>
                </a:solidFill>
              </a:rPr>
              <a:t>Sub-total					198	       351	      531	      657	       414	       333</a:t>
            </a:r>
          </a:p>
          <a:p>
            <a:pPr defTabSz="342900">
              <a:spcAft>
                <a:spcPct val="0"/>
              </a:spcAft>
              <a:buNone/>
            </a:pPr>
            <a:r>
              <a:rPr lang="en-GB" altLang="en-US" sz="1200" b="1" dirty="0">
                <a:solidFill>
                  <a:srgbClr val="BD582C"/>
                </a:solidFill>
              </a:rPr>
              <a:t> </a:t>
            </a:r>
          </a:p>
          <a:p>
            <a:pPr defTabSz="342900">
              <a:spcAft>
                <a:spcPct val="0"/>
              </a:spcAft>
              <a:buNone/>
            </a:pPr>
            <a:r>
              <a:rPr lang="en-GB" altLang="en-US" sz="1200" b="1" u="sng" dirty="0">
                <a:solidFill>
                  <a:srgbClr val="002060"/>
                </a:solidFill>
              </a:rPr>
              <a:t>PAYMENTS</a:t>
            </a:r>
            <a:endParaRPr lang="en-GB" altLang="en-US" sz="1200" b="1" dirty="0">
              <a:solidFill>
                <a:srgbClr val="002060"/>
              </a:solidFill>
            </a:endParaRPr>
          </a:p>
          <a:p>
            <a:pPr defTabSz="342900">
              <a:spcAft>
                <a:spcPct val="0"/>
              </a:spcAft>
              <a:buNone/>
            </a:pPr>
            <a:r>
              <a:rPr lang="en-GB" altLang="en-US" sz="1200" dirty="0">
                <a:solidFill>
                  <a:srgbClr val="BD582C"/>
                </a:solidFill>
              </a:rPr>
              <a:t>Materials / labour			</a:t>
            </a:r>
            <a:r>
              <a:rPr lang="en-GB" altLang="en-US" sz="1200" dirty="0">
                <a:solidFill>
                  <a:srgbClr val="000000"/>
                </a:solidFill>
              </a:rPr>
              <a:t>190		190		326		882		406		334</a:t>
            </a:r>
            <a:r>
              <a:rPr lang="en-GB" altLang="en-US" sz="1200" dirty="0">
                <a:solidFill>
                  <a:srgbClr val="BD582C"/>
                </a:solidFill>
              </a:rPr>
              <a:t>	</a:t>
            </a:r>
          </a:p>
          <a:p>
            <a:pPr defTabSz="342900">
              <a:spcAft>
                <a:spcPct val="0"/>
              </a:spcAft>
              <a:buNone/>
            </a:pPr>
            <a:r>
              <a:rPr lang="en-GB" altLang="en-US" sz="1200" dirty="0">
                <a:solidFill>
                  <a:srgbClr val="BD582C"/>
                </a:solidFill>
              </a:rPr>
              <a:t>General admin.		 		  </a:t>
            </a:r>
            <a:r>
              <a:rPr lang="en-GB" altLang="en-US" sz="1200" dirty="0">
                <a:solidFill>
                  <a:srgbClr val="000000"/>
                </a:solidFill>
              </a:rPr>
              <a:t>27	  	  27	 	  27	  	  27	  	  27	  	  27</a:t>
            </a:r>
          </a:p>
          <a:p>
            <a:pPr defTabSz="342900">
              <a:spcAft>
                <a:spcPct val="0"/>
              </a:spcAft>
              <a:buNone/>
            </a:pPr>
            <a:r>
              <a:rPr lang="en-GB" altLang="en-US" sz="1200" dirty="0">
                <a:solidFill>
                  <a:srgbClr val="BD582C"/>
                </a:solidFill>
              </a:rPr>
              <a:t>Lease	 		  		   </a:t>
            </a:r>
            <a:r>
              <a:rPr lang="en-GB" altLang="en-US" sz="1200" dirty="0">
                <a:solidFill>
                  <a:srgbClr val="000000"/>
                </a:solidFill>
              </a:rPr>
              <a:t>9	   	   9	  	    9 	           9	  	   9	  	   9</a:t>
            </a:r>
          </a:p>
          <a:p>
            <a:pPr defTabSz="342900">
              <a:spcAft>
                <a:spcPct val="0"/>
              </a:spcAft>
              <a:buNone/>
            </a:pPr>
            <a:r>
              <a:rPr lang="en-GB" altLang="en-US" sz="1200" dirty="0">
                <a:solidFill>
                  <a:srgbClr val="BD582C"/>
                </a:solidFill>
              </a:rPr>
              <a:t>Misc.			  			  </a:t>
            </a:r>
            <a:r>
              <a:rPr lang="en-GB" altLang="en-US" sz="1200" dirty="0">
                <a:solidFill>
                  <a:srgbClr val="000000"/>
                </a:solidFill>
              </a:rPr>
              <a:t>2.7	  	  2.7	  	   2.7	   	  2.7	   	  2.7	   	  2.7</a:t>
            </a:r>
          </a:p>
          <a:p>
            <a:pPr defTabSz="342900">
              <a:spcAft>
                <a:spcPct val="0"/>
              </a:spcAft>
              <a:buNone/>
            </a:pPr>
            <a:r>
              <a:rPr lang="en-GB" altLang="en-US" sz="1200" dirty="0">
                <a:solidFill>
                  <a:srgbClr val="BD582C"/>
                </a:solidFill>
              </a:rPr>
              <a:t>Tax			  			</a:t>
            </a:r>
            <a:r>
              <a:rPr lang="en-GB" altLang="en-US" sz="1200" dirty="0">
                <a:solidFill>
                  <a:srgbClr val="000000"/>
                </a:solidFill>
              </a:rPr>
              <a:t>    -	  	   -		 63	   	   -	   	   -	 	 63</a:t>
            </a:r>
          </a:p>
          <a:p>
            <a:pPr defTabSz="342900">
              <a:spcAft>
                <a:spcPct val="0"/>
              </a:spcAft>
              <a:buNone/>
            </a:pPr>
            <a:r>
              <a:rPr lang="en-GB" altLang="en-US" sz="1200" dirty="0">
                <a:solidFill>
                  <a:srgbClr val="BD582C"/>
                </a:solidFill>
              </a:rPr>
              <a:t>Studio			  		</a:t>
            </a:r>
            <a:r>
              <a:rPr lang="en-GB" altLang="en-US" sz="1200" dirty="0">
                <a:solidFill>
                  <a:srgbClr val="000000"/>
                </a:solidFill>
              </a:rPr>
              <a:t>    -	  	   -	 	  -		200	   	   -	  	 -</a:t>
            </a:r>
          </a:p>
          <a:p>
            <a:pPr defTabSz="342900">
              <a:spcAft>
                <a:spcPct val="0"/>
              </a:spcAft>
              <a:buNone/>
            </a:pPr>
            <a:r>
              <a:rPr lang="en-GB" altLang="en-US" sz="1200" dirty="0">
                <a:solidFill>
                  <a:srgbClr val="BD582C"/>
                </a:solidFill>
              </a:rPr>
              <a:t> </a:t>
            </a:r>
          </a:p>
          <a:p>
            <a:pPr defTabSz="342900">
              <a:spcAft>
                <a:spcPct val="0"/>
              </a:spcAft>
              <a:buNone/>
            </a:pPr>
            <a:r>
              <a:rPr lang="en-GB" altLang="en-US" sz="1200" b="1" dirty="0">
                <a:solidFill>
                  <a:srgbClr val="002060"/>
                </a:solidFill>
              </a:rPr>
              <a:t>Sub-total				      228.7		228.7	427.7	1120.7	444.7	435.7</a:t>
            </a:r>
          </a:p>
          <a:p>
            <a:pPr defTabSz="342900">
              <a:spcAft>
                <a:spcPct val="0"/>
              </a:spcAft>
              <a:buNone/>
            </a:pPr>
            <a:r>
              <a:rPr lang="en-GB" altLang="en-US" sz="1200" b="1" dirty="0">
                <a:solidFill>
                  <a:srgbClr val="BD582C"/>
                </a:solidFill>
              </a:rPr>
              <a:t> </a:t>
            </a:r>
          </a:p>
          <a:p>
            <a:pPr defTabSz="342900">
              <a:spcAft>
                <a:spcPct val="0"/>
              </a:spcAft>
              <a:buNone/>
            </a:pPr>
            <a:endParaRPr lang="en-GB" altLang="en-US" sz="1200" dirty="0">
              <a:solidFill>
                <a:srgbClr val="BD582C"/>
              </a:solidFill>
            </a:endParaRPr>
          </a:p>
          <a:p>
            <a:pPr defTabSz="342900">
              <a:spcAft>
                <a:spcPct val="0"/>
              </a:spcAft>
              <a:buNone/>
            </a:pPr>
            <a:r>
              <a:rPr lang="en-GB" altLang="en-US" sz="1200" dirty="0">
                <a:solidFill>
                  <a:srgbClr val="002060"/>
                </a:solidFill>
              </a:rPr>
              <a:t>Cash Surplus/Deficit		      </a:t>
            </a:r>
            <a:r>
              <a:rPr lang="en-GB" altLang="en-US" sz="1200" b="1" dirty="0">
                <a:solidFill>
                  <a:srgbClr val="FF0000"/>
                </a:solidFill>
              </a:rPr>
              <a:t>(30.7)       </a:t>
            </a:r>
            <a:r>
              <a:rPr lang="en-GB" altLang="en-US" sz="1200" b="1" dirty="0">
                <a:solidFill>
                  <a:srgbClr val="002060"/>
                </a:solidFill>
              </a:rPr>
              <a:t>122.3</a:t>
            </a:r>
            <a:r>
              <a:rPr lang="en-GB" altLang="en-US" sz="1200" b="1" dirty="0">
                <a:solidFill>
                  <a:srgbClr val="FF0000"/>
                </a:solidFill>
              </a:rPr>
              <a:t>        </a:t>
            </a:r>
            <a:r>
              <a:rPr lang="en-GB" altLang="en-US" sz="1200" b="1" dirty="0">
                <a:solidFill>
                  <a:srgbClr val="002060"/>
                </a:solidFill>
              </a:rPr>
              <a:t>103.3       </a:t>
            </a:r>
            <a:r>
              <a:rPr lang="en-GB" altLang="en-US" sz="1200" b="1" dirty="0">
                <a:solidFill>
                  <a:srgbClr val="FF0000"/>
                </a:solidFill>
              </a:rPr>
              <a:t>(463.7)     (30.7)     (102.7)</a:t>
            </a:r>
          </a:p>
          <a:p>
            <a:pPr defTabSz="342900">
              <a:spcAft>
                <a:spcPct val="0"/>
              </a:spcAft>
              <a:buNone/>
            </a:pPr>
            <a:r>
              <a:rPr lang="en-GB" altLang="en-US" sz="1200" dirty="0">
                <a:solidFill>
                  <a:srgbClr val="002060"/>
                </a:solidFill>
              </a:rPr>
              <a:t>Opening balance			       132	       101.3		223.6	 	 326.9     </a:t>
            </a:r>
            <a:r>
              <a:rPr lang="en-GB" altLang="en-US" sz="1200" b="1" dirty="0">
                <a:solidFill>
                  <a:srgbClr val="FF0000"/>
                </a:solidFill>
              </a:rPr>
              <a:t>(136.8)     (167.5)</a:t>
            </a:r>
          </a:p>
          <a:p>
            <a:pPr defTabSz="342900">
              <a:spcAft>
                <a:spcPct val="0"/>
              </a:spcAft>
              <a:buNone/>
            </a:pPr>
            <a:endParaRPr lang="en-GB" altLang="en-US" sz="1200" dirty="0">
              <a:solidFill>
                <a:srgbClr val="BD582C"/>
              </a:solidFill>
            </a:endParaRPr>
          </a:p>
          <a:p>
            <a:pPr defTabSz="342900">
              <a:spcAft>
                <a:spcPct val="0"/>
              </a:spcAft>
              <a:buNone/>
            </a:pPr>
            <a:r>
              <a:rPr lang="en-GB" altLang="en-US" sz="1200" dirty="0">
                <a:solidFill>
                  <a:srgbClr val="002060"/>
                </a:solidFill>
              </a:rPr>
              <a:t>Closing balance	 			101.3		223.6	 	326.9	       </a:t>
            </a:r>
            <a:r>
              <a:rPr lang="en-GB" altLang="en-US" sz="1200" b="1" dirty="0">
                <a:solidFill>
                  <a:srgbClr val="FF0000"/>
                </a:solidFill>
              </a:rPr>
              <a:t>(136.8)    (167.5)</a:t>
            </a:r>
            <a:r>
              <a:rPr lang="en-GB" altLang="en-US" sz="1200" b="1" dirty="0">
                <a:solidFill>
                  <a:srgbClr val="002060"/>
                </a:solidFill>
              </a:rPr>
              <a:t>    </a:t>
            </a:r>
            <a:r>
              <a:rPr lang="en-GB" altLang="en-US" sz="1200" b="1" dirty="0">
                <a:solidFill>
                  <a:srgbClr val="FF0000"/>
                </a:solidFill>
              </a:rPr>
              <a:t>(270.2)</a:t>
            </a:r>
          </a:p>
        </p:txBody>
      </p:sp>
      <p:cxnSp>
        <p:nvCxnSpPr>
          <p:cNvPr id="3" name="Straight Arrow Connector 2"/>
          <p:cNvCxnSpPr/>
          <p:nvPr/>
        </p:nvCxnSpPr>
        <p:spPr>
          <a:xfrm flipV="1">
            <a:off x="5486400" y="5133975"/>
            <a:ext cx="285750" cy="209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flipV="1">
            <a:off x="6204347" y="5162550"/>
            <a:ext cx="285750" cy="209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V="1">
            <a:off x="6897292" y="5162550"/>
            <a:ext cx="285750" cy="209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7642142" y="5126060"/>
            <a:ext cx="285750" cy="209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8383190" y="5168453"/>
            <a:ext cx="285750" cy="2095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903358" y="885825"/>
            <a:ext cx="4552528" cy="300082"/>
          </a:xfrm>
          <a:prstGeom prst="rect">
            <a:avLst/>
          </a:prstGeom>
        </p:spPr>
        <p:txBody>
          <a:bodyPr wrap="none">
            <a:spAutoFit/>
          </a:bodyPr>
          <a:lstStyle/>
          <a:p>
            <a:pPr defTabSz="342900"/>
            <a:r>
              <a:rPr lang="en-US" altLang="en-US" sz="1350" b="1" dirty="0">
                <a:solidFill>
                  <a:srgbClr val="000000"/>
                </a:solidFill>
                <a:latin typeface="Calibri"/>
              </a:rPr>
              <a:t>Jane's Fashion Designs Ltd. Cash Budget for July – December. </a:t>
            </a:r>
            <a:endParaRPr lang="en-GB" sz="1350" b="1" dirty="0">
              <a:solidFill>
                <a:srgbClr val="000000"/>
              </a:solidFill>
              <a:latin typeface="Calibri"/>
            </a:endParaRPr>
          </a:p>
        </p:txBody>
      </p:sp>
    </p:spTree>
    <p:extLst>
      <p:ext uri="{BB962C8B-B14F-4D97-AF65-F5344CB8AC3E}">
        <p14:creationId xmlns:p14="http://schemas.microsoft.com/office/powerpoint/2010/main" val="158497613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{9F5A43D9-1F63-0249-AB5A-8C2D83B4C05F}tf10001120</Template>
  <TotalTime>1</TotalTime>
  <Words>731</Words>
  <Application>Microsoft Macintosh PowerPoint</Application>
  <PresentationFormat>Widescreen</PresentationFormat>
  <Paragraphs>42</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Gill Sans MT</vt:lpstr>
      <vt:lpstr>Parcel</vt:lpstr>
      <vt:lpstr>Cash Budget - Example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Cash Budget - Example</dc:title>
  <dc:creator>Marie Pitson</dc:creator>
  <cp:lastModifiedBy>Marie Pitson</cp:lastModifiedBy>
  <cp:revision>1</cp:revision>
  <dcterms:created xsi:type="dcterms:W3CDTF">2023-03-04T15:08:10Z</dcterms:created>
  <dcterms:modified xsi:type="dcterms:W3CDTF">2023-03-04T15:09:43Z</dcterms:modified>
</cp:coreProperties>
</file>