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1" r:id="rId3"/>
    <p:sldId id="269" r:id="rId4"/>
    <p:sldId id="271" r:id="rId5"/>
    <p:sldId id="264" r:id="rId6"/>
    <p:sldId id="258" r:id="rId7"/>
    <p:sldId id="272" r:id="rId8"/>
    <p:sldId id="259" r:id="rId9"/>
    <p:sldId id="273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7"/>
    <p:restoredTop sz="94586"/>
  </p:normalViewPr>
  <p:slideViewPr>
    <p:cSldViewPr snapToGrid="0" snapToObjects="1">
      <p:cViewPr varScale="1">
        <p:scale>
          <a:sx n="102" d="100"/>
          <a:sy n="102" d="100"/>
        </p:scale>
        <p:origin x="4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127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25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876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350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826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22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253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64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196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686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619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1D858-C22E-6648-AA68-8A0CF3A84214}" type="datetimeFigureOut">
              <a:rPr lang="en-US" smtClean="0"/>
              <a:t>2/13/19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FB1C2-8618-F54F-AAE6-B9998412B3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72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Statistical Analysis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Dylan Blain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291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Recap (what we’ve covered so far</a:t>
            </a:r>
            <a:r>
              <a:rPr lang="is-IS" dirty="0" smtClean="0"/>
              <a:t>…)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Introduction to SPSS (labs from semester 1)</a:t>
            </a:r>
          </a:p>
          <a:p>
            <a:pPr lvl="1"/>
            <a:r>
              <a:rPr lang="en-US" dirty="0" smtClean="0"/>
              <a:t>Inputting data</a:t>
            </a:r>
          </a:p>
          <a:p>
            <a:pPr lvl="1"/>
            <a:r>
              <a:rPr lang="en-US" dirty="0" smtClean="0"/>
              <a:t>Measures of central tendency – mean, median, mode</a:t>
            </a:r>
          </a:p>
          <a:p>
            <a:pPr lvl="1"/>
            <a:r>
              <a:rPr lang="en-US" dirty="0" smtClean="0"/>
              <a:t>Measures of dispersion – standard deviation, range</a:t>
            </a:r>
          </a:p>
          <a:p>
            <a:pPr lvl="1"/>
            <a:r>
              <a:rPr lang="en-US" dirty="0" smtClean="0"/>
              <a:t>Descriptive Statistics</a:t>
            </a:r>
          </a:p>
          <a:p>
            <a:pPr lvl="1"/>
            <a:r>
              <a:rPr lang="en-US" dirty="0" smtClean="0"/>
              <a:t>Inferential statistics</a:t>
            </a:r>
          </a:p>
          <a:p>
            <a:pPr lvl="2"/>
            <a:r>
              <a:rPr lang="en-US" dirty="0" smtClean="0"/>
              <a:t>Parametric</a:t>
            </a:r>
          </a:p>
          <a:p>
            <a:pPr lvl="2"/>
            <a:r>
              <a:rPr lang="en-US" dirty="0" smtClean="0"/>
              <a:t>Non-parametric</a:t>
            </a:r>
          </a:p>
          <a:p>
            <a:pPr lvl="1"/>
            <a:r>
              <a:rPr lang="en-US" dirty="0" smtClean="0"/>
              <a:t>Testing for relationships/associations </a:t>
            </a:r>
            <a:endParaRPr lang="en-US" dirty="0" smtClean="0"/>
          </a:p>
          <a:p>
            <a:pPr lvl="1"/>
            <a:r>
              <a:rPr lang="en-US" dirty="0" smtClean="0"/>
              <a:t>Testing </a:t>
            </a:r>
            <a:r>
              <a:rPr lang="en-US" dirty="0" smtClean="0"/>
              <a:t>for </a:t>
            </a:r>
            <a:r>
              <a:rPr lang="en-US" dirty="0" smtClean="0"/>
              <a:t>differences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69778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2 weeks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Parametric &amp; Non Parametric data analysis techniques</a:t>
            </a:r>
          </a:p>
          <a:p>
            <a:r>
              <a:rPr lang="en-US" dirty="0" smtClean="0"/>
              <a:t>Which statistical test to use? For relationship &amp; difference testing</a:t>
            </a:r>
          </a:p>
          <a:p>
            <a:r>
              <a:rPr lang="en-US" dirty="0" smtClean="0"/>
              <a:t>Important concepts in making decision:</a:t>
            </a:r>
          </a:p>
          <a:p>
            <a:pPr lvl="1"/>
            <a:r>
              <a:rPr lang="en-US" dirty="0" smtClean="0"/>
              <a:t>Types of data</a:t>
            </a:r>
          </a:p>
          <a:p>
            <a:pPr lvl="1"/>
            <a:r>
              <a:rPr lang="en-US" dirty="0" smtClean="0"/>
              <a:t>Data distribution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479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 categories of statistical tests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Parametric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/>
              <a:t>One sample </a:t>
            </a:r>
            <a:r>
              <a:rPr lang="en-GB" altLang="en-US" dirty="0" smtClean="0"/>
              <a:t>t-test</a:t>
            </a:r>
          </a:p>
          <a:p>
            <a:r>
              <a:rPr lang="en-GB" altLang="en-US" dirty="0" smtClean="0"/>
              <a:t>Paired </a:t>
            </a:r>
            <a:r>
              <a:rPr lang="en-GB" altLang="en-US" dirty="0"/>
              <a:t>sample </a:t>
            </a:r>
            <a:r>
              <a:rPr lang="en-GB" altLang="en-US" dirty="0" smtClean="0"/>
              <a:t>t-test</a:t>
            </a:r>
          </a:p>
          <a:p>
            <a:r>
              <a:rPr lang="en-GB" altLang="en-US" dirty="0" smtClean="0"/>
              <a:t>Independent t-test</a:t>
            </a:r>
          </a:p>
          <a:p>
            <a:r>
              <a:rPr lang="en-GB" altLang="en-US" dirty="0" smtClean="0"/>
              <a:t>Analysis </a:t>
            </a:r>
            <a:r>
              <a:rPr lang="en-GB" altLang="en-US" dirty="0"/>
              <a:t>of Variance (</a:t>
            </a:r>
            <a:r>
              <a:rPr lang="en-GB" altLang="en-US" dirty="0" smtClean="0"/>
              <a:t>ANOVA)</a:t>
            </a:r>
          </a:p>
          <a:p>
            <a:endParaRPr lang="en-GB" dirty="0"/>
          </a:p>
          <a:p>
            <a:r>
              <a:rPr lang="en-US" dirty="0" smtClean="0"/>
              <a:t>Pearson </a:t>
            </a:r>
            <a:r>
              <a:rPr lang="en-US" dirty="0"/>
              <a:t>product moment correlation </a:t>
            </a:r>
            <a:r>
              <a:rPr lang="en-US" dirty="0" smtClean="0"/>
              <a:t>coefficient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Non-Parametric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dirty="0" smtClean="0"/>
              <a:t>No equivalent</a:t>
            </a:r>
          </a:p>
          <a:p>
            <a:r>
              <a:rPr lang="en-GB" altLang="en-US" dirty="0"/>
              <a:t>Wilcoxon </a:t>
            </a:r>
            <a:r>
              <a:rPr lang="en-GB" altLang="en-US" dirty="0" smtClean="0"/>
              <a:t>t-test</a:t>
            </a:r>
          </a:p>
          <a:p>
            <a:r>
              <a:rPr lang="en-GB" altLang="en-US" dirty="0"/>
              <a:t>Mann-Whitney U-test</a:t>
            </a:r>
          </a:p>
          <a:p>
            <a:endParaRPr lang="en-GB" altLang="en-US" dirty="0"/>
          </a:p>
          <a:p>
            <a:endParaRPr lang="en-GB" altLang="en-US" dirty="0" smtClean="0"/>
          </a:p>
          <a:p>
            <a:r>
              <a:rPr lang="en-US" dirty="0"/>
              <a:t>Spearman’s rank correlation coefficient.</a:t>
            </a:r>
            <a:endParaRPr lang="en-GB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135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Non-parametric statistics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Dylan Blain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983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Non-parametric statistics - 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Distribution </a:t>
            </a:r>
            <a:r>
              <a:rPr lang="en-US" dirty="0" smtClean="0"/>
              <a:t>free tests</a:t>
            </a:r>
          </a:p>
          <a:p>
            <a:r>
              <a:rPr lang="en-US" dirty="0" smtClean="0"/>
              <a:t>Parametric rely on assumption normality of no parameters of that distribution estimate key </a:t>
            </a:r>
          </a:p>
          <a:p>
            <a:r>
              <a:rPr lang="en-US" dirty="0" smtClean="0"/>
              <a:t>When this normality is not present – can</a:t>
            </a:r>
            <a:r>
              <a:rPr lang="uk-UA" dirty="0" smtClean="0"/>
              <a:t>’</a:t>
            </a:r>
            <a:r>
              <a:rPr lang="en-US" dirty="0" smtClean="0"/>
              <a:t>t use the parametric tests.</a:t>
            </a:r>
          </a:p>
          <a:p>
            <a:r>
              <a:rPr lang="en-US" dirty="0" smtClean="0"/>
              <a:t>This includes:</a:t>
            </a:r>
          </a:p>
          <a:p>
            <a:pPr lvl="1"/>
            <a:r>
              <a:rPr lang="en-US" dirty="0" smtClean="0"/>
              <a:t>When data is ordinal </a:t>
            </a:r>
            <a:r>
              <a:rPr lang="en-US" dirty="0" smtClean="0"/>
              <a:t>or </a:t>
            </a:r>
            <a:r>
              <a:rPr lang="en-US" dirty="0" smtClean="0"/>
              <a:t>nominal</a:t>
            </a:r>
          </a:p>
          <a:p>
            <a:pPr lvl="1"/>
            <a:r>
              <a:rPr lang="en-US" dirty="0" smtClean="0"/>
              <a:t>Where data does not </a:t>
            </a:r>
            <a:r>
              <a:rPr lang="en-US" dirty="0" smtClean="0"/>
              <a:t>meet </a:t>
            </a:r>
            <a:r>
              <a:rPr lang="en-US" dirty="0" smtClean="0"/>
              <a:t>basic assumptions of normality or randomization </a:t>
            </a:r>
          </a:p>
          <a:p>
            <a:pPr lvl="1"/>
            <a:r>
              <a:rPr lang="en-US" dirty="0" smtClean="0"/>
              <a:t>Small samples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051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distribution</a:t>
            </a:r>
            <a:endParaRPr lang="en-US" dirty="0"/>
          </a:p>
        </p:txBody>
      </p:sp>
      <p:pic>
        <p:nvPicPr>
          <p:cNvPr id="1026" name="Picture 2" descr="mage result for normal distribution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662" y="1825625"/>
            <a:ext cx="8702676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01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</a:t>
            </a:r>
            <a:r>
              <a:rPr lang="en-US" dirty="0" smtClean="0"/>
              <a:t>data</a:t>
            </a:r>
            <a:endParaRPr lang="en-US" dirty="0"/>
          </a:p>
        </p:txBody>
      </p:sp>
      <p:pic>
        <p:nvPicPr>
          <p:cNvPr id="1026" name="Picture 2" descr="mage result for types of dat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9196" y="1825625"/>
            <a:ext cx="9233608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82825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Types of </a:t>
            </a:r>
            <a:r>
              <a:rPr lang="en-US" dirty="0" smtClean="0"/>
              <a:t>Data (cont.)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Nominal</a:t>
            </a:r>
          </a:p>
          <a:p>
            <a:pPr lvl="1"/>
            <a:r>
              <a:rPr lang="en-US" dirty="0" smtClean="0"/>
              <a:t>Used for labelling variables (e.g., male, female). No numerical significance.</a:t>
            </a:r>
          </a:p>
          <a:p>
            <a:r>
              <a:rPr lang="en-US" dirty="0" smtClean="0"/>
              <a:t>Ordinal</a:t>
            </a:r>
          </a:p>
          <a:p>
            <a:pPr lvl="1"/>
            <a:r>
              <a:rPr lang="en-US" dirty="0" smtClean="0"/>
              <a:t>Order of values is significant. Can not distinguish amount of differences between values (e.g., very satisfied, satisfied, neutral, dissatisfied, very dissatisfied)</a:t>
            </a:r>
          </a:p>
          <a:p>
            <a:r>
              <a:rPr lang="en-US" dirty="0" smtClean="0"/>
              <a:t>Interval</a:t>
            </a:r>
          </a:p>
          <a:p>
            <a:pPr lvl="1"/>
            <a:r>
              <a:rPr lang="en-US" dirty="0" smtClean="0"/>
              <a:t>Numeric scale where we know order and exact differences between values (e.g., Celsius).</a:t>
            </a:r>
          </a:p>
          <a:p>
            <a:r>
              <a:rPr lang="en-US" dirty="0" smtClean="0"/>
              <a:t>Ratio</a:t>
            </a:r>
          </a:p>
          <a:p>
            <a:pPr lvl="1"/>
            <a:r>
              <a:rPr lang="en-US" dirty="0" smtClean="0"/>
              <a:t>Have an order, exact differences between values and </a:t>
            </a:r>
            <a:r>
              <a:rPr lang="en-US" smtClean="0"/>
              <a:t>an absolute zero (e.g., height and weight).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5154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2403954" y="1335833"/>
            <a:ext cx="1073150" cy="5048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 dirty="0">
                <a:latin typeface="Calibri"/>
                <a:ea typeface="Calibri"/>
                <a:cs typeface="Times New Roman"/>
              </a:rPr>
              <a:t>Interval / Ratio Data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2406494" y="4842937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 dirty="0">
                <a:latin typeface="Calibri"/>
                <a:ea typeface="Calibri"/>
                <a:cs typeface="Times New Roman"/>
              </a:rPr>
              <a:t>Ordinal Data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2368394" y="6271052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Nominal Data</a:t>
            </a:r>
          </a:p>
        </p:txBody>
      </p:sp>
      <p:sp>
        <p:nvSpPr>
          <p:cNvPr id="7" name="Text Box 2"/>
          <p:cNvSpPr txBox="1">
            <a:spLocks noChangeArrowheads="1"/>
          </p:cNvSpPr>
          <p:nvPr/>
        </p:nvSpPr>
        <p:spPr bwMode="auto">
          <a:xfrm>
            <a:off x="5029044" y="627807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4953479" y="2120692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5098259" y="4536232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5107784" y="5595412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Relationship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8642195" y="6303437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Chi Squared</a:t>
            </a:r>
          </a:p>
        </p:txBody>
      </p:sp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8671404" y="944672"/>
            <a:ext cx="17335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Multiple Correlation</a:t>
            </a: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5095084" y="6279307"/>
            <a:ext cx="10731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Difference</a:t>
            </a:r>
          </a:p>
        </p:txBody>
      </p:sp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8654894" y="364282"/>
            <a:ext cx="174625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Pearson’s product moment</a:t>
            </a: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8652354" y="1639997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Student t-test</a:t>
            </a:r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8652354" y="2125772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Independent t-test</a:t>
            </a:r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8652354" y="4865162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Kurskal- Wallis ANOVA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 </a:t>
            </a: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8652354" y="3221782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ANOVA repeat Measures</a:t>
            </a:r>
          </a:p>
        </p:txBody>
      </p:sp>
      <p:sp>
        <p:nvSpPr>
          <p:cNvPr id="19" name="Text Box 2"/>
          <p:cNvSpPr txBox="1">
            <a:spLocks noChangeArrowheads="1"/>
          </p:cNvSpPr>
          <p:nvPr/>
        </p:nvSpPr>
        <p:spPr bwMode="auto">
          <a:xfrm>
            <a:off x="8652354" y="3722162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Mann-Whitney U</a:t>
            </a:r>
          </a:p>
        </p:txBody>
      </p:sp>
      <p:sp>
        <p:nvSpPr>
          <p:cNvPr id="20" name="Text Box 2"/>
          <p:cNvSpPr txBox="1">
            <a:spLocks noChangeArrowheads="1"/>
          </p:cNvSpPr>
          <p:nvPr/>
        </p:nvSpPr>
        <p:spPr bwMode="auto">
          <a:xfrm>
            <a:off x="8652354" y="2678222"/>
            <a:ext cx="1752600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ANOVA</a:t>
            </a:r>
          </a:p>
        </p:txBody>
      </p:sp>
      <p:sp>
        <p:nvSpPr>
          <p:cNvPr id="21" name="Text Box 2"/>
          <p:cNvSpPr txBox="1">
            <a:spLocks noChangeArrowheads="1"/>
          </p:cNvSpPr>
          <p:nvPr/>
        </p:nvSpPr>
        <p:spPr bwMode="auto">
          <a:xfrm>
            <a:off x="8652354" y="4312712"/>
            <a:ext cx="1752600" cy="381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Wilcoxon Matched pairs</a:t>
            </a:r>
          </a:p>
        </p:txBody>
      </p:sp>
      <p:sp>
        <p:nvSpPr>
          <p:cNvPr id="22" name="Text Box 2"/>
          <p:cNvSpPr txBox="1">
            <a:spLocks noChangeArrowheads="1"/>
          </p:cNvSpPr>
          <p:nvPr/>
        </p:nvSpPr>
        <p:spPr bwMode="auto">
          <a:xfrm>
            <a:off x="8642195" y="5380147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Friedman’s 2 way ANOVA</a:t>
            </a:r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8642195" y="5836712"/>
            <a:ext cx="1762125" cy="34163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Spearman’s Rank Order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 flipV="1">
            <a:off x="6105370" y="521762"/>
            <a:ext cx="2536825" cy="2286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6109179" y="836087"/>
            <a:ext cx="2552700" cy="2667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3477104" y="836088"/>
            <a:ext cx="1555750" cy="7143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3477104" y="1551097"/>
            <a:ext cx="1479550" cy="7620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V="1">
            <a:off x="6032980" y="2074337"/>
            <a:ext cx="11334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7166454" y="1769537"/>
            <a:ext cx="1485900" cy="3048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7165820" y="2074338"/>
            <a:ext cx="1495425" cy="2381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6067904" y="2264838"/>
            <a:ext cx="1098550" cy="485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7169629" y="2750613"/>
            <a:ext cx="1492250" cy="1047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7165820" y="2750613"/>
            <a:ext cx="1476375" cy="6572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6185379" y="5808137"/>
            <a:ext cx="2476500" cy="19939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3477105" y="5027088"/>
            <a:ext cx="1622425" cy="69405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3437100" y="6434247"/>
            <a:ext cx="1668145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6172679" y="6436788"/>
            <a:ext cx="2470150" cy="95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3480279" y="4741337"/>
            <a:ext cx="1619250" cy="285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V="1">
            <a:off x="6184745" y="4312712"/>
            <a:ext cx="1209675" cy="381000"/>
          </a:xfrm>
          <a:prstGeom prst="straightConnector1">
            <a:avLst/>
          </a:prstGeom>
          <a:ln w="28575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6184745" y="4741337"/>
            <a:ext cx="1209675" cy="190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7394420" y="3884088"/>
            <a:ext cx="1247775" cy="42862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395054" y="4312713"/>
            <a:ext cx="1276350" cy="219075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394420" y="4931837"/>
            <a:ext cx="1247775" cy="6667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7394420" y="4931837"/>
            <a:ext cx="1247775" cy="9525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 Box 2"/>
          <p:cNvSpPr txBox="1">
            <a:spLocks noChangeArrowheads="1"/>
          </p:cNvSpPr>
          <p:nvPr/>
        </p:nvSpPr>
        <p:spPr bwMode="auto">
          <a:xfrm rot="378452">
            <a:off x="6353020" y="4835953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46" name="Text Box 2"/>
          <p:cNvSpPr txBox="1">
            <a:spLocks noChangeArrowheads="1"/>
          </p:cNvSpPr>
          <p:nvPr/>
        </p:nvSpPr>
        <p:spPr bwMode="auto">
          <a:xfrm rot="20684725">
            <a:off x="6306030" y="4297473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7" name="Text Box 2"/>
          <p:cNvSpPr txBox="1">
            <a:spLocks noChangeArrowheads="1"/>
          </p:cNvSpPr>
          <p:nvPr/>
        </p:nvSpPr>
        <p:spPr bwMode="auto">
          <a:xfrm rot="21150726">
            <a:off x="6154265" y="1931463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8" name="Text Box 2"/>
          <p:cNvSpPr txBox="1">
            <a:spLocks noChangeArrowheads="1"/>
          </p:cNvSpPr>
          <p:nvPr/>
        </p:nvSpPr>
        <p:spPr bwMode="auto">
          <a:xfrm rot="21188392">
            <a:off x="6883245" y="371903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2 variables</a:t>
            </a:r>
          </a:p>
        </p:txBody>
      </p:sp>
      <p:sp>
        <p:nvSpPr>
          <p:cNvPr id="49" name="Text Box 2"/>
          <p:cNvSpPr txBox="1">
            <a:spLocks noChangeArrowheads="1"/>
          </p:cNvSpPr>
          <p:nvPr/>
        </p:nvSpPr>
        <p:spPr bwMode="auto">
          <a:xfrm rot="1278052">
            <a:off x="6092035" y="2563923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0" name="Text Box 2"/>
          <p:cNvSpPr txBox="1">
            <a:spLocks noChangeArrowheads="1"/>
          </p:cNvSpPr>
          <p:nvPr/>
        </p:nvSpPr>
        <p:spPr bwMode="auto">
          <a:xfrm rot="377469">
            <a:off x="7028025" y="1034843"/>
            <a:ext cx="89852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3+ variables</a:t>
            </a:r>
          </a:p>
        </p:txBody>
      </p:sp>
      <p:sp>
        <p:nvSpPr>
          <p:cNvPr id="51" name="Text Box 2"/>
          <p:cNvSpPr txBox="1">
            <a:spLocks noChangeArrowheads="1"/>
          </p:cNvSpPr>
          <p:nvPr/>
        </p:nvSpPr>
        <p:spPr bwMode="auto">
          <a:xfrm rot="568589">
            <a:off x="7395690" y="4421298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2" name="Text Box 2"/>
          <p:cNvSpPr txBox="1">
            <a:spLocks noChangeArrowheads="1"/>
          </p:cNvSpPr>
          <p:nvPr/>
        </p:nvSpPr>
        <p:spPr bwMode="auto">
          <a:xfrm rot="20869695">
            <a:off x="7203920" y="1622218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Dependent </a:t>
            </a:r>
          </a:p>
        </p:txBody>
      </p:sp>
      <p:sp>
        <p:nvSpPr>
          <p:cNvPr id="53" name="Text Box 2"/>
          <p:cNvSpPr txBox="1">
            <a:spLocks noChangeArrowheads="1"/>
          </p:cNvSpPr>
          <p:nvPr/>
        </p:nvSpPr>
        <p:spPr bwMode="auto">
          <a:xfrm rot="1709045">
            <a:off x="7292820" y="5316013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Dependent</a:t>
            </a:r>
          </a:p>
        </p:txBody>
      </p:sp>
      <p:sp>
        <p:nvSpPr>
          <p:cNvPr id="54" name="Text Box 2"/>
          <p:cNvSpPr txBox="1">
            <a:spLocks noChangeArrowheads="1"/>
          </p:cNvSpPr>
          <p:nvPr/>
        </p:nvSpPr>
        <p:spPr bwMode="auto">
          <a:xfrm rot="20499860">
            <a:off x="7367115" y="3850433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Independent </a:t>
            </a:r>
          </a:p>
        </p:txBody>
      </p:sp>
      <p:sp>
        <p:nvSpPr>
          <p:cNvPr id="55" name="Text Box 2"/>
          <p:cNvSpPr txBox="1">
            <a:spLocks noChangeArrowheads="1"/>
          </p:cNvSpPr>
          <p:nvPr/>
        </p:nvSpPr>
        <p:spPr bwMode="auto">
          <a:xfrm rot="589471">
            <a:off x="7173440" y="2146093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6" name="Text Box 2"/>
          <p:cNvSpPr txBox="1">
            <a:spLocks noChangeArrowheads="1"/>
          </p:cNvSpPr>
          <p:nvPr/>
        </p:nvSpPr>
        <p:spPr bwMode="auto">
          <a:xfrm rot="299940">
            <a:off x="7405214" y="4711493"/>
            <a:ext cx="1247140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Independent</a:t>
            </a:r>
          </a:p>
        </p:txBody>
      </p:sp>
      <p:sp>
        <p:nvSpPr>
          <p:cNvPr id="57" name="Text Box 2"/>
          <p:cNvSpPr txBox="1">
            <a:spLocks noChangeArrowheads="1"/>
          </p:cNvSpPr>
          <p:nvPr/>
        </p:nvSpPr>
        <p:spPr bwMode="auto">
          <a:xfrm rot="313222">
            <a:off x="7273135" y="2560748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Between</a:t>
            </a:r>
          </a:p>
        </p:txBody>
      </p:sp>
      <p:sp>
        <p:nvSpPr>
          <p:cNvPr id="58" name="Text Box 2"/>
          <p:cNvSpPr txBox="1">
            <a:spLocks noChangeArrowheads="1"/>
          </p:cNvSpPr>
          <p:nvPr/>
        </p:nvSpPr>
        <p:spPr bwMode="auto">
          <a:xfrm rot="1515435">
            <a:off x="7172170" y="3075733"/>
            <a:ext cx="1275715" cy="325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 sz="1100">
                <a:latin typeface="Calibri"/>
                <a:ea typeface="Calibri"/>
                <a:cs typeface="Times New Roman"/>
              </a:rPr>
              <a:t>Within GP</a:t>
            </a:r>
          </a:p>
        </p:txBody>
      </p:sp>
      <p:sp>
        <p:nvSpPr>
          <p:cNvPr id="59" name="Rectangle 56"/>
          <p:cNvSpPr>
            <a:spLocks noChangeArrowheads="1"/>
          </p:cNvSpPr>
          <p:nvPr/>
        </p:nvSpPr>
        <p:spPr bwMode="auto">
          <a:xfrm>
            <a:off x="5154364" y="-63787"/>
            <a:ext cx="188327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b="1" u="sng">
                <a:latin typeface="Calibri" pitchFamily="34" charset="0"/>
                <a:ea typeface="Calibri" pitchFamily="34" charset="0"/>
                <a:cs typeface="Times New Roman" pitchFamily="18" charset="0"/>
              </a:rPr>
              <a:t>Statistics Decision Tree</a:t>
            </a:r>
            <a:endParaRPr lang="en-GB" altLang="en-US" sz="800">
              <a:latin typeface="Arial" pitchFamily="34" charset="0"/>
              <a:cs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3173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347</Words>
  <Application>Microsoft Macintosh PowerPoint</Application>
  <PresentationFormat>Widescreen</PresentationFormat>
  <Paragraphs>91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Calibri Light</vt:lpstr>
      <vt:lpstr>Times New Roman</vt:lpstr>
      <vt:lpstr>Arial</vt:lpstr>
      <vt:lpstr>Office Theme</vt:lpstr>
      <vt:lpstr>Statistical Analysis</vt:lpstr>
      <vt:lpstr>Recap (what we’ve covered so far…)</vt:lpstr>
      <vt:lpstr>Next 2 weeks</vt:lpstr>
      <vt:lpstr>2 categories of statistical tests</vt:lpstr>
      <vt:lpstr>Non-parametric statistics</vt:lpstr>
      <vt:lpstr>Non-parametric statistics - Introduction</vt:lpstr>
      <vt:lpstr>Data distribution</vt:lpstr>
      <vt:lpstr>Types of data</vt:lpstr>
      <vt:lpstr>Types of Data (cont.)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Non-parametric statistics</dc:title>
  <dc:creator>Dylan Blain</dc:creator>
  <cp:lastModifiedBy>Dylan Blain</cp:lastModifiedBy>
  <cp:revision>18</cp:revision>
  <dcterms:created xsi:type="dcterms:W3CDTF">2019-02-11T15:12:09Z</dcterms:created>
  <dcterms:modified xsi:type="dcterms:W3CDTF">2019-02-13T10:17:04Z</dcterms:modified>
</cp:coreProperties>
</file>