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563" r:id="rId5"/>
    <p:sldId id="639" r:id="rId6"/>
    <p:sldId id="565" r:id="rId7"/>
    <p:sldId id="567" r:id="rId8"/>
    <p:sldId id="619" r:id="rId9"/>
    <p:sldId id="629" r:id="rId10"/>
    <p:sldId id="634" r:id="rId11"/>
    <p:sldId id="640" r:id="rId12"/>
    <p:sldId id="618" r:id="rId13"/>
    <p:sldId id="573" r:id="rId14"/>
    <p:sldId id="635" r:id="rId15"/>
    <p:sldId id="648" r:id="rId16"/>
    <p:sldId id="636" r:id="rId17"/>
    <p:sldId id="626" r:id="rId18"/>
    <p:sldId id="308" r:id="rId19"/>
    <p:sldId id="299" r:id="rId20"/>
    <p:sldId id="647" r:id="rId21"/>
    <p:sldId id="300" r:id="rId22"/>
    <p:sldId id="644" r:id="rId23"/>
    <p:sldId id="642" r:id="rId24"/>
    <p:sldId id="643" r:id="rId25"/>
    <p:sldId id="589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BEAD50-A376-4A60-98A2-1C50AC98C146}" v="9" dt="2026-09-02T09:36:01.208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59" autoAdjust="0"/>
    <p:restoredTop sz="96101" autoAdjust="0"/>
  </p:normalViewPr>
  <p:slideViewPr>
    <p:cSldViewPr>
      <p:cViewPr varScale="1">
        <p:scale>
          <a:sx n="97" d="100"/>
          <a:sy n="97" d="100"/>
        </p:scale>
        <p:origin x="96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738"/>
    </p:cViewPr>
  </p:outlineViewPr>
  <p:notesTextViewPr>
    <p:cViewPr>
      <p:scale>
        <a:sx n="50" d="100"/>
        <a:sy n="50" d="100"/>
      </p:scale>
      <p:origin x="0" y="0"/>
    </p:cViewPr>
  </p:notesTextViewPr>
  <p:sorterViewPr>
    <p:cViewPr>
      <p:scale>
        <a:sx n="100" d="100"/>
        <a:sy n="100" d="100"/>
      </p:scale>
      <p:origin x="0" y="-1326"/>
    </p:cViewPr>
  </p:sorterViewPr>
  <p:notesViewPr>
    <p:cSldViewPr>
      <p:cViewPr varScale="1">
        <p:scale>
          <a:sx n="64" d="100"/>
          <a:sy n="64" d="100"/>
        </p:scale>
        <p:origin x="3192" y="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us Klingelfuss" userId="bd76eaf9-c4ae-4be9-b963-4e8bfdef57a8" providerId="ADAL" clId="{E0F7431B-54CE-4F1F-B863-058E9F366696}"/>
    <pc:docChg chg="custSel modSld">
      <pc:chgData name="Markus Klingelfuss" userId="bd76eaf9-c4ae-4be9-b963-4e8bfdef57a8" providerId="ADAL" clId="{E0F7431B-54CE-4F1F-B863-058E9F366696}" dt="2026-09-02T09:36:01.208" v="53"/>
      <pc:docMkLst>
        <pc:docMk/>
      </pc:docMkLst>
      <pc:sldChg chg="addSp delSp modSp mod">
        <pc:chgData name="Markus Klingelfuss" userId="bd76eaf9-c4ae-4be9-b963-4e8bfdef57a8" providerId="ADAL" clId="{E0F7431B-54CE-4F1F-B863-058E9F366696}" dt="2026-09-02T09:36:01.208" v="53"/>
        <pc:sldMkLst>
          <pc:docMk/>
          <pc:sldMk cId="690772852" sldId="636"/>
        </pc:sldMkLst>
        <pc:spChg chg="add del mod">
          <ac:chgData name="Markus Klingelfuss" userId="bd76eaf9-c4ae-4be9-b963-4e8bfdef57a8" providerId="ADAL" clId="{E0F7431B-54CE-4F1F-B863-058E9F366696}" dt="2026-09-02T09:36:01.208" v="53"/>
          <ac:spMkLst>
            <pc:docMk/>
            <pc:sldMk cId="690772852" sldId="636"/>
            <ac:spMk id="4" creationId="{C0ABB434-C15F-324D-6BD6-EF49BACEDA60}"/>
          </ac:spMkLst>
        </pc:spChg>
        <pc:picChg chg="add mod">
          <ac:chgData name="Markus Klingelfuss" userId="bd76eaf9-c4ae-4be9-b963-4e8bfdef57a8" providerId="ADAL" clId="{E0F7431B-54CE-4F1F-B863-058E9F366696}" dt="2026-09-02T09:36:01.208" v="53"/>
          <ac:picMkLst>
            <pc:docMk/>
            <pc:sldMk cId="690772852" sldId="636"/>
            <ac:picMk id="5" creationId="{6815FA0F-E604-29FA-C5F2-003A55678236}"/>
          </ac:picMkLst>
        </pc:picChg>
        <pc:picChg chg="del">
          <ac:chgData name="Markus Klingelfuss" userId="bd76eaf9-c4ae-4be9-b963-4e8bfdef57a8" providerId="ADAL" clId="{E0F7431B-54CE-4F1F-B863-058E9F366696}" dt="2026-09-02T09:29:02.177" v="49" actId="478"/>
          <ac:picMkLst>
            <pc:docMk/>
            <pc:sldMk cId="690772852" sldId="636"/>
            <ac:picMk id="6" creationId="{87B84B6E-F815-2C13-6D36-EF45143EDE27}"/>
          </ac:picMkLst>
        </pc:picChg>
      </pc:sldChg>
      <pc:sldChg chg="addSp delSp modSp mod">
        <pc:chgData name="Markus Klingelfuss" userId="bd76eaf9-c4ae-4be9-b963-4e8bfdef57a8" providerId="ADAL" clId="{E0F7431B-54CE-4F1F-B863-058E9F366696}" dt="2026-09-02T09:35:14.847" v="52"/>
        <pc:sldMkLst>
          <pc:docMk/>
          <pc:sldMk cId="3537075313" sldId="648"/>
        </pc:sldMkLst>
        <pc:spChg chg="add del mod">
          <ac:chgData name="Markus Klingelfuss" userId="bd76eaf9-c4ae-4be9-b963-4e8bfdef57a8" providerId="ADAL" clId="{E0F7431B-54CE-4F1F-B863-058E9F366696}" dt="2026-09-02T09:26:45.747" v="42"/>
          <ac:spMkLst>
            <pc:docMk/>
            <pc:sldMk cId="3537075313" sldId="648"/>
            <ac:spMk id="4" creationId="{52293CB2-94F0-BA6B-5502-2D97E5CDD173}"/>
          </ac:spMkLst>
        </pc:spChg>
        <pc:spChg chg="add del mod">
          <ac:chgData name="Markus Klingelfuss" userId="bd76eaf9-c4ae-4be9-b963-4e8bfdef57a8" providerId="ADAL" clId="{E0F7431B-54CE-4F1F-B863-058E9F366696}" dt="2026-09-02T09:28:04.140" v="48"/>
          <ac:spMkLst>
            <pc:docMk/>
            <pc:sldMk cId="3537075313" sldId="648"/>
            <ac:spMk id="8" creationId="{CC13226E-463C-8884-9A79-938DA2498DCD}"/>
          </ac:spMkLst>
        </pc:spChg>
        <pc:spChg chg="add del mod">
          <ac:chgData name="Markus Klingelfuss" userId="bd76eaf9-c4ae-4be9-b963-4e8bfdef57a8" providerId="ADAL" clId="{E0F7431B-54CE-4F1F-B863-058E9F366696}" dt="2026-09-02T09:35:14.847" v="52"/>
          <ac:spMkLst>
            <pc:docMk/>
            <pc:sldMk cId="3537075313" sldId="648"/>
            <ac:spMk id="13" creationId="{0E21B6BC-BE20-DE97-70E7-14B6C33D0764}"/>
          </ac:spMkLst>
        </pc:spChg>
        <pc:graphicFrameChg chg="add del mod">
          <ac:chgData name="Markus Klingelfuss" userId="bd76eaf9-c4ae-4be9-b963-4e8bfdef57a8" providerId="ADAL" clId="{E0F7431B-54CE-4F1F-B863-058E9F366696}" dt="2026-09-02T09:26:50.532" v="43" actId="478"/>
          <ac:graphicFrameMkLst>
            <pc:docMk/>
            <pc:sldMk cId="3537075313" sldId="648"/>
            <ac:graphicFrameMk id="5" creationId="{E613FFFA-33CD-C09C-14BD-32982CF116B7}"/>
          </ac:graphicFrameMkLst>
        </pc:graphicFrameChg>
        <pc:graphicFrameChg chg="add mod">
          <ac:chgData name="Markus Klingelfuss" userId="bd76eaf9-c4ae-4be9-b963-4e8bfdef57a8" providerId="ADAL" clId="{E0F7431B-54CE-4F1F-B863-058E9F366696}" dt="2026-09-02T09:27:05.007" v="45"/>
          <ac:graphicFrameMkLst>
            <pc:docMk/>
            <pc:sldMk cId="3537075313" sldId="648"/>
            <ac:graphicFrameMk id="9" creationId="{4F59CCB8-9524-DC19-027F-32B782761C50}"/>
          </ac:graphicFrameMkLst>
        </pc:graphicFrameChg>
        <pc:graphicFrameChg chg="add mod">
          <ac:chgData name="Markus Klingelfuss" userId="bd76eaf9-c4ae-4be9-b963-4e8bfdef57a8" providerId="ADAL" clId="{E0F7431B-54CE-4F1F-B863-058E9F366696}" dt="2026-09-02T09:27:38.163" v="47"/>
          <ac:graphicFrameMkLst>
            <pc:docMk/>
            <pc:sldMk cId="3537075313" sldId="648"/>
            <ac:graphicFrameMk id="10" creationId="{52BED14A-9DCE-E3AD-890A-DA60D5924CF4}"/>
          </ac:graphicFrameMkLst>
        </pc:graphicFrameChg>
        <pc:graphicFrameChg chg="add del mod">
          <ac:chgData name="Markus Klingelfuss" userId="bd76eaf9-c4ae-4be9-b963-4e8bfdef57a8" providerId="ADAL" clId="{E0F7431B-54CE-4F1F-B863-058E9F366696}" dt="2026-09-02T09:30:05.653" v="51" actId="478"/>
          <ac:graphicFrameMkLst>
            <pc:docMk/>
            <pc:sldMk cId="3537075313" sldId="648"/>
            <ac:graphicFrameMk id="11" creationId="{E252697F-CF56-A463-D033-F637EF43EE7B}"/>
          </ac:graphicFrameMkLst>
        </pc:graphicFrameChg>
        <pc:picChg chg="del">
          <ac:chgData name="Markus Klingelfuss" userId="bd76eaf9-c4ae-4be9-b963-4e8bfdef57a8" providerId="ADAL" clId="{E0F7431B-54CE-4F1F-B863-058E9F366696}" dt="2026-09-02T09:23:45.337" v="41" actId="478"/>
          <ac:picMkLst>
            <pc:docMk/>
            <pc:sldMk cId="3537075313" sldId="648"/>
            <ac:picMk id="7" creationId="{3FA4D863-98F5-3B66-C9B9-1371B4E154F1}"/>
          </ac:picMkLst>
        </pc:picChg>
        <pc:picChg chg="add mod">
          <ac:chgData name="Markus Klingelfuss" userId="bd76eaf9-c4ae-4be9-b963-4e8bfdef57a8" providerId="ADAL" clId="{E0F7431B-54CE-4F1F-B863-058E9F366696}" dt="2026-09-02T09:35:14.847" v="52"/>
          <ac:picMkLst>
            <pc:docMk/>
            <pc:sldMk cId="3537075313" sldId="648"/>
            <ac:picMk id="14" creationId="{50B628EF-00CA-C705-A319-68AEAC8FEB6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9/2/2026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3363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We’ve been asked to advise all students to get a laptop and highlight these bursaries – please don’t skip this slide!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6975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1650122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7890266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video https://express.adobe.com/video/ZTA8Z38LRC2DW         </a:t>
            </a:r>
          </a:p>
          <a:p>
            <a:endParaRPr lang="en-GB" dirty="0"/>
          </a:p>
          <a:p>
            <a:r>
              <a:rPr lang="en-GB" dirty="0"/>
              <a:t>You could emphasise the correct module code (as the video shows two)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832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Dedicate some time and explain the importance of the</a:t>
            </a:r>
            <a:r>
              <a:rPr lang="en-GB" baseline="0" dirty="0"/>
              <a:t>se top academic skills to higher education students.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827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523681" y="1592263"/>
            <a:ext cx="8096639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4746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523681" y="1592263"/>
            <a:ext cx="8096639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0068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523681" y="1592263"/>
            <a:ext cx="8096639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93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bursaries/undergraduate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uwtsd.ac.uk/student-charter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nationalcareers.service.gov.uk/explore-careers" TargetMode="Externa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538790"/>
            <a:ext cx="7920880" cy="3780420"/>
          </a:xfrm>
        </p:spPr>
        <p:txBody>
          <a:bodyPr>
            <a:normAutofit fontScale="90000"/>
          </a:bodyPr>
          <a:lstStyle/>
          <a:p>
            <a:br>
              <a:rPr lang="en-GB" altLang="en-US" sz="1800" dirty="0"/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b="1" dirty="0"/>
              <a:t>Certificate of Higher Education</a:t>
            </a:r>
            <a:br>
              <a:rPr lang="en-GB" altLang="en-US" sz="1800" b="1" dirty="0"/>
            </a:br>
            <a:r>
              <a:rPr lang="en-GB" altLang="en-US" sz="1800" b="1" dirty="0"/>
              <a:t>Skills for the Workplace Health and Social Care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2300" b="1" dirty="0">
                <a:solidFill>
                  <a:srgbClr val="FFFF00"/>
                </a:solidFill>
              </a:rPr>
              <a:t>Academic and Employability Skills</a:t>
            </a:r>
            <a:br>
              <a:rPr lang="en-GB" sz="3000" b="1" dirty="0">
                <a:solidFill>
                  <a:srgbClr val="FFFF00"/>
                </a:solidFill>
              </a:rPr>
            </a:br>
            <a:r>
              <a:rPr lang="en-GB" sz="2300" b="1" dirty="0">
                <a:solidFill>
                  <a:srgbClr val="FFFF00"/>
                </a:solidFill>
              </a:rPr>
              <a:t>(LCHS4001)</a:t>
            </a:r>
            <a:br>
              <a:rPr lang="en-GB" sz="2400" b="1" dirty="0">
                <a:solidFill>
                  <a:srgbClr val="FFFF00"/>
                </a:solidFill>
              </a:rPr>
            </a:br>
            <a:r>
              <a:rPr lang="en-GB" sz="3950" b="1" dirty="0">
                <a:solidFill>
                  <a:srgbClr val="FFFF00"/>
                </a:solidFill>
              </a:rPr>
              <a:t>Session 1: </a:t>
            </a:r>
            <a:br>
              <a:rPr lang="en-GB" sz="3950" b="1" dirty="0">
                <a:solidFill>
                  <a:srgbClr val="FFFF00"/>
                </a:solidFill>
              </a:rPr>
            </a:br>
            <a:r>
              <a:rPr lang="en-GB" sz="3950" b="1" dirty="0">
                <a:solidFill>
                  <a:srgbClr val="FFFF00"/>
                </a:solidFill>
              </a:rPr>
              <a:t>Module introduction</a:t>
            </a:r>
            <a:br>
              <a:rPr lang="en-GB" sz="5450" b="1" dirty="0"/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425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edium shot of women smiling&#10;&#10;AI-generated content may be incorrect.">
            <a:extLst>
              <a:ext uri="{FF2B5EF4-FFF2-40B4-BE49-F238E27FC236}">
                <a16:creationId xmlns:a16="http://schemas.microsoft.com/office/drawing/2014/main" id="{D8229EE3-3A7F-5D22-E9D4-F40DBC640B5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156" y="1822884"/>
            <a:ext cx="4825688" cy="321223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679EF56E-0F08-6F3B-41C9-75D8EE793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Welcome</a:t>
            </a:r>
          </a:p>
        </p:txBody>
      </p:sp>
    </p:spTree>
    <p:extLst>
      <p:ext uri="{BB962C8B-B14F-4D97-AF65-F5344CB8AC3E}">
        <p14:creationId xmlns:p14="http://schemas.microsoft.com/office/powerpoint/2010/main" val="1690979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 this session we will: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CDA0D5E-932B-2C79-6B9F-8CCF97B14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767" y="1887918"/>
            <a:ext cx="6380466" cy="32152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get to know each other</a:t>
            </a:r>
          </a:p>
          <a:p>
            <a:r>
              <a:rPr lang="en-GB" dirty="0"/>
              <a:t>introduce the module</a:t>
            </a:r>
          </a:p>
          <a:p>
            <a:r>
              <a:rPr lang="en-GB" dirty="0"/>
              <a:t>look at types of academic and employability skills</a:t>
            </a:r>
          </a:p>
          <a:p>
            <a:r>
              <a:rPr lang="en-GB" dirty="0"/>
              <a:t>begin to find our way around Moodle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b="1" dirty="0"/>
          </a:p>
        </p:txBody>
      </p:sp>
    </p:spTree>
    <p:extLst>
      <p:ext uri="{BB962C8B-B14F-4D97-AF65-F5344CB8AC3E}">
        <p14:creationId xmlns:p14="http://schemas.microsoft.com/office/powerpoint/2010/main" val="304826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B5B1C-8207-E6D5-B6F7-6861630F5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Before we start…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F09FE-39D1-9788-B161-78D90BAA5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91" y="1613101"/>
            <a:ext cx="6598227" cy="323911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/>
              <a:t>Have you got everything you need?</a:t>
            </a:r>
          </a:p>
          <a:p>
            <a:pPr lvl="1"/>
            <a:r>
              <a:rPr lang="en-GB" sz="7200" dirty="0"/>
              <a:t>Notebook and pen</a:t>
            </a:r>
          </a:p>
          <a:p>
            <a:pPr lvl="1"/>
            <a:r>
              <a:rPr lang="en-GB" sz="7200" dirty="0"/>
              <a:t>And </a:t>
            </a:r>
            <a:r>
              <a:rPr lang="en-GB" sz="7200" b="1" dirty="0"/>
              <a:t>a laptop</a:t>
            </a:r>
          </a:p>
          <a:p>
            <a:pPr lvl="1"/>
            <a:endParaRPr lang="en-GB" sz="7200" b="1" dirty="0"/>
          </a:p>
          <a:p>
            <a:pPr marL="42863" indent="0">
              <a:buNone/>
            </a:pPr>
            <a:r>
              <a:rPr lang="en-GB" sz="7200" b="1" dirty="0"/>
              <a:t>Have you found the </a:t>
            </a:r>
            <a:r>
              <a:rPr lang="en-GB" sz="7200" b="1" dirty="0" err="1"/>
              <a:t>labsafe</a:t>
            </a:r>
            <a:r>
              <a:rPr lang="en-GB" sz="7200" b="1" dirty="0"/>
              <a:t>?</a:t>
            </a:r>
          </a:p>
          <a:p>
            <a:pPr marL="42863" indent="0">
              <a:buNone/>
            </a:pPr>
            <a:endParaRPr lang="en-GB" sz="7200" b="1" dirty="0"/>
          </a:p>
          <a:p>
            <a:pPr marL="42863" indent="0">
              <a:buNone/>
            </a:pPr>
            <a:r>
              <a:rPr lang="en-GB" sz="7200" b="1" dirty="0"/>
              <a:t>Financial support for getting a laptop:</a:t>
            </a:r>
          </a:p>
          <a:p>
            <a:pPr marL="42863" indent="0">
              <a:buNone/>
            </a:pPr>
            <a:r>
              <a:rPr lang="en-GB" sz="7200" dirty="0"/>
              <a:t>Laptop bursary is called</a:t>
            </a:r>
            <a:r>
              <a:rPr lang="en-GB" sz="7200" b="1" dirty="0"/>
              <a:t> “</a:t>
            </a:r>
            <a:r>
              <a:rPr lang="en-GB" sz="7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digital connectivity bursary</a:t>
            </a:r>
            <a:r>
              <a:rPr lang="en-GB" sz="7200" b="1" dirty="0"/>
              <a:t>”</a:t>
            </a:r>
          </a:p>
          <a:p>
            <a:pPr marL="42863" indent="0">
              <a:buNone/>
            </a:pPr>
            <a:endParaRPr lang="en-GB" sz="7200" b="1" dirty="0"/>
          </a:p>
          <a:p>
            <a:pPr marL="42863" indent="0">
              <a:buNone/>
            </a:pPr>
            <a:r>
              <a:rPr lang="en-GB" sz="7200" b="1" dirty="0"/>
              <a:t>Information and application form can be found here:</a:t>
            </a:r>
          </a:p>
          <a:p>
            <a:pPr marL="42863" indent="0">
              <a:buNone/>
            </a:pPr>
            <a:r>
              <a:rPr lang="en-GB" sz="7200" b="1" dirty="0">
                <a:hlinkClick r:id="rId3"/>
              </a:rPr>
              <a:t>https://www.uwtsd.ac.uk/bursaries/undergraduate/</a:t>
            </a:r>
            <a:endParaRPr lang="en-GB" sz="7200" b="1" dirty="0"/>
          </a:p>
          <a:p>
            <a:pPr marL="42863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033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1959C-3326-F153-38CC-9466A558F662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Getting started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522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57200" y="9014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Activity 1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021881" y="1233145"/>
            <a:ext cx="5879946" cy="417671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In pairs/small groups, share the following information:</a:t>
            </a:r>
            <a:endParaRPr lang="en-US" sz="24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>
              <a:latin typeface="Myriad Pro"/>
              <a:cs typeface="Arial"/>
            </a:endParaRPr>
          </a:p>
          <a:p>
            <a:pPr marL="457200" indent="-457200">
              <a:buAutoNum type="arabicPeriod"/>
            </a:pPr>
            <a:r>
              <a:rPr lang="en-GB" sz="2400" dirty="0">
                <a:latin typeface="Arial"/>
                <a:cs typeface="Arial"/>
              </a:rPr>
              <a:t>Your name</a:t>
            </a:r>
            <a:endParaRPr lang="en-US" sz="2400" dirty="0">
              <a:latin typeface="Arial"/>
              <a:cs typeface="Arial"/>
            </a:endParaRPr>
          </a:p>
          <a:p>
            <a:pPr marL="457200" indent="-457200">
              <a:buAutoNum type="arabicPeriod"/>
            </a:pPr>
            <a:r>
              <a:rPr lang="en-GB" sz="2400" dirty="0">
                <a:latin typeface="Arial"/>
                <a:cs typeface="Arial"/>
              </a:rPr>
              <a:t>One thing you are looking forward to this term</a:t>
            </a:r>
            <a:endParaRPr lang="en-US" sz="2400" dirty="0">
              <a:latin typeface="Arial"/>
              <a:cs typeface="Arial"/>
            </a:endParaRPr>
          </a:p>
          <a:p>
            <a:pPr marL="457200" indent="-457200">
              <a:buAutoNum type="arabicPeriod"/>
            </a:pPr>
            <a:r>
              <a:rPr lang="en-GB" sz="2400" dirty="0">
                <a:latin typeface="Arial"/>
                <a:cs typeface="Arial"/>
              </a:rPr>
              <a:t>One thing from your past experience that you think will help you in your studies (e.g. from work experience, caring experience, an interest/hobby)</a:t>
            </a:r>
            <a:endParaRPr lang="en-US" sz="2400" dirty="0">
              <a:latin typeface="Arial"/>
              <a:cs typeface="Arial"/>
            </a:endParaRPr>
          </a:p>
          <a:p>
            <a:pPr marL="457200" indent="-457200">
              <a:buAutoNum type="arabicPeriod"/>
            </a:pPr>
            <a:r>
              <a:rPr lang="en-GB" sz="2400" dirty="0">
                <a:latin typeface="Arial"/>
                <a:cs typeface="Arial"/>
              </a:rPr>
              <a:t>What job would you like to do after graduating?</a:t>
            </a:r>
            <a:endParaRPr lang="en-US" sz="2400" dirty="0">
              <a:latin typeface="Arial"/>
              <a:cs typeface="Arial"/>
            </a:endParaRPr>
          </a:p>
          <a:p>
            <a:pPr marL="457200" indent="-457200">
              <a:buAutoNum type="arabicPeriod"/>
            </a:pPr>
            <a:r>
              <a:rPr lang="en-GB" sz="2400" dirty="0">
                <a:latin typeface="Arial"/>
                <a:cs typeface="Arial"/>
              </a:rPr>
              <a:t>What skills do you expect to learn on the module? </a:t>
            </a:r>
            <a:endParaRPr lang="en-GB" dirty="0">
              <a:latin typeface="Arial"/>
              <a:cs typeface="Arial"/>
            </a:endParaRP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marL="0" indent="0">
              <a:spcAft>
                <a:spcPts val="0"/>
              </a:spcAft>
              <a:buNone/>
            </a:pPr>
            <a:endParaRPr lang="en-GB" sz="2400" dirty="0">
              <a:ea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555" y="1124744"/>
            <a:ext cx="2834930" cy="4258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3840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61954" y="4553743"/>
            <a:ext cx="2468166" cy="25564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altLang="en-US" sz="3600" b="1" dirty="0"/>
              <a:t>Activity 2</a:t>
            </a:r>
            <a:br>
              <a:rPr lang="en-US" altLang="en-US" sz="3100" b="1" dirty="0"/>
            </a:br>
            <a:br>
              <a:rPr lang="en-US" altLang="en-US" sz="3100" b="1" dirty="0"/>
            </a:br>
            <a:br>
              <a:rPr lang="en-US" altLang="en-US" sz="3100" b="1" dirty="0"/>
            </a:br>
            <a:br>
              <a:rPr lang="en-US" altLang="en-US" sz="3100" b="1" dirty="0"/>
            </a:br>
            <a:endParaRPr lang="en-US" altLang="en-US" sz="3100" b="1" dirty="0"/>
          </a:p>
        </p:txBody>
      </p:sp>
      <p:pic>
        <p:nvPicPr>
          <p:cNvPr id="8" name="Picture 7" descr="A person looking at a tablet&#10;&#10;Description automatically generated">
            <a:extLst>
              <a:ext uri="{FF2B5EF4-FFF2-40B4-BE49-F238E27FC236}">
                <a16:creationId xmlns:a16="http://schemas.microsoft.com/office/drawing/2014/main" id="{591E5E84-6682-60CD-4EFA-A4C80F434FB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03"/>
          <a:stretch/>
        </p:blipFill>
        <p:spPr>
          <a:xfrm>
            <a:off x="1769" y="10"/>
            <a:ext cx="9142231" cy="3744622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331821" y="3736410"/>
            <a:ext cx="6363887" cy="31051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r>
              <a:rPr lang="en-US" altLang="en-US" sz="2000" b="1" dirty="0"/>
              <a:t>In groups of 3-4 students, discuss the following: 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what would a perfect learning environment look like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how would you want your classmates to behave to ensure everyone is getting the most out of the university learning 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endParaRPr lang="en-US" altLang="en-US" sz="1600" b="1" dirty="0"/>
          </a:p>
          <a:p>
            <a:pPr marL="0" indent="-228600" eaLnBrk="1" hangingPunct="1">
              <a:lnSpc>
                <a:spcPct val="90000"/>
              </a:lnSpc>
              <a:spcAft>
                <a:spcPts val="0"/>
              </a:spcAft>
            </a:pPr>
            <a:endParaRPr lang="en-US" sz="1600" dirty="0"/>
          </a:p>
          <a:p>
            <a:pPr marL="0" indent="-228600" eaLnBrk="1" hangingPunct="1">
              <a:lnSpc>
                <a:spcPct val="90000"/>
              </a:lnSpc>
              <a:defRPr/>
            </a:pPr>
            <a:endParaRPr lang="en-US" altLang="en-US" sz="16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6484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fontAlgn="auto">
              <a:spcBef>
                <a:spcPts val="0"/>
              </a:spcBef>
              <a:spcAft>
                <a:spcPts val="600"/>
              </a:spcAft>
              <a:buNone/>
              <a:defRPr/>
            </a:pPr>
            <a:fld id="{4EAF49C8-D4EC-4CDF-9D19-8D049255FCFE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  <a:cs typeface="+mn-cs"/>
              </a:rPr>
              <a:pPr algn="r" fontAlgn="auto">
                <a:spcBef>
                  <a:spcPts val="0"/>
                </a:spcBef>
                <a:spcAft>
                  <a:spcPts val="600"/>
                </a:spcAft>
                <a:buNone/>
                <a:defRPr/>
              </a:pPr>
              <a:t>7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2911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C5601-CF91-CB8F-97B9-AE314A174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Ground rules and </a:t>
            </a:r>
            <a:r>
              <a:rPr lang="en-US" b="1" dirty="0">
                <a:hlinkClick r:id="rId2"/>
              </a:rPr>
              <a:t>Code of Conduct</a:t>
            </a:r>
            <a:r>
              <a:rPr lang="en-US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E0BCF-B65D-43BE-79B5-BBD637E7B44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600" dirty="0">
                <a:latin typeface="Arial"/>
                <a:cs typeface="Arial"/>
              </a:rPr>
              <a:t>Be </a:t>
            </a:r>
            <a:r>
              <a:rPr lang="en-GB" sz="1600" b="1" dirty="0">
                <a:latin typeface="Arial"/>
                <a:cs typeface="Arial"/>
              </a:rPr>
              <a:t>respectful</a:t>
            </a:r>
            <a:r>
              <a:rPr lang="en-GB" sz="1600" dirty="0">
                <a:latin typeface="Arial"/>
                <a:cs typeface="Arial"/>
              </a:rPr>
              <a:t> of one another- this includes staff and fellow students</a:t>
            </a:r>
            <a:endParaRPr lang="en-US" sz="1600" dirty="0"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Everyone should have an </a:t>
            </a:r>
            <a:r>
              <a:rPr lang="en-GB" sz="1600" b="1" dirty="0">
                <a:latin typeface="Arial"/>
                <a:cs typeface="Arial"/>
              </a:rPr>
              <a:t>equal</a:t>
            </a:r>
            <a:r>
              <a:rPr lang="en-GB" sz="1600" dirty="0">
                <a:latin typeface="Arial"/>
                <a:cs typeface="Arial"/>
              </a:rPr>
              <a:t> opportunity to speak and be heard</a:t>
            </a:r>
            <a:endParaRPr lang="en-US" sz="1600" dirty="0"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Engage fully with the lecture and listen </a:t>
            </a:r>
            <a:r>
              <a:rPr lang="en-GB" sz="1600" b="1" dirty="0">
                <a:latin typeface="Arial"/>
                <a:cs typeface="Arial"/>
              </a:rPr>
              <a:t>actively</a:t>
            </a:r>
            <a:endParaRPr lang="en-US" sz="1600" dirty="0"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Be </a:t>
            </a:r>
            <a:r>
              <a:rPr lang="en-GB" sz="1600" b="1" dirty="0">
                <a:latin typeface="Arial"/>
                <a:cs typeface="Arial"/>
              </a:rPr>
              <a:t>punctual</a:t>
            </a:r>
            <a:r>
              <a:rPr lang="en-GB" sz="1600" dirty="0">
                <a:latin typeface="Arial"/>
                <a:cs typeface="Arial"/>
              </a:rPr>
              <a:t>, and if for any unavoidable reason you are late, do not disrupt the lecture when you arrive - Also, be back from breaks on time!</a:t>
            </a:r>
            <a:endParaRPr lang="en-US" sz="1600" dirty="0"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Please </a:t>
            </a:r>
            <a:r>
              <a:rPr lang="en-GB" sz="1600" b="1" dirty="0">
                <a:latin typeface="Arial"/>
                <a:cs typeface="Arial"/>
              </a:rPr>
              <a:t>do not use mobile phones </a:t>
            </a:r>
            <a:r>
              <a:rPr lang="en-GB" sz="1600" dirty="0">
                <a:latin typeface="Arial"/>
                <a:cs typeface="Arial"/>
              </a:rPr>
              <a:t>during lectures, and leave the room if you need to answer emergency calls</a:t>
            </a:r>
            <a:endParaRPr lang="en-US" dirty="0"/>
          </a:p>
        </p:txBody>
      </p:sp>
      <p:pic>
        <p:nvPicPr>
          <p:cNvPr id="6" name="Content Placeholder 4" descr="A blue and white text on a black background&#10;&#10;AI-generated content may be incorrect.">
            <a:extLst>
              <a:ext uri="{FF2B5EF4-FFF2-40B4-BE49-F238E27FC236}">
                <a16:creationId xmlns:a16="http://schemas.microsoft.com/office/drawing/2014/main" id="{8A49B9CA-D9BD-D2DB-0D65-F4CB072CF1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677" y="2029851"/>
            <a:ext cx="4045515" cy="2790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878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AA353-B098-2278-410C-DE3D37E7CDF7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Module 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4240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 information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F8648E-DE72-4C60-90AC-B45C226693E3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40378" y="846138"/>
            <a:ext cx="797712" cy="978475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9469BE9B-8E82-448E-8FE1-9A5402989A09}"/>
              </a:ext>
            </a:extLst>
          </p:cNvPr>
          <p:cNvGrpSpPr/>
          <p:nvPr/>
        </p:nvGrpSpPr>
        <p:grpSpPr>
          <a:xfrm>
            <a:off x="1297151" y="1949842"/>
            <a:ext cx="2021609" cy="1022468"/>
            <a:chOff x="220337" y="1277540"/>
            <a:chExt cx="8528129" cy="885305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C289D9C-AAF9-46DF-913D-3FE2A23E57ED}"/>
                </a:ext>
              </a:extLst>
            </p:cNvPr>
            <p:cNvSpPr/>
            <p:nvPr/>
          </p:nvSpPr>
          <p:spPr>
            <a:xfrm rot="16200000">
              <a:off x="4092748" y="-2594871"/>
              <a:ext cx="783308" cy="8528129"/>
            </a:xfrm>
            <a:custGeom>
              <a:avLst/>
              <a:gdLst>
                <a:gd name="connsiteX0" fmla="*/ 0 w 1679249"/>
                <a:gd name="connsiteY0" fmla="*/ 83962 h 2015098"/>
                <a:gd name="connsiteX1" fmla="*/ 83962 w 1679249"/>
                <a:gd name="connsiteY1" fmla="*/ 0 h 2015098"/>
                <a:gd name="connsiteX2" fmla="*/ 1595287 w 1679249"/>
                <a:gd name="connsiteY2" fmla="*/ 0 h 2015098"/>
                <a:gd name="connsiteX3" fmla="*/ 1679249 w 1679249"/>
                <a:gd name="connsiteY3" fmla="*/ 83962 h 2015098"/>
                <a:gd name="connsiteX4" fmla="*/ 1679249 w 1679249"/>
                <a:gd name="connsiteY4" fmla="*/ 1931136 h 2015098"/>
                <a:gd name="connsiteX5" fmla="*/ 1595287 w 1679249"/>
                <a:gd name="connsiteY5" fmla="*/ 2015098 h 2015098"/>
                <a:gd name="connsiteX6" fmla="*/ 83962 w 1679249"/>
                <a:gd name="connsiteY6" fmla="*/ 2015098 h 2015098"/>
                <a:gd name="connsiteX7" fmla="*/ 0 w 1679249"/>
                <a:gd name="connsiteY7" fmla="*/ 1931136 h 2015098"/>
                <a:gd name="connsiteX8" fmla="*/ 0 w 1679249"/>
                <a:gd name="connsiteY8" fmla="*/ 83962 h 201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249" h="2015098">
                  <a:moveTo>
                    <a:pt x="1609280" y="1"/>
                  </a:moveTo>
                  <a:cubicBezTo>
                    <a:pt x="1647923" y="1"/>
                    <a:pt x="1679249" y="45110"/>
                    <a:pt x="1679249" y="100755"/>
                  </a:cubicBezTo>
                  <a:lnTo>
                    <a:pt x="1679249" y="1914343"/>
                  </a:lnTo>
                  <a:cubicBezTo>
                    <a:pt x="1679249" y="1969988"/>
                    <a:pt x="1647923" y="2015097"/>
                    <a:pt x="1609280" y="2015097"/>
                  </a:cubicBezTo>
                  <a:lnTo>
                    <a:pt x="69969" y="2015097"/>
                  </a:lnTo>
                  <a:cubicBezTo>
                    <a:pt x="31326" y="2015097"/>
                    <a:pt x="0" y="1969988"/>
                    <a:pt x="0" y="1914343"/>
                  </a:cubicBezTo>
                  <a:lnTo>
                    <a:pt x="0" y="100755"/>
                  </a:lnTo>
                  <a:cubicBezTo>
                    <a:pt x="0" y="45110"/>
                    <a:pt x="31326" y="1"/>
                    <a:pt x="69969" y="1"/>
                  </a:cubicBezTo>
                  <a:lnTo>
                    <a:pt x="1609280" y="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2038" tIns="46294" rIns="60008" bIns="1007548" numCol="1" spcCol="1270" anchor="t" anchorCtr="0">
              <a:noAutofit/>
            </a:bodyPr>
            <a:lstStyle/>
            <a:p>
              <a:pPr algn="r" defTabSz="6000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350" dirty="0"/>
                <a:t>.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EA15808-EF00-4A8E-B60E-0BB565246B3E}"/>
                </a:ext>
              </a:extLst>
            </p:cNvPr>
            <p:cNvSpPr/>
            <p:nvPr/>
          </p:nvSpPr>
          <p:spPr>
            <a:xfrm>
              <a:off x="537723" y="1307528"/>
              <a:ext cx="8064898" cy="855317"/>
            </a:xfrm>
            <a:custGeom>
              <a:avLst/>
              <a:gdLst>
                <a:gd name="connsiteX0" fmla="*/ 0 w 1251040"/>
                <a:gd name="connsiteY0" fmla="*/ 0 h 2015098"/>
                <a:gd name="connsiteX1" fmla="*/ 1251040 w 1251040"/>
                <a:gd name="connsiteY1" fmla="*/ 0 h 2015098"/>
                <a:gd name="connsiteX2" fmla="*/ 1251040 w 1251040"/>
                <a:gd name="connsiteY2" fmla="*/ 2015098 h 2015098"/>
                <a:gd name="connsiteX3" fmla="*/ 0 w 1251040"/>
                <a:gd name="connsiteY3" fmla="*/ 2015098 h 2015098"/>
                <a:gd name="connsiteX4" fmla="*/ 0 w 1251040"/>
                <a:gd name="connsiteY4" fmla="*/ 0 h 201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1040" h="2015098">
                  <a:moveTo>
                    <a:pt x="0" y="0"/>
                  </a:moveTo>
                  <a:lnTo>
                    <a:pt x="1251040" y="0"/>
                  </a:lnTo>
                  <a:lnTo>
                    <a:pt x="1251040" y="2015098"/>
                  </a:lnTo>
                  <a:lnTo>
                    <a:pt x="0" y="2015098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51435" rIns="0" bIns="0" numCol="1" spcCol="1270" anchor="t" anchorCtr="0">
              <a:noAutofit/>
            </a:bodyPr>
            <a:lstStyle/>
            <a:p>
              <a:r>
                <a:rPr lang="en-GB" sz="1500" b="1" dirty="0"/>
                <a:t>Module Name  </a:t>
              </a:r>
              <a:r>
                <a:rPr lang="en-GB" sz="1500" dirty="0"/>
                <a:t>-Academic and Employability skills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7E0E64B-6895-49D2-8957-10335C0D0AD4}"/>
              </a:ext>
            </a:extLst>
          </p:cNvPr>
          <p:cNvGrpSpPr/>
          <p:nvPr/>
        </p:nvGrpSpPr>
        <p:grpSpPr>
          <a:xfrm>
            <a:off x="1299467" y="3069502"/>
            <a:ext cx="2039180" cy="718997"/>
            <a:chOff x="220338" y="2275420"/>
            <a:chExt cx="2718906" cy="958663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F2F6095-F326-49B6-9283-CB3B8AC0C290}"/>
                </a:ext>
              </a:extLst>
            </p:cNvPr>
            <p:cNvSpPr/>
            <p:nvPr/>
          </p:nvSpPr>
          <p:spPr>
            <a:xfrm rot="16200000">
              <a:off x="1088746" y="1407012"/>
              <a:ext cx="958663" cy="2695480"/>
            </a:xfrm>
            <a:custGeom>
              <a:avLst/>
              <a:gdLst>
                <a:gd name="connsiteX0" fmla="*/ 0 w 1679249"/>
                <a:gd name="connsiteY0" fmla="*/ 83962 h 2015098"/>
                <a:gd name="connsiteX1" fmla="*/ 83962 w 1679249"/>
                <a:gd name="connsiteY1" fmla="*/ 0 h 2015098"/>
                <a:gd name="connsiteX2" fmla="*/ 1595287 w 1679249"/>
                <a:gd name="connsiteY2" fmla="*/ 0 h 2015098"/>
                <a:gd name="connsiteX3" fmla="*/ 1679249 w 1679249"/>
                <a:gd name="connsiteY3" fmla="*/ 83962 h 2015098"/>
                <a:gd name="connsiteX4" fmla="*/ 1679249 w 1679249"/>
                <a:gd name="connsiteY4" fmla="*/ 1931136 h 2015098"/>
                <a:gd name="connsiteX5" fmla="*/ 1595287 w 1679249"/>
                <a:gd name="connsiteY5" fmla="*/ 2015098 h 2015098"/>
                <a:gd name="connsiteX6" fmla="*/ 83962 w 1679249"/>
                <a:gd name="connsiteY6" fmla="*/ 2015098 h 2015098"/>
                <a:gd name="connsiteX7" fmla="*/ 0 w 1679249"/>
                <a:gd name="connsiteY7" fmla="*/ 1931136 h 2015098"/>
                <a:gd name="connsiteX8" fmla="*/ 0 w 1679249"/>
                <a:gd name="connsiteY8" fmla="*/ 83962 h 201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249" h="2015098">
                  <a:moveTo>
                    <a:pt x="1609280" y="1"/>
                  </a:moveTo>
                  <a:cubicBezTo>
                    <a:pt x="1647923" y="1"/>
                    <a:pt x="1679249" y="45110"/>
                    <a:pt x="1679249" y="100755"/>
                  </a:cubicBezTo>
                  <a:lnTo>
                    <a:pt x="1679249" y="1914343"/>
                  </a:lnTo>
                  <a:cubicBezTo>
                    <a:pt x="1679249" y="1969988"/>
                    <a:pt x="1647923" y="2015097"/>
                    <a:pt x="1609280" y="2015097"/>
                  </a:cubicBezTo>
                  <a:lnTo>
                    <a:pt x="69969" y="2015097"/>
                  </a:lnTo>
                  <a:cubicBezTo>
                    <a:pt x="31326" y="2015097"/>
                    <a:pt x="0" y="1969988"/>
                    <a:pt x="0" y="1914343"/>
                  </a:cubicBezTo>
                  <a:lnTo>
                    <a:pt x="0" y="100755"/>
                  </a:lnTo>
                  <a:cubicBezTo>
                    <a:pt x="0" y="45110"/>
                    <a:pt x="31326" y="1"/>
                    <a:pt x="69969" y="1"/>
                  </a:cubicBezTo>
                  <a:lnTo>
                    <a:pt x="1609280" y="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2037" tIns="46293" rIns="60008" bIns="1007549" numCol="1" spcCol="1270" anchor="t" anchorCtr="0">
              <a:noAutofit/>
            </a:bodyPr>
            <a:lstStyle/>
            <a:p>
              <a:pPr algn="r" defTabSz="6000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350" dirty="0"/>
                <a:t>.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775D3AB-0AD1-49D5-BCAE-CE8C645B4F89}"/>
                </a:ext>
              </a:extLst>
            </p:cNvPr>
            <p:cNvSpPr/>
            <p:nvPr/>
          </p:nvSpPr>
          <p:spPr>
            <a:xfrm>
              <a:off x="409668" y="2365862"/>
              <a:ext cx="2529576" cy="611609"/>
            </a:xfrm>
            <a:custGeom>
              <a:avLst/>
              <a:gdLst>
                <a:gd name="connsiteX0" fmla="*/ 0 w 1251040"/>
                <a:gd name="connsiteY0" fmla="*/ 0 h 2015098"/>
                <a:gd name="connsiteX1" fmla="*/ 1251040 w 1251040"/>
                <a:gd name="connsiteY1" fmla="*/ 0 h 2015098"/>
                <a:gd name="connsiteX2" fmla="*/ 1251040 w 1251040"/>
                <a:gd name="connsiteY2" fmla="*/ 2015098 h 2015098"/>
                <a:gd name="connsiteX3" fmla="*/ 0 w 1251040"/>
                <a:gd name="connsiteY3" fmla="*/ 2015098 h 2015098"/>
                <a:gd name="connsiteX4" fmla="*/ 0 w 1251040"/>
                <a:gd name="connsiteY4" fmla="*/ 0 h 201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1040" h="2015098">
                  <a:moveTo>
                    <a:pt x="0" y="0"/>
                  </a:moveTo>
                  <a:lnTo>
                    <a:pt x="1251040" y="0"/>
                  </a:lnTo>
                  <a:lnTo>
                    <a:pt x="1251040" y="2015098"/>
                  </a:lnTo>
                  <a:lnTo>
                    <a:pt x="0" y="2015098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51435" rIns="0" bIns="0" numCol="1" spcCol="1270" anchor="t" anchorCtr="0">
              <a:noAutofit/>
            </a:bodyPr>
            <a:lstStyle/>
            <a:p>
              <a:r>
                <a:rPr lang="en-GB" sz="1500" b="1" dirty="0"/>
                <a:t>Module Code- </a:t>
              </a:r>
              <a:r>
                <a:rPr lang="en-GB" sz="1500" dirty="0"/>
                <a:t>LCHS4001_BIRM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161A46-4AB5-43CE-A2F1-46561829886F}"/>
              </a:ext>
            </a:extLst>
          </p:cNvPr>
          <p:cNvGrpSpPr/>
          <p:nvPr/>
        </p:nvGrpSpPr>
        <p:grpSpPr>
          <a:xfrm>
            <a:off x="1297149" y="4141069"/>
            <a:ext cx="2021610" cy="551519"/>
            <a:chOff x="246961" y="3133205"/>
            <a:chExt cx="2695480" cy="73535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3EC27F6-6FC2-4197-8AF1-001B2BC919AE}"/>
                </a:ext>
              </a:extLst>
            </p:cNvPr>
            <p:cNvSpPr/>
            <p:nvPr/>
          </p:nvSpPr>
          <p:spPr>
            <a:xfrm rot="16200000">
              <a:off x="1227022" y="2153144"/>
              <a:ext cx="735358" cy="2695480"/>
            </a:xfrm>
            <a:custGeom>
              <a:avLst/>
              <a:gdLst>
                <a:gd name="connsiteX0" fmla="*/ 0 w 1679249"/>
                <a:gd name="connsiteY0" fmla="*/ 83962 h 2015098"/>
                <a:gd name="connsiteX1" fmla="*/ 83962 w 1679249"/>
                <a:gd name="connsiteY1" fmla="*/ 0 h 2015098"/>
                <a:gd name="connsiteX2" fmla="*/ 1595287 w 1679249"/>
                <a:gd name="connsiteY2" fmla="*/ 0 h 2015098"/>
                <a:gd name="connsiteX3" fmla="*/ 1679249 w 1679249"/>
                <a:gd name="connsiteY3" fmla="*/ 83962 h 2015098"/>
                <a:gd name="connsiteX4" fmla="*/ 1679249 w 1679249"/>
                <a:gd name="connsiteY4" fmla="*/ 1931136 h 2015098"/>
                <a:gd name="connsiteX5" fmla="*/ 1595287 w 1679249"/>
                <a:gd name="connsiteY5" fmla="*/ 2015098 h 2015098"/>
                <a:gd name="connsiteX6" fmla="*/ 83962 w 1679249"/>
                <a:gd name="connsiteY6" fmla="*/ 2015098 h 2015098"/>
                <a:gd name="connsiteX7" fmla="*/ 0 w 1679249"/>
                <a:gd name="connsiteY7" fmla="*/ 1931136 h 2015098"/>
                <a:gd name="connsiteX8" fmla="*/ 0 w 1679249"/>
                <a:gd name="connsiteY8" fmla="*/ 83962 h 201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79249" h="2015098">
                  <a:moveTo>
                    <a:pt x="1609280" y="1"/>
                  </a:moveTo>
                  <a:cubicBezTo>
                    <a:pt x="1647923" y="1"/>
                    <a:pt x="1679249" y="45110"/>
                    <a:pt x="1679249" y="100755"/>
                  </a:cubicBezTo>
                  <a:lnTo>
                    <a:pt x="1679249" y="1914343"/>
                  </a:lnTo>
                  <a:cubicBezTo>
                    <a:pt x="1679249" y="1969988"/>
                    <a:pt x="1647923" y="2015097"/>
                    <a:pt x="1609280" y="2015097"/>
                  </a:cubicBezTo>
                  <a:lnTo>
                    <a:pt x="69969" y="2015097"/>
                  </a:lnTo>
                  <a:cubicBezTo>
                    <a:pt x="31326" y="2015097"/>
                    <a:pt x="0" y="1969988"/>
                    <a:pt x="0" y="1914343"/>
                  </a:cubicBezTo>
                  <a:lnTo>
                    <a:pt x="0" y="100755"/>
                  </a:lnTo>
                  <a:cubicBezTo>
                    <a:pt x="0" y="45110"/>
                    <a:pt x="31326" y="1"/>
                    <a:pt x="69969" y="1"/>
                  </a:cubicBezTo>
                  <a:lnTo>
                    <a:pt x="1609280" y="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72038" tIns="46292" rIns="60008" bIns="1007550" numCol="1" spcCol="1270" anchor="t" anchorCtr="0">
              <a:noAutofit/>
            </a:bodyPr>
            <a:lstStyle/>
            <a:p>
              <a:pPr algn="r" defTabSz="6000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350" dirty="0"/>
                <a:t>.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69E6D47-AEAC-4691-8E5B-F2236511C93E}"/>
                </a:ext>
              </a:extLst>
            </p:cNvPr>
            <p:cNvSpPr/>
            <p:nvPr/>
          </p:nvSpPr>
          <p:spPr>
            <a:xfrm>
              <a:off x="372824" y="3244047"/>
              <a:ext cx="2529576" cy="526133"/>
            </a:xfrm>
            <a:custGeom>
              <a:avLst/>
              <a:gdLst>
                <a:gd name="connsiteX0" fmla="*/ 0 w 1251040"/>
                <a:gd name="connsiteY0" fmla="*/ 0 h 2015098"/>
                <a:gd name="connsiteX1" fmla="*/ 1251040 w 1251040"/>
                <a:gd name="connsiteY1" fmla="*/ 0 h 2015098"/>
                <a:gd name="connsiteX2" fmla="*/ 1251040 w 1251040"/>
                <a:gd name="connsiteY2" fmla="*/ 2015098 h 2015098"/>
                <a:gd name="connsiteX3" fmla="*/ 0 w 1251040"/>
                <a:gd name="connsiteY3" fmla="*/ 2015098 h 2015098"/>
                <a:gd name="connsiteX4" fmla="*/ 0 w 1251040"/>
                <a:gd name="connsiteY4" fmla="*/ 0 h 20150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1040" h="2015098">
                  <a:moveTo>
                    <a:pt x="0" y="0"/>
                  </a:moveTo>
                  <a:lnTo>
                    <a:pt x="1251040" y="0"/>
                  </a:lnTo>
                  <a:lnTo>
                    <a:pt x="1251040" y="2015098"/>
                  </a:lnTo>
                  <a:lnTo>
                    <a:pt x="0" y="2015098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51435" rIns="0" bIns="0" numCol="1" spcCol="1270" anchor="t" anchorCtr="0">
              <a:noAutofit/>
            </a:bodyPr>
            <a:lstStyle/>
            <a:p>
              <a:r>
                <a:rPr lang="en-GB" sz="1500" b="1" dirty="0"/>
                <a:t>Credits</a:t>
              </a:r>
              <a:r>
                <a:rPr lang="en-GB" sz="1500" dirty="0"/>
                <a:t> - 20 (Level 4)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4BCB0D21-3FDA-40E8-BE5A-BF242F0E16AA}"/>
              </a:ext>
            </a:extLst>
          </p:cNvPr>
          <p:cNvSpPr txBox="1"/>
          <p:nvPr/>
        </p:nvSpPr>
        <p:spPr>
          <a:xfrm>
            <a:off x="3540018" y="4618801"/>
            <a:ext cx="439921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Quick Task: log on to Moodle and find our module home page</a:t>
            </a: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EB132C9-0771-41CE-E708-AE7534C3C2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323" y="1984476"/>
            <a:ext cx="4193211" cy="239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158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48FC0-1E30-6B04-707F-206FA06F6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Module aims and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AE033-3B74-F74D-9302-31BA510B2EA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000" dirty="0">
                <a:latin typeface="Arial"/>
                <a:cs typeface="Arial"/>
              </a:rPr>
              <a:t>To provide you with the </a:t>
            </a:r>
            <a:r>
              <a:rPr lang="en-GB" sz="2000" b="1" dirty="0">
                <a:latin typeface="Arial"/>
                <a:cs typeface="Arial"/>
              </a:rPr>
              <a:t>underlying study/research strategies </a:t>
            </a:r>
            <a:r>
              <a:rPr lang="en-GB" sz="2000" dirty="0">
                <a:latin typeface="Arial"/>
                <a:cs typeface="Arial"/>
              </a:rPr>
              <a:t>and software skills to facilitate effective study in higher education</a:t>
            </a:r>
            <a:endParaRPr lang="en-US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To enable you to </a:t>
            </a:r>
            <a:r>
              <a:rPr lang="en-GB" sz="2000" b="1" dirty="0">
                <a:latin typeface="Arial"/>
                <a:cs typeface="Arial"/>
              </a:rPr>
              <a:t>take responsibility for your own learning</a:t>
            </a:r>
            <a:endParaRPr lang="en-US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To enable you to </a:t>
            </a:r>
            <a:r>
              <a:rPr lang="en-GB" sz="2000" b="1" dirty="0">
                <a:latin typeface="Arial"/>
                <a:cs typeface="Arial"/>
              </a:rPr>
              <a:t>gain confidence and competence as effective employees </a:t>
            </a:r>
            <a:r>
              <a:rPr lang="en-GB" sz="2000" dirty="0">
                <a:latin typeface="Arial"/>
                <a:cs typeface="Arial"/>
              </a:rPr>
              <a:t>by developing a range of employability skills such as reflection, time management and presentation skills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52A366-8C77-42C8-09B8-98E600DED2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000" dirty="0">
                <a:latin typeface="Segoe UI"/>
                <a:cs typeface="Segoe UI"/>
              </a:rPr>
              <a:t>On completion of the module, you should be able to…</a:t>
            </a:r>
            <a:endParaRPr lang="en-US" sz="2000" dirty="0">
              <a:latin typeface="Segoe UI"/>
              <a:cs typeface="Segoe UI"/>
            </a:endParaRPr>
          </a:p>
          <a:p>
            <a:r>
              <a:rPr lang="en-GB" sz="1800" b="1" dirty="0">
                <a:latin typeface="Arial"/>
                <a:cs typeface="Arial"/>
              </a:rPr>
              <a:t>Analyse published literature </a:t>
            </a:r>
            <a:r>
              <a:rPr lang="en-GB" sz="1800" dirty="0">
                <a:latin typeface="Arial"/>
                <a:cs typeface="Arial"/>
              </a:rPr>
              <a:t>relating to a specific topic or subject area and produce a </a:t>
            </a:r>
            <a:r>
              <a:rPr lang="en-GB" sz="1800" b="1" dirty="0">
                <a:latin typeface="Arial"/>
                <a:cs typeface="Arial"/>
              </a:rPr>
              <a:t>fully referenced</a:t>
            </a:r>
            <a:r>
              <a:rPr lang="en-GB" sz="1800" dirty="0">
                <a:latin typeface="Arial"/>
                <a:cs typeface="Arial"/>
              </a:rPr>
              <a:t>, </a:t>
            </a:r>
            <a:r>
              <a:rPr lang="en-GB" sz="1800" b="1" dirty="0">
                <a:latin typeface="Arial"/>
                <a:cs typeface="Arial"/>
              </a:rPr>
              <a:t>appropriately structured </a:t>
            </a:r>
            <a:r>
              <a:rPr lang="en-GB" sz="1800" dirty="0">
                <a:latin typeface="Arial"/>
                <a:cs typeface="Arial"/>
              </a:rPr>
              <a:t>academic report </a:t>
            </a:r>
            <a:endParaRPr lang="en-US" sz="18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cs typeface="Arial"/>
              </a:rPr>
              <a:t>Reflect </a:t>
            </a:r>
            <a:r>
              <a:rPr lang="en-GB" sz="1800" dirty="0">
                <a:latin typeface="Arial"/>
                <a:cs typeface="Arial"/>
              </a:rPr>
              <a:t>on your learning using recognised models of reflection</a:t>
            </a:r>
            <a:endParaRPr lang="en-US" sz="1800" dirty="0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cs typeface="Arial"/>
              </a:rPr>
              <a:t>Research and present your findings </a:t>
            </a:r>
            <a:r>
              <a:rPr lang="en-GB" sz="1800" dirty="0">
                <a:latin typeface="Arial"/>
                <a:cs typeface="Arial"/>
              </a:rPr>
              <a:t>in a variety of formats on a range of employability skills and collect and </a:t>
            </a:r>
            <a:r>
              <a:rPr lang="en-GB" sz="1800" b="1" dirty="0">
                <a:latin typeface="Arial"/>
                <a:cs typeface="Arial"/>
              </a:rPr>
              <a:t>analyse feedback </a:t>
            </a:r>
            <a:r>
              <a:rPr lang="en-GB" sz="1800" dirty="0">
                <a:latin typeface="Arial"/>
                <a:cs typeface="Arial"/>
              </a:rPr>
              <a:t>on your delivery.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702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7669A-8F61-CB40-9D5E-C8E78ED8C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/>
              <a:t>Term Overview</a:t>
            </a:r>
            <a:br>
              <a:rPr lang="en-GB" dirty="0"/>
            </a:br>
            <a:endParaRPr lang="en-GB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50B628EF-00CA-C705-A319-68AEAC8FEB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10307" y="273050"/>
            <a:ext cx="3441235" cy="517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075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E2997-07F6-34B1-857B-01C996680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Assessment overview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815FA0F-E604-29FA-C5F2-003A556782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796746"/>
            <a:ext cx="8229600" cy="352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772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34280-588E-4BA8-8C9A-7484E12EC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This will be you in a year’s time!</a:t>
            </a:r>
            <a:endParaRPr lang="en-GB" sz="32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AE021-2BEB-48D8-ACA2-A8B001BC9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02/09/2026</a:t>
            </a:fld>
            <a:endParaRPr lang="en-GB"/>
          </a:p>
        </p:txBody>
      </p:sp>
      <p:pic>
        <p:nvPicPr>
          <p:cNvPr id="5" name="Picture 2" descr="E:\WORK\01 - TSD\ads\photos of students\8616251744_1708243a8b_z.jpg">
            <a:extLst>
              <a:ext uri="{FF2B5EF4-FFF2-40B4-BE49-F238E27FC236}">
                <a16:creationId xmlns:a16="http://schemas.microsoft.com/office/drawing/2014/main" id="{AD46D274-CCB8-49C3-B534-345180045F7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17638"/>
            <a:ext cx="5869958" cy="39163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5456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34" y="998731"/>
            <a:ext cx="6588732" cy="3996445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r>
              <a:rPr lang="en-GB" sz="4050" b="1" dirty="0"/>
              <a:t>Academic and Employability Skills</a:t>
            </a:r>
          </a:p>
        </p:txBody>
      </p:sp>
    </p:spTree>
    <p:extLst>
      <p:ext uri="{BB962C8B-B14F-4D97-AF65-F5344CB8AC3E}">
        <p14:creationId xmlns:p14="http://schemas.microsoft.com/office/powerpoint/2010/main" val="4694176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1862C-0468-4AD4-8F9B-4414A2B2B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are academic skills?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A8F78-702F-479A-9404-CB4C5B145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​</a:t>
            </a:r>
          </a:p>
          <a:p>
            <a:r>
              <a:rPr lang="en-GB" dirty="0"/>
              <a:t>What sort of skills do you think you'll need to succeed at university?</a:t>
            </a:r>
          </a:p>
          <a:p>
            <a:endParaRPr lang="en-GB" dirty="0"/>
          </a:p>
          <a:p>
            <a:r>
              <a:rPr lang="en-GB" dirty="0"/>
              <a:t>Make a list with the person sitting next to you</a:t>
            </a:r>
          </a:p>
          <a:p>
            <a:endParaRPr lang="en-GB" dirty="0"/>
          </a:p>
          <a:p>
            <a:r>
              <a:rPr lang="en-GB" dirty="0"/>
              <a:t>Have a look at the module reading list – is there anything that can help you, there?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3828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B25B4-1CF3-F324-C272-034F88E8D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 Reading List</a:t>
            </a:r>
          </a:p>
        </p:txBody>
      </p:sp>
      <p:pic>
        <p:nvPicPr>
          <p:cNvPr id="6" name="Content Placeholder 5" descr="A book cover of a book&#10;&#10;Description automatically generated">
            <a:extLst>
              <a:ext uri="{FF2B5EF4-FFF2-40B4-BE49-F238E27FC236}">
                <a16:creationId xmlns:a16="http://schemas.microsoft.com/office/drawing/2014/main" id="{8CFD2329-1055-5B32-D6A8-DA105928317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4708" y="1622944"/>
            <a:ext cx="3105583" cy="3943900"/>
          </a:xfrm>
        </p:spPr>
      </p:pic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F92BCB70-E059-FED9-F512-89123817D69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7200" y="1810634"/>
            <a:ext cx="4038600" cy="3568520"/>
          </a:xfrm>
        </p:spPr>
      </p:pic>
    </p:spTree>
    <p:extLst>
      <p:ext uri="{BB962C8B-B14F-4D97-AF65-F5344CB8AC3E}">
        <p14:creationId xmlns:p14="http://schemas.microsoft.com/office/powerpoint/2010/main" val="19813215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57E0-E626-4B4B-84D6-C839D06BF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Academic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2C2EB-B23C-4526-9825-0E1BB18B4B8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3655" y="1341605"/>
            <a:ext cx="8450833" cy="3599563"/>
          </a:xfrm>
        </p:spPr>
        <p:txBody>
          <a:bodyPr vert="horz" lIns="91440" tIns="45720" rIns="91440" bIns="45720" numCol="2" rtlCol="0" anchor="t">
            <a:normAutofit/>
          </a:bodyPr>
          <a:lstStyle/>
          <a:p>
            <a:r>
              <a:rPr lang="en-GB" sz="2400" dirty="0"/>
              <a:t>Time Management</a:t>
            </a:r>
          </a:p>
          <a:p>
            <a:r>
              <a:rPr lang="en-GB" sz="2400" dirty="0"/>
              <a:t>Finding information / Researching</a:t>
            </a:r>
          </a:p>
          <a:p>
            <a:r>
              <a:rPr lang="en-GB" sz="2400" dirty="0"/>
              <a:t>Referencing</a:t>
            </a:r>
          </a:p>
          <a:p>
            <a:r>
              <a:rPr lang="en-GB" sz="2400" dirty="0"/>
              <a:t>Academic writing</a:t>
            </a:r>
          </a:p>
          <a:p>
            <a:r>
              <a:rPr lang="en-GB" sz="2400" dirty="0"/>
              <a:t>Communicating</a:t>
            </a:r>
          </a:p>
          <a:p>
            <a:r>
              <a:rPr lang="en-GB" sz="2400" dirty="0"/>
              <a:t>Critical thinking</a:t>
            </a:r>
          </a:p>
          <a:p>
            <a:r>
              <a:rPr lang="en-GB" sz="2400" dirty="0"/>
              <a:t>Reading</a:t>
            </a:r>
          </a:p>
          <a:p>
            <a:r>
              <a:rPr lang="en-GB" sz="2400" dirty="0"/>
              <a:t>Reflecting</a:t>
            </a:r>
          </a:p>
          <a:p>
            <a:r>
              <a:rPr lang="en-GB" sz="2400" dirty="0"/>
              <a:t>Digital skills</a:t>
            </a:r>
          </a:p>
          <a:p>
            <a:r>
              <a:rPr lang="en-GB" sz="2400" dirty="0"/>
              <a:t>Problem solving</a:t>
            </a:r>
          </a:p>
          <a:p>
            <a:r>
              <a:rPr lang="en-GB" sz="2400" dirty="0"/>
              <a:t>Note taking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61CABF-9816-B9FD-0A8C-4948459089B7}"/>
              </a:ext>
            </a:extLst>
          </p:cNvPr>
          <p:cNvSpPr txBox="1"/>
          <p:nvPr/>
        </p:nvSpPr>
        <p:spPr>
          <a:xfrm>
            <a:off x="3707904" y="3645024"/>
            <a:ext cx="525658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</a:rPr>
              <a:t>All of these skills will be useful for your studies in Term 2, Term 3, and </a:t>
            </a:r>
            <a:r>
              <a:rPr lang="en-US" sz="2000" b="1" dirty="0">
                <a:latin typeface="Arial"/>
              </a:rPr>
              <a:t>beyond! </a:t>
            </a:r>
            <a:r>
              <a:rPr lang="en-US" sz="2000" dirty="0">
                <a:latin typeface="Arial"/>
              </a:rPr>
              <a:t>They can also help you in your careers! Are you familiar with any?  Which are you good at?  Which do you need more practice with?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 dirty="0">
                <a:latin typeface="Arial"/>
              </a:rPr>
              <a:t>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693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265100-A303-841C-BA5D-BA0E179C25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C0562-072D-E04B-E948-1FDB969E9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are employability skills?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2E0D5-1967-F619-82D5-4CCDEC5104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​</a:t>
            </a:r>
          </a:p>
          <a:p>
            <a:pPr marL="0" indent="0">
              <a:buNone/>
            </a:pPr>
            <a:r>
              <a:rPr lang="en-GB" dirty="0"/>
              <a:t>What sort of skills do you think you'll need to succeed in employment?</a:t>
            </a:r>
          </a:p>
          <a:p>
            <a:pPr marL="0" indent="0">
              <a:buNone/>
            </a:pPr>
            <a:r>
              <a:rPr lang="en-GB" dirty="0"/>
              <a:t>Are these skills different from academic skills or are they similar / transferable?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Make a list with the person sitting next to you.</a:t>
            </a:r>
          </a:p>
        </p:txBody>
      </p:sp>
    </p:spTree>
    <p:extLst>
      <p:ext uri="{BB962C8B-B14F-4D97-AF65-F5344CB8AC3E}">
        <p14:creationId xmlns:p14="http://schemas.microsoft.com/office/powerpoint/2010/main" val="38376420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6B8F9-46BF-B083-8E0F-6097C7F60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are employability skills?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FD9B9-4E94-3057-8280-5691939E8BF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Use the National Careers Service website to explore:</a:t>
            </a:r>
            <a:br>
              <a:rPr lang="en-GB" dirty="0"/>
            </a:br>
            <a:r>
              <a:rPr lang="en-GB" dirty="0">
                <a:hlinkClick r:id="rId2"/>
              </a:rPr>
              <a:t>https://nationalcareers.service.gov.uk/explore-careers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Open and download your Task booklet to help (from Moodle) – </a:t>
            </a:r>
            <a:r>
              <a:rPr lang="en-GB"/>
              <a:t>if you want to</a:t>
            </a:r>
            <a:endParaRPr lang="en-GB" dirty="0"/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08C8420-A781-68BF-6308-AC46E285180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7827" y="1600200"/>
            <a:ext cx="2879346" cy="398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5829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53E43-6741-E5CE-CB61-2BE5C2207DA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+mj-lt"/>
              <a:buAutoNum type="arabicPeriod"/>
            </a:pPr>
            <a:r>
              <a:rPr lang="en-GB" dirty="0"/>
              <a:t>Use the </a:t>
            </a:r>
            <a:r>
              <a:rPr lang="en-GB" b="1" dirty="0"/>
              <a:t>healthcare </a:t>
            </a:r>
            <a:r>
              <a:rPr lang="en-GB" dirty="0"/>
              <a:t>or </a:t>
            </a:r>
            <a:r>
              <a:rPr lang="en-GB" b="1" dirty="0"/>
              <a:t>social care </a:t>
            </a:r>
            <a:r>
              <a:rPr lang="en-GB" dirty="0"/>
              <a:t>sections</a:t>
            </a:r>
          </a:p>
          <a:p>
            <a:pPr>
              <a:buFont typeface="+mj-lt"/>
              <a:buAutoNum type="arabicPeriod"/>
            </a:pPr>
            <a:r>
              <a:rPr lang="en-GB" dirty="0"/>
              <a:t>Choose </a:t>
            </a:r>
            <a:r>
              <a:rPr lang="en-GB" b="1" dirty="0"/>
              <a:t>a career </a:t>
            </a:r>
            <a:r>
              <a:rPr lang="en-GB" dirty="0"/>
              <a:t>you are </a:t>
            </a:r>
            <a:r>
              <a:rPr lang="en-GB" b="1" dirty="0"/>
              <a:t>interested</a:t>
            </a:r>
            <a:r>
              <a:rPr lang="en-GB" dirty="0"/>
              <a:t> in  </a:t>
            </a:r>
          </a:p>
          <a:p>
            <a:pPr>
              <a:buFont typeface="+mj-lt"/>
              <a:buAutoNum type="arabicPeriod"/>
            </a:pPr>
            <a:r>
              <a:rPr lang="en-GB" dirty="0"/>
              <a:t>Find the “</a:t>
            </a:r>
            <a:r>
              <a:rPr lang="en-GB" b="1" dirty="0"/>
              <a:t>What it takes</a:t>
            </a:r>
            <a:r>
              <a:rPr lang="en-GB" dirty="0"/>
              <a:t>” information</a:t>
            </a:r>
          </a:p>
          <a:p>
            <a:pPr>
              <a:buFont typeface="+mj-lt"/>
              <a:buAutoNum type="arabicPeriod"/>
            </a:pPr>
            <a:r>
              <a:rPr lang="en-GB" dirty="0"/>
              <a:t>Think about whether the skills are specific to the job or common across many jobs</a:t>
            </a:r>
          </a:p>
          <a:p>
            <a:pPr>
              <a:buFont typeface="+mj-lt"/>
              <a:buAutoNum type="arabicPeriod"/>
            </a:pPr>
            <a:r>
              <a:rPr lang="en-GB" dirty="0"/>
              <a:t>Separate the skills into two lists</a:t>
            </a:r>
          </a:p>
          <a:p>
            <a:pPr marL="342900" lvl="1" indent="0">
              <a:buNone/>
            </a:pPr>
            <a:r>
              <a:rPr lang="en-GB" b="1" dirty="0"/>
              <a:t>Employability skills &amp; Job-specific skills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D5E27B-AE33-4596-97E2-1D9774A9F47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8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Using the information you have found, write a few sentences, in your own words, about the employability skills needed for your chosen job role. </a:t>
            </a:r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623908B-8C4F-2750-2464-AE64906CA208}"/>
              </a:ext>
            </a:extLst>
          </p:cNvPr>
          <p:cNvSpPr/>
          <p:nvPr/>
        </p:nvSpPr>
        <p:spPr>
          <a:xfrm>
            <a:off x="1115616" y="692696"/>
            <a:ext cx="2386608" cy="4783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</a:pPr>
            <a:r>
              <a:rPr lang="en-GB" sz="1800" b="1" kern="100" dirty="0"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Task booklet - Task 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26C3EF-E4ED-EFB3-990F-08302222E945}"/>
              </a:ext>
            </a:extLst>
          </p:cNvPr>
          <p:cNvSpPr/>
          <p:nvPr/>
        </p:nvSpPr>
        <p:spPr>
          <a:xfrm>
            <a:off x="5474196" y="692696"/>
            <a:ext cx="2386608" cy="4783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</a:pPr>
            <a:r>
              <a:rPr lang="en-GB" sz="1800" b="1" kern="100" dirty="0"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Task booklet - Task 2</a:t>
            </a:r>
          </a:p>
        </p:txBody>
      </p:sp>
    </p:spTree>
    <p:extLst>
      <p:ext uri="{BB962C8B-B14F-4D97-AF65-F5344CB8AC3E}">
        <p14:creationId xmlns:p14="http://schemas.microsoft.com/office/powerpoint/2010/main" val="37815692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453118"/>
            <a:ext cx="6172200" cy="34782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In this session, we have: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got to know each other</a:t>
            </a:r>
          </a:p>
          <a:p>
            <a:r>
              <a:rPr lang="en-GB" dirty="0"/>
              <a:t>introduced the module</a:t>
            </a:r>
          </a:p>
          <a:p>
            <a:r>
              <a:rPr lang="en-GB" dirty="0"/>
              <a:t>looked at types of academic and employability skills</a:t>
            </a:r>
          </a:p>
          <a:p>
            <a:r>
              <a:rPr lang="en-GB" dirty="0"/>
              <a:t>begun to find our way around Moodle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16569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929</Words>
  <Application>Microsoft Office PowerPoint</Application>
  <PresentationFormat>On-screen Show (4:3)</PresentationFormat>
  <Paragraphs>141</Paragraphs>
  <Slides>22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DengXian</vt:lpstr>
      <vt:lpstr>Myriad Pro</vt:lpstr>
      <vt:lpstr>Aptos Display</vt:lpstr>
      <vt:lpstr>Arial</vt:lpstr>
      <vt:lpstr>Calibri</vt:lpstr>
      <vt:lpstr>Segoe UI</vt:lpstr>
      <vt:lpstr>Wingdings</vt:lpstr>
      <vt:lpstr>20140311PresentationUWTSDTemplate</vt:lpstr>
      <vt:lpstr>   Certificate of Higher Education Skills for the Workplace Health and Social Care  Academic and Employability Skills (LCHS4001) Session 1:  Module introduction </vt:lpstr>
      <vt:lpstr>Welcome</vt:lpstr>
      <vt:lpstr>In this session we will:</vt:lpstr>
      <vt:lpstr>Before we start…</vt:lpstr>
      <vt:lpstr>PowerPoint Presentation</vt:lpstr>
      <vt:lpstr>Activity 1</vt:lpstr>
      <vt:lpstr>Activity 2    </vt:lpstr>
      <vt:lpstr>Ground rules and Code of Conduct </vt:lpstr>
      <vt:lpstr>PowerPoint Presentation</vt:lpstr>
      <vt:lpstr>Module information</vt:lpstr>
      <vt:lpstr>Module aims and outcomes</vt:lpstr>
      <vt:lpstr>Term Overview </vt:lpstr>
      <vt:lpstr>Assessment overview</vt:lpstr>
      <vt:lpstr>This will be you in a year’s time!</vt:lpstr>
      <vt:lpstr>PowerPoint Presentation</vt:lpstr>
      <vt:lpstr>What are academic skills? </vt:lpstr>
      <vt:lpstr>Module Reading List</vt:lpstr>
      <vt:lpstr>Academic skills</vt:lpstr>
      <vt:lpstr>What are employability skills? </vt:lpstr>
      <vt:lpstr>What are employability skills?</vt:lpstr>
      <vt:lpstr>PowerPoint Presentation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Markus Klingelfuss</cp:lastModifiedBy>
  <cp:revision>454</cp:revision>
  <dcterms:created xsi:type="dcterms:W3CDTF">2015-04-14T15:21:28Z</dcterms:created>
  <dcterms:modified xsi:type="dcterms:W3CDTF">2026-09-02T09:36:04Z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