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36"/>
  </p:notesMasterIdLst>
  <p:sldIdLst>
    <p:sldId id="256" r:id="rId2"/>
    <p:sldId id="281" r:id="rId3"/>
    <p:sldId id="282" r:id="rId4"/>
    <p:sldId id="283" r:id="rId5"/>
    <p:sldId id="284" r:id="rId6"/>
    <p:sldId id="306" r:id="rId7"/>
    <p:sldId id="277" r:id="rId8"/>
    <p:sldId id="266" r:id="rId9"/>
    <p:sldId id="286" r:id="rId10"/>
    <p:sldId id="287" r:id="rId11"/>
    <p:sldId id="279" r:id="rId12"/>
    <p:sldId id="288" r:id="rId13"/>
    <p:sldId id="289" r:id="rId14"/>
    <p:sldId id="278" r:id="rId15"/>
    <p:sldId id="290" r:id="rId16"/>
    <p:sldId id="291" r:id="rId17"/>
    <p:sldId id="292" r:id="rId18"/>
    <p:sldId id="293" r:id="rId19"/>
    <p:sldId id="294" r:id="rId20"/>
    <p:sldId id="297" r:id="rId21"/>
    <p:sldId id="272" r:id="rId22"/>
    <p:sldId id="273" r:id="rId23"/>
    <p:sldId id="298" r:id="rId24"/>
    <p:sldId id="299" r:id="rId25"/>
    <p:sldId id="301" r:id="rId26"/>
    <p:sldId id="302" r:id="rId27"/>
    <p:sldId id="303" r:id="rId28"/>
    <p:sldId id="304" r:id="rId29"/>
    <p:sldId id="296" r:id="rId30"/>
    <p:sldId id="300" r:id="rId31"/>
    <p:sldId id="270" r:id="rId32"/>
    <p:sldId id="276" r:id="rId33"/>
    <p:sldId id="305" r:id="rId34"/>
    <p:sldId id="280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84" autoAdjust="0"/>
    <p:restoredTop sz="94686"/>
  </p:normalViewPr>
  <p:slideViewPr>
    <p:cSldViewPr>
      <p:cViewPr>
        <p:scale>
          <a:sx n="80" d="100"/>
          <a:sy n="80" d="100"/>
        </p:scale>
        <p:origin x="450" y="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4/23/2026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892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Image: https://en.wikipedia.org/wiki/Radar_chart#/media/File:MER_Star_Plot.gif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noProof="0" smtClean="0"/>
              <a:t>18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57082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GB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2926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defRPr>
                <a:solidFill>
                  <a:srgbClr val="0070C0"/>
                </a:solidFill>
              </a:defRPr>
            </a:lvl2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994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18627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1986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045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GB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9807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3238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8249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GB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011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254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2644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GB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GB"/>
              <a:t>Click to edit Master text styles</a:t>
            </a:r>
          </a:p>
          <a:p>
            <a:pPr lvl="1" eaLnBrk="1" latinLnBrk="0" hangingPunct="1"/>
            <a:r>
              <a:rPr kumimoji="0" lang="en-GB"/>
              <a:t>Second level</a:t>
            </a:r>
          </a:p>
          <a:p>
            <a:pPr lvl="2" eaLnBrk="1" latinLnBrk="0" hangingPunct="1"/>
            <a:r>
              <a:rPr kumimoji="0" lang="en-GB"/>
              <a:t>Third level</a:t>
            </a:r>
          </a:p>
          <a:p>
            <a:pPr lvl="3" eaLnBrk="1" latinLnBrk="0" hangingPunct="1"/>
            <a:r>
              <a:rPr kumimoji="0" lang="en-GB"/>
              <a:t>Fourth level</a:t>
            </a:r>
          </a:p>
          <a:p>
            <a:pPr lvl="4" eaLnBrk="1" latinLnBrk="0" hangingPunct="1"/>
            <a:r>
              <a:rPr kumimoji="0" lang="en-GB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3210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Arial" panose="020B0604020202020204" pitchFamily="34" charset="0"/>
        <a:buChar char="•"/>
        <a:defRPr kumimoji="0" sz="2600" kern="1200">
          <a:solidFill>
            <a:srgbClr val="0070C0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Warehousing &amp; Data Mining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ACCA6026</a:t>
            </a:r>
          </a:p>
          <a:p>
            <a:r>
              <a:rPr lang="en-GB" dirty="0"/>
              <a:t>Lecture 15 – Dashboards for BI</a:t>
            </a:r>
          </a:p>
          <a:p>
            <a:endParaRPr lang="en-GB" dirty="0"/>
          </a:p>
          <a:p>
            <a:r>
              <a:rPr lang="en-GB" dirty="0"/>
              <a:t>Dr </a:t>
            </a:r>
            <a:r>
              <a:rPr lang="en-GB" dirty="0" err="1"/>
              <a:t>Nik</a:t>
            </a:r>
            <a:r>
              <a:rPr lang="en-GB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43AB6-0B47-3589-D6C6-751CAEF61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Final Step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B2682-0991-98B4-E273-64849382A0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/>
          </a:bodyPr>
          <a:lstStyle/>
          <a:p>
            <a:r>
              <a:rPr lang="en-GB" dirty="0"/>
              <a:t>Once data has been collected, cleaned, structured, and analysed the final step is to get it into the human</a:t>
            </a:r>
          </a:p>
          <a:p>
            <a:pPr marL="109728" indent="0">
              <a:buNone/>
            </a:pPr>
            <a:endParaRPr lang="en-GB" sz="2400" dirty="0"/>
          </a:p>
          <a:p>
            <a:pPr marL="109728" indent="0">
              <a:buNone/>
            </a:pPr>
            <a:r>
              <a:rPr lang="en-GB" sz="2400" dirty="0"/>
              <a:t>Source Systems → ETL → Warehouse → Analytics → Dashboard</a:t>
            </a:r>
          </a:p>
          <a:p>
            <a:endParaRPr lang="en-GB" dirty="0"/>
          </a:p>
          <a:p>
            <a:r>
              <a:rPr lang="en-GB" dirty="0"/>
              <a:t>A poor dashboard can make good analysis useless</a:t>
            </a:r>
          </a:p>
          <a:p>
            <a:endParaRPr lang="en-GB" dirty="0"/>
          </a:p>
          <a:p>
            <a:r>
              <a:rPr lang="en-GB" dirty="0"/>
              <a:t>As a data scientist you need to be able to</a:t>
            </a:r>
          </a:p>
          <a:p>
            <a:pPr lvl="1"/>
            <a:r>
              <a:rPr lang="en-GB" dirty="0"/>
              <a:t>Design effective reports and dashboards</a:t>
            </a:r>
          </a:p>
          <a:p>
            <a:pPr lvl="1"/>
            <a:r>
              <a:rPr lang="en-GB" dirty="0"/>
              <a:t>Select suitable graph types</a:t>
            </a:r>
          </a:p>
          <a:p>
            <a:pPr lvl="1"/>
            <a:r>
              <a:rPr lang="en-GB" dirty="0"/>
              <a:t>Recognise and fix problems with visualisations</a:t>
            </a:r>
          </a:p>
          <a:p>
            <a:pPr lvl="1"/>
            <a:r>
              <a:rPr lang="en-GB" dirty="0"/>
              <a:t>Justify design choices</a:t>
            </a:r>
          </a:p>
          <a:p>
            <a:pPr lvl="1"/>
            <a:r>
              <a:rPr lang="en-GB" dirty="0"/>
              <a:t>Support business decisions through presentation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DFB1BA-DFA7-6124-B689-C9EBAFAAF8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9121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32F0F-458C-2FCE-AE7E-946F75FA0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Usefulness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034AF9-5B27-74B9-0587-E26650BF70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Dashboards should:</a:t>
            </a:r>
          </a:p>
          <a:p>
            <a:pPr lvl="1"/>
            <a:r>
              <a:rPr lang="en-GB" dirty="0"/>
              <a:t>Support decision-making</a:t>
            </a:r>
          </a:p>
          <a:p>
            <a:pPr lvl="1"/>
            <a:r>
              <a:rPr lang="en-GB" dirty="0"/>
              <a:t>Enable rapid interpretation of data</a:t>
            </a:r>
          </a:p>
          <a:p>
            <a:pPr lvl="1"/>
            <a:r>
              <a:rPr lang="en-GB" dirty="0"/>
              <a:t>Show relevant KPIs</a:t>
            </a:r>
          </a:p>
          <a:p>
            <a:pPr lvl="1"/>
            <a:r>
              <a:rPr lang="en-GB" dirty="0"/>
              <a:t>Highlight trends and exceptions</a:t>
            </a:r>
          </a:p>
          <a:p>
            <a:pPr lvl="1"/>
            <a:r>
              <a:rPr lang="en-GB" dirty="0"/>
              <a:t>Reduce effort</a:t>
            </a:r>
          </a:p>
          <a:p>
            <a:pPr lvl="1"/>
            <a:endParaRPr lang="en-GB" dirty="0"/>
          </a:p>
          <a:p>
            <a:r>
              <a:rPr lang="en-GB" dirty="0"/>
              <a:t>Dashboards must be designed to answer relevant business questions, e.g.</a:t>
            </a:r>
          </a:p>
          <a:p>
            <a:pPr lvl="1"/>
            <a:r>
              <a:rPr lang="en-GB" dirty="0"/>
              <a:t>Are KPIs on target?</a:t>
            </a:r>
          </a:p>
          <a:p>
            <a:pPr lvl="1"/>
            <a:r>
              <a:rPr lang="en-GB" dirty="0"/>
              <a:t>Which sections are underperforming / overperforming</a:t>
            </a:r>
          </a:p>
          <a:p>
            <a:pPr lvl="1"/>
            <a:r>
              <a:rPr lang="en-GB" dirty="0"/>
              <a:t>Is intervention needed now?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B7BC83-BF34-16DE-6F0C-1989ECC6FC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1230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E7B42-0E80-6DD8-AA8C-E3F0BF894A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Dashboard Users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87820-BF6A-B7BE-D7CD-05732B191E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Different user groups require different dashboards</a:t>
            </a:r>
          </a:p>
          <a:p>
            <a:r>
              <a:rPr lang="en-GB" dirty="0"/>
              <a:t>Executive</a:t>
            </a:r>
          </a:p>
          <a:p>
            <a:pPr lvl="1"/>
            <a:r>
              <a:rPr lang="en-GB" dirty="0"/>
              <a:t>High-level KPIs, trends, strategic summaries</a:t>
            </a:r>
          </a:p>
          <a:p>
            <a:r>
              <a:rPr lang="en-GB" dirty="0"/>
              <a:t>Managerial</a:t>
            </a:r>
          </a:p>
          <a:p>
            <a:pPr lvl="1"/>
            <a:r>
              <a:rPr lang="en-GB" dirty="0"/>
              <a:t>Department performance, comparisons, targets</a:t>
            </a:r>
          </a:p>
          <a:p>
            <a:r>
              <a:rPr lang="en-GB" dirty="0"/>
              <a:t>Operational</a:t>
            </a:r>
          </a:p>
          <a:p>
            <a:pPr lvl="1"/>
            <a:r>
              <a:rPr lang="en-GB" dirty="0"/>
              <a:t>Real-time queues, incidents, throughput</a:t>
            </a:r>
          </a:p>
          <a:p>
            <a:endParaRPr lang="en-GB" dirty="0"/>
          </a:p>
          <a:p>
            <a:r>
              <a:rPr lang="en-GB" dirty="0"/>
              <a:t>Each of these is heavily context-sensitive in terms of the required content</a:t>
            </a:r>
          </a:p>
          <a:p>
            <a:pPr lvl="1"/>
            <a:r>
              <a:rPr lang="en-GB" dirty="0"/>
              <a:t>Context-sensitivity increases from Executive to Operational level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18CCBD-E7BD-A3E8-278A-42CD1635A8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678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901E2-7CE2-8771-08F0-7728CF0B7B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 Dashboard Faults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E8075-D042-E945-C517-C7B4C44D49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Too much clutter</a:t>
            </a:r>
          </a:p>
          <a:p>
            <a:r>
              <a:rPr lang="en-GB" dirty="0"/>
              <a:t>Wrong chart type</a:t>
            </a:r>
          </a:p>
          <a:p>
            <a:r>
              <a:rPr lang="en-GB" dirty="0"/>
              <a:t>Poor colour use</a:t>
            </a:r>
          </a:p>
          <a:p>
            <a:r>
              <a:rPr lang="en-GB" dirty="0"/>
              <a:t>No visual hierarchy</a:t>
            </a:r>
          </a:p>
          <a:p>
            <a:r>
              <a:rPr lang="en-GB" dirty="0"/>
              <a:t>Misleading scales</a:t>
            </a:r>
          </a:p>
          <a:p>
            <a:r>
              <a:rPr lang="en-GB" dirty="0"/>
              <a:t>Irrelevant metrics</a:t>
            </a:r>
          </a:p>
          <a:p>
            <a:r>
              <a:rPr lang="en-GB" dirty="0"/>
              <a:t>Out-of-date data</a:t>
            </a:r>
          </a:p>
          <a:p>
            <a:r>
              <a:rPr lang="en-GB" dirty="0"/>
              <a:t>Excessive corporate branding</a:t>
            </a:r>
          </a:p>
          <a:p>
            <a:endParaRPr lang="en-GB" dirty="0"/>
          </a:p>
          <a:p>
            <a:r>
              <a:rPr lang="en-GB" dirty="0"/>
              <a:t>Which of these is the most common problem?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E951C3-C36C-4FCD-05A4-0339F0220D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8356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DFB6E-26DA-32E2-F78C-01D527D02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Choosing A Visualisation Type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068166-2A36-276E-58CA-5D34158638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en-GB" sz="2800" dirty="0"/>
              <a:t>Audience</a:t>
            </a:r>
          </a:p>
          <a:p>
            <a:pPr lvl="1"/>
            <a:r>
              <a:rPr lang="en-GB" sz="2400" dirty="0"/>
              <a:t>Level of expertise</a:t>
            </a:r>
          </a:p>
          <a:p>
            <a:pPr lvl="1"/>
            <a:r>
              <a:rPr lang="en-GB" sz="2400" dirty="0"/>
              <a:t>Familiarity with visualisation types</a:t>
            </a:r>
          </a:p>
          <a:p>
            <a:endParaRPr lang="en-GB" sz="2800" dirty="0"/>
          </a:p>
          <a:p>
            <a:r>
              <a:rPr lang="en-GB" sz="2800" dirty="0"/>
              <a:t>Purpose</a:t>
            </a:r>
          </a:p>
          <a:p>
            <a:pPr lvl="1"/>
            <a:r>
              <a:rPr lang="en-GB" sz="2400" dirty="0"/>
              <a:t>Comparison</a:t>
            </a:r>
          </a:p>
          <a:p>
            <a:pPr lvl="1"/>
            <a:r>
              <a:rPr lang="en-GB" sz="2400" dirty="0"/>
              <a:t>Trend over time</a:t>
            </a:r>
          </a:p>
          <a:p>
            <a:pPr lvl="1"/>
            <a:r>
              <a:rPr lang="en-GB" sz="2400" dirty="0"/>
              <a:t>Distribution</a:t>
            </a:r>
          </a:p>
          <a:p>
            <a:pPr lvl="1"/>
            <a:r>
              <a:rPr lang="en-GB" sz="2400" dirty="0"/>
              <a:t>Proportions / Composition</a:t>
            </a:r>
          </a:p>
          <a:p>
            <a:pPr lvl="1"/>
            <a:r>
              <a:rPr lang="en-GB" sz="2400" dirty="0"/>
              <a:t>Relationships / Correlations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AA9472-4C8A-9A80-EB27-96C6820404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en-GB" sz="2800" dirty="0"/>
              <a:t>Data type</a:t>
            </a:r>
          </a:p>
          <a:p>
            <a:pPr lvl="1"/>
            <a:r>
              <a:rPr lang="en-GB" sz="2400" dirty="0"/>
              <a:t>Categorical</a:t>
            </a:r>
          </a:p>
          <a:p>
            <a:pPr lvl="1"/>
            <a:r>
              <a:rPr lang="en-GB" sz="2400" dirty="0"/>
              <a:t>Quantitative</a:t>
            </a:r>
          </a:p>
          <a:p>
            <a:pPr lvl="1"/>
            <a:r>
              <a:rPr lang="en-GB" sz="2400" dirty="0"/>
              <a:t>Time Series</a:t>
            </a:r>
          </a:p>
          <a:p>
            <a:pPr lvl="1"/>
            <a:r>
              <a:rPr lang="en-GB" sz="2400" dirty="0"/>
              <a:t>Part-to-whole</a:t>
            </a:r>
          </a:p>
          <a:p>
            <a:endParaRPr lang="en-GB" sz="2800" dirty="0"/>
          </a:p>
          <a:p>
            <a:r>
              <a:rPr lang="en-GB" sz="2800" dirty="0"/>
              <a:t>Number of variables</a:t>
            </a:r>
          </a:p>
          <a:p>
            <a:pPr lvl="1"/>
            <a:r>
              <a:rPr lang="en-GB" sz="2400" dirty="0"/>
              <a:t>One variable</a:t>
            </a:r>
          </a:p>
          <a:p>
            <a:pPr lvl="1"/>
            <a:r>
              <a:rPr lang="en-GB" sz="2400" dirty="0"/>
              <a:t>Two variables</a:t>
            </a:r>
          </a:p>
          <a:p>
            <a:pPr lvl="1"/>
            <a:r>
              <a:rPr lang="en-GB" sz="2400" dirty="0"/>
              <a:t>Three or more variables</a:t>
            </a:r>
          </a:p>
          <a:p>
            <a:pPr lvl="1"/>
            <a:r>
              <a:rPr lang="en-GB" sz="2400" dirty="0"/>
              <a:t>Large number of data points</a:t>
            </a:r>
          </a:p>
          <a:p>
            <a:pPr lvl="1"/>
            <a:r>
              <a:rPr lang="en-GB" sz="2400" dirty="0"/>
              <a:t>Small number of categories or data points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B05022-0FF6-9A5B-9973-10BFD2B0FB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3239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17848E-FE4D-0E19-3260-FAF06A71EB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E253E-5DFC-6F6C-15CD-5B69E265B7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Choosing A Visualisation Type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F87CD-CF14-D1DF-AD1F-92FE2EF645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en-GB" sz="2800" dirty="0"/>
              <a:t>Data patterns and trends</a:t>
            </a:r>
          </a:p>
          <a:p>
            <a:pPr lvl="1"/>
            <a:r>
              <a:rPr lang="en-GB" sz="2400" dirty="0"/>
              <a:t>Smooth trends</a:t>
            </a:r>
          </a:p>
          <a:p>
            <a:pPr lvl="1"/>
            <a:r>
              <a:rPr lang="en-GB" sz="2400" dirty="0"/>
              <a:t>Discrete comparisons</a:t>
            </a:r>
          </a:p>
          <a:p>
            <a:pPr lvl="1"/>
            <a:r>
              <a:rPr lang="en-GB" sz="2400" dirty="0"/>
              <a:t>Variability</a:t>
            </a:r>
          </a:p>
          <a:p>
            <a:endParaRPr lang="en-GB" sz="2800" dirty="0"/>
          </a:p>
          <a:p>
            <a:r>
              <a:rPr lang="en-GB" sz="2800" dirty="0"/>
              <a:t>Data distribution</a:t>
            </a:r>
          </a:p>
          <a:p>
            <a:pPr lvl="1"/>
            <a:r>
              <a:rPr lang="en-GB" sz="2400" dirty="0"/>
              <a:t>Normal distribution</a:t>
            </a:r>
          </a:p>
          <a:p>
            <a:pPr lvl="1"/>
            <a:r>
              <a:rPr lang="en-GB" sz="2400" dirty="0"/>
              <a:t>Skewness</a:t>
            </a:r>
          </a:p>
          <a:p>
            <a:pPr lvl="1"/>
            <a:r>
              <a:rPr lang="en-GB" sz="2400" dirty="0"/>
              <a:t>Kurtosis</a:t>
            </a:r>
          </a:p>
          <a:p>
            <a:pPr lvl="1"/>
            <a:r>
              <a:rPr lang="en-GB" sz="2400" dirty="0"/>
              <a:t>Outliers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1F5312-F19D-08E1-18AE-E92D9E69AD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en-GB" sz="2800" dirty="0"/>
              <a:t>Data layout and readability</a:t>
            </a:r>
          </a:p>
          <a:p>
            <a:pPr lvl="1"/>
            <a:r>
              <a:rPr lang="en-GB" sz="2400" dirty="0"/>
              <a:t>Space limitations</a:t>
            </a:r>
          </a:p>
          <a:p>
            <a:pPr lvl="1"/>
            <a:r>
              <a:rPr lang="en-GB" sz="2400" dirty="0"/>
              <a:t>Labelling requirements</a:t>
            </a:r>
          </a:p>
          <a:p>
            <a:pPr lvl="1"/>
            <a:r>
              <a:rPr lang="en-GB" sz="2400" dirty="0"/>
              <a:t>Non-zero axis origins</a:t>
            </a:r>
          </a:p>
          <a:p>
            <a:pPr marL="82296" indent="0">
              <a:buNone/>
            </a:pPr>
            <a:endParaRPr lang="en-GB" sz="2800" dirty="0"/>
          </a:p>
          <a:p>
            <a:r>
              <a:rPr lang="en-GB" sz="2800" dirty="0"/>
              <a:t>Chart simplicity and clarity</a:t>
            </a:r>
          </a:p>
          <a:p>
            <a:pPr lvl="1"/>
            <a:r>
              <a:rPr lang="en-GB" sz="2400" dirty="0"/>
              <a:t>No 3D graphics</a:t>
            </a:r>
          </a:p>
          <a:p>
            <a:pPr lvl="1"/>
            <a:r>
              <a:rPr lang="en-GB" sz="2400" dirty="0"/>
              <a:t>Understandable without too many labels</a:t>
            </a:r>
          </a:p>
          <a:p>
            <a:pPr lvl="1"/>
            <a:r>
              <a:rPr lang="en-GB" sz="2400" dirty="0"/>
              <a:t>Doesn’t include too much info</a:t>
            </a:r>
          </a:p>
          <a:p>
            <a:pPr lvl="1"/>
            <a:r>
              <a:rPr lang="en-GB" sz="2400" dirty="0"/>
              <a:t>Doesn’t need explaining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38097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67C2A-28F7-F11A-50DA-C379987CB5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Bar Plot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D29801-DEE0-E629-12CD-FA93DDED56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199" y="980728"/>
            <a:ext cx="4331535" cy="5794659"/>
          </a:xfrm>
        </p:spPr>
        <p:txBody>
          <a:bodyPr>
            <a:normAutofit fontScale="92500" lnSpcReduction="20000"/>
          </a:bodyPr>
          <a:lstStyle/>
          <a:p>
            <a:r>
              <a:rPr lang="en-GB" sz="2800" dirty="0"/>
              <a:t>Most common plot</a:t>
            </a:r>
          </a:p>
          <a:p>
            <a:r>
              <a:rPr lang="en-GB" sz="2800" dirty="0"/>
              <a:t>Can be shown as columns or bars</a:t>
            </a:r>
          </a:p>
          <a:p>
            <a:r>
              <a:rPr lang="en-GB" sz="2800" dirty="0"/>
              <a:t>Categorical data</a:t>
            </a:r>
          </a:p>
          <a:p>
            <a:pPr lvl="1"/>
            <a:r>
              <a:rPr lang="en-GB" sz="2400" dirty="0"/>
              <a:t>No obvious link between bars</a:t>
            </a:r>
          </a:p>
          <a:p>
            <a:pPr lvl="1"/>
            <a:r>
              <a:rPr lang="en-GB" sz="2400" dirty="0"/>
              <a:t>E.g. Manufacturers, discrete sizes, explosive compounds, locations</a:t>
            </a:r>
          </a:p>
          <a:p>
            <a:r>
              <a:rPr lang="en-GB" sz="2800" dirty="0"/>
              <a:t>Use of clusters allows comparisons of data over multiple periods or types</a:t>
            </a:r>
          </a:p>
          <a:p>
            <a:r>
              <a:rPr lang="en-GB" sz="2800" dirty="0"/>
              <a:t>Stacked shows parts of whole</a:t>
            </a:r>
          </a:p>
          <a:p>
            <a:r>
              <a:rPr lang="en-GB" sz="2800" dirty="0"/>
              <a:t>100% stacked all bars are the same height but segmented</a:t>
            </a:r>
          </a:p>
        </p:txBody>
      </p:sp>
      <p:pic>
        <p:nvPicPr>
          <p:cNvPr id="1026" name="Picture 2" descr="Clustered column chart">
            <a:extLst>
              <a:ext uri="{FF2B5EF4-FFF2-40B4-BE49-F238E27FC236}">
                <a16:creationId xmlns:a16="http://schemas.microsoft.com/office/drawing/2014/main" id="{B178AB31-A844-E191-DA02-C52097E90BC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27949" y="1869623"/>
            <a:ext cx="3036094" cy="1821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45864C2-102F-D8AE-3D3F-268C810149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2118" y="4178325"/>
            <a:ext cx="1270513" cy="71856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2CB30A0-F0D7-B1A9-2C90-28C8A26A44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2631" y="4178325"/>
            <a:ext cx="1159976" cy="71856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6FCF929-FC79-2CB1-6A04-FEA3F51C04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22607" y="4178325"/>
            <a:ext cx="1437137" cy="71856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227976A-3431-BE20-1DEB-C955B493AA4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05477" y="5092069"/>
            <a:ext cx="1035824" cy="74286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FA8D714-FE61-079B-1E5E-B85F0CD9F3B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4684" y="5092069"/>
            <a:ext cx="817280" cy="71761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3C8DB88-C29E-0152-CB65-B6D942E43D2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89355" y="5092069"/>
            <a:ext cx="1227221" cy="717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85409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BCB3373-BBA0-E749-ABAE-952B204A9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Histogram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58D41AF-DF2B-9FDB-0818-D9D654C1EC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170586" cy="5794659"/>
          </a:xfrm>
        </p:spPr>
        <p:txBody>
          <a:bodyPr>
            <a:normAutofit/>
          </a:bodyPr>
          <a:lstStyle/>
          <a:p>
            <a:r>
              <a:rPr lang="en-GB" sz="2800" dirty="0"/>
              <a:t>Common plot</a:t>
            </a:r>
          </a:p>
          <a:p>
            <a:r>
              <a:rPr lang="en-GB" sz="2800" dirty="0"/>
              <a:t>Specialised column plot</a:t>
            </a:r>
          </a:p>
          <a:p>
            <a:r>
              <a:rPr lang="en-GB" sz="2800" dirty="0"/>
              <a:t>X-axis represents either a category or a variable range (bin)</a:t>
            </a:r>
          </a:p>
          <a:p>
            <a:r>
              <a:rPr lang="en-GB" sz="2800" dirty="0"/>
              <a:t>Y-axis represents frequency</a:t>
            </a:r>
          </a:p>
          <a:p>
            <a:r>
              <a:rPr lang="en-GB" sz="2800" dirty="0"/>
              <a:t>Cumulative version known as a Pareto plot</a:t>
            </a:r>
          </a:p>
          <a:p>
            <a:pPr lvl="1"/>
            <a:r>
              <a:rPr lang="en-GB" sz="2400" dirty="0"/>
              <a:t>Ordered by decreasing frequency with line graph showing sum</a:t>
            </a:r>
          </a:p>
        </p:txBody>
      </p:sp>
      <p:pic>
        <p:nvPicPr>
          <p:cNvPr id="2052" name="Picture 4" descr="Understanding How to Create a Histogram with MS Excel - Excel Zoom">
            <a:extLst>
              <a:ext uri="{FF2B5EF4-FFF2-40B4-BE49-F238E27FC236}">
                <a16:creationId xmlns:a16="http://schemas.microsoft.com/office/drawing/2014/main" id="{94023331-2924-5C13-0F1E-FBB86C1EB63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48201" y="1855721"/>
            <a:ext cx="4476701" cy="2754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7679E59-78EA-3550-E942-DB4BE333C73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60824" y="4687317"/>
            <a:ext cx="925727" cy="8296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7C5909D-E7EA-EC81-3A80-4E1DB6FBC5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004753" y="4687317"/>
            <a:ext cx="925727" cy="8296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4EE1C80-33F5-A797-2FBC-38DD725AB33B}"/>
              </a:ext>
            </a:extLst>
          </p:cNvPr>
          <p:cNvSpPr txBox="1"/>
          <p:nvPr/>
        </p:nvSpPr>
        <p:spPr>
          <a:xfrm>
            <a:off x="5960824" y="5316694"/>
            <a:ext cx="905312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350" dirty="0">
                <a:solidFill>
                  <a:srgbClr val="FF40FF"/>
                </a:solidFill>
              </a:rPr>
              <a:t>Histogram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4514F75-8034-336B-9F69-D0BC3CE63025}"/>
              </a:ext>
            </a:extLst>
          </p:cNvPr>
          <p:cNvSpPr txBox="1"/>
          <p:nvPr/>
        </p:nvSpPr>
        <p:spPr>
          <a:xfrm>
            <a:off x="7168807" y="5316694"/>
            <a:ext cx="645690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350" dirty="0">
                <a:solidFill>
                  <a:srgbClr val="FF40FF"/>
                </a:solidFill>
              </a:rPr>
              <a:t>Pareto</a:t>
            </a:r>
          </a:p>
        </p:txBody>
      </p:sp>
    </p:spTree>
    <p:extLst>
      <p:ext uri="{BB962C8B-B14F-4D97-AF65-F5344CB8AC3E}">
        <p14:creationId xmlns:p14="http://schemas.microsoft.com/office/powerpoint/2010/main" val="19678923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CFBF3-E6BD-FDE7-82F7-6DE13A2A3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Box Plot (Box and Whisker Plot)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EC55B-D7A9-68A9-B449-EAEE8894F3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546848" cy="5794659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Used for displaying the dispersion of a variable</a:t>
            </a:r>
          </a:p>
          <a:p>
            <a:r>
              <a:rPr lang="en-GB" sz="2800" dirty="0"/>
              <a:t>Generally shows</a:t>
            </a:r>
          </a:p>
          <a:p>
            <a:pPr lvl="1"/>
            <a:r>
              <a:rPr lang="en-GB" sz="2400" dirty="0"/>
              <a:t>10</a:t>
            </a:r>
            <a:r>
              <a:rPr lang="en-GB" sz="2400" baseline="30000" dirty="0"/>
              <a:t>th</a:t>
            </a:r>
            <a:r>
              <a:rPr lang="en-GB" sz="2400" dirty="0"/>
              <a:t>, 25</a:t>
            </a:r>
            <a:r>
              <a:rPr lang="en-GB" sz="2400" baseline="30000" dirty="0"/>
              <a:t>th</a:t>
            </a:r>
            <a:r>
              <a:rPr lang="en-GB" sz="2400" dirty="0"/>
              <a:t>, 50</a:t>
            </a:r>
            <a:r>
              <a:rPr lang="en-GB" sz="2400" baseline="30000" dirty="0"/>
              <a:t>th</a:t>
            </a:r>
            <a:r>
              <a:rPr lang="en-GB" sz="2400" dirty="0"/>
              <a:t>, 75</a:t>
            </a:r>
            <a:r>
              <a:rPr lang="en-GB" sz="2400" baseline="30000" dirty="0"/>
              <a:t>th</a:t>
            </a:r>
            <a:r>
              <a:rPr lang="en-GB" sz="2400" dirty="0"/>
              <a:t>, 90</a:t>
            </a:r>
            <a:r>
              <a:rPr lang="en-GB" sz="2400" baseline="30000" dirty="0"/>
              <a:t>th</a:t>
            </a:r>
            <a:r>
              <a:rPr lang="en-GB" sz="2400" dirty="0"/>
              <a:t> percentiles</a:t>
            </a:r>
          </a:p>
          <a:p>
            <a:pPr lvl="1"/>
            <a:r>
              <a:rPr lang="en-GB" sz="2400" dirty="0"/>
              <a:t>Outliers shown as dots</a:t>
            </a:r>
          </a:p>
          <a:p>
            <a:r>
              <a:rPr lang="en-GB" sz="2800" dirty="0"/>
              <a:t>Good for comparisons</a:t>
            </a:r>
          </a:p>
          <a:p>
            <a:r>
              <a:rPr lang="en-GB" sz="2800" dirty="0"/>
              <a:t>Symmetrical for normal distributions</a:t>
            </a:r>
          </a:p>
          <a:p>
            <a:pPr lvl="1"/>
            <a:r>
              <a:rPr lang="en-GB" sz="2400" dirty="0"/>
              <a:t>Extent of skewness and kurtosis clearly visible in the shape</a:t>
            </a:r>
          </a:p>
          <a:p>
            <a:r>
              <a:rPr lang="en-GB" sz="2800" dirty="0"/>
              <a:t>May not be well understood</a:t>
            </a:r>
          </a:p>
          <a:p>
            <a:endParaRPr lang="en-GB" dirty="0"/>
          </a:p>
        </p:txBody>
      </p:sp>
      <p:pic>
        <p:nvPicPr>
          <p:cNvPr id="11266" name="Picture 2" descr="Sample box and whisker chart">
            <a:extLst>
              <a:ext uri="{FF2B5EF4-FFF2-40B4-BE49-F238E27FC236}">
                <a16:creationId xmlns:a16="http://schemas.microsoft.com/office/drawing/2014/main" id="{0A7F87BF-F8F6-51AE-FAEC-33893384AB5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46066" y="1869623"/>
            <a:ext cx="2910585" cy="2879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A8B0ECB-2002-C5CC-3B84-AFD20D6F60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98437" y="4839291"/>
            <a:ext cx="1205844" cy="8362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D6F1363-42BD-6774-1382-43B7C552D1CF}"/>
              </a:ext>
            </a:extLst>
          </p:cNvPr>
          <p:cNvSpPr txBox="1"/>
          <p:nvPr/>
        </p:nvSpPr>
        <p:spPr>
          <a:xfrm>
            <a:off x="6045675" y="5627686"/>
            <a:ext cx="1358705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350" dirty="0">
                <a:solidFill>
                  <a:srgbClr val="FF40FF"/>
                </a:solidFill>
              </a:rPr>
              <a:t>Box and Whisker</a:t>
            </a:r>
          </a:p>
        </p:txBody>
      </p:sp>
    </p:spTree>
    <p:extLst>
      <p:ext uri="{BB962C8B-B14F-4D97-AF65-F5344CB8AC3E}">
        <p14:creationId xmlns:p14="http://schemas.microsoft.com/office/powerpoint/2010/main" val="35292545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B5653-0C51-49D7-5D76-4582DCAC3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Pie Chart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5E644-1DB4-D5F2-FCDC-E45188DB3FE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Common but problematic</a:t>
            </a:r>
          </a:p>
          <a:p>
            <a:r>
              <a:rPr lang="en-GB" sz="2800" dirty="0"/>
              <a:t>Usable for small numbers of slices of clearly different sizes</a:t>
            </a:r>
          </a:p>
          <a:p>
            <a:r>
              <a:rPr lang="en-GB" sz="2800" dirty="0"/>
              <a:t>Humans are not good at comparing angles</a:t>
            </a:r>
          </a:p>
          <a:p>
            <a:r>
              <a:rPr lang="en-GB" sz="2800" dirty="0"/>
              <a:t>Too many colours</a:t>
            </a:r>
          </a:p>
          <a:p>
            <a:r>
              <a:rPr lang="en-GB" sz="2800" dirty="0"/>
              <a:t>Too many labels</a:t>
            </a:r>
          </a:p>
          <a:p>
            <a:endParaRPr lang="en-GB" sz="2800" dirty="0"/>
          </a:p>
          <a:p>
            <a:r>
              <a:rPr lang="en-GB" sz="2800" dirty="0"/>
              <a:t>Popular with management because they’re familiar</a:t>
            </a:r>
          </a:p>
        </p:txBody>
      </p:sp>
      <p:pic>
        <p:nvPicPr>
          <p:cNvPr id="3074" name="Picture 2" descr="Pie chart">
            <a:extLst>
              <a:ext uri="{FF2B5EF4-FFF2-40B4-BE49-F238E27FC236}">
                <a16:creationId xmlns:a16="http://schemas.microsoft.com/office/drawing/2014/main" id="{AC86E71C-8F83-B5D3-CEAE-F028854A80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41836" y="1779018"/>
            <a:ext cx="3944964" cy="2366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272016E-EBA6-0BE1-37F3-A6DAAE7DA0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2736" y="4612339"/>
            <a:ext cx="777041" cy="75545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C723A3F-AF7D-7D60-0652-96AA7F34D7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8240" y="4612339"/>
            <a:ext cx="941582" cy="75545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BDE85D3-14F2-E036-178C-4A4319084B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32294" y="4612339"/>
            <a:ext cx="917339" cy="755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3329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C0941-DD61-7FF5-BB20-B80B68FAE8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Doughnut Chart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D9063-F9F4-E392-E1CC-9AAD0B51D4F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800" dirty="0"/>
              <a:t>Allows for comparisons of multiple pie charts</a:t>
            </a:r>
          </a:p>
          <a:p>
            <a:r>
              <a:rPr lang="en-GB" sz="2800" dirty="0"/>
              <a:t>Has all of the problems of the pie chart</a:t>
            </a:r>
          </a:p>
          <a:p>
            <a:pPr lvl="1"/>
            <a:r>
              <a:rPr lang="en-GB" sz="2400" dirty="0"/>
              <a:t>Worse, as there are no visible angles, just curved lengths</a:t>
            </a:r>
          </a:p>
          <a:p>
            <a:endParaRPr lang="en-GB" sz="2800" dirty="0"/>
          </a:p>
          <a:p>
            <a:r>
              <a:rPr lang="en-GB" sz="2800" dirty="0"/>
              <a:t>Less likely to be known and loved by managers</a:t>
            </a:r>
          </a:p>
          <a:p>
            <a:pPr lvl="1"/>
            <a:r>
              <a:rPr lang="en-GB" sz="2700" dirty="0"/>
              <a:t>Use with caution!</a:t>
            </a:r>
          </a:p>
          <a:p>
            <a:endParaRPr lang="en-GB" dirty="0"/>
          </a:p>
        </p:txBody>
      </p:sp>
      <p:pic>
        <p:nvPicPr>
          <p:cNvPr id="4098" name="Picture 2" descr="Doughnut chart">
            <a:extLst>
              <a:ext uri="{FF2B5EF4-FFF2-40B4-BE49-F238E27FC236}">
                <a16:creationId xmlns:a16="http://schemas.microsoft.com/office/drawing/2014/main" id="{8447B756-3E1A-1B85-8367-2BBFA565A67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83877" y="1869623"/>
            <a:ext cx="4102924" cy="2490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63A3464-362A-C322-CE7B-FF82AE9EEE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4885" y="4646095"/>
            <a:ext cx="993085" cy="837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84150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4E790-A9B4-41CD-5B29-568ACCA92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Tree Map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2D348-18D5-409A-B0D8-067A8F6F552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/>
              <a:t>Alternative to pie/doughnut chart</a:t>
            </a:r>
          </a:p>
          <a:p>
            <a:r>
              <a:rPr lang="en-GB" sz="2800" dirty="0"/>
              <a:t>Area represents percentage of whole</a:t>
            </a:r>
          </a:p>
          <a:p>
            <a:r>
              <a:rPr lang="en-GB" sz="2800" dirty="0"/>
              <a:t>Good for hierarchies as well as direct comparisons</a:t>
            </a:r>
          </a:p>
          <a:p>
            <a:pPr lvl="1"/>
            <a:r>
              <a:rPr lang="en-GB" sz="2400" dirty="0"/>
              <a:t>E.g. stock of different ammunitions from different manufacturers</a:t>
            </a:r>
          </a:p>
          <a:p>
            <a:endParaRPr lang="en-GB" sz="2800" dirty="0"/>
          </a:p>
          <a:p>
            <a:r>
              <a:rPr lang="en-GB" sz="2800" dirty="0"/>
              <a:t>Rarer than pie/doughnut but preferred as rectangles are easier to size</a:t>
            </a:r>
          </a:p>
        </p:txBody>
      </p:sp>
      <p:pic>
        <p:nvPicPr>
          <p:cNvPr id="9218" name="Picture 2" descr="Example of a Treemap Chart in Office 2016 for Windows">
            <a:extLst>
              <a:ext uri="{FF2B5EF4-FFF2-40B4-BE49-F238E27FC236}">
                <a16:creationId xmlns:a16="http://schemas.microsoft.com/office/drawing/2014/main" id="{212C2426-EFF0-FF17-1417-2189A2FB3ED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49450" y="1869623"/>
            <a:ext cx="3151442" cy="2883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1F042A2-49E8-0F4E-F973-FDF778F0EB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50343" y="4843249"/>
            <a:ext cx="1079400" cy="90727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1E76183-A0E0-E142-EF83-BB33932B5387}"/>
              </a:ext>
            </a:extLst>
          </p:cNvPr>
          <p:cNvSpPr txBox="1"/>
          <p:nvPr/>
        </p:nvSpPr>
        <p:spPr>
          <a:xfrm>
            <a:off x="6512296" y="5564134"/>
            <a:ext cx="803233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350" dirty="0" err="1">
                <a:solidFill>
                  <a:srgbClr val="FF40FF"/>
                </a:solidFill>
              </a:rPr>
              <a:t>Treemap</a:t>
            </a:r>
            <a:endParaRPr lang="en-US" sz="1350" dirty="0">
              <a:solidFill>
                <a:srgbClr val="FF4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06771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41313-988C-1A3C-67E8-E48A2CF6E8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Line Chart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1A557E-6B7D-25AB-FACE-465EABCED04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Common chart</a:t>
            </a:r>
          </a:p>
          <a:p>
            <a:r>
              <a:rPr lang="en-GB" sz="2800" dirty="0"/>
              <a:t>Continuous data, e.g. time, distance, volume</a:t>
            </a:r>
          </a:p>
          <a:p>
            <a:pPr lvl="1"/>
            <a:r>
              <a:rPr lang="en-GB" sz="2400" dirty="0"/>
              <a:t>Clear link between points on the x-axis</a:t>
            </a:r>
          </a:p>
          <a:p>
            <a:r>
              <a:rPr lang="en-GB" sz="2800" dirty="0"/>
              <a:t>Can be stacked but not recommended</a:t>
            </a:r>
          </a:p>
          <a:p>
            <a:pPr lvl="1"/>
            <a:r>
              <a:rPr lang="en-GB" sz="2400" dirty="0"/>
              <a:t>Difficult to tell if stacked or separate data series</a:t>
            </a:r>
          </a:p>
          <a:p>
            <a:r>
              <a:rPr lang="en-GB" sz="2800" dirty="0"/>
              <a:t>Good for time series</a:t>
            </a:r>
          </a:p>
          <a:p>
            <a:pPr lvl="1"/>
            <a:r>
              <a:rPr lang="en-GB" sz="2400" dirty="0"/>
              <a:t>Also comparisons of time series</a:t>
            </a:r>
          </a:p>
        </p:txBody>
      </p:sp>
      <p:pic>
        <p:nvPicPr>
          <p:cNvPr id="2050" name="Picture 2" descr="Line with markers chart">
            <a:extLst>
              <a:ext uri="{FF2B5EF4-FFF2-40B4-BE49-F238E27FC236}">
                <a16:creationId xmlns:a16="http://schemas.microsoft.com/office/drawing/2014/main" id="{F722A250-32F4-4F72-B848-0277917898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23354" y="1869623"/>
            <a:ext cx="3609894" cy="2165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84EC028-AA23-5D21-4EB0-D5A176BF87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9262" y="4333138"/>
            <a:ext cx="913855" cy="79418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E921DD4-D892-4753-2716-C02A7A9160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3116" y="4333137"/>
            <a:ext cx="992729" cy="7941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534ED83-EAA7-3551-4CCA-31C3F91B80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98713" y="4333137"/>
            <a:ext cx="1335148" cy="794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5828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30993-B1B7-8742-1C84-C09670E2D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Area Chart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8BE1A-EA50-89D2-31D2-DAA005E0CD7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Used to either:</a:t>
            </a:r>
          </a:p>
          <a:p>
            <a:pPr lvl="1"/>
            <a:r>
              <a:rPr lang="en-GB" sz="2400" dirty="0"/>
              <a:t>Compare two line graphs</a:t>
            </a:r>
          </a:p>
          <a:p>
            <a:pPr lvl="1"/>
            <a:r>
              <a:rPr lang="en-GB" sz="2400" dirty="0"/>
              <a:t>Show the composition of a total</a:t>
            </a:r>
          </a:p>
          <a:p>
            <a:r>
              <a:rPr lang="en-GB" sz="2800" dirty="0"/>
              <a:t>May use values or percentages</a:t>
            </a:r>
          </a:p>
          <a:p>
            <a:r>
              <a:rPr lang="en-GB" sz="2800" dirty="0"/>
              <a:t>Best used to show composition</a:t>
            </a:r>
          </a:p>
          <a:p>
            <a:r>
              <a:rPr lang="en-GB" sz="2800" dirty="0"/>
              <a:t>As with line graphs, use for continuous data</a:t>
            </a:r>
          </a:p>
        </p:txBody>
      </p:sp>
      <p:pic>
        <p:nvPicPr>
          <p:cNvPr id="5122" name="Picture 2" descr="Area chart">
            <a:extLst>
              <a:ext uri="{FF2B5EF4-FFF2-40B4-BE49-F238E27FC236}">
                <a16:creationId xmlns:a16="http://schemas.microsoft.com/office/drawing/2014/main" id="{37340123-6189-4FAA-A710-652D8E3FC91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48829" y="1856452"/>
            <a:ext cx="3930245" cy="2358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D691383-EA60-4E87-8B22-320F156CF8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3766" y="4501416"/>
            <a:ext cx="886598" cy="78559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2124DBA-D38A-6F7D-1C58-4F3A606B51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0363" y="4501416"/>
            <a:ext cx="1005098" cy="78559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A750BDB-0DD5-2125-B8F6-19A9F4EBCF8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3803" y="4501416"/>
            <a:ext cx="1436513" cy="785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4517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DF2004-C3B2-59FD-24A5-ED34337D60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Scatter Plot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8B107-9C0F-FC5D-08E9-D905535B289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Two variables</a:t>
            </a:r>
          </a:p>
          <a:p>
            <a:r>
              <a:rPr lang="en-GB" sz="2800" dirty="0"/>
              <a:t>Used for exploring relationships and correlations</a:t>
            </a:r>
          </a:p>
          <a:p>
            <a:r>
              <a:rPr lang="en-GB" sz="2800" dirty="0"/>
              <a:t>X- and Y-axes normally continuous data</a:t>
            </a:r>
          </a:p>
          <a:p>
            <a:r>
              <a:rPr lang="en-GB" sz="2800" dirty="0"/>
              <a:t>Can be used to fit curves for interpolation/extrapolation/ regression</a:t>
            </a:r>
          </a:p>
          <a:p>
            <a:endParaRPr lang="en-GB" sz="2800" dirty="0"/>
          </a:p>
          <a:p>
            <a:r>
              <a:rPr lang="en-GB" sz="2800" dirty="0"/>
              <a:t>Also useful for plotting change of location over time</a:t>
            </a:r>
          </a:p>
          <a:p>
            <a:endParaRPr lang="en-GB" dirty="0"/>
          </a:p>
        </p:txBody>
      </p:sp>
      <p:pic>
        <p:nvPicPr>
          <p:cNvPr id="6146" name="Picture 2" descr="Scatter chart">
            <a:extLst>
              <a:ext uri="{FF2B5EF4-FFF2-40B4-BE49-F238E27FC236}">
                <a16:creationId xmlns:a16="http://schemas.microsoft.com/office/drawing/2014/main" id="{576FA573-1FFF-DCE7-009B-710F41C49D9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48202" y="1779017"/>
            <a:ext cx="4086820" cy="245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804944C-FA22-45DD-2570-090DE357EE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827" y="4454532"/>
            <a:ext cx="675555" cy="74093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5B81002-A360-AEE5-3727-18E45ECE99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7041" y="4454533"/>
            <a:ext cx="1354799" cy="94027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1B690D9-6126-2541-6C0E-D39A544E39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41840" y="4454533"/>
            <a:ext cx="1000934" cy="940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2940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125EA-B8D0-715F-49DA-7EA37AF99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Bubble Chart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F3EFE6-76FA-9E7B-17B6-AE4E20760E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688632"/>
          </a:xfrm>
        </p:spPr>
        <p:txBody>
          <a:bodyPr>
            <a:normAutofit fontScale="92500"/>
          </a:bodyPr>
          <a:lstStyle/>
          <a:p>
            <a:r>
              <a:rPr lang="en-GB" sz="2800" dirty="0"/>
              <a:t>Three variables</a:t>
            </a:r>
          </a:p>
          <a:p>
            <a:r>
              <a:rPr lang="en-GB" sz="2800" dirty="0"/>
              <a:t>Like a scatterplot but vary the size of the mark based upon a third variable</a:t>
            </a:r>
          </a:p>
          <a:p>
            <a:pPr lvl="1"/>
            <a:r>
              <a:rPr lang="en-GB" sz="2400" dirty="0"/>
              <a:t>Doesn’t have to be a circle!</a:t>
            </a:r>
          </a:p>
          <a:p>
            <a:r>
              <a:rPr lang="en-GB" sz="2800" dirty="0"/>
              <a:t>Good for comparisons</a:t>
            </a:r>
          </a:p>
          <a:p>
            <a:r>
              <a:rPr lang="en-GB" sz="2800" dirty="0"/>
              <a:t>Problems:</a:t>
            </a:r>
          </a:p>
          <a:p>
            <a:pPr lvl="1"/>
            <a:r>
              <a:rPr lang="en-GB" sz="2400" dirty="0"/>
              <a:t>Only works for small numbers of data points</a:t>
            </a:r>
          </a:p>
          <a:p>
            <a:pPr lvl="1"/>
            <a:r>
              <a:rPr lang="en-GB" sz="2400" dirty="0"/>
              <a:t>Large circles may obscure small circles</a:t>
            </a:r>
          </a:p>
          <a:p>
            <a:r>
              <a:rPr lang="en-GB" sz="2800" dirty="0"/>
              <a:t>Not well known</a:t>
            </a:r>
          </a:p>
          <a:p>
            <a:pPr lvl="1"/>
            <a:r>
              <a:rPr lang="en-GB" sz="2700" dirty="0"/>
              <a:t>Use with caution!</a:t>
            </a:r>
          </a:p>
        </p:txBody>
      </p:sp>
      <p:pic>
        <p:nvPicPr>
          <p:cNvPr id="7170" name="Picture 2" descr="Bubble chart">
            <a:extLst>
              <a:ext uri="{FF2B5EF4-FFF2-40B4-BE49-F238E27FC236}">
                <a16:creationId xmlns:a16="http://schemas.microsoft.com/office/drawing/2014/main" id="{17AF96CC-8F1E-20C1-E7F6-E5493EE805B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19185" y="1894030"/>
            <a:ext cx="4038600" cy="2423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9346BE5-7766-E9D5-FBE3-9B68ADF1A3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9749" y="4503567"/>
            <a:ext cx="760106" cy="882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3318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3D9E0-C382-F296-E69E-0005A370BA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Radar Plot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5FCA3-F2B9-0D8F-F539-65135A37A84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&gt;3 variables</a:t>
            </a:r>
          </a:p>
          <a:p>
            <a:r>
              <a:rPr lang="en-GB" sz="2800" dirty="0"/>
              <a:t>Good for comparing a set of variables for different objects</a:t>
            </a:r>
          </a:p>
          <a:p>
            <a:r>
              <a:rPr lang="en-GB" sz="2800" dirty="0"/>
              <a:t>Can look crowded</a:t>
            </a:r>
          </a:p>
          <a:p>
            <a:pPr lvl="1"/>
            <a:r>
              <a:rPr lang="en-GB" sz="2400" dirty="0"/>
              <a:t>Limit to 2-3 objects</a:t>
            </a:r>
          </a:p>
          <a:p>
            <a:r>
              <a:rPr lang="en-GB" sz="2800" dirty="0"/>
              <a:t>Not well known but familiarity is improving</a:t>
            </a:r>
          </a:p>
          <a:p>
            <a:pPr lvl="1"/>
            <a:r>
              <a:rPr lang="en-GB" sz="2700" dirty="0"/>
              <a:t>Use with caution!</a:t>
            </a:r>
          </a:p>
        </p:txBody>
      </p:sp>
      <p:pic>
        <p:nvPicPr>
          <p:cNvPr id="8194" name="Picture 2" descr="undefined">
            <a:extLst>
              <a:ext uri="{FF2B5EF4-FFF2-40B4-BE49-F238E27FC236}">
                <a16:creationId xmlns:a16="http://schemas.microsoft.com/office/drawing/2014/main" id="{3CDE389A-1EFC-C57C-C76A-E12F712741B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48202" y="1864519"/>
            <a:ext cx="4000500" cy="3128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ED32E60-36B7-35FE-1813-6823A89525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1108" y="5088055"/>
            <a:ext cx="663972" cy="7588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266929D-FA71-B56C-79DE-583EA5ADE6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4184" y="5086057"/>
            <a:ext cx="972580" cy="758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48007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78EB2E-C3F3-0750-2BFB-B5E5C9E77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Combo Plot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5460-E082-00E1-9E87-CCA7AB27258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Combines bar/column chart and line graph</a:t>
            </a:r>
          </a:p>
          <a:p>
            <a:r>
              <a:rPr lang="en-GB" sz="2800" dirty="0"/>
              <a:t>May use a common y-axis or may show different y-axes on the right and left sides</a:t>
            </a:r>
          </a:p>
          <a:p>
            <a:endParaRPr lang="en-GB" sz="2800" dirty="0"/>
          </a:p>
          <a:p>
            <a:r>
              <a:rPr lang="en-GB" sz="2800" dirty="0"/>
              <a:t>Very easy to confuse the axes or fail to be able to read them easily</a:t>
            </a:r>
          </a:p>
          <a:p>
            <a:pPr lvl="1"/>
            <a:r>
              <a:rPr lang="en-GB" sz="2700" dirty="0"/>
              <a:t>Use with caution!</a:t>
            </a:r>
          </a:p>
        </p:txBody>
      </p:sp>
      <p:pic>
        <p:nvPicPr>
          <p:cNvPr id="12290" name="Picture 2">
            <a:extLst>
              <a:ext uri="{FF2B5EF4-FFF2-40B4-BE49-F238E27FC236}">
                <a16:creationId xmlns:a16="http://schemas.microsoft.com/office/drawing/2014/main" id="{B82C9DB1-2AF0-3F2B-F7ED-890B882D20C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48202" y="1869622"/>
            <a:ext cx="4289083" cy="2603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99E39B9-A41E-3B80-51DE-1266A558DD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4301" y="4583004"/>
            <a:ext cx="1191829" cy="89387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21E3663-4DCE-B4DA-913A-6312B37054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6129" y="4583004"/>
            <a:ext cx="1412893" cy="89387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D69468E-36C9-F1C7-B984-CFCE6032F5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9021" y="4586956"/>
            <a:ext cx="2106576" cy="708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544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2E8F68C-8371-1602-DA99-D79A555D9C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C0A7A4D-D054-6798-E579-9A1C4E1283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pairs, choose suitable chart forms for the following data</a:t>
            </a:r>
          </a:p>
          <a:p>
            <a:pPr lvl="1"/>
            <a:r>
              <a:rPr lang="en-GB" dirty="0"/>
              <a:t>Monthly sales</a:t>
            </a:r>
          </a:p>
          <a:p>
            <a:pPr lvl="1"/>
            <a:r>
              <a:rPr lang="en-GB" dirty="0"/>
              <a:t>Departmental budgets</a:t>
            </a:r>
          </a:p>
          <a:p>
            <a:pPr lvl="1"/>
            <a:r>
              <a:rPr lang="en-GB" dirty="0"/>
              <a:t>Age profile of service users</a:t>
            </a:r>
          </a:p>
          <a:p>
            <a:pPr lvl="1"/>
            <a:r>
              <a:rPr lang="en-GB" dirty="0"/>
              <a:t>Advertising spend v. sales by department</a:t>
            </a:r>
          </a:p>
          <a:p>
            <a:pPr lvl="1"/>
            <a:r>
              <a:rPr lang="en-GB" dirty="0"/>
              <a:t>Sales by category by quarter for the past 3 years</a:t>
            </a:r>
          </a:p>
          <a:p>
            <a:pPr lvl="1"/>
            <a:endParaRPr lang="en-GB" dirty="0"/>
          </a:p>
          <a:p>
            <a:r>
              <a:rPr lang="en-GB" dirty="0"/>
              <a:t>Justify your decisions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B1B10-33C6-A951-7E43-1F74F519C3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445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3A06D-9115-0505-9FB1-E60C4789D0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Labelling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D76A4E-0D84-014D-54AB-50B0615A2D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Labels are essential</a:t>
            </a:r>
          </a:p>
          <a:p>
            <a:r>
              <a:rPr lang="en-GB" dirty="0"/>
              <a:t>Minimum required labelling:</a:t>
            </a:r>
          </a:p>
          <a:p>
            <a:pPr lvl="1"/>
            <a:r>
              <a:rPr lang="en-GB" dirty="0"/>
              <a:t>Title</a:t>
            </a:r>
          </a:p>
          <a:p>
            <a:pPr lvl="1"/>
            <a:r>
              <a:rPr lang="en-GB" dirty="0"/>
              <a:t>Axis variable names and numbers/categories</a:t>
            </a:r>
          </a:p>
          <a:p>
            <a:pPr lvl="1"/>
            <a:r>
              <a:rPr lang="en-GB" dirty="0"/>
              <a:t>Data series (via legend)</a:t>
            </a:r>
          </a:p>
          <a:p>
            <a:r>
              <a:rPr lang="en-GB" dirty="0"/>
              <a:t>Pie/doughnut charts should give the percentages on the wedges</a:t>
            </a:r>
          </a:p>
          <a:p>
            <a:r>
              <a:rPr lang="en-GB" dirty="0"/>
              <a:t>Bubble charts should have a scale for bubble size</a:t>
            </a:r>
          </a:p>
          <a:p>
            <a:endParaRPr lang="en-GB" dirty="0"/>
          </a:p>
          <a:p>
            <a:r>
              <a:rPr lang="en-GB" dirty="0"/>
              <a:t>Make sure that all text is readable (minimum of 8pt, 10-12pt is better)</a:t>
            </a:r>
          </a:p>
        </p:txBody>
      </p:sp>
    </p:spTree>
    <p:extLst>
      <p:ext uri="{BB962C8B-B14F-4D97-AF65-F5344CB8AC3E}">
        <p14:creationId xmlns:p14="http://schemas.microsoft.com/office/powerpoint/2010/main" val="22249781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0310E-02CF-6AC5-5E94-723FF06256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Colour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3BB96A-CD63-C3CB-FC77-02780D27A9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Use colour to:</a:t>
            </a:r>
          </a:p>
          <a:p>
            <a:pPr lvl="1"/>
            <a:r>
              <a:rPr lang="en-GB" dirty="0"/>
              <a:t>Highlight important data points or trends</a:t>
            </a:r>
          </a:p>
          <a:p>
            <a:pPr lvl="1"/>
            <a:r>
              <a:rPr lang="en-GB" dirty="0"/>
              <a:t>Differentiate between categories, groups, and series </a:t>
            </a:r>
          </a:p>
          <a:p>
            <a:pPr lvl="1"/>
            <a:r>
              <a:rPr lang="en-GB" dirty="0"/>
              <a:t>Show changes in value by changing colour intensity (low=light, high=dark)</a:t>
            </a:r>
          </a:p>
          <a:p>
            <a:r>
              <a:rPr lang="en-GB" dirty="0"/>
              <a:t>Good practice</a:t>
            </a:r>
          </a:p>
          <a:p>
            <a:pPr lvl="1"/>
            <a:r>
              <a:rPr lang="en-GB" dirty="0"/>
              <a:t>Limit the palette to 3-5 colours where possible</a:t>
            </a:r>
          </a:p>
          <a:p>
            <a:pPr lvl="1"/>
            <a:r>
              <a:rPr lang="en-GB" dirty="0"/>
              <a:t>Be consistent – use the same colour for the same purpose</a:t>
            </a:r>
          </a:p>
          <a:p>
            <a:pPr lvl="1"/>
            <a:r>
              <a:rPr lang="en-GB" dirty="0"/>
              <a:t>Ensure high contrast between colours</a:t>
            </a:r>
          </a:p>
          <a:p>
            <a:pPr lvl="1"/>
            <a:r>
              <a:rPr lang="en-GB" dirty="0"/>
              <a:t>Don’t rely on colour alone to differentiate between series</a:t>
            </a:r>
          </a:p>
          <a:p>
            <a:pPr lvl="1"/>
            <a:r>
              <a:rPr lang="en-GB" dirty="0"/>
              <a:t>Only use colour where it adds value to the presentation</a:t>
            </a:r>
          </a:p>
          <a:p>
            <a:pPr lvl="1"/>
            <a:endParaRPr lang="en-GB" dirty="0"/>
          </a:p>
          <a:p>
            <a:r>
              <a:rPr lang="en-GB" dirty="0"/>
              <a:t>8% of men and 0.5% of women have colour deficiencies in their vision</a:t>
            </a:r>
          </a:p>
        </p:txBody>
      </p:sp>
    </p:spTree>
    <p:extLst>
      <p:ext uri="{BB962C8B-B14F-4D97-AF65-F5344CB8AC3E}">
        <p14:creationId xmlns:p14="http://schemas.microsoft.com/office/powerpoint/2010/main" val="177658097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8877F-E0F5-C763-376C-0C7CEC5A9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Bad Dashboards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37E19-F0EA-1780-17FF-82F52443EE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‘everything on one page’ mantra is no longer valid</a:t>
            </a:r>
          </a:p>
          <a:p>
            <a:pPr lvl="1"/>
            <a:r>
              <a:rPr lang="en-GB" dirty="0"/>
              <a:t>Overcrowding is one of the major flaws in many dashboards</a:t>
            </a:r>
          </a:p>
          <a:p>
            <a:pPr lvl="1"/>
            <a:r>
              <a:rPr lang="en-GB" dirty="0"/>
              <a:t>It is not the only possible flaw though…</a:t>
            </a:r>
          </a:p>
          <a:p>
            <a:pPr lvl="1"/>
            <a:endParaRPr lang="en-GB" dirty="0"/>
          </a:p>
          <a:p>
            <a:r>
              <a:rPr lang="en-GB" dirty="0"/>
              <a:t>Consider the following, generated using ChatGPT to create a truly dreadful retail company dashboard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8B88D1-BD41-49A1-D099-5554D2BD7A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9458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8E0F8-803A-CCCA-38CD-4AEA93C59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24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7151D2D-E198-0E4D-B5A8-BE1A5CA62F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53460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94E7AF5-E25A-9088-93D5-0B0EA3EAD5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Problems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33C366-0A85-FABA-BFFD-8A2E5B4E1F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/>
          </a:bodyPr>
          <a:lstStyle/>
          <a:p>
            <a:r>
              <a:rPr lang="en-GB" dirty="0"/>
              <a:t>Visual clutter</a:t>
            </a:r>
          </a:p>
          <a:p>
            <a:r>
              <a:rPr lang="en-GB" dirty="0"/>
              <a:t>No clear visual hierarchy</a:t>
            </a:r>
          </a:p>
          <a:p>
            <a:r>
              <a:rPr lang="en-GB" dirty="0"/>
              <a:t>Poor chart choice</a:t>
            </a:r>
          </a:p>
          <a:p>
            <a:r>
              <a:rPr lang="en-GB" dirty="0"/>
              <a:t>Confusing encodings</a:t>
            </a:r>
          </a:p>
          <a:p>
            <a:r>
              <a:rPr lang="en-GB" dirty="0"/>
              <a:t>Inconsistent and excessive colour use</a:t>
            </a:r>
          </a:p>
          <a:p>
            <a:r>
              <a:rPr lang="en-GB" dirty="0"/>
              <a:t>Layout and element alignment</a:t>
            </a:r>
          </a:p>
          <a:p>
            <a:r>
              <a:rPr lang="en-GB" dirty="0"/>
              <a:t>Lack of labelling or context</a:t>
            </a:r>
          </a:p>
          <a:p>
            <a:r>
              <a:rPr lang="en-GB" dirty="0"/>
              <a:t>No narrative flow or decision support</a:t>
            </a:r>
          </a:p>
          <a:p>
            <a:r>
              <a:rPr lang="en-GB" dirty="0"/>
              <a:t>Purely decorative elements</a:t>
            </a:r>
          </a:p>
          <a:p>
            <a:r>
              <a:rPr lang="en-GB" dirty="0"/>
              <a:t>Variable granularity of information</a:t>
            </a:r>
          </a:p>
          <a:p>
            <a:endParaRPr lang="en-GB" dirty="0"/>
          </a:p>
          <a:p>
            <a:r>
              <a:rPr lang="en-GB" dirty="0"/>
              <a:t>What would you remove to improve it?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C4FDFDF-198F-1D70-8A3D-DA7757AAD0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35117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7DD3D-B1C2-E421-0411-1E277B30F7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Good Design Principles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BE1E4-C6AB-DC11-7B39-BF62C9B1CD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976664"/>
          </a:xfrm>
        </p:spPr>
        <p:txBody>
          <a:bodyPr>
            <a:normAutofit/>
          </a:bodyPr>
          <a:lstStyle/>
          <a:p>
            <a:r>
              <a:rPr lang="en-GB" dirty="0"/>
              <a:t>Layout</a:t>
            </a:r>
          </a:p>
          <a:p>
            <a:pPr lvl="1"/>
            <a:r>
              <a:rPr lang="en-GB" dirty="0"/>
              <a:t>Grid layout</a:t>
            </a:r>
          </a:p>
          <a:p>
            <a:pPr lvl="1"/>
            <a:r>
              <a:rPr lang="en-GB" dirty="0"/>
              <a:t>Group related items</a:t>
            </a:r>
          </a:p>
          <a:p>
            <a:pPr lvl="1"/>
            <a:r>
              <a:rPr lang="en-GB" dirty="0"/>
              <a:t>Use whitespace</a:t>
            </a:r>
          </a:p>
          <a:p>
            <a:pPr lvl="1"/>
            <a:r>
              <a:rPr lang="en-GB" dirty="0"/>
              <a:t>Keep the KPIs for the target audience prominent</a:t>
            </a:r>
          </a:p>
          <a:p>
            <a:pPr lvl="1"/>
            <a:r>
              <a:rPr lang="en-GB" dirty="0"/>
              <a:t>Apply a logical reading flow (start in the top-left)</a:t>
            </a:r>
          </a:p>
          <a:p>
            <a:r>
              <a:rPr lang="en-GB" dirty="0"/>
              <a:t>Use colour for:</a:t>
            </a:r>
          </a:p>
          <a:p>
            <a:pPr lvl="1"/>
            <a:r>
              <a:rPr lang="en-GB" dirty="0"/>
              <a:t>Categories</a:t>
            </a:r>
          </a:p>
          <a:p>
            <a:pPr lvl="1"/>
            <a:r>
              <a:rPr lang="en-GB" dirty="0"/>
              <a:t>Alerts</a:t>
            </a:r>
          </a:p>
          <a:p>
            <a:pPr lvl="1"/>
            <a:r>
              <a:rPr lang="en-GB" dirty="0"/>
              <a:t>Emphasis</a:t>
            </a:r>
          </a:p>
          <a:p>
            <a:r>
              <a:rPr lang="en-GB" dirty="0"/>
              <a:t>Avoid:</a:t>
            </a:r>
          </a:p>
          <a:p>
            <a:pPr lvl="1"/>
            <a:r>
              <a:rPr lang="en-GB" dirty="0"/>
              <a:t>Rainbow palettes</a:t>
            </a:r>
          </a:p>
          <a:p>
            <a:pPr lvl="1"/>
            <a:r>
              <a:rPr lang="en-GB" dirty="0"/>
              <a:t>Graphics for decoration only (Tufte’s data-ink ratio)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FB1977-5CF7-4A4F-6DF8-8E8363C871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0142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CC92E-0383-E9B2-B149-41ADF2FE0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Accessibility for Dashboards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70C12-4705-4BA4-FF32-BD36712ABF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Colour</a:t>
            </a:r>
          </a:p>
          <a:p>
            <a:pPr lvl="1"/>
            <a:r>
              <a:rPr lang="en-GB" dirty="0"/>
              <a:t>Don’t use colour as the only signal – pair it with labels, icons and patterns</a:t>
            </a:r>
          </a:p>
          <a:p>
            <a:pPr lvl="1"/>
            <a:r>
              <a:rPr lang="en-GB" dirty="0"/>
              <a:t>Use accessible colour palettes</a:t>
            </a:r>
          </a:p>
          <a:p>
            <a:r>
              <a:rPr lang="en-GB" dirty="0"/>
              <a:t>Improve Readability</a:t>
            </a:r>
          </a:p>
          <a:p>
            <a:pPr lvl="1"/>
            <a:r>
              <a:rPr lang="en-GB" dirty="0"/>
              <a:t>Make sure that your text is large enough to read</a:t>
            </a:r>
          </a:p>
          <a:p>
            <a:pPr lvl="1"/>
            <a:r>
              <a:rPr lang="en-GB" dirty="0"/>
              <a:t>Use appropriate business language for labels</a:t>
            </a:r>
          </a:p>
          <a:p>
            <a:r>
              <a:rPr lang="en-GB" dirty="0"/>
              <a:t>Support interaction</a:t>
            </a:r>
          </a:p>
          <a:p>
            <a:pPr lvl="1"/>
            <a:r>
              <a:rPr lang="en-GB" dirty="0"/>
              <a:t>Include keyboard navigation shortcuts where possible</a:t>
            </a:r>
          </a:p>
          <a:p>
            <a:pPr lvl="1"/>
            <a:r>
              <a:rPr lang="en-GB" dirty="0"/>
              <a:t>Make filters and controls obvious</a:t>
            </a:r>
          </a:p>
          <a:p>
            <a:pPr lvl="1"/>
            <a:r>
              <a:rPr lang="en-GB" dirty="0"/>
              <a:t>Impose a logical tab order</a:t>
            </a:r>
          </a:p>
          <a:p>
            <a:r>
              <a:rPr lang="en-GB" dirty="0"/>
              <a:t>Reduce cognitive load</a:t>
            </a:r>
          </a:p>
          <a:p>
            <a:pPr lvl="1"/>
            <a:r>
              <a:rPr lang="en-GB" dirty="0"/>
              <a:t>Limit clutter</a:t>
            </a:r>
          </a:p>
          <a:p>
            <a:pPr lvl="1"/>
            <a:r>
              <a:rPr lang="en-GB" dirty="0"/>
              <a:t>Group related content</a:t>
            </a:r>
          </a:p>
          <a:p>
            <a:pPr lvl="1"/>
            <a:r>
              <a:rPr lang="en-GB" dirty="0"/>
              <a:t>Only highlight important stuff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2D5C25-3571-F28F-3E37-23C13FE8F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24514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33203-9268-88C1-DA89-A7B4E4E8A8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Good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42D770-5F4C-7355-0526-F975FDDEB8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593808"/>
          </a:xfrm>
        </p:spPr>
        <p:txBody>
          <a:bodyPr/>
          <a:lstStyle/>
          <a:p>
            <a:r>
              <a:rPr lang="en-GB" dirty="0"/>
              <a:t>Good dashboards tell a story</a:t>
            </a:r>
          </a:p>
          <a:p>
            <a:pPr lvl="1"/>
            <a:r>
              <a:rPr lang="en-GB" dirty="0"/>
              <a:t>What’s happening?</a:t>
            </a:r>
          </a:p>
          <a:p>
            <a:pPr lvl="1"/>
            <a:r>
              <a:rPr lang="en-GB" dirty="0"/>
              <a:t>Why?</a:t>
            </a:r>
          </a:p>
          <a:p>
            <a:pPr lvl="1"/>
            <a:r>
              <a:rPr lang="en-GB" dirty="0"/>
              <a:t>What action needs to be taken?</a:t>
            </a:r>
          </a:p>
          <a:p>
            <a:r>
              <a:rPr lang="en-GB" dirty="0"/>
              <a:t>Design for the limited attention span of your managers</a:t>
            </a:r>
          </a:p>
          <a:p>
            <a:pPr lvl="1"/>
            <a:r>
              <a:rPr lang="en-GB" dirty="0"/>
              <a:t>Can the user understand the situation in 10 seconds?</a:t>
            </a:r>
          </a:p>
          <a:p>
            <a:r>
              <a:rPr lang="en-GB" dirty="0"/>
              <a:t>Avoid:</a:t>
            </a:r>
          </a:p>
          <a:p>
            <a:pPr lvl="1"/>
            <a:r>
              <a:rPr lang="en-GB" dirty="0"/>
              <a:t>Truncated axes</a:t>
            </a:r>
          </a:p>
          <a:p>
            <a:pPr lvl="1"/>
            <a:r>
              <a:rPr lang="en-GB" dirty="0"/>
              <a:t>3D charts</a:t>
            </a:r>
          </a:p>
          <a:p>
            <a:pPr lvl="1"/>
            <a:r>
              <a:rPr lang="en-GB" dirty="0"/>
              <a:t>Cherry-picked dates</a:t>
            </a:r>
          </a:p>
          <a:p>
            <a:endParaRPr lang="en-GB" dirty="0"/>
          </a:p>
          <a:p>
            <a:r>
              <a:rPr lang="en-GB" dirty="0"/>
              <a:t>Bad visuals can mislead accidentally or deliberately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ECCBAF-49E9-F9AB-663A-D1F0A9EB3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1731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793AEC-909F-57CE-8794-0B16B7DC26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6F107-6195-FA3F-4C66-98A70AA5A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Summary –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2EB28-CACB-B9E4-419A-E1CCD4A542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Any time you want to present data you need to ask 3 questions:</a:t>
            </a:r>
          </a:p>
          <a:p>
            <a:pPr marL="687515" lvl="1" indent="-385763">
              <a:buFont typeface="+mj-lt"/>
              <a:buAutoNum type="arabicPeriod"/>
            </a:pPr>
            <a:r>
              <a:rPr lang="en-GB" dirty="0"/>
              <a:t>Who is the audience?</a:t>
            </a:r>
          </a:p>
          <a:p>
            <a:pPr marL="687515" lvl="1" indent="-385763">
              <a:buFont typeface="+mj-lt"/>
              <a:buAutoNum type="arabicPeriod"/>
            </a:pPr>
            <a:r>
              <a:rPr lang="en-GB" dirty="0"/>
              <a:t>What is the message?</a:t>
            </a:r>
          </a:p>
          <a:p>
            <a:pPr marL="687515" lvl="1" indent="-385763">
              <a:buFont typeface="+mj-lt"/>
              <a:buAutoNum type="arabicPeriod"/>
            </a:pPr>
            <a:r>
              <a:rPr lang="en-GB" dirty="0"/>
              <a:t>What is the best way to present this data?</a:t>
            </a:r>
          </a:p>
          <a:p>
            <a:endParaRPr lang="en-GB" dirty="0"/>
          </a:p>
          <a:p>
            <a:r>
              <a:rPr lang="en-GB" dirty="0"/>
              <a:t>Choose your visualisation type based upon its suitability to get the message across if at all possible</a:t>
            </a:r>
          </a:p>
          <a:p>
            <a:pPr lvl="1"/>
            <a:r>
              <a:rPr lang="en-GB" dirty="0"/>
              <a:t>Be aware that some managers have a very limited experience of types</a:t>
            </a:r>
          </a:p>
        </p:txBody>
      </p:sp>
    </p:spTree>
    <p:extLst>
      <p:ext uri="{BB962C8B-B14F-4D97-AF65-F5344CB8AC3E}">
        <p14:creationId xmlns:p14="http://schemas.microsoft.com/office/powerpoint/2010/main" val="236974050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4F867-6568-9A8C-0EC8-BA4B06BB1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Summary -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68067-9F3E-56CC-F184-6FFCCD33AF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Choosing the right graph depends on what you want to use it for</a:t>
            </a:r>
          </a:p>
          <a:p>
            <a:pPr lvl="0" fontAlgn="base">
              <a:spcAft>
                <a:spcPct val="0"/>
              </a:spcAft>
            </a:pPr>
            <a:endParaRPr lang="en-US" altLang="en-US" dirty="0"/>
          </a:p>
          <a:p>
            <a:pPr lvl="0" fontAlgn="base">
              <a:spcAft>
                <a:spcPct val="0"/>
              </a:spcAft>
            </a:pPr>
            <a:r>
              <a:rPr lang="en-US" altLang="en-US" dirty="0"/>
              <a:t>Safe choices mapping</a:t>
            </a:r>
          </a:p>
          <a:p>
            <a:pPr lvl="1" fontAlgn="base">
              <a:spcAft>
                <a:spcPct val="0"/>
              </a:spcAft>
            </a:pPr>
            <a:r>
              <a:rPr lang="en-US" altLang="en-US" dirty="0"/>
              <a:t>Comparison → bar </a:t>
            </a:r>
          </a:p>
          <a:p>
            <a:pPr lvl="1" fontAlgn="base">
              <a:spcAft>
                <a:spcPct val="0"/>
              </a:spcAft>
            </a:pPr>
            <a:r>
              <a:rPr lang="en-US" altLang="en-US" dirty="0"/>
              <a:t>Trend → line </a:t>
            </a:r>
          </a:p>
          <a:p>
            <a:pPr lvl="1" fontAlgn="base">
              <a:spcAft>
                <a:spcPct val="0"/>
              </a:spcAft>
            </a:pPr>
            <a:r>
              <a:rPr lang="en-US" altLang="en-US" dirty="0"/>
              <a:t>Distribution → histogram/boxplot </a:t>
            </a:r>
          </a:p>
          <a:p>
            <a:pPr lvl="1" fontAlgn="base">
              <a:spcAft>
                <a:spcPct val="0"/>
              </a:spcAft>
            </a:pPr>
            <a:r>
              <a:rPr lang="en-US" altLang="en-US" dirty="0"/>
              <a:t>Composition → stacked bar </a:t>
            </a:r>
          </a:p>
          <a:p>
            <a:pPr lvl="1" fontAlgn="base">
              <a:spcAft>
                <a:spcPct val="0"/>
              </a:spcAft>
            </a:pPr>
            <a:r>
              <a:rPr lang="en-US" altLang="en-US" dirty="0"/>
              <a:t>Relationship → scatter </a:t>
            </a:r>
          </a:p>
          <a:p>
            <a:pPr lvl="1" fontAlgn="base">
              <a:spcAft>
                <a:spcPct val="0"/>
              </a:spcAft>
            </a:pPr>
            <a:r>
              <a:rPr lang="en-US" altLang="en-US" dirty="0"/>
              <a:t>Lists, or where numerical precision is essential → table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Use labels and colours to make the message obvious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E98663-D76F-2F6A-3737-07E0BF0DE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56423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8E7A2-5D8E-E091-A2E0-B40F56E6F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dirty="0"/>
              <a:t>Chart Types &amp; When To Use Them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4E8C61C-1D10-A622-8E58-910AA5372C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8880033"/>
              </p:ext>
            </p:extLst>
          </p:nvPr>
        </p:nvGraphicFramePr>
        <p:xfrm>
          <a:off x="426422" y="980728"/>
          <a:ext cx="8229598" cy="50520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97306">
                  <a:extLst>
                    <a:ext uri="{9D8B030D-6E8A-4147-A177-3AD203B41FA5}">
                      <a16:colId xmlns:a16="http://schemas.microsoft.com/office/drawing/2014/main" val="992829227"/>
                    </a:ext>
                  </a:extLst>
                </a:gridCol>
                <a:gridCol w="3312368">
                  <a:extLst>
                    <a:ext uri="{9D8B030D-6E8A-4147-A177-3AD203B41FA5}">
                      <a16:colId xmlns:a16="http://schemas.microsoft.com/office/drawing/2014/main" val="912480088"/>
                    </a:ext>
                  </a:extLst>
                </a:gridCol>
                <a:gridCol w="3219924">
                  <a:extLst>
                    <a:ext uri="{9D8B030D-6E8A-4147-A177-3AD203B41FA5}">
                      <a16:colId xmlns:a16="http://schemas.microsoft.com/office/drawing/2014/main" val="1015013227"/>
                    </a:ext>
                  </a:extLst>
                </a:gridCol>
              </a:tblGrid>
              <a:tr h="297180">
                <a:tc>
                  <a:txBody>
                    <a:bodyPr/>
                    <a:lstStyle/>
                    <a:p>
                      <a:r>
                        <a:rPr lang="en-GB" sz="2000" dirty="0"/>
                        <a:t>CHART TYPE</a:t>
                      </a:r>
                    </a:p>
                  </a:txBody>
                  <a:tcPr marL="68580" marR="68580" marT="34290" marB="3429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BEST FOR</a:t>
                      </a:r>
                    </a:p>
                  </a:txBody>
                  <a:tcPr marL="68580" marR="68580" marT="34290" marB="3429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USE CASE</a:t>
                      </a:r>
                    </a:p>
                  </a:txBody>
                  <a:tcPr marL="68580" marR="68580" marT="34290" marB="3429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0954487"/>
                  </a:ext>
                </a:extLst>
              </a:tr>
              <a:tr h="525780">
                <a:tc>
                  <a:txBody>
                    <a:bodyPr/>
                    <a:lstStyle/>
                    <a:p>
                      <a:r>
                        <a:rPr lang="en-GB" sz="2000" dirty="0"/>
                        <a:t>Bar/Column Chart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Comparing quantities across categories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Comparing purchases across suppliers</a:t>
                      </a:r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2484031354"/>
                  </a:ext>
                </a:extLst>
              </a:tr>
              <a:tr h="525780">
                <a:tc>
                  <a:txBody>
                    <a:bodyPr/>
                    <a:lstStyle/>
                    <a:p>
                      <a:r>
                        <a:rPr lang="en-GB" sz="2000" dirty="0"/>
                        <a:t>Stacked Bar Chart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Showing part-to-whole relationships across categories</a:t>
                      </a:r>
                      <a:endParaRPr lang="en-GB" sz="2000" dirty="0"/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Decomposing user base by demographics</a:t>
                      </a:r>
                      <a:endParaRPr lang="en-GB" sz="2000" dirty="0"/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2949294979"/>
                  </a:ext>
                </a:extLst>
              </a:tr>
              <a:tr h="525780">
                <a:tc>
                  <a:txBody>
                    <a:bodyPr/>
                    <a:lstStyle/>
                    <a:p>
                      <a:r>
                        <a:rPr lang="en-GB" sz="2000" dirty="0"/>
                        <a:t>Histogram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Showing a frequency distribution of continuous data</a:t>
                      </a:r>
                      <a:endParaRPr lang="en-GB" sz="2000" dirty="0"/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Distribution of student exam grades</a:t>
                      </a:r>
                      <a:endParaRPr lang="en-GB" sz="2000" dirty="0"/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2385419310"/>
                  </a:ext>
                </a:extLst>
              </a:tr>
              <a:tr h="754380">
                <a:tc>
                  <a:txBody>
                    <a:bodyPr/>
                    <a:lstStyle/>
                    <a:p>
                      <a:r>
                        <a:rPr lang="en-GB" sz="2000" dirty="0"/>
                        <a:t>Box Plot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Displaying data distribution and identifying outliers</a:t>
                      </a:r>
                      <a:endParaRPr lang="en-GB" sz="2000" dirty="0"/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Comparing the spread of insurance payouts between different types of policy</a:t>
                      </a:r>
                      <a:endParaRPr lang="en-GB" sz="2000" dirty="0"/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3118867528"/>
                  </a:ext>
                </a:extLst>
              </a:tr>
              <a:tr h="552831">
                <a:tc>
                  <a:txBody>
                    <a:bodyPr/>
                    <a:lstStyle/>
                    <a:p>
                      <a:r>
                        <a:rPr lang="en-GB" sz="2000" dirty="0"/>
                        <a:t>Pie/Doughnut Chart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Showing proportions of a whole</a:t>
                      </a:r>
                      <a:endParaRPr lang="en-GB" sz="2000" dirty="0"/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Displaying market share percentages</a:t>
                      </a:r>
                      <a:endParaRPr lang="en-GB" sz="2000" dirty="0"/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2078365030"/>
                  </a:ext>
                </a:extLst>
              </a:tr>
              <a:tr h="505988">
                <a:tc>
                  <a:txBody>
                    <a:bodyPr/>
                    <a:lstStyle/>
                    <a:p>
                      <a:r>
                        <a:rPr lang="en-US" sz="2000" dirty="0"/>
                        <a:t>Tree Map</a:t>
                      </a:r>
                      <a:endParaRPr lang="en-GB" sz="2000" dirty="0"/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Viewing hierarchical data with multiple subcategories</a:t>
                      </a:r>
                      <a:endParaRPr lang="en-GB" sz="2000" dirty="0"/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Displaying product stock by item and supplier</a:t>
                      </a:r>
                      <a:endParaRPr lang="en-GB" sz="2000" dirty="0"/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9114497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939948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790EE6-9486-1909-484A-71BCB06ADE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BE662-EB47-41B2-74C0-4ECD88F89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dirty="0"/>
              <a:t>Chart Types &amp; When To Use Them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336B891D-A9EE-70FB-DA85-6431884937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0399588"/>
              </p:ext>
            </p:extLst>
          </p:nvPr>
        </p:nvGraphicFramePr>
        <p:xfrm>
          <a:off x="457200" y="908720"/>
          <a:ext cx="8229598" cy="48234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15568">
                  <a:extLst>
                    <a:ext uri="{9D8B030D-6E8A-4147-A177-3AD203B41FA5}">
                      <a16:colId xmlns:a16="http://schemas.microsoft.com/office/drawing/2014/main" val="992829227"/>
                    </a:ext>
                  </a:extLst>
                </a:gridCol>
                <a:gridCol w="3410712">
                  <a:extLst>
                    <a:ext uri="{9D8B030D-6E8A-4147-A177-3AD203B41FA5}">
                      <a16:colId xmlns:a16="http://schemas.microsoft.com/office/drawing/2014/main" val="912480088"/>
                    </a:ext>
                  </a:extLst>
                </a:gridCol>
                <a:gridCol w="3703318">
                  <a:extLst>
                    <a:ext uri="{9D8B030D-6E8A-4147-A177-3AD203B41FA5}">
                      <a16:colId xmlns:a16="http://schemas.microsoft.com/office/drawing/2014/main" val="1015013227"/>
                    </a:ext>
                  </a:extLst>
                </a:gridCol>
              </a:tblGrid>
              <a:tr h="278130">
                <a:tc>
                  <a:txBody>
                    <a:bodyPr/>
                    <a:lstStyle/>
                    <a:p>
                      <a:r>
                        <a:rPr lang="en-GB" sz="2000" dirty="0"/>
                        <a:t>CHART TYPE</a:t>
                      </a:r>
                    </a:p>
                  </a:txBody>
                  <a:tcPr marL="68580" marR="68580" marT="34290" marB="3429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BEST FOR</a:t>
                      </a:r>
                    </a:p>
                  </a:txBody>
                  <a:tcPr marL="68580" marR="68580" marT="34290" marB="3429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USE CASE</a:t>
                      </a:r>
                    </a:p>
                  </a:txBody>
                  <a:tcPr marL="68580" marR="68580" marT="34290" marB="3429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0954487"/>
                  </a:ext>
                </a:extLst>
              </a:tr>
              <a:tr h="525780">
                <a:tc>
                  <a:txBody>
                    <a:bodyPr/>
                    <a:lstStyle/>
                    <a:p>
                      <a:r>
                        <a:rPr lang="en-GB" sz="2000" dirty="0"/>
                        <a:t>Line Chart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Showing changes over time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Recording production volumes over the lifetime of a product</a:t>
                      </a:r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2484031354"/>
                  </a:ext>
                </a:extLst>
              </a:tr>
              <a:tr h="525780">
                <a:tc>
                  <a:txBody>
                    <a:bodyPr/>
                    <a:lstStyle/>
                    <a:p>
                      <a:r>
                        <a:rPr lang="en-GB" sz="2000" dirty="0"/>
                        <a:t>Area Chart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Showing cumulative changes over time</a:t>
                      </a:r>
                      <a:endParaRPr lang="en-GB" sz="2000" dirty="0"/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Cumulative sales over a year</a:t>
                      </a:r>
                      <a:endParaRPr lang="en-GB" sz="2000" dirty="0"/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2385419310"/>
                  </a:ext>
                </a:extLst>
              </a:tr>
              <a:tr h="539496">
                <a:tc>
                  <a:txBody>
                    <a:bodyPr/>
                    <a:lstStyle/>
                    <a:p>
                      <a:r>
                        <a:rPr lang="en-GB" sz="2000" dirty="0"/>
                        <a:t>Scatter Plot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Examining relationships and correlations</a:t>
                      </a:r>
                      <a:endParaRPr lang="en-GB" sz="2000" dirty="0"/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Developing leak size to damage relationship</a:t>
                      </a:r>
                      <a:endParaRPr lang="en-GB" sz="2000" dirty="0"/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2808905011"/>
                  </a:ext>
                </a:extLst>
              </a:tr>
              <a:tr h="754380">
                <a:tc>
                  <a:txBody>
                    <a:bodyPr/>
                    <a:lstStyle/>
                    <a:p>
                      <a:r>
                        <a:rPr lang="en-GB" sz="2000" dirty="0"/>
                        <a:t>Bubble Chart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Comparing three variables</a:t>
                      </a:r>
                      <a:endParaRPr lang="en-GB" sz="2000" dirty="0"/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Displaying revenue, profit margin and customer volume by site</a:t>
                      </a:r>
                      <a:endParaRPr lang="en-GB" sz="2000" dirty="0"/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2446068585"/>
                  </a:ext>
                </a:extLst>
              </a:tr>
              <a:tr h="525780">
                <a:tc>
                  <a:txBody>
                    <a:bodyPr/>
                    <a:lstStyle/>
                    <a:p>
                      <a:r>
                        <a:rPr lang="en-GB" sz="2000" dirty="0"/>
                        <a:t>Radar Plot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Comparing profiles across multiple metrics</a:t>
                      </a:r>
                      <a:endParaRPr lang="en-GB" sz="2000" dirty="0"/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Assessing tool performance under different conditions</a:t>
                      </a:r>
                      <a:endParaRPr lang="en-GB" sz="2000" dirty="0"/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911449727"/>
                  </a:ext>
                </a:extLst>
              </a:tr>
              <a:tr h="525780">
                <a:tc>
                  <a:txBody>
                    <a:bodyPr/>
                    <a:lstStyle/>
                    <a:p>
                      <a:r>
                        <a:rPr lang="en-GB" sz="2000" dirty="0"/>
                        <a:t>Combo Chart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Combining bar/column and line graph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Showing monthly spend (bars) v. cumulative spend (line)</a:t>
                      </a:r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9498870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297229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96E20-BF7F-7E60-7C13-867B5863D0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0FE97-4B37-C492-EFF0-F693DFF9C5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r>
              <a:rPr lang="en-GB" dirty="0"/>
              <a:t>In pairs, design a dashboard for one of the following</a:t>
            </a:r>
          </a:p>
          <a:p>
            <a:pPr lvl="1"/>
            <a:r>
              <a:rPr lang="en-GB" dirty="0"/>
              <a:t>A warehouse for an online retailer showing managers if they are on course to meet daily/weekly targets</a:t>
            </a:r>
          </a:p>
          <a:p>
            <a:pPr lvl="1"/>
            <a:r>
              <a:rPr lang="en-GB" dirty="0"/>
              <a:t>A GP surgery who want to provide patients with information on how much work the team have done over the last month</a:t>
            </a:r>
          </a:p>
          <a:p>
            <a:pPr lvl="1"/>
            <a:r>
              <a:rPr lang="en-GB" dirty="0"/>
              <a:t>A railway company who want to provide up-to-date information at their stations to their passengers</a:t>
            </a:r>
          </a:p>
          <a:p>
            <a:endParaRPr lang="en-GB" dirty="0"/>
          </a:p>
          <a:p>
            <a:r>
              <a:rPr lang="en-GB" dirty="0"/>
              <a:t>Explain</a:t>
            </a:r>
          </a:p>
          <a:p>
            <a:pPr lvl="1"/>
            <a:r>
              <a:rPr lang="en-GB" dirty="0"/>
              <a:t>Why these charts?</a:t>
            </a:r>
          </a:p>
          <a:p>
            <a:pPr lvl="1"/>
            <a:r>
              <a:rPr lang="en-GB" dirty="0"/>
              <a:t>Why this layout?</a:t>
            </a:r>
          </a:p>
          <a:p>
            <a:pPr lvl="1"/>
            <a:r>
              <a:rPr lang="en-GB" dirty="0"/>
              <a:t>What decisions does it support?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10664C-5B24-21E6-9C18-C237EAC183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5847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Data Governance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0687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WDM Theme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WDM Theme" id="{91FE0652-E2B7-4E80-AC0A-31C038D62DBB}" vid="{CE954B22-DB1B-40BA-A813-029F82376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DWDM Theme</Template>
  <TotalTime>0</TotalTime>
  <Words>1776</Words>
  <Application>Microsoft Office PowerPoint</Application>
  <PresentationFormat>On-screen Show (4:3)</PresentationFormat>
  <Paragraphs>379</Paragraphs>
  <Slides>34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0" baseType="lpstr">
      <vt:lpstr>Arial</vt:lpstr>
      <vt:lpstr>Calibri</vt:lpstr>
      <vt:lpstr>Cambria</vt:lpstr>
      <vt:lpstr>Georgia</vt:lpstr>
      <vt:lpstr>Wingdings 2</vt:lpstr>
      <vt:lpstr>DWDM Theme</vt:lpstr>
      <vt:lpstr>Data Warehousing &amp; Data Mining</vt:lpstr>
      <vt:lpstr>The Final Step</vt:lpstr>
      <vt:lpstr>Usefulness</vt:lpstr>
      <vt:lpstr>Dashboard Users</vt:lpstr>
      <vt:lpstr>Common Dashboard Faults</vt:lpstr>
      <vt:lpstr>Choosing A Visualisation Type</vt:lpstr>
      <vt:lpstr>Choosing A Visualisation Type</vt:lpstr>
      <vt:lpstr>Bar Plot</vt:lpstr>
      <vt:lpstr>Histogram</vt:lpstr>
      <vt:lpstr>Box Plot (Box and Whisker Plot)</vt:lpstr>
      <vt:lpstr>Pie Chart</vt:lpstr>
      <vt:lpstr>Doughnut Chart</vt:lpstr>
      <vt:lpstr>Tree Map</vt:lpstr>
      <vt:lpstr>Line Chart</vt:lpstr>
      <vt:lpstr>Area Chart</vt:lpstr>
      <vt:lpstr>Scatter Plot</vt:lpstr>
      <vt:lpstr>Bubble Chart</vt:lpstr>
      <vt:lpstr>Radar Plot</vt:lpstr>
      <vt:lpstr>Combo Plot</vt:lpstr>
      <vt:lpstr>Exercise</vt:lpstr>
      <vt:lpstr>Labelling</vt:lpstr>
      <vt:lpstr>Colour</vt:lpstr>
      <vt:lpstr>Bad Dashboards</vt:lpstr>
      <vt:lpstr>PowerPoint Presentation</vt:lpstr>
      <vt:lpstr>Problems</vt:lpstr>
      <vt:lpstr>Good Design Principles</vt:lpstr>
      <vt:lpstr>Accessibility for Dashboards</vt:lpstr>
      <vt:lpstr>Good Practice</vt:lpstr>
      <vt:lpstr>Summary – Process</vt:lpstr>
      <vt:lpstr>Summary - Process</vt:lpstr>
      <vt:lpstr>Chart Types &amp; When To Use Them</vt:lpstr>
      <vt:lpstr>Chart Types &amp; When To Use Them</vt:lpstr>
      <vt:lpstr>Exercise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Dr. Nik Whitehead</dc:creator>
  <cp:lastModifiedBy>Nik Whitehead</cp:lastModifiedBy>
  <cp:revision>296</cp:revision>
  <dcterms:created xsi:type="dcterms:W3CDTF">2011-09-13T10:27:46Z</dcterms:created>
  <dcterms:modified xsi:type="dcterms:W3CDTF">2026-04-24T14:36:12Z</dcterms:modified>
</cp:coreProperties>
</file>