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89" r:id="rId1"/>
  </p:sldMasterIdLst>
  <p:sldIdLst>
    <p:sldId id="256" r:id="rId2"/>
    <p:sldId id="259" r:id="rId3"/>
    <p:sldId id="257" r:id="rId4"/>
    <p:sldId id="263" r:id="rId5"/>
    <p:sldId id="267" r:id="rId6"/>
    <p:sldId id="261" r:id="rId7"/>
    <p:sldId id="262" r:id="rId8"/>
    <p:sldId id="286" r:id="rId9"/>
    <p:sldId id="277" r:id="rId10"/>
    <p:sldId id="278" r:id="rId11"/>
    <p:sldId id="280" r:id="rId12"/>
    <p:sldId id="282" r:id="rId13"/>
    <p:sldId id="281" r:id="rId14"/>
    <p:sldId id="264" r:id="rId15"/>
    <p:sldId id="265" r:id="rId16"/>
    <p:sldId id="266" r:id="rId17"/>
    <p:sldId id="269" r:id="rId18"/>
    <p:sldId id="268" r:id="rId19"/>
    <p:sldId id="270" r:id="rId20"/>
    <p:sldId id="271" r:id="rId21"/>
    <p:sldId id="272" r:id="rId22"/>
    <p:sldId id="273" r:id="rId23"/>
    <p:sldId id="274" r:id="rId24"/>
    <p:sldId id="285" r:id="rId25"/>
    <p:sldId id="275" r:id="rId26"/>
    <p:sldId id="276" r:id="rId27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68" autoAdjust="0"/>
    <p:restoredTop sz="94660"/>
  </p:normalViewPr>
  <p:slideViewPr>
    <p:cSldViewPr snapToGrid="0">
      <p:cViewPr varScale="1">
        <p:scale>
          <a:sx n="88" d="100"/>
          <a:sy n="88" d="100"/>
        </p:scale>
        <p:origin x="879" y="5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988840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9368" y="3744615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5BA379F-2687-42D5-BD11-CCFD486FA93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95288" y="6524625"/>
            <a:ext cx="971550" cy="219075"/>
          </a:xfrm>
        </p:spPr>
        <p:txBody>
          <a:bodyPr/>
          <a:lstStyle>
            <a:lvl1pPr>
              <a:defRPr/>
            </a:lvl1pPr>
          </a:lstStyle>
          <a:p>
            <a:fld id="{4AAD347D-5ACD-4C99-B74B-A9C85AD731AF}" type="datetimeFigureOut">
              <a:rPr lang="en-US" smtClean="0"/>
              <a:t>3/4/2025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DDC0210-3A98-4E80-A493-9097B8EA88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40200" y="6381750"/>
            <a:ext cx="28956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F529589-853B-4D1C-BB9C-5B46B696F2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51191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6E86CF0-C040-4ECE-8BD3-C00954DCC0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03D31F-598B-47EE-BA37-93F097A3D676}" type="datetime1">
              <a:rPr lang="en-GB" altLang="en-US"/>
              <a:pPr>
                <a:defRPr/>
              </a:pPr>
              <a:t>04/03/2025</a:t>
            </a:fld>
            <a:endParaRPr lang="en-GB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64C04FF-0357-4130-AC28-3F988C577F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32138" y="6461125"/>
            <a:ext cx="28956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9EDCEDB-BC6D-4588-B62D-E297C32888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970037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3993083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3568" y="2492896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7525B8-0A1E-48CE-AA7A-94CA5D59C5A5}" type="datetime1">
              <a:rPr lang="en-GB" altLang="en-US"/>
              <a:pPr>
                <a:defRPr/>
              </a:pPr>
              <a:t>04/03/2025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845051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614AD2-EBEE-4B9C-B8EB-7B45076136C4}" type="datetime1">
              <a:rPr lang="en-GB" altLang="en-US"/>
              <a:pPr>
                <a:defRPr/>
              </a:pPr>
              <a:t>04/03/2025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852530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53B735-BACA-4CF9-84E6-D7AD67CD6A41}" type="datetime1">
              <a:rPr lang="en-GB" altLang="en-US"/>
              <a:pPr>
                <a:defRPr/>
              </a:pPr>
              <a:t>04/03/2025</a:t>
            </a:fld>
            <a:endParaRPr lang="en-GB" altLang="en-US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331550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8B45E6-64D3-4C5F-BDB6-A1B894EEEA29}" type="datetime1">
              <a:rPr lang="en-GB" altLang="en-US"/>
              <a:pPr>
                <a:defRPr/>
              </a:pPr>
              <a:t>04/03/2025</a:t>
            </a:fld>
            <a:endParaRPr lang="en-GB" altLang="en-US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015094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0023C4-5528-489E-A726-D14A340FF59E}" type="datetime1">
              <a:rPr lang="en-GB" altLang="en-US"/>
              <a:pPr>
                <a:defRPr/>
              </a:pPr>
              <a:t>04/03/2025</a:t>
            </a:fld>
            <a:endParaRPr lang="en-GB" altLang="en-US"/>
          </a:p>
        </p:txBody>
      </p: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984605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509A250-FF31-4206-8172-F9D3106AACB1}" type="datetimeFigureOut">
              <a:rPr lang="en-US" smtClean="0"/>
              <a:t>3/4/2025</a:t>
            </a:fld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842189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50912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3824337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157192"/>
            <a:ext cx="54864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509A250-FF31-4206-8172-F9D3106AACB1}" type="datetimeFigureOut">
              <a:rPr lang="en-US" smtClean="0"/>
              <a:t>3/4/2025</a:t>
            </a:fld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182386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509A250-FF31-4206-8172-F9D3106AACB1}" type="datetimeFigureOut">
              <a:rPr lang="en-US" smtClean="0"/>
              <a:t>3/4/2025</a:t>
            </a:fld>
            <a:endParaRPr lang="en-US" dirty="0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607751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24259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509A250-FF31-4206-8172-F9D3106AACB1}" type="datetimeFigureOut">
              <a:rPr lang="en-US" smtClean="0"/>
              <a:t>3/4/2025</a:t>
            </a:fld>
            <a:endParaRPr lang="en-US" dirty="0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442928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3916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GB" alt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250825" y="6524625"/>
            <a:ext cx="971550" cy="2190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05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fld id="{4AAD347D-5ACD-4C99-B74B-A9C85AD731AF}" type="datetimeFigureOut">
              <a:rPr lang="en-US" smtClean="0"/>
              <a:t>3/4/2025</a:t>
            </a:fld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956550" y="6381750"/>
            <a:ext cx="730250" cy="3397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Myriad Pro"/>
              </a:defRPr>
            </a:lvl1pPr>
          </a:lstStyle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699433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  <p:sldLayoutId id="2147483691" r:id="rId2"/>
    <p:sldLayoutId id="2147483692" r:id="rId3"/>
    <p:sldLayoutId id="2147483693" r:id="rId4"/>
    <p:sldLayoutId id="2147483694" r:id="rId5"/>
    <p:sldLayoutId id="2147483695" r:id="rId6"/>
    <p:sldLayoutId id="2147483696" r:id="rId7"/>
    <p:sldLayoutId id="2147483697" r:id="rId8"/>
    <p:sldLayoutId id="2147483698" r:id="rId9"/>
    <p:sldLayoutId id="2147483699" r:id="rId10"/>
    <p:sldLayoutId id="2147483700" r:id="rId11"/>
  </p:sldLayoutIdLst>
  <p:hf sldNum="0" hdr="0" ftr="0" dt="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9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ice.org.uk/ICEDevelopmentWebPortal/media/Documents/About%20Us/ice-code-of-professional-conduct.pdf" TargetMode="External"/><Relationship Id="rId2" Type="http://schemas.openxmlformats.org/officeDocument/2006/relationships/hyperlink" Target="https://www.ice.org.uk/ICEDevelopmentWebPortal/media/Documents/About%20Us/advice-on-ethical-conduct.pdf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s://ricstest.files.wordpress.com/2016/12/international-ethics-standards-final.pdf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istructe.org/resources/guidance/how-to-calculate-embodied-carbon/" TargetMode="External"/><Relationship Id="rId2" Type="http://schemas.openxmlformats.org/officeDocument/2006/relationships/hyperlink" Target="https://www.istructe.org/resources/guidance/guidance-on-ethics/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bcs.org/upload/pdf/conduct.pdf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hemotorombudsman.org/garages/our-codes-of-practice" TargetMode="Externa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9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9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hyperlink" Target="https://ico.org.uk/for-organisations/guide-to-data-protection/guide-to-the-general-data-protection-regulation-gdpr/" TargetMode="Externa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uwtsd.ac.uk/media/uwtsd-website/content-assets/documents/academic-office/aqh-appendices/pg/PG2-Application_for_Ethical_Approval_10-2020.docx" TargetMode="Externa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427055" y="1137557"/>
            <a:ext cx="7049649" cy="3955511"/>
          </a:xfrm>
        </p:spPr>
        <p:txBody>
          <a:bodyPr/>
          <a:lstStyle/>
          <a:p>
            <a:r>
              <a:rPr lang="en-GB" dirty="0">
                <a:solidFill>
                  <a:schemeClr val="bg1"/>
                </a:solidFill>
              </a:rPr>
              <a:t>ACFA7004 – Research Methods and Professional Development</a:t>
            </a:r>
            <a:br>
              <a:rPr lang="en-GB" dirty="0">
                <a:solidFill>
                  <a:schemeClr val="bg1"/>
                </a:solidFill>
              </a:rPr>
            </a:br>
            <a:br>
              <a:rPr lang="en-GB" dirty="0">
                <a:solidFill>
                  <a:schemeClr val="bg1"/>
                </a:solidFill>
              </a:rPr>
            </a:br>
            <a:r>
              <a:rPr lang="en-GB" b="1" dirty="0">
                <a:solidFill>
                  <a:schemeClr val="bg1"/>
                </a:solidFill>
              </a:rPr>
              <a:t>Ethics for STEM Research</a:t>
            </a:r>
          </a:p>
        </p:txBody>
      </p:sp>
    </p:spTree>
    <p:extLst>
      <p:ext uri="{BB962C8B-B14F-4D97-AF65-F5344CB8AC3E}">
        <p14:creationId xmlns:p14="http://schemas.microsoft.com/office/powerpoint/2010/main" val="307927734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832414" y="787392"/>
            <a:ext cx="4302491" cy="714837"/>
          </a:xfrm>
        </p:spPr>
        <p:txBody>
          <a:bodyPr/>
          <a:lstStyle/>
          <a:p>
            <a:r>
              <a:rPr lang="en-GB" sz="2800" dirty="0"/>
              <a:t>What are ‘ethics’?</a:t>
            </a:r>
          </a:p>
        </p:txBody>
      </p:sp>
      <p:pic>
        <p:nvPicPr>
          <p:cNvPr id="7" name="Picture Placeholder 6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823" b="26823"/>
          <a:stretch>
            <a:fillRect/>
          </a:stretch>
        </p:blipFill>
        <p:spPr>
          <a:xfrm>
            <a:off x="3762602" y="2449286"/>
            <a:ext cx="3640380" cy="2537555"/>
          </a:xfrm>
        </p:spPr>
      </p:pic>
    </p:spTree>
    <p:extLst>
      <p:ext uri="{BB962C8B-B14F-4D97-AF65-F5344CB8AC3E}">
        <p14:creationId xmlns:p14="http://schemas.microsoft.com/office/powerpoint/2010/main" val="406820510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Morality, Ethics, &amp; the Law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93566" y="1551584"/>
            <a:ext cx="8182635" cy="3962030"/>
          </a:xfrm>
        </p:spPr>
        <p:txBody>
          <a:bodyPr>
            <a:normAutofit/>
          </a:bodyPr>
          <a:lstStyle/>
          <a:p>
            <a:r>
              <a:rPr lang="en-GB" sz="2400" dirty="0"/>
              <a:t>Morality</a:t>
            </a:r>
          </a:p>
          <a:p>
            <a:pPr lvl="1"/>
            <a:r>
              <a:rPr lang="en-GB" sz="2000" dirty="0"/>
              <a:t>A code of behaviour, often based on social or religious ideas.</a:t>
            </a:r>
          </a:p>
          <a:p>
            <a:pPr lvl="1"/>
            <a:r>
              <a:rPr lang="en-GB" sz="2000" dirty="0"/>
              <a:t>What a person believes is right or wrong</a:t>
            </a:r>
          </a:p>
          <a:p>
            <a:r>
              <a:rPr lang="en-GB" sz="2400" dirty="0"/>
              <a:t>Ethics</a:t>
            </a:r>
          </a:p>
          <a:p>
            <a:pPr lvl="1"/>
            <a:r>
              <a:rPr lang="en-GB" sz="2000" dirty="0"/>
              <a:t>The decision-making process for determining whether actions or decisions are right or wrong</a:t>
            </a:r>
          </a:p>
          <a:p>
            <a:pPr lvl="1"/>
            <a:r>
              <a:rPr lang="en-GB" sz="2000" dirty="0"/>
              <a:t>Rules of behaviour set up to support a shared social vision</a:t>
            </a:r>
          </a:p>
          <a:p>
            <a:r>
              <a:rPr lang="en-GB" sz="2400" dirty="0"/>
              <a:t>Law</a:t>
            </a:r>
          </a:p>
          <a:p>
            <a:pPr lvl="1"/>
            <a:r>
              <a:rPr lang="en-GB" sz="2000" dirty="0"/>
              <a:t>Formal system of enforceable rules set up by a society to regulate the action of its members</a:t>
            </a:r>
          </a:p>
        </p:txBody>
      </p:sp>
    </p:spTree>
    <p:extLst>
      <p:ext uri="{BB962C8B-B14F-4D97-AF65-F5344CB8AC3E}">
        <p14:creationId xmlns:p14="http://schemas.microsoft.com/office/powerpoint/2010/main" val="33286944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848743" y="678535"/>
            <a:ext cx="5546614" cy="1531265"/>
          </a:xfrm>
        </p:spPr>
        <p:txBody>
          <a:bodyPr>
            <a:normAutofit fontScale="90000"/>
          </a:bodyPr>
          <a:lstStyle/>
          <a:p>
            <a:r>
              <a:rPr lang="en-GB" sz="3200" dirty="0"/>
              <a:t>What do you think are ethical issues in your fields today ?</a:t>
            </a:r>
          </a:p>
        </p:txBody>
      </p:sp>
      <p:pic>
        <p:nvPicPr>
          <p:cNvPr id="7" name="Picture Placeholder 6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823" b="26823"/>
          <a:stretch>
            <a:fillRect/>
          </a:stretch>
        </p:blipFill>
        <p:spPr>
          <a:xfrm>
            <a:off x="3838802" y="2895600"/>
            <a:ext cx="3367089" cy="2347055"/>
          </a:xfrm>
        </p:spPr>
      </p:pic>
    </p:spTree>
    <p:extLst>
      <p:ext uri="{BB962C8B-B14F-4D97-AF65-F5344CB8AC3E}">
        <p14:creationId xmlns:p14="http://schemas.microsoft.com/office/powerpoint/2010/main" val="172105521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266700" y="452718"/>
            <a:ext cx="8400644" cy="610705"/>
          </a:xfrm>
        </p:spPr>
        <p:txBody>
          <a:bodyPr/>
          <a:lstStyle/>
          <a:p>
            <a:r>
              <a:rPr lang="en-GB" sz="4000" dirty="0"/>
              <a:t>Problem Areas – Civil Engineering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484709" y="1186774"/>
            <a:ext cx="8182635" cy="5671226"/>
          </a:xfrm>
        </p:spPr>
        <p:txBody>
          <a:bodyPr>
            <a:normAutofit/>
          </a:bodyPr>
          <a:lstStyle/>
          <a:p>
            <a:r>
              <a:rPr lang="en-GB" sz="2400" dirty="0"/>
              <a:t>The Institute of Civil Engineers has identified a group of common problem areas in professional practice</a:t>
            </a:r>
          </a:p>
          <a:p>
            <a:pPr lvl="1"/>
            <a:r>
              <a:rPr lang="en-GB" sz="2000" dirty="0"/>
              <a:t>Sustainability and the environment</a:t>
            </a:r>
          </a:p>
          <a:p>
            <a:pPr lvl="1"/>
            <a:r>
              <a:rPr lang="en-GB" sz="2000" dirty="0"/>
              <a:t>Risk</a:t>
            </a:r>
          </a:p>
          <a:p>
            <a:pPr lvl="1"/>
            <a:r>
              <a:rPr lang="en-GB" sz="2000" dirty="0"/>
              <a:t>Preventing Disasters</a:t>
            </a:r>
          </a:p>
          <a:p>
            <a:pPr lvl="1"/>
            <a:r>
              <a:rPr lang="en-GB" sz="2000" dirty="0"/>
              <a:t>Structural Safety</a:t>
            </a:r>
          </a:p>
          <a:p>
            <a:pPr lvl="1"/>
            <a:r>
              <a:rPr lang="en-GB" sz="2000" dirty="0"/>
              <a:t>Whistleblowing</a:t>
            </a:r>
          </a:p>
          <a:p>
            <a:pPr lvl="1"/>
            <a:r>
              <a:rPr lang="en-GB" sz="1600" dirty="0">
                <a:hlinkClick r:id="rId2"/>
              </a:rPr>
              <a:t>https://www.ice.org.uk/ICEDevelopmentWebPortal/media/Documents/About%20Us/advice-on-ethical-conduct.pdf</a:t>
            </a:r>
            <a:endParaRPr lang="en-GB" sz="1600" dirty="0"/>
          </a:p>
          <a:p>
            <a:endParaRPr lang="en-GB" sz="1800" dirty="0"/>
          </a:p>
          <a:p>
            <a:r>
              <a:rPr lang="en-GB" sz="1800" dirty="0"/>
              <a:t>ICE Code of Conduct</a:t>
            </a:r>
          </a:p>
          <a:p>
            <a:pPr lvl="1"/>
            <a:r>
              <a:rPr lang="en-GB" sz="1600" dirty="0">
                <a:hlinkClick r:id="rId3"/>
              </a:rPr>
              <a:t>https://www.ice.org.uk/ICEDevelopmentWebPortal/media/Documents/About%20Us/ice-code-of-professional-conduct.pdf</a:t>
            </a:r>
            <a:endParaRPr lang="en-GB" sz="1600" dirty="0"/>
          </a:p>
        </p:txBody>
      </p:sp>
    </p:spTree>
    <p:extLst>
      <p:ext uri="{BB962C8B-B14F-4D97-AF65-F5344CB8AC3E}">
        <p14:creationId xmlns:p14="http://schemas.microsoft.com/office/powerpoint/2010/main" val="158136639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International Ethics Standards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In 2016 the COIB joined over 100 other professional organisations in the land, property, construction, infrastructure and related profession to publish a set of international ethics standards</a:t>
            </a:r>
          </a:p>
          <a:p>
            <a:pPr lvl="1"/>
            <a:r>
              <a:rPr lang="en-GB" dirty="0">
                <a:hlinkClick r:id="rId2"/>
              </a:rPr>
              <a:t>https://ricstest.files.wordpress.com/2016/12/international-ethics-standards-final.pdf</a:t>
            </a:r>
            <a:endParaRPr lang="en-GB" dirty="0"/>
          </a:p>
          <a:p>
            <a:pPr lvl="1"/>
            <a:endParaRPr lang="en-GB" dirty="0"/>
          </a:p>
          <a:p>
            <a:pPr lvl="1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7007607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International Ethics Standards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88897" y="1417638"/>
            <a:ext cx="7444118" cy="424542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000" dirty="0"/>
              <a:t>Ten areas of equal importance, focusing on best serving the public interest</a:t>
            </a:r>
          </a:p>
          <a:p>
            <a:pPr lvl="1"/>
            <a:r>
              <a:rPr lang="en-GB" sz="1800" dirty="0"/>
              <a:t>Accountability</a:t>
            </a:r>
          </a:p>
          <a:p>
            <a:pPr lvl="1"/>
            <a:r>
              <a:rPr lang="en-GB" sz="1800" dirty="0"/>
              <a:t>Confidentiality</a:t>
            </a:r>
          </a:p>
          <a:p>
            <a:pPr lvl="1"/>
            <a:r>
              <a:rPr lang="en-GB" sz="1800" dirty="0"/>
              <a:t>Conflict of Interest</a:t>
            </a:r>
          </a:p>
          <a:p>
            <a:pPr lvl="1"/>
            <a:r>
              <a:rPr lang="en-GB" sz="1800" dirty="0"/>
              <a:t>Financial Responsibility</a:t>
            </a:r>
          </a:p>
          <a:p>
            <a:pPr lvl="1"/>
            <a:r>
              <a:rPr lang="en-GB" sz="1800" dirty="0"/>
              <a:t>Integrity</a:t>
            </a:r>
          </a:p>
          <a:p>
            <a:pPr lvl="1"/>
            <a:r>
              <a:rPr lang="en-GB" sz="1800" dirty="0"/>
              <a:t>Lawfulness</a:t>
            </a:r>
          </a:p>
          <a:p>
            <a:pPr lvl="1"/>
            <a:r>
              <a:rPr lang="en-GB" sz="1800" dirty="0"/>
              <a:t>Reflection</a:t>
            </a:r>
          </a:p>
          <a:p>
            <a:pPr lvl="1"/>
            <a:r>
              <a:rPr lang="en-GB" sz="1800" dirty="0"/>
              <a:t>Standard of Service</a:t>
            </a:r>
          </a:p>
          <a:p>
            <a:pPr lvl="1"/>
            <a:r>
              <a:rPr lang="en-GB" sz="1800" dirty="0"/>
              <a:t>Transparency</a:t>
            </a:r>
          </a:p>
          <a:p>
            <a:pPr lvl="1"/>
            <a:r>
              <a:rPr lang="en-GB" sz="1800" dirty="0"/>
              <a:t>Trust</a:t>
            </a:r>
          </a:p>
        </p:txBody>
      </p:sp>
    </p:spTree>
    <p:extLst>
      <p:ext uri="{BB962C8B-B14F-4D97-AF65-F5344CB8AC3E}">
        <p14:creationId xmlns:p14="http://schemas.microsoft.com/office/powerpoint/2010/main" val="392433115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International Ethics Standards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2400" dirty="0"/>
              <a:t>The Institution of Structural Engineers also provides ethical guidance, including materials specifically relating to sustainability and ethical construction</a:t>
            </a:r>
          </a:p>
          <a:p>
            <a:pPr lvl="1"/>
            <a:r>
              <a:rPr lang="en-GB" sz="2000" dirty="0">
                <a:hlinkClick r:id="rId2"/>
              </a:rPr>
              <a:t>https://www.istructe.org/resources/guidance/guidance-on-ethics/</a:t>
            </a:r>
            <a:endParaRPr lang="en-GB" sz="2000" dirty="0"/>
          </a:p>
          <a:p>
            <a:r>
              <a:rPr lang="en-GB" sz="2400" dirty="0"/>
              <a:t>They have a free embodied carbon calculator</a:t>
            </a:r>
          </a:p>
          <a:p>
            <a:pPr lvl="1"/>
            <a:r>
              <a:rPr lang="en-GB" sz="2000" dirty="0">
                <a:hlinkClick r:id="rId3"/>
              </a:rPr>
              <a:t>https://www.istructe.org/resources/guidance/how-to-calculate-embodied-carbon/</a:t>
            </a:r>
            <a:endParaRPr lang="en-GB" sz="2000" dirty="0"/>
          </a:p>
          <a:p>
            <a:pPr lvl="1"/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171757014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484710" y="452718"/>
            <a:ext cx="8182634" cy="610705"/>
          </a:xfrm>
        </p:spPr>
        <p:txBody>
          <a:bodyPr/>
          <a:lstStyle/>
          <a:p>
            <a:r>
              <a:rPr lang="en-GB" dirty="0"/>
              <a:t>Problem Areas – Computing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555466" y="1251857"/>
            <a:ext cx="8182635" cy="4354285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sz="2400" dirty="0"/>
              <a:t>The ethical issues related to computing are rather different</a:t>
            </a:r>
          </a:p>
          <a:p>
            <a:pPr lvl="1"/>
            <a:r>
              <a:rPr lang="en-GB" sz="2000" dirty="0"/>
              <a:t>Computer Crime</a:t>
            </a:r>
          </a:p>
          <a:p>
            <a:pPr lvl="1"/>
            <a:r>
              <a:rPr lang="en-GB" sz="2000" dirty="0"/>
              <a:t>Privacy</a:t>
            </a:r>
          </a:p>
          <a:p>
            <a:pPr lvl="1"/>
            <a:r>
              <a:rPr lang="en-GB" sz="2000" dirty="0"/>
              <a:t>Anonymity</a:t>
            </a:r>
          </a:p>
          <a:p>
            <a:pPr lvl="1"/>
            <a:r>
              <a:rPr lang="en-GB" sz="2000" dirty="0"/>
              <a:t>Freedom</a:t>
            </a:r>
          </a:p>
          <a:p>
            <a:pPr lvl="1"/>
            <a:r>
              <a:rPr lang="en-GB" sz="2000" dirty="0"/>
              <a:t>Intellectual Property</a:t>
            </a:r>
          </a:p>
          <a:p>
            <a:pPr lvl="1"/>
            <a:r>
              <a:rPr lang="en-GB" sz="2000" dirty="0"/>
              <a:t>Big Data</a:t>
            </a:r>
          </a:p>
          <a:p>
            <a:pPr lvl="1"/>
            <a:r>
              <a:rPr lang="en-GB" sz="2000" dirty="0"/>
              <a:t>Machine Learning</a:t>
            </a:r>
          </a:p>
          <a:p>
            <a:pPr lvl="1"/>
            <a:r>
              <a:rPr lang="en-GB" sz="2000" dirty="0"/>
              <a:t>Internet of Things</a:t>
            </a:r>
          </a:p>
          <a:p>
            <a:pPr lvl="1"/>
            <a:endParaRPr lang="en-GB" sz="2000" dirty="0"/>
          </a:p>
          <a:p>
            <a:r>
              <a:rPr lang="en-GB" sz="1800" dirty="0"/>
              <a:t>BCS Code of Conduct</a:t>
            </a:r>
          </a:p>
          <a:p>
            <a:pPr lvl="1"/>
            <a:r>
              <a:rPr lang="en-GB" sz="1600" dirty="0">
                <a:hlinkClick r:id="rId2"/>
              </a:rPr>
              <a:t>https://www.bcs.org/upload/pdf/conduct.pdf</a:t>
            </a:r>
            <a:endParaRPr lang="en-GB" sz="1600" dirty="0"/>
          </a:p>
        </p:txBody>
      </p:sp>
    </p:spTree>
    <p:extLst>
      <p:ext uri="{BB962C8B-B14F-4D97-AF65-F5344CB8AC3E}">
        <p14:creationId xmlns:p14="http://schemas.microsoft.com/office/powerpoint/2010/main" val="163950773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Ten Commandments (1/2)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en-GB" dirty="0"/>
              <a:t>In 1992 the Computer Ethics Institute defined a set of standards to guide people in the use of computers</a:t>
            </a:r>
          </a:p>
          <a:p>
            <a:pPr marL="0" indent="0">
              <a:buNone/>
            </a:pPr>
            <a:endParaRPr lang="en-GB" dirty="0"/>
          </a:p>
          <a:p>
            <a:pPr marL="914400" lvl="1" indent="-514350">
              <a:buFont typeface="+mj-lt"/>
              <a:buAutoNum type="arabicPeriod"/>
            </a:pPr>
            <a:r>
              <a:rPr lang="en-GB" dirty="0"/>
              <a:t>Do not use a computer to harm other people.</a:t>
            </a:r>
          </a:p>
          <a:p>
            <a:pPr marL="914400" lvl="1" indent="-514350">
              <a:buFont typeface="+mj-lt"/>
              <a:buAutoNum type="arabicPeriod"/>
            </a:pPr>
            <a:r>
              <a:rPr lang="en-GB" dirty="0"/>
              <a:t>Do not interfere with other people's computer work.</a:t>
            </a:r>
          </a:p>
          <a:p>
            <a:pPr marL="914400" lvl="1" indent="-514350">
              <a:buFont typeface="+mj-lt"/>
              <a:buAutoNum type="arabicPeriod"/>
            </a:pPr>
            <a:r>
              <a:rPr lang="en-GB" dirty="0"/>
              <a:t>Do not snoop around in other people's computer files.</a:t>
            </a:r>
          </a:p>
          <a:p>
            <a:pPr marL="914400" lvl="1" indent="-514350">
              <a:buFont typeface="+mj-lt"/>
              <a:buAutoNum type="arabicPeriod"/>
            </a:pPr>
            <a:r>
              <a:rPr lang="en-GB" dirty="0"/>
              <a:t>Do not use a computer to steal.</a:t>
            </a:r>
          </a:p>
          <a:p>
            <a:pPr marL="914400" lvl="1" indent="-514350">
              <a:buFont typeface="+mj-lt"/>
              <a:buAutoNum type="arabicPeriod"/>
            </a:pPr>
            <a:r>
              <a:rPr lang="en-GB" dirty="0"/>
              <a:t>Do not use a computer to spread misinformation.</a:t>
            </a:r>
          </a:p>
          <a:p>
            <a:pPr marL="914400" lvl="1" indent="-457200">
              <a:buFont typeface="+mj-lt"/>
              <a:buAutoNum type="arabicPeriod"/>
            </a:pPr>
            <a:endParaRPr lang="en-GB" dirty="0"/>
          </a:p>
          <a:p>
            <a:pPr lvl="1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0405260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Ten Commandments (2/2)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68418"/>
            <a:ext cx="8182635" cy="4479239"/>
          </a:xfrm>
        </p:spPr>
        <p:txBody>
          <a:bodyPr>
            <a:normAutofit/>
          </a:bodyPr>
          <a:lstStyle/>
          <a:p>
            <a:pPr marL="914400" lvl="1" indent="-514350">
              <a:buFont typeface="+mj-lt"/>
              <a:buAutoNum type="arabicPeriod" startAt="6"/>
            </a:pPr>
            <a:r>
              <a:rPr lang="en-GB" sz="2400" dirty="0"/>
              <a:t>Do not copy software or buy pirate copies. Pay for software unless it is free.</a:t>
            </a:r>
          </a:p>
          <a:p>
            <a:pPr marL="914400" lvl="1" indent="-514350">
              <a:buFont typeface="+mj-lt"/>
              <a:buAutoNum type="arabicPeriod" startAt="6"/>
            </a:pPr>
            <a:r>
              <a:rPr lang="en-GB" sz="2400" dirty="0"/>
              <a:t>Do not use computer resources without authorisation.</a:t>
            </a:r>
          </a:p>
          <a:p>
            <a:pPr marL="914400" lvl="1" indent="-514350">
              <a:buFont typeface="+mj-lt"/>
              <a:buAutoNum type="arabicPeriod" startAt="6"/>
            </a:pPr>
            <a:r>
              <a:rPr lang="en-GB" sz="2400" dirty="0"/>
              <a:t>Do not claim ownership on someone else’s intellectual output.</a:t>
            </a:r>
          </a:p>
          <a:p>
            <a:pPr marL="914400" lvl="1" indent="-514350">
              <a:buFont typeface="+mj-lt"/>
              <a:buAutoNum type="arabicPeriod" startAt="6"/>
            </a:pPr>
            <a:r>
              <a:rPr lang="en-GB" sz="2400" dirty="0"/>
              <a:t>Do think about the social consequences of the program you are writing or the system you are designing.</a:t>
            </a:r>
          </a:p>
          <a:p>
            <a:pPr marL="914400" lvl="1" indent="-514350">
              <a:buFont typeface="+mj-lt"/>
              <a:buAutoNum type="arabicPeriod" startAt="6"/>
            </a:pPr>
            <a:r>
              <a:rPr lang="en-GB" sz="2400" dirty="0"/>
              <a:t>Do use computers in ways that ensure consideration and respect for other humans.</a:t>
            </a:r>
          </a:p>
        </p:txBody>
      </p:sp>
    </p:spTree>
    <p:extLst>
      <p:ext uri="{BB962C8B-B14F-4D97-AF65-F5344CB8AC3E}">
        <p14:creationId xmlns:p14="http://schemas.microsoft.com/office/powerpoint/2010/main" val="101300258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484710" y="452718"/>
            <a:ext cx="8182634" cy="610705"/>
          </a:xfrm>
        </p:spPr>
        <p:txBody>
          <a:bodyPr/>
          <a:lstStyle/>
          <a:p>
            <a:r>
              <a:rPr lang="en-GB" dirty="0"/>
              <a:t>Problem Areas – Automotive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484709" y="1186774"/>
            <a:ext cx="8182635" cy="5671226"/>
          </a:xfrm>
        </p:spPr>
        <p:txBody>
          <a:bodyPr>
            <a:normAutofit/>
          </a:bodyPr>
          <a:lstStyle/>
          <a:p>
            <a:r>
              <a:rPr lang="en-GB" sz="2800" dirty="0"/>
              <a:t>The automotive industry </a:t>
            </a:r>
          </a:p>
          <a:p>
            <a:pPr lvl="1"/>
            <a:r>
              <a:rPr lang="en-GB" sz="2400" dirty="0"/>
              <a:t>Health and Safety</a:t>
            </a:r>
          </a:p>
          <a:p>
            <a:pPr lvl="1"/>
            <a:r>
              <a:rPr lang="en-GB" sz="2400" dirty="0"/>
              <a:t>Risk</a:t>
            </a:r>
          </a:p>
          <a:p>
            <a:pPr lvl="1"/>
            <a:r>
              <a:rPr lang="en-GB" sz="2400" dirty="0"/>
              <a:t>Environmental Impact (manufacture and usage)</a:t>
            </a:r>
          </a:p>
          <a:p>
            <a:pPr lvl="1"/>
            <a:r>
              <a:rPr lang="en-GB" sz="2400" dirty="0" err="1"/>
              <a:t>Repairability</a:t>
            </a:r>
            <a:endParaRPr lang="en-GB" sz="2400" dirty="0"/>
          </a:p>
          <a:p>
            <a:pPr lvl="1"/>
            <a:r>
              <a:rPr lang="en-GB" sz="2400" dirty="0"/>
              <a:t>Autonomous Vehicles</a:t>
            </a:r>
          </a:p>
          <a:p>
            <a:pPr lvl="1"/>
            <a:endParaRPr lang="en-GB" sz="2400" dirty="0"/>
          </a:p>
          <a:p>
            <a:pPr lvl="1"/>
            <a:endParaRPr lang="en-GB" sz="2400" dirty="0"/>
          </a:p>
          <a:p>
            <a:r>
              <a:rPr lang="en-GB" sz="2000" dirty="0"/>
              <a:t>Motor Ombudsman Codes of Practice</a:t>
            </a:r>
          </a:p>
          <a:p>
            <a:pPr lvl="1"/>
            <a:r>
              <a:rPr lang="en-GB" sz="1800" dirty="0">
                <a:hlinkClick r:id="rId2"/>
              </a:rPr>
              <a:t>https://www.themotorombudsman.org/garages/our-codes-of-practice</a:t>
            </a:r>
            <a:endParaRPr lang="en-GB" sz="1800" dirty="0"/>
          </a:p>
        </p:txBody>
      </p:sp>
    </p:spTree>
    <p:extLst>
      <p:ext uri="{BB962C8B-B14F-4D97-AF65-F5344CB8AC3E}">
        <p14:creationId xmlns:p14="http://schemas.microsoft.com/office/powerpoint/2010/main" val="232591326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658242" y="607777"/>
            <a:ext cx="5737115" cy="1623794"/>
          </a:xfrm>
        </p:spPr>
        <p:txBody>
          <a:bodyPr>
            <a:normAutofit/>
          </a:bodyPr>
          <a:lstStyle/>
          <a:p>
            <a:r>
              <a:rPr lang="en-GB" dirty="0"/>
              <a:t>Which of these do you think are going to be the biggest problems?</a:t>
            </a:r>
          </a:p>
        </p:txBody>
      </p:sp>
      <p:pic>
        <p:nvPicPr>
          <p:cNvPr id="7" name="Picture Placeholder 6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823" b="26823"/>
          <a:stretch>
            <a:fillRect/>
          </a:stretch>
        </p:blipFill>
        <p:spPr>
          <a:xfrm>
            <a:off x="4245427" y="2696745"/>
            <a:ext cx="3980317" cy="2774510"/>
          </a:xfrm>
        </p:spPr>
      </p:pic>
    </p:spTree>
    <p:extLst>
      <p:ext uri="{BB962C8B-B14F-4D97-AF65-F5344CB8AC3E}">
        <p14:creationId xmlns:p14="http://schemas.microsoft.com/office/powerpoint/2010/main" val="56635768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Ethics Within The University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165" y="1589314"/>
            <a:ext cx="8182635" cy="3970191"/>
          </a:xfrm>
        </p:spPr>
        <p:txBody>
          <a:bodyPr/>
          <a:lstStyle/>
          <a:p>
            <a:r>
              <a:rPr lang="en-GB" sz="2400" dirty="0"/>
              <a:t>University Research Ethics Committee</a:t>
            </a:r>
          </a:p>
          <a:p>
            <a:r>
              <a:rPr lang="en-GB" sz="2400" dirty="0"/>
              <a:t>Responsible for</a:t>
            </a:r>
          </a:p>
          <a:p>
            <a:pPr lvl="1"/>
            <a:r>
              <a:rPr lang="en-GB" sz="2000" dirty="0"/>
              <a:t>Advising the University’s staff and students on ethical issues, particularly relating to research</a:t>
            </a:r>
          </a:p>
          <a:p>
            <a:pPr lvl="1"/>
            <a:r>
              <a:rPr lang="en-GB" sz="2000" dirty="0"/>
              <a:t>Developing policies and guidelines on dealing with ethical issues</a:t>
            </a:r>
          </a:p>
          <a:p>
            <a:pPr lvl="1"/>
            <a:r>
              <a:rPr lang="en-GB" sz="2000" dirty="0"/>
              <a:t>To approve proposed and ongoing research projects that have and ethical dimension at all levels</a:t>
            </a:r>
          </a:p>
          <a:p>
            <a:pPr lvl="1"/>
            <a:r>
              <a:rPr lang="en-GB" sz="2000" dirty="0"/>
              <a:t>To provide guidance on the development and encouragement of good practice</a:t>
            </a:r>
          </a:p>
          <a:p>
            <a:pPr lvl="1"/>
            <a:r>
              <a:rPr lang="en-GB" sz="2000" dirty="0"/>
              <a:t>To encourage ethical consistency</a:t>
            </a:r>
          </a:p>
        </p:txBody>
      </p:sp>
    </p:spTree>
    <p:extLst>
      <p:ext uri="{BB962C8B-B14F-4D97-AF65-F5344CB8AC3E}">
        <p14:creationId xmlns:p14="http://schemas.microsoft.com/office/powerpoint/2010/main" val="5741030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An Ethical Code for Research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37751" y="1366389"/>
            <a:ext cx="8659291" cy="4430255"/>
          </a:xfrm>
        </p:spPr>
        <p:txBody>
          <a:bodyPr>
            <a:normAutofit/>
          </a:bodyPr>
          <a:lstStyle/>
          <a:p>
            <a:pPr marL="109728" lvl="0" indent="0">
              <a:buNone/>
            </a:pPr>
            <a:r>
              <a:rPr lang="en-GB" sz="2000" dirty="0"/>
              <a:t>All research should be undertaken with:</a:t>
            </a:r>
          </a:p>
          <a:p>
            <a:pPr marL="109728" lvl="0" indent="0">
              <a:buNone/>
            </a:pPr>
            <a:endParaRPr lang="en-GB" sz="1100" dirty="0"/>
          </a:p>
          <a:p>
            <a:pPr lvl="0"/>
            <a:r>
              <a:rPr lang="en-GB" sz="2000" dirty="0"/>
              <a:t>Rigour, honesty and integrity;</a:t>
            </a:r>
            <a:endParaRPr lang="en-GB" sz="1100" dirty="0"/>
          </a:p>
          <a:p>
            <a:pPr lvl="0"/>
            <a:r>
              <a:rPr lang="en-GB" sz="2000" dirty="0"/>
              <a:t>A respect for life, the law and the common good;</a:t>
            </a:r>
            <a:endParaRPr lang="en-GB" sz="1100" dirty="0"/>
          </a:p>
          <a:p>
            <a:pPr lvl="0"/>
            <a:r>
              <a:rPr lang="en-GB" sz="2000" dirty="0"/>
              <a:t>Responsible communication, with an intention to both listen and inform;</a:t>
            </a:r>
            <a:endParaRPr lang="en-GB" sz="1100" dirty="0"/>
          </a:p>
          <a:p>
            <a:pPr lvl="0"/>
            <a:r>
              <a:rPr lang="en-GB" sz="2000" dirty="0"/>
              <a:t>Skill and care in all aspects of the work;</a:t>
            </a:r>
            <a:endParaRPr lang="en-GB" sz="1100" dirty="0"/>
          </a:p>
          <a:p>
            <a:pPr lvl="0"/>
            <a:r>
              <a:rPr lang="en-GB" sz="2000" dirty="0"/>
              <a:t>Steps taken to prevent corrupt practices and professional misconduct;</a:t>
            </a:r>
            <a:endParaRPr lang="en-GB" sz="1100" dirty="0"/>
          </a:p>
          <a:p>
            <a:pPr lvl="0"/>
            <a:r>
              <a:rPr lang="en-GB" sz="2000" dirty="0"/>
              <a:t>An intention to declare any conflicts of interest;</a:t>
            </a:r>
            <a:endParaRPr lang="en-GB" sz="1100" dirty="0"/>
          </a:p>
          <a:p>
            <a:pPr lvl="0"/>
            <a:r>
              <a:rPr lang="en-GB" sz="2000" dirty="0"/>
              <a:t>Alertness to the ways in which that research derives from, and affects the work of, other people, and respect the rights and reputations of others;</a:t>
            </a:r>
          </a:p>
        </p:txBody>
      </p:sp>
    </p:spTree>
    <p:extLst>
      <p:ext uri="{BB962C8B-B14F-4D97-AF65-F5344CB8AC3E}">
        <p14:creationId xmlns:p14="http://schemas.microsoft.com/office/powerpoint/2010/main" val="85056603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An Ethical Code for Research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marL="109728" lvl="0" indent="0">
              <a:buNone/>
            </a:pPr>
            <a:r>
              <a:rPr lang="en-GB" dirty="0"/>
              <a:t>All research should be undertaken with:</a:t>
            </a:r>
          </a:p>
          <a:p>
            <a:pPr marL="109728" lvl="0" indent="0">
              <a:buNone/>
            </a:pPr>
            <a:endParaRPr lang="en-GB" sz="1100" dirty="0"/>
          </a:p>
          <a:p>
            <a:pPr lvl="0"/>
            <a:r>
              <a:rPr lang="en-GB" dirty="0"/>
              <a:t>Clear assurance that it is lawful and justified.</a:t>
            </a:r>
            <a:endParaRPr lang="en-GB" sz="1100" dirty="0"/>
          </a:p>
          <a:p>
            <a:pPr lvl="0"/>
            <a:r>
              <a:rPr lang="en-GB" dirty="0"/>
              <a:t>The minimum of, and, if necessary, fully justified adverse effects; which should be made clear whenever they are likely to have an effect on people, animals and the natural environment; </a:t>
            </a:r>
            <a:endParaRPr lang="en-GB" sz="1200" dirty="0"/>
          </a:p>
          <a:p>
            <a:pPr lvl="0"/>
            <a:r>
              <a:rPr lang="en-GB" dirty="0"/>
              <a:t>A willingness to listen to the aspirations and concerns of others; </a:t>
            </a:r>
            <a:endParaRPr lang="en-GB" sz="1200" dirty="0"/>
          </a:p>
          <a:p>
            <a:pPr lvl="0"/>
            <a:r>
              <a:rPr lang="en-GB" dirty="0"/>
              <a:t>No intention to mislead, or allow others to be misled, by your research; </a:t>
            </a:r>
            <a:endParaRPr lang="en-GB" sz="1200" dirty="0"/>
          </a:p>
          <a:p>
            <a:pPr lvl="0"/>
            <a:r>
              <a:rPr lang="en-GB" dirty="0"/>
              <a:t>That it presents and reviews evidence, theory or interpretation honestly and accurately.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0556145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750771" y="653144"/>
            <a:ext cx="7816286" cy="1398813"/>
          </a:xfrm>
        </p:spPr>
        <p:txBody>
          <a:bodyPr>
            <a:normAutofit/>
          </a:bodyPr>
          <a:lstStyle/>
          <a:p>
            <a:r>
              <a:rPr lang="en-GB" sz="2800" dirty="0"/>
              <a:t>How might you come across ethical issues in your project?</a:t>
            </a:r>
          </a:p>
        </p:txBody>
      </p:sp>
      <p:pic>
        <p:nvPicPr>
          <p:cNvPr id="7" name="Picture Placeholder 6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823" b="26823"/>
          <a:stretch>
            <a:fillRect/>
          </a:stretch>
        </p:blipFill>
        <p:spPr>
          <a:xfrm>
            <a:off x="4191000" y="2368412"/>
            <a:ext cx="3381602" cy="2357171"/>
          </a:xfrm>
        </p:spPr>
      </p:pic>
    </p:spTree>
    <p:extLst>
      <p:ext uri="{BB962C8B-B14F-4D97-AF65-F5344CB8AC3E}">
        <p14:creationId xmlns:p14="http://schemas.microsoft.com/office/powerpoint/2010/main" val="273014011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Common Ethical Issues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58586" y="1338944"/>
            <a:ext cx="8229600" cy="3917032"/>
          </a:xfrm>
        </p:spPr>
        <p:txBody>
          <a:bodyPr/>
          <a:lstStyle/>
          <a:p>
            <a:r>
              <a:rPr lang="en-GB" sz="2800" dirty="0"/>
              <a:t>Interacting with people</a:t>
            </a:r>
          </a:p>
          <a:p>
            <a:pPr lvl="1"/>
            <a:r>
              <a:rPr lang="en-GB" sz="2400" dirty="0"/>
              <a:t>Interviews, questionnaires</a:t>
            </a:r>
          </a:p>
          <a:p>
            <a:endParaRPr lang="en-GB" sz="2800" dirty="0"/>
          </a:p>
          <a:p>
            <a:r>
              <a:rPr lang="en-GB" sz="2800" dirty="0"/>
              <a:t>Interacting with data</a:t>
            </a:r>
          </a:p>
          <a:p>
            <a:pPr lvl="1"/>
            <a:r>
              <a:rPr lang="en-GB" sz="2400" dirty="0"/>
              <a:t>Dealing with confidential data</a:t>
            </a:r>
          </a:p>
          <a:p>
            <a:pPr lvl="1"/>
            <a:r>
              <a:rPr lang="en-GB" sz="2400" dirty="0"/>
              <a:t>GDPR</a:t>
            </a:r>
          </a:p>
          <a:p>
            <a:pPr lvl="1"/>
            <a:endParaRPr lang="en-GB" sz="2400" dirty="0"/>
          </a:p>
          <a:p>
            <a:r>
              <a:rPr lang="en-GB" sz="2800" dirty="0"/>
              <a:t>Reporting</a:t>
            </a:r>
          </a:p>
          <a:p>
            <a:pPr lvl="1"/>
            <a:r>
              <a:rPr lang="en-GB" sz="2400" dirty="0"/>
              <a:t>Anonymity</a:t>
            </a:r>
          </a:p>
        </p:txBody>
      </p:sp>
    </p:spTree>
    <p:extLst>
      <p:ext uri="{BB962C8B-B14F-4D97-AF65-F5344CB8AC3E}">
        <p14:creationId xmlns:p14="http://schemas.microsoft.com/office/powerpoint/2010/main" val="69004757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Interacting with People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4709" y="1186774"/>
            <a:ext cx="8182635" cy="5671225"/>
          </a:xfrm>
        </p:spPr>
        <p:txBody>
          <a:bodyPr/>
          <a:lstStyle/>
          <a:p>
            <a:r>
              <a:rPr lang="en-GB" sz="2200" dirty="0"/>
              <a:t>Interviews</a:t>
            </a:r>
          </a:p>
          <a:p>
            <a:pPr lvl="1"/>
            <a:r>
              <a:rPr lang="en-GB" sz="2200" dirty="0"/>
              <a:t>Always provide interviewees with an explanation of what your research is and how their cooperating will help further this</a:t>
            </a:r>
          </a:p>
          <a:p>
            <a:pPr lvl="1"/>
            <a:r>
              <a:rPr lang="en-GB" sz="2200" dirty="0"/>
              <a:t>Get them to sign a release agreeing to take part in the research</a:t>
            </a:r>
          </a:p>
          <a:p>
            <a:pPr lvl="1"/>
            <a:r>
              <a:rPr lang="en-GB" sz="2200" dirty="0"/>
              <a:t>Allow them to not answer questions if they don’t want to</a:t>
            </a:r>
          </a:p>
          <a:p>
            <a:pPr lvl="1"/>
            <a:r>
              <a:rPr lang="en-GB" sz="2200" dirty="0"/>
              <a:t>Allow them to end the interview or drop out of the research at any time (even after the end of the interview)</a:t>
            </a:r>
          </a:p>
          <a:p>
            <a:pPr lvl="1"/>
            <a:endParaRPr lang="en-GB" sz="2200" dirty="0"/>
          </a:p>
          <a:p>
            <a:r>
              <a:rPr lang="en-GB" sz="2200" dirty="0"/>
              <a:t>Record these, or you will forget what people told you</a:t>
            </a:r>
          </a:p>
        </p:txBody>
      </p:sp>
    </p:spTree>
    <p:extLst>
      <p:ext uri="{BB962C8B-B14F-4D97-AF65-F5344CB8AC3E}">
        <p14:creationId xmlns:p14="http://schemas.microsoft.com/office/powerpoint/2010/main" val="141524635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Interacting with People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4286" y="1417638"/>
            <a:ext cx="8182635" cy="4131129"/>
          </a:xfrm>
        </p:spPr>
        <p:txBody>
          <a:bodyPr/>
          <a:lstStyle/>
          <a:p>
            <a:r>
              <a:rPr lang="en-GB" sz="2400" dirty="0"/>
              <a:t>Questionnaires</a:t>
            </a:r>
          </a:p>
          <a:p>
            <a:pPr lvl="1"/>
            <a:r>
              <a:rPr lang="en-GB" sz="2000" dirty="0">
                <a:sym typeface="Wingdings" panose="05000000000000000000" pitchFamily="2" charset="2"/>
              </a:rPr>
              <a:t>Closed questions – yes/no answers</a:t>
            </a:r>
          </a:p>
          <a:p>
            <a:pPr lvl="1"/>
            <a:r>
              <a:rPr lang="en-GB" sz="2000" dirty="0">
                <a:sym typeface="Wingdings" panose="05000000000000000000" pitchFamily="2" charset="2"/>
              </a:rPr>
              <a:t>Open questions – respondents get to write in whatever the want</a:t>
            </a:r>
          </a:p>
          <a:p>
            <a:pPr lvl="2"/>
            <a:r>
              <a:rPr lang="en-GB" sz="1800" dirty="0">
                <a:sym typeface="Wingdings" panose="05000000000000000000" pitchFamily="2" charset="2"/>
              </a:rPr>
              <a:t>Ask yourself ‘can they interpret the question in any way other than the way I want them to?’</a:t>
            </a:r>
          </a:p>
          <a:p>
            <a:pPr lvl="1"/>
            <a:r>
              <a:rPr lang="en-GB" sz="2000" dirty="0">
                <a:sym typeface="Wingdings" panose="05000000000000000000" pitchFamily="2" charset="2"/>
              </a:rPr>
              <a:t>Likert scale – 5 point scale</a:t>
            </a:r>
          </a:p>
          <a:p>
            <a:pPr lvl="2"/>
            <a:r>
              <a:rPr lang="en-GB" sz="1800" dirty="0">
                <a:sym typeface="Wingdings" panose="05000000000000000000" pitchFamily="2" charset="2"/>
              </a:rPr>
              <a:t>Word the questions so that respondents don’t automatically pick the same number </a:t>
            </a:r>
          </a:p>
          <a:p>
            <a:pPr lvl="3"/>
            <a:r>
              <a:rPr lang="en-GB" sz="1600" dirty="0">
                <a:sym typeface="Wingdings" panose="05000000000000000000" pitchFamily="2" charset="2"/>
              </a:rPr>
              <a:t>How much do you agree with …</a:t>
            </a:r>
          </a:p>
          <a:p>
            <a:pPr lvl="3"/>
            <a:r>
              <a:rPr lang="en-GB" sz="1600" dirty="0">
                <a:sym typeface="Wingdings" panose="05000000000000000000" pitchFamily="2" charset="2"/>
              </a:rPr>
              <a:t>How much do you disagree with …</a:t>
            </a:r>
          </a:p>
          <a:p>
            <a:pPr lvl="1"/>
            <a:r>
              <a:rPr lang="en-GB" sz="2000" dirty="0">
                <a:sym typeface="Wingdings" panose="05000000000000000000" pitchFamily="2" charset="2"/>
              </a:rPr>
              <a:t>Aim for 30+ respondents if at all possible</a:t>
            </a:r>
          </a:p>
          <a:p>
            <a:pPr lvl="2"/>
            <a:r>
              <a:rPr lang="en-GB" sz="1800" dirty="0">
                <a:sym typeface="Wingdings" panose="05000000000000000000" pitchFamily="2" charset="2"/>
              </a:rPr>
              <a:t>The more, the merrier</a:t>
            </a:r>
          </a:p>
        </p:txBody>
      </p:sp>
    </p:spTree>
    <p:extLst>
      <p:ext uri="{BB962C8B-B14F-4D97-AF65-F5344CB8AC3E}">
        <p14:creationId xmlns:p14="http://schemas.microsoft.com/office/powerpoint/2010/main" val="46209596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Interacting with Data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93272" y="1417638"/>
            <a:ext cx="8229600" cy="3917032"/>
          </a:xfrm>
        </p:spPr>
        <p:txBody>
          <a:bodyPr/>
          <a:lstStyle/>
          <a:p>
            <a:r>
              <a:rPr lang="en-GB" sz="2800" dirty="0"/>
              <a:t>Confidential Data</a:t>
            </a:r>
          </a:p>
          <a:p>
            <a:pPr lvl="1"/>
            <a:r>
              <a:rPr lang="en-GB" sz="2400" dirty="0"/>
              <a:t>If you are dealing with data provided by a partner company you may be asked to sign a Non-Disclosure Agreement, or to delete it at the end of the project</a:t>
            </a:r>
          </a:p>
          <a:p>
            <a:pPr lvl="1"/>
            <a:r>
              <a:rPr lang="en-GB" sz="2400" dirty="0"/>
              <a:t>Password protect any data that you’re given and do not share it with anyone other than your project supervisor</a:t>
            </a:r>
          </a:p>
          <a:p>
            <a:pPr lvl="1"/>
            <a:r>
              <a:rPr lang="en-GB" sz="2400" dirty="0"/>
              <a:t>If you are asked to delete it at the end of the project, email your partner contact to confirm that you’ve done it</a:t>
            </a:r>
          </a:p>
        </p:txBody>
      </p:sp>
    </p:spTree>
    <p:extLst>
      <p:ext uri="{BB962C8B-B14F-4D97-AF65-F5344CB8AC3E}">
        <p14:creationId xmlns:p14="http://schemas.microsoft.com/office/powerpoint/2010/main" val="93458211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Interacting with GDPR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4709" y="1186775"/>
            <a:ext cx="8182635" cy="5570160"/>
          </a:xfrm>
        </p:spPr>
        <p:txBody>
          <a:bodyPr>
            <a:normAutofit/>
          </a:bodyPr>
          <a:lstStyle/>
          <a:p>
            <a:r>
              <a:rPr lang="en-GB" sz="2400" dirty="0"/>
              <a:t>The General Data Protection Regulation, as implemented by the Data Protection Act 2018</a:t>
            </a:r>
          </a:p>
          <a:p>
            <a:pPr lvl="1"/>
            <a:r>
              <a:rPr lang="en-GB" sz="2000" dirty="0">
                <a:hlinkClick r:id="rId2"/>
              </a:rPr>
              <a:t>https://ico.org.uk/for-organisations/guide-to-data-protection/guide-to-the-general-data-protection-regulation-gdpr/</a:t>
            </a:r>
            <a:endParaRPr lang="en-GB" sz="2000" dirty="0"/>
          </a:p>
          <a:p>
            <a:r>
              <a:rPr lang="en-GB" sz="2400" dirty="0"/>
              <a:t>Focuses on personal data and sensitive personal data</a:t>
            </a:r>
          </a:p>
          <a:p>
            <a:r>
              <a:rPr lang="en-GB" sz="2400" dirty="0"/>
              <a:t>Short form: </a:t>
            </a:r>
          </a:p>
          <a:p>
            <a:pPr lvl="1"/>
            <a:r>
              <a:rPr lang="en-GB" sz="2000" dirty="0"/>
              <a:t>Collect as little personal data as possible</a:t>
            </a:r>
          </a:p>
          <a:p>
            <a:pPr lvl="1"/>
            <a:r>
              <a:rPr lang="en-GB" sz="2000" dirty="0"/>
              <a:t>Password protect everything</a:t>
            </a:r>
          </a:p>
          <a:p>
            <a:pPr lvl="1"/>
            <a:r>
              <a:rPr lang="en-GB" sz="2000" dirty="0"/>
              <a:t>Store on EU/UK computers</a:t>
            </a:r>
          </a:p>
          <a:p>
            <a:pPr lvl="1"/>
            <a:r>
              <a:rPr lang="en-GB" sz="2000" dirty="0"/>
              <a:t>Delete someone’s data if they ask you to (exceptions apply)</a:t>
            </a:r>
          </a:p>
          <a:p>
            <a:pPr lvl="1"/>
            <a:r>
              <a:rPr lang="en-GB" sz="2000" dirty="0"/>
              <a:t>Delete all data once you’ve finished with it (exceptions apply)</a:t>
            </a:r>
          </a:p>
        </p:txBody>
      </p:sp>
    </p:spTree>
    <p:extLst>
      <p:ext uri="{BB962C8B-B14F-4D97-AF65-F5344CB8AC3E}">
        <p14:creationId xmlns:p14="http://schemas.microsoft.com/office/powerpoint/2010/main" val="387476037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Reporting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When writing up your project, do not identify interview/questionnaire respondents by name</a:t>
            </a:r>
          </a:p>
          <a:p>
            <a:pPr lvl="1"/>
            <a:r>
              <a:rPr lang="en-GB" dirty="0"/>
              <a:t>Anonymise your data – Respondent 4, a manager with a medium-sized construction company</a:t>
            </a:r>
          </a:p>
          <a:p>
            <a:pPr lvl="1"/>
            <a:r>
              <a:rPr lang="en-GB" dirty="0"/>
              <a:t>All part of GDPR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0803710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Ethics Form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4709" y="1186776"/>
            <a:ext cx="8182635" cy="4408482"/>
          </a:xfrm>
        </p:spPr>
        <p:txBody>
          <a:bodyPr/>
          <a:lstStyle/>
          <a:p>
            <a:r>
              <a:rPr lang="en-GB" sz="2800" dirty="0"/>
              <a:t>Before you can start your project you will need to complete (and have accepted) an Ethics Form</a:t>
            </a:r>
          </a:p>
          <a:p>
            <a:pPr lvl="1"/>
            <a:r>
              <a:rPr lang="en-GB" sz="2400" dirty="0">
                <a:hlinkClick r:id="rId2"/>
              </a:rPr>
              <a:t>https://www.uwtsd.ac.uk/media/uwtsd-website/content-assets/documents/academic-office/aqh-appendices/pg/PG2-Application_for_Ethical_Approval_10-2020.docx</a:t>
            </a:r>
            <a:endParaRPr lang="en-GB" sz="2400" dirty="0"/>
          </a:p>
          <a:p>
            <a:pPr lvl="1"/>
            <a:r>
              <a:rPr lang="en-GB" sz="2400" dirty="0"/>
              <a:t>The aim is to have this accepted at Institute level rather than have it go up to the University Research Ethics Committee</a:t>
            </a:r>
          </a:p>
          <a:p>
            <a:pPr lvl="1"/>
            <a:r>
              <a:rPr lang="en-GB" sz="2400" dirty="0"/>
              <a:t>ACE staff will help you formulate your project so that this is possible</a:t>
            </a:r>
          </a:p>
        </p:txBody>
      </p:sp>
    </p:spTree>
    <p:extLst>
      <p:ext uri="{BB962C8B-B14F-4D97-AF65-F5344CB8AC3E}">
        <p14:creationId xmlns:p14="http://schemas.microsoft.com/office/powerpoint/2010/main" val="14910920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Do I Do If?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2800" dirty="0"/>
              <a:t>ACE staff have a lot of experience dealing with ethical issues</a:t>
            </a:r>
          </a:p>
          <a:p>
            <a:r>
              <a:rPr lang="en-GB" sz="2800" dirty="0"/>
              <a:t>If you don’t know what to do in a particular situation, ASK</a:t>
            </a:r>
          </a:p>
          <a:p>
            <a:r>
              <a:rPr lang="en-GB" sz="2800" dirty="0"/>
              <a:t>If it’s something that the your supervisor doesn’t know, they’ll know who to ask</a:t>
            </a:r>
          </a:p>
        </p:txBody>
      </p:sp>
    </p:spTree>
    <p:extLst>
      <p:ext uri="{BB962C8B-B14F-4D97-AF65-F5344CB8AC3E}">
        <p14:creationId xmlns:p14="http://schemas.microsoft.com/office/powerpoint/2010/main" val="262342358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750771" y="1854192"/>
            <a:ext cx="5769772" cy="2755908"/>
          </a:xfrm>
        </p:spPr>
        <p:txBody>
          <a:bodyPr/>
          <a:lstStyle/>
          <a:p>
            <a:r>
              <a:rPr lang="en-GB" sz="3600" dirty="0"/>
              <a:t>Good luck with your projects!</a:t>
            </a:r>
          </a:p>
        </p:txBody>
      </p:sp>
    </p:spTree>
    <p:extLst>
      <p:ext uri="{BB962C8B-B14F-4D97-AF65-F5344CB8AC3E}">
        <p14:creationId xmlns:p14="http://schemas.microsoft.com/office/powerpoint/2010/main" val="2009899458"/>
      </p:ext>
    </p:extLst>
  </p:cSld>
  <p:clrMapOvr>
    <a:masterClrMapping/>
  </p:clrMapOvr>
</p:sld>
</file>

<file path=ppt/theme/theme1.xml><?xml version="1.0" encoding="utf-8"?>
<a:theme xmlns:a="http://schemas.openxmlformats.org/drawingml/2006/main" name="UWTSD_Theme1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UWTSD_Theme1" id="{A5D8390F-7E0A-45BE-B39C-0DFDE26FF461}" vid="{16500B77-7187-4C1B-A680-3D708B182E1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UWTSD_Theme1</Template>
  <TotalTime>0</TotalTime>
  <Words>1359</Words>
  <Application>Microsoft Office PowerPoint</Application>
  <PresentationFormat>On-screen Show (4:3)</PresentationFormat>
  <Paragraphs>167</Paragraphs>
  <Slides>26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30" baseType="lpstr">
      <vt:lpstr>Arial</vt:lpstr>
      <vt:lpstr>Myriad Pro</vt:lpstr>
      <vt:lpstr>Wingdings</vt:lpstr>
      <vt:lpstr>UWTSD_Theme1</vt:lpstr>
      <vt:lpstr>ACFA7004 – Research Methods and Professional Development  Ethics for STEM Research</vt:lpstr>
      <vt:lpstr>What are ‘ethics’?</vt:lpstr>
      <vt:lpstr>Morality, Ethics, &amp; the Law</vt:lpstr>
      <vt:lpstr>What do you think are ethical issues in your fields today ?</vt:lpstr>
      <vt:lpstr>Problem Areas – Civil Engineering</vt:lpstr>
      <vt:lpstr>International Ethics Standards</vt:lpstr>
      <vt:lpstr>International Ethics Standards</vt:lpstr>
      <vt:lpstr>International Ethics Standards</vt:lpstr>
      <vt:lpstr>Problem Areas – Computing</vt:lpstr>
      <vt:lpstr>Ten Commandments (1/2)</vt:lpstr>
      <vt:lpstr>Ten Commandments (2/2)</vt:lpstr>
      <vt:lpstr>Problem Areas – Automotive</vt:lpstr>
      <vt:lpstr>Which of these do you think are going to be the biggest problems?</vt:lpstr>
      <vt:lpstr>Ethics Within The University</vt:lpstr>
      <vt:lpstr>An Ethical Code for Research</vt:lpstr>
      <vt:lpstr>An Ethical Code for Research</vt:lpstr>
      <vt:lpstr>How might you come across ethical issues in your project?</vt:lpstr>
      <vt:lpstr>Common Ethical Issues</vt:lpstr>
      <vt:lpstr>Interacting with People</vt:lpstr>
      <vt:lpstr>Interacting with People</vt:lpstr>
      <vt:lpstr>Interacting with Data</vt:lpstr>
      <vt:lpstr>Interacting with GDPR</vt:lpstr>
      <vt:lpstr>Reporting</vt:lpstr>
      <vt:lpstr>The Ethics Form</vt:lpstr>
      <vt:lpstr>What Do I Do If?</vt:lpstr>
      <vt:lpstr>Good luck with your projects!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Nik Whitehead</dc:creator>
  <cp:lastModifiedBy>Aliyu Sambo</cp:lastModifiedBy>
  <cp:revision>25</cp:revision>
  <dcterms:created xsi:type="dcterms:W3CDTF">2019-10-23T08:22:56Z</dcterms:created>
  <dcterms:modified xsi:type="dcterms:W3CDTF">2025-03-04T07:13:13Z</dcterms:modified>
</cp:coreProperties>
</file>