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5"/>
  </p:handoutMasterIdLst>
  <p:sldIdLst>
    <p:sldId id="256" r:id="rId3"/>
  </p:sldIdLst>
  <p:sldSz cx="32918400" cy="21945600"/>
  <p:notesSz cx="7004050" cy="9290050"/>
  <p:defaultTextStyle>
    <a:defPPr>
      <a:defRPr lang="en-US"/>
    </a:defPPr>
    <a:lvl1pPr marL="0" algn="l" defTabSz="2350770" rtl="0" eaLnBrk="1" latinLnBrk="0" hangingPunct="1">
      <a:defRPr sz="4600" kern="1200">
        <a:solidFill>
          <a:schemeClr val="tx1"/>
        </a:solidFill>
        <a:latin typeface="+mn-lt"/>
        <a:ea typeface="+mn-ea"/>
        <a:cs typeface="+mn-cs"/>
      </a:defRPr>
    </a:lvl1pPr>
    <a:lvl2pPr marL="1175385" algn="l" defTabSz="2350770" rtl="0" eaLnBrk="1" latinLnBrk="0" hangingPunct="1">
      <a:defRPr sz="4600" kern="1200">
        <a:solidFill>
          <a:schemeClr val="tx1"/>
        </a:solidFill>
        <a:latin typeface="+mn-lt"/>
        <a:ea typeface="+mn-ea"/>
        <a:cs typeface="+mn-cs"/>
      </a:defRPr>
    </a:lvl2pPr>
    <a:lvl3pPr marL="2350770" algn="l" defTabSz="2350770" rtl="0" eaLnBrk="1" latinLnBrk="0" hangingPunct="1">
      <a:defRPr sz="4600" kern="1200">
        <a:solidFill>
          <a:schemeClr val="tx1"/>
        </a:solidFill>
        <a:latin typeface="+mn-lt"/>
        <a:ea typeface="+mn-ea"/>
        <a:cs typeface="+mn-cs"/>
      </a:defRPr>
    </a:lvl3pPr>
    <a:lvl4pPr marL="3526155" algn="l" defTabSz="2350770" rtl="0" eaLnBrk="1" latinLnBrk="0" hangingPunct="1">
      <a:defRPr sz="4600" kern="1200">
        <a:solidFill>
          <a:schemeClr val="tx1"/>
        </a:solidFill>
        <a:latin typeface="+mn-lt"/>
        <a:ea typeface="+mn-ea"/>
        <a:cs typeface="+mn-cs"/>
      </a:defRPr>
    </a:lvl4pPr>
    <a:lvl5pPr marL="4700905" algn="l" defTabSz="2350770" rtl="0" eaLnBrk="1" latinLnBrk="0" hangingPunct="1">
      <a:defRPr sz="4600" kern="1200">
        <a:solidFill>
          <a:schemeClr val="tx1"/>
        </a:solidFill>
        <a:latin typeface="+mn-lt"/>
        <a:ea typeface="+mn-ea"/>
        <a:cs typeface="+mn-cs"/>
      </a:defRPr>
    </a:lvl5pPr>
    <a:lvl6pPr marL="5876290" algn="l" defTabSz="2350770" rtl="0" eaLnBrk="1" latinLnBrk="0" hangingPunct="1">
      <a:defRPr sz="4600" kern="1200">
        <a:solidFill>
          <a:schemeClr val="tx1"/>
        </a:solidFill>
        <a:latin typeface="+mn-lt"/>
        <a:ea typeface="+mn-ea"/>
        <a:cs typeface="+mn-cs"/>
      </a:defRPr>
    </a:lvl6pPr>
    <a:lvl7pPr marL="7051675" algn="l" defTabSz="2350770" rtl="0" eaLnBrk="1" latinLnBrk="0" hangingPunct="1">
      <a:defRPr sz="4600" kern="1200">
        <a:solidFill>
          <a:schemeClr val="tx1"/>
        </a:solidFill>
        <a:latin typeface="+mn-lt"/>
        <a:ea typeface="+mn-ea"/>
        <a:cs typeface="+mn-cs"/>
      </a:defRPr>
    </a:lvl7pPr>
    <a:lvl8pPr marL="8227060" algn="l" defTabSz="2350770" rtl="0" eaLnBrk="1" latinLnBrk="0" hangingPunct="1">
      <a:defRPr sz="4600" kern="1200">
        <a:solidFill>
          <a:schemeClr val="tx1"/>
        </a:solidFill>
        <a:latin typeface="+mn-lt"/>
        <a:ea typeface="+mn-ea"/>
        <a:cs typeface="+mn-cs"/>
      </a:defRPr>
    </a:lvl8pPr>
    <a:lvl9pPr marL="9402445" algn="l" defTabSz="2350770" rtl="0" eaLnBrk="1" latinLnBrk="0" hangingPunct="1">
      <a:defRPr sz="46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60" autoAdjust="0"/>
    <p:restoredTop sz="94676" autoAdjust="0"/>
  </p:normalViewPr>
  <p:slideViewPr>
    <p:cSldViewPr>
      <p:cViewPr varScale="1">
        <p:scale>
          <a:sx n="28" d="100"/>
          <a:sy n="28" d="100"/>
        </p:scale>
        <p:origin x="-1854" y="-138"/>
      </p:cViewPr>
      <p:guideLst>
        <p:guide orient="horz" pos="6925"/>
        <p:guide pos="10368"/>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69" d="100"/>
          <a:sy n="69" d="100"/>
        </p:scale>
        <p:origin x="-3270" y="-90"/>
      </p:cViewPr>
      <p:guideLst>
        <p:guide orient="horz" pos="2931"/>
        <p:guide pos="2206"/>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7" Type="http://schemas.openxmlformats.org/officeDocument/2006/relationships/viewProps" Target="viewProps.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5300"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967163" y="0"/>
            <a:ext cx="3035300" cy="465138"/>
          </a:xfrm>
          <a:prstGeom prst="rect">
            <a:avLst/>
          </a:prstGeom>
        </p:spPr>
        <p:txBody>
          <a:bodyPr vert="horz" lIns="91440" tIns="45720" rIns="91440" bIns="45720" rtlCol="0"/>
          <a:lstStyle>
            <a:lvl1pPr algn="r">
              <a:defRPr sz="1200"/>
            </a:lvl1pPr>
          </a:lstStyle>
          <a:p>
            <a:fld id="{FF66CDD7-09B6-4BB3-9069-2B95837CCCB2}" type="datetimeFigureOut">
              <a:rPr lang="en-US" smtClean="0"/>
            </a:fld>
            <a:endParaRPr lang="en-US"/>
          </a:p>
        </p:txBody>
      </p:sp>
      <p:sp>
        <p:nvSpPr>
          <p:cNvPr id="4" name="Footer Placeholder 3"/>
          <p:cNvSpPr>
            <a:spLocks noGrp="1"/>
          </p:cNvSpPr>
          <p:nvPr>
            <p:ph type="ftr" sz="quarter" idx="2"/>
          </p:nvPr>
        </p:nvSpPr>
        <p:spPr>
          <a:xfrm>
            <a:off x="0" y="8823325"/>
            <a:ext cx="3035300" cy="46513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967163" y="8823325"/>
            <a:ext cx="3035300" cy="465138"/>
          </a:xfrm>
          <a:prstGeom prst="rect">
            <a:avLst/>
          </a:prstGeom>
        </p:spPr>
        <p:txBody>
          <a:bodyPr vert="horz" lIns="91440" tIns="45720" rIns="91440" bIns="45720" rtlCol="0" anchor="b"/>
          <a:lstStyle>
            <a:lvl1pPr algn="r">
              <a:defRPr sz="1200"/>
            </a:lvl1pPr>
          </a:lstStyle>
          <a:p>
            <a:fld id="{0479BA33-46DD-4DE6-9BEC-D9D96B7B704D}" type="slidenum">
              <a:rPr lang="en-US" smtClean="0"/>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35088" cy="466116"/>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967341" y="0"/>
            <a:ext cx="3035088" cy="466116"/>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715010" y="1161256"/>
            <a:ext cx="5574030" cy="3135392"/>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00405" y="4470837"/>
            <a:ext cx="5603240" cy="3657957"/>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823935"/>
            <a:ext cx="3035088" cy="466115"/>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967341" y="8823935"/>
            <a:ext cx="3035088" cy="466115"/>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a:solidFill>
            <a:schemeClr val="bg1"/>
          </a:solidFill>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5" name="Rectangle 14"/>
          <p:cNvSpPr/>
          <p:nvPr userDrawn="1"/>
        </p:nvSpPr>
        <p:spPr>
          <a:xfrm>
            <a:off x="32369760" y="0"/>
            <a:ext cx="548640" cy="21945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6" name="Rectangle 15"/>
          <p:cNvSpPr/>
          <p:nvPr userDrawn="1"/>
        </p:nvSpPr>
        <p:spPr>
          <a:xfrm>
            <a:off x="-2" y="0"/>
            <a:ext cx="548640" cy="21945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7" name="Rectangle 16"/>
          <p:cNvSpPr/>
          <p:nvPr userDrawn="1"/>
        </p:nvSpPr>
        <p:spPr>
          <a:xfrm>
            <a:off x="0" y="0"/>
            <a:ext cx="32918400" cy="2743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8" name="Rectangle 17"/>
          <p:cNvSpPr/>
          <p:nvPr userDrawn="1"/>
        </p:nvSpPr>
        <p:spPr>
          <a:xfrm>
            <a:off x="0" y="19202400"/>
            <a:ext cx="32918400" cy="2743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1" name="Instructions"/>
          <p:cNvSpPr/>
          <p:nvPr userDrawn="1"/>
        </p:nvSpPr>
        <p:spPr>
          <a:xfrm>
            <a:off x="-7680960" y="0"/>
            <a:ext cx="7132320" cy="21945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2428" tIns="122428" rIns="122428" bIns="122428" rtlCol="0" anchor="t"/>
          <a:lstStyle>
            <a:defPPr>
              <a:defRPr lang="en-US"/>
            </a:defPPr>
            <a:lvl1pPr marL="0" algn="l" defTabSz="3686810" rtl="0" eaLnBrk="1" latinLnBrk="0" hangingPunct="1">
              <a:defRPr sz="7260" kern="1200">
                <a:solidFill>
                  <a:schemeClr val="lt1"/>
                </a:solidFill>
                <a:latin typeface="+mn-lt"/>
                <a:ea typeface="+mn-ea"/>
                <a:cs typeface="+mn-cs"/>
              </a:defRPr>
            </a:lvl1pPr>
            <a:lvl2pPr marL="1843405" algn="l" defTabSz="3686810" rtl="0" eaLnBrk="1" latinLnBrk="0" hangingPunct="1">
              <a:defRPr sz="7260" kern="1200">
                <a:solidFill>
                  <a:schemeClr val="lt1"/>
                </a:solidFill>
                <a:latin typeface="+mn-lt"/>
                <a:ea typeface="+mn-ea"/>
                <a:cs typeface="+mn-cs"/>
              </a:defRPr>
            </a:lvl2pPr>
            <a:lvl3pPr marL="3686810" algn="l" defTabSz="3686810" rtl="0" eaLnBrk="1" latinLnBrk="0" hangingPunct="1">
              <a:defRPr sz="7260" kern="1200">
                <a:solidFill>
                  <a:schemeClr val="lt1"/>
                </a:solidFill>
                <a:latin typeface="+mn-lt"/>
                <a:ea typeface="+mn-ea"/>
                <a:cs typeface="+mn-cs"/>
              </a:defRPr>
            </a:lvl3pPr>
            <a:lvl4pPr marL="5530215" algn="l" defTabSz="3686810" rtl="0" eaLnBrk="1" latinLnBrk="0" hangingPunct="1">
              <a:defRPr sz="7260" kern="1200">
                <a:solidFill>
                  <a:schemeClr val="lt1"/>
                </a:solidFill>
                <a:latin typeface="+mn-lt"/>
                <a:ea typeface="+mn-ea"/>
                <a:cs typeface="+mn-cs"/>
              </a:defRPr>
            </a:lvl4pPr>
            <a:lvl5pPr marL="7373620" algn="l" defTabSz="3686810" rtl="0" eaLnBrk="1" latinLnBrk="0" hangingPunct="1">
              <a:defRPr sz="7260" kern="1200">
                <a:solidFill>
                  <a:schemeClr val="lt1"/>
                </a:solidFill>
                <a:latin typeface="+mn-lt"/>
                <a:ea typeface="+mn-ea"/>
                <a:cs typeface="+mn-cs"/>
              </a:defRPr>
            </a:lvl5pPr>
            <a:lvl6pPr marL="9217025" algn="l" defTabSz="3686810" rtl="0" eaLnBrk="1" latinLnBrk="0" hangingPunct="1">
              <a:defRPr sz="7260" kern="1200">
                <a:solidFill>
                  <a:schemeClr val="lt1"/>
                </a:solidFill>
                <a:latin typeface="+mn-lt"/>
                <a:ea typeface="+mn-ea"/>
                <a:cs typeface="+mn-cs"/>
              </a:defRPr>
            </a:lvl6pPr>
            <a:lvl7pPr marL="11060430" algn="l" defTabSz="3686810" rtl="0" eaLnBrk="1" latinLnBrk="0" hangingPunct="1">
              <a:defRPr sz="7260" kern="1200">
                <a:solidFill>
                  <a:schemeClr val="lt1"/>
                </a:solidFill>
                <a:latin typeface="+mn-lt"/>
                <a:ea typeface="+mn-ea"/>
                <a:cs typeface="+mn-cs"/>
              </a:defRPr>
            </a:lvl7pPr>
            <a:lvl8pPr marL="12903835" algn="l" defTabSz="3686810" rtl="0" eaLnBrk="1" latinLnBrk="0" hangingPunct="1">
              <a:defRPr sz="7260" kern="1200">
                <a:solidFill>
                  <a:schemeClr val="lt1"/>
                </a:solidFill>
                <a:latin typeface="+mn-lt"/>
                <a:ea typeface="+mn-ea"/>
                <a:cs typeface="+mn-cs"/>
              </a:defRPr>
            </a:lvl8pPr>
            <a:lvl9pPr marL="14747240" algn="l" defTabSz="3686810" rtl="0" eaLnBrk="1" latinLnBrk="0" hangingPunct="1">
              <a:defRPr sz="7260" kern="1200">
                <a:solidFill>
                  <a:schemeClr val="lt1"/>
                </a:solidFill>
                <a:latin typeface="+mn-lt"/>
                <a:ea typeface="+mn-ea"/>
                <a:cs typeface="+mn-cs"/>
              </a:defRPr>
            </a:lvl9pPr>
          </a:lstStyle>
          <a:p>
            <a:pPr lvl="0">
              <a:spcBef>
                <a:spcPts val="0"/>
              </a:spcBef>
              <a:spcAft>
                <a:spcPts val="1285"/>
              </a:spcAft>
            </a:pPr>
            <a:r>
              <a:rPr lang="en-US" sz="4700" dirty="0" smtClean="0">
                <a:solidFill>
                  <a:srgbClr val="7F7F7F"/>
                </a:solidFill>
                <a:latin typeface="Calibri" panose="020F0502020204030204" pitchFamily="34" charset="0"/>
                <a:cs typeface="Calibri" panose="020F0502020204030204" pitchFamily="34" charset="0"/>
              </a:rPr>
              <a:t>Poster Print Size:</a:t>
            </a:r>
            <a:endParaRPr sz="4700" dirty="0">
              <a:solidFill>
                <a:srgbClr val="7F7F7F"/>
              </a:solidFill>
              <a:latin typeface="Calibri" panose="020F0502020204030204" pitchFamily="34" charset="0"/>
              <a:cs typeface="Calibri" panose="020F0502020204030204" pitchFamily="34" charset="0"/>
            </a:endParaRPr>
          </a:p>
          <a:p>
            <a:pPr lvl="0">
              <a:spcBef>
                <a:spcPts val="0"/>
              </a:spcBef>
              <a:spcAft>
                <a:spcPts val="1285"/>
              </a:spcAft>
            </a:pPr>
            <a:r>
              <a:rPr lang="en-US" sz="3300" dirty="0" smtClean="0">
                <a:solidFill>
                  <a:srgbClr val="7F7F7F"/>
                </a:solidFill>
                <a:latin typeface="Calibri" panose="020F0502020204030204" pitchFamily="34" charset="0"/>
                <a:cs typeface="Calibri" panose="020F0502020204030204" pitchFamily="34" charset="0"/>
              </a:rPr>
              <a:t>This poster template is 24” high by 36” wide. It can be used to print any poster with a 2:3 aspect ratio including 36x54 and 48x72.</a:t>
            </a:r>
            <a:endParaRPr lang="en-US" sz="3300" dirty="0" smtClean="0">
              <a:solidFill>
                <a:srgbClr val="7F7F7F"/>
              </a:solidFill>
              <a:latin typeface="Calibri" panose="020F0502020204030204" pitchFamily="34" charset="0"/>
              <a:cs typeface="Calibri" panose="020F0502020204030204" pitchFamily="34" charset="0"/>
            </a:endParaRPr>
          </a:p>
          <a:p>
            <a:pPr lvl="0">
              <a:spcBef>
                <a:spcPts val="0"/>
              </a:spcBef>
              <a:spcAft>
                <a:spcPts val="1285"/>
              </a:spcAft>
            </a:pPr>
            <a:r>
              <a:rPr lang="en-US" sz="4700" dirty="0" smtClean="0">
                <a:solidFill>
                  <a:srgbClr val="7F7F7F"/>
                </a:solidFill>
                <a:latin typeface="Calibri" panose="020F0502020204030204" pitchFamily="34" charset="0"/>
                <a:cs typeface="Calibri" panose="020F0502020204030204" pitchFamily="34" charset="0"/>
              </a:rPr>
              <a:t>Placeholders</a:t>
            </a:r>
            <a:r>
              <a:rPr sz="4700" dirty="0" smtClean="0">
                <a:solidFill>
                  <a:srgbClr val="7F7F7F"/>
                </a:solidFill>
                <a:latin typeface="Calibri" panose="020F0502020204030204" pitchFamily="34" charset="0"/>
                <a:cs typeface="Calibri" panose="020F0502020204030204" pitchFamily="34" charset="0"/>
              </a:rPr>
              <a:t>:</a:t>
            </a:r>
            <a:endParaRPr sz="4700" dirty="0">
              <a:solidFill>
                <a:srgbClr val="7F7F7F"/>
              </a:solidFill>
              <a:latin typeface="Calibri" panose="020F0502020204030204" pitchFamily="34" charset="0"/>
              <a:cs typeface="Calibri" panose="020F0502020204030204" pitchFamily="34" charset="0"/>
            </a:endParaRPr>
          </a:p>
          <a:p>
            <a:pPr lvl="0">
              <a:spcBef>
                <a:spcPts val="0"/>
              </a:spcBef>
              <a:spcAft>
                <a:spcPts val="1285"/>
              </a:spcAft>
            </a:pPr>
            <a:r>
              <a:rPr sz="3300" dirty="0">
                <a:solidFill>
                  <a:srgbClr val="7F7F7F"/>
                </a:solidFill>
                <a:latin typeface="Calibri" panose="020F0502020204030204" pitchFamily="34" charset="0"/>
                <a:cs typeface="Calibri" panose="020F0502020204030204" pitchFamily="34" charset="0"/>
              </a:rPr>
              <a:t>The </a:t>
            </a:r>
            <a:r>
              <a:rPr lang="en-US" sz="3300" dirty="0" smtClean="0">
                <a:solidFill>
                  <a:srgbClr val="7F7F7F"/>
                </a:solidFill>
                <a:latin typeface="Calibri" panose="020F0502020204030204" pitchFamily="34" charset="0"/>
                <a:cs typeface="Calibri" panose="020F0502020204030204" pitchFamily="34" charset="0"/>
              </a:rPr>
              <a:t>various elements included</a:t>
            </a:r>
            <a:r>
              <a:rPr sz="3300" dirty="0" smtClean="0">
                <a:solidFill>
                  <a:srgbClr val="7F7F7F"/>
                </a:solidFill>
                <a:latin typeface="Calibri" panose="020F0502020204030204" pitchFamily="34" charset="0"/>
                <a:cs typeface="Calibri" panose="020F0502020204030204" pitchFamily="34" charset="0"/>
              </a:rPr>
              <a:t> </a:t>
            </a:r>
            <a:r>
              <a:rPr sz="3300" dirty="0">
                <a:solidFill>
                  <a:srgbClr val="7F7F7F"/>
                </a:solidFill>
                <a:latin typeface="Calibri" panose="020F0502020204030204" pitchFamily="34" charset="0"/>
                <a:cs typeface="Calibri" panose="020F0502020204030204" pitchFamily="34" charset="0"/>
              </a:rPr>
              <a:t>in this </a:t>
            </a:r>
            <a:r>
              <a:rPr lang="en-US" sz="3300" dirty="0" smtClean="0">
                <a:solidFill>
                  <a:srgbClr val="7F7F7F"/>
                </a:solidFill>
                <a:latin typeface="Calibri" panose="020F0502020204030204" pitchFamily="34" charset="0"/>
                <a:cs typeface="Calibri" panose="020F0502020204030204" pitchFamily="34" charset="0"/>
              </a:rPr>
              <a:t>poster are ones</a:t>
            </a:r>
            <a:r>
              <a:rPr lang="en-US" sz="3300" baseline="0" dirty="0" smtClean="0">
                <a:solidFill>
                  <a:srgbClr val="7F7F7F"/>
                </a:solidFill>
                <a:latin typeface="Calibri" panose="020F0502020204030204" pitchFamily="34" charset="0"/>
                <a:cs typeface="Calibri" panose="020F0502020204030204" pitchFamily="34" charset="0"/>
              </a:rPr>
              <a:t> we often see in medical, research, and scientific posters.</a:t>
            </a:r>
            <a:r>
              <a:rPr sz="3300" dirty="0" smtClean="0">
                <a:solidFill>
                  <a:srgbClr val="7F7F7F"/>
                </a:solidFill>
                <a:latin typeface="Calibri" panose="020F0502020204030204" pitchFamily="34" charset="0"/>
                <a:cs typeface="Calibri" panose="020F0502020204030204" pitchFamily="34" charset="0"/>
              </a:rPr>
              <a:t> </a:t>
            </a:r>
            <a:r>
              <a:rPr lang="en-US" sz="3300" dirty="0" smtClean="0">
                <a:solidFill>
                  <a:srgbClr val="7F7F7F"/>
                </a:solidFill>
                <a:latin typeface="Calibri" panose="020F0502020204030204" pitchFamily="34" charset="0"/>
                <a:cs typeface="Calibri" panose="020F0502020204030204" pitchFamily="34" charset="0"/>
              </a:rPr>
              <a:t>Feel</a:t>
            </a:r>
            <a:r>
              <a:rPr lang="en-US" sz="3300" baseline="0" dirty="0" smtClean="0">
                <a:solidFill>
                  <a:srgbClr val="7F7F7F"/>
                </a:solidFill>
                <a:latin typeface="Calibri" panose="020F0502020204030204" pitchFamily="34" charset="0"/>
                <a:cs typeface="Calibri" panose="020F0502020204030204" pitchFamily="34" charset="0"/>
              </a:rPr>
              <a:t> free to edit, move,  add, and delete items, or change the layout to suit your needs. Always check with your conference organizer for specific requirements.</a:t>
            </a:r>
            <a:endParaRPr lang="en-US" sz="3300" baseline="0" dirty="0" smtClean="0">
              <a:solidFill>
                <a:srgbClr val="7F7F7F"/>
              </a:solidFill>
              <a:latin typeface="Calibri" panose="020F0502020204030204" pitchFamily="34" charset="0"/>
              <a:cs typeface="Calibri" panose="020F0502020204030204" pitchFamily="34" charset="0"/>
            </a:endParaRPr>
          </a:p>
          <a:p>
            <a:pPr lvl="0">
              <a:spcBef>
                <a:spcPts val="0"/>
              </a:spcBef>
              <a:spcAft>
                <a:spcPts val="1285"/>
              </a:spcAft>
            </a:pPr>
            <a:r>
              <a:rPr lang="en-US" sz="4700" dirty="0" smtClean="0">
                <a:solidFill>
                  <a:srgbClr val="7F7F7F"/>
                </a:solidFill>
                <a:latin typeface="Calibri" panose="020F0502020204030204" pitchFamily="34" charset="0"/>
                <a:cs typeface="Calibri" panose="020F0502020204030204" pitchFamily="34" charset="0"/>
              </a:rPr>
              <a:t>Image</a:t>
            </a:r>
            <a:r>
              <a:rPr lang="en-US" sz="4700" baseline="0" dirty="0" smtClean="0">
                <a:solidFill>
                  <a:srgbClr val="7F7F7F"/>
                </a:solidFill>
                <a:latin typeface="Calibri" panose="020F0502020204030204" pitchFamily="34" charset="0"/>
                <a:cs typeface="Calibri" panose="020F0502020204030204" pitchFamily="34" charset="0"/>
              </a:rPr>
              <a:t> Quality</a:t>
            </a:r>
            <a:r>
              <a:rPr lang="en-US" sz="4700" dirty="0" smtClean="0">
                <a:solidFill>
                  <a:srgbClr val="7F7F7F"/>
                </a:solidFill>
                <a:latin typeface="Calibri" panose="020F0502020204030204" pitchFamily="34" charset="0"/>
                <a:cs typeface="Calibri" panose="020F0502020204030204" pitchFamily="34" charset="0"/>
              </a:rPr>
              <a:t>:</a:t>
            </a:r>
            <a:endParaRPr lang="en-US" sz="4700" dirty="0" smtClean="0">
              <a:solidFill>
                <a:srgbClr val="7F7F7F"/>
              </a:solidFill>
              <a:latin typeface="Calibri" panose="020F0502020204030204" pitchFamily="34" charset="0"/>
              <a:cs typeface="Calibri" panose="020F0502020204030204" pitchFamily="34" charset="0"/>
            </a:endParaRPr>
          </a:p>
          <a:p>
            <a:pPr lvl="0">
              <a:spcBef>
                <a:spcPts val="0"/>
              </a:spcBef>
              <a:spcAft>
                <a:spcPts val="1285"/>
              </a:spcAft>
            </a:pPr>
            <a:r>
              <a:rPr lang="en-US" sz="3300" dirty="0" smtClean="0">
                <a:solidFill>
                  <a:srgbClr val="7F7F7F"/>
                </a:solidFill>
                <a:latin typeface="Calibri" panose="020F0502020204030204" pitchFamily="34" charset="0"/>
                <a:cs typeface="Calibri" panose="020F0502020204030204" pitchFamily="34" charset="0"/>
              </a:rPr>
              <a:t>You can place digital photos or logo art in your poster file by selecting the </a:t>
            </a:r>
            <a:r>
              <a:rPr lang="en-US" sz="3300" b="1" dirty="0" smtClean="0">
                <a:solidFill>
                  <a:srgbClr val="7F7F7F"/>
                </a:solidFill>
                <a:latin typeface="Calibri" panose="020F0502020204030204" pitchFamily="34" charset="0"/>
                <a:cs typeface="Calibri" panose="020F0502020204030204" pitchFamily="34" charset="0"/>
              </a:rPr>
              <a:t>Insert, Picture</a:t>
            </a:r>
            <a:r>
              <a:rPr lang="en-US" sz="3300" dirty="0" smtClean="0">
                <a:solidFill>
                  <a:srgbClr val="7F7F7F"/>
                </a:solidFill>
                <a:latin typeface="Calibri" panose="020F0502020204030204" pitchFamily="34" charset="0"/>
                <a:cs typeface="Calibri" panose="020F0502020204030204" pitchFamily="34" charset="0"/>
              </a:rPr>
              <a:t> command, or by using standard copy &amp; paste. For best results, all graphic elements should be at least </a:t>
            </a:r>
            <a:r>
              <a:rPr lang="en-US" sz="3300" b="1" dirty="0" smtClean="0">
                <a:solidFill>
                  <a:srgbClr val="7F7F7F"/>
                </a:solidFill>
                <a:latin typeface="Calibri" panose="020F0502020204030204" pitchFamily="34" charset="0"/>
                <a:cs typeface="Calibri" panose="020F0502020204030204" pitchFamily="34" charset="0"/>
              </a:rPr>
              <a:t>150-200 pixels per inch in their final printed size</a:t>
            </a:r>
            <a:r>
              <a:rPr lang="en-US" sz="3300" dirty="0" smtClean="0">
                <a:solidFill>
                  <a:srgbClr val="7F7F7F"/>
                </a:solidFill>
                <a:latin typeface="Calibri" panose="020F0502020204030204" pitchFamily="34" charset="0"/>
                <a:cs typeface="Calibri" panose="020F0502020204030204" pitchFamily="34" charset="0"/>
              </a:rPr>
              <a:t>. For instance, a 1600 x 1200 pixel</a:t>
            </a:r>
            <a:r>
              <a:rPr lang="en-US" sz="3300" baseline="0" dirty="0" smtClean="0">
                <a:solidFill>
                  <a:srgbClr val="7F7F7F"/>
                </a:solidFill>
                <a:latin typeface="Calibri" panose="020F0502020204030204" pitchFamily="34" charset="0"/>
                <a:cs typeface="Calibri" panose="020F0502020204030204" pitchFamily="34" charset="0"/>
              </a:rPr>
              <a:t> photo will usually look fine up to </a:t>
            </a:r>
            <a:r>
              <a:rPr lang="en-US" sz="3300" dirty="0" smtClean="0">
                <a:solidFill>
                  <a:srgbClr val="7F7F7F"/>
                </a:solidFill>
                <a:latin typeface="Calibri" panose="020F0502020204030204" pitchFamily="34" charset="0"/>
                <a:cs typeface="Calibri" panose="020F0502020204030204" pitchFamily="34" charset="0"/>
              </a:rPr>
              <a:t>8“-10” wide on your printed poster.</a:t>
            </a:r>
            <a:endParaRPr lang="en-US" sz="3300" dirty="0" smtClean="0">
              <a:solidFill>
                <a:srgbClr val="7F7F7F"/>
              </a:solidFill>
              <a:latin typeface="Calibri" panose="020F0502020204030204" pitchFamily="34" charset="0"/>
              <a:cs typeface="Calibri" panose="020F0502020204030204" pitchFamily="34" charset="0"/>
            </a:endParaRPr>
          </a:p>
          <a:p>
            <a:pPr lvl="0">
              <a:spcBef>
                <a:spcPts val="0"/>
              </a:spcBef>
              <a:spcAft>
                <a:spcPts val="1285"/>
              </a:spcAft>
            </a:pPr>
            <a:r>
              <a:rPr lang="en-US" sz="3300" dirty="0" smtClean="0">
                <a:solidFill>
                  <a:srgbClr val="7F7F7F"/>
                </a:solidFill>
                <a:latin typeface="Calibri" panose="020F0502020204030204"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endParaRPr lang="en-US" sz="3300" dirty="0" smtClean="0">
              <a:solidFill>
                <a:srgbClr val="7F7F7F"/>
              </a:solidFill>
              <a:latin typeface="Calibri" panose="020F0502020204030204" pitchFamily="34" charset="0"/>
              <a:cs typeface="Calibri" panose="020F0502020204030204" pitchFamily="34" charset="0"/>
            </a:endParaRPr>
          </a:p>
          <a:p>
            <a:pPr lvl="0">
              <a:spcBef>
                <a:spcPts val="0"/>
              </a:spcBef>
              <a:spcAft>
                <a:spcPts val="1285"/>
              </a:spcAft>
            </a:pPr>
            <a:r>
              <a:rPr lang="en-US" sz="3300" dirty="0" smtClean="0">
                <a:solidFill>
                  <a:srgbClr val="7F7F7F"/>
                </a:solidFill>
                <a:latin typeface="Calibri" panose="020F0502020204030204" pitchFamily="34" charset="0"/>
                <a:cs typeface="Calibri" panose="020F0502020204030204" pitchFamily="34" charset="0"/>
              </a:rPr>
              <a:t>Please note that graphics from websites (such as the logo on your hospital's or university's home page) will only be 72dpi and not suitable for printing.</a:t>
            </a:r>
            <a:endParaRPr lang="en-US" sz="3300" dirty="0" smtClean="0">
              <a:solidFill>
                <a:srgbClr val="7F7F7F"/>
              </a:solidFill>
              <a:latin typeface="Calibri" panose="020F0502020204030204" pitchFamily="34" charset="0"/>
              <a:cs typeface="Calibri" panose="020F0502020204030204" pitchFamily="34" charset="0"/>
            </a:endParaRPr>
          </a:p>
          <a:p>
            <a:pPr lvl="0" algn="ctr">
              <a:spcBef>
                <a:spcPts val="0"/>
              </a:spcBef>
              <a:spcAft>
                <a:spcPts val="1285"/>
              </a:spcAft>
            </a:pPr>
            <a:br>
              <a:rPr lang="en-US" sz="2400" dirty="0" smtClean="0">
                <a:solidFill>
                  <a:srgbClr val="7F7F7F"/>
                </a:solidFill>
                <a:latin typeface="Calibri" panose="020F0502020204030204" pitchFamily="34" charset="0"/>
                <a:cs typeface="Calibri" panose="020F0502020204030204" pitchFamily="34" charset="0"/>
              </a:rPr>
            </a:br>
            <a:r>
              <a:rPr lang="en-US" sz="2400" dirty="0" smtClean="0">
                <a:solidFill>
                  <a:srgbClr val="7F7F7F"/>
                </a:solidFill>
                <a:latin typeface="Calibri" panose="020F0502020204030204" pitchFamily="34" charset="0"/>
                <a:cs typeface="Calibri" panose="020F0502020204030204" pitchFamily="34" charset="0"/>
              </a:rPr>
              <a:t>[This sidebar area does not print.]</a:t>
            </a:r>
            <a:endParaRPr lang="en-US" sz="2400" dirty="0" smtClean="0">
              <a:solidFill>
                <a:srgbClr val="7F7F7F"/>
              </a:solidFill>
              <a:latin typeface="Calibri" panose="020F0502020204030204" pitchFamily="34" charset="0"/>
              <a:cs typeface="Calibri" panose="020F0502020204030204" pitchFamily="34" charset="0"/>
            </a:endParaRPr>
          </a:p>
        </p:txBody>
      </p:sp>
      <p:grpSp>
        <p:nvGrpSpPr>
          <p:cNvPr id="12" name="Group 11"/>
          <p:cNvGrpSpPr/>
          <p:nvPr userDrawn="1"/>
        </p:nvGrpSpPr>
        <p:grpSpPr>
          <a:xfrm>
            <a:off x="33467040" y="0"/>
            <a:ext cx="7132320" cy="21945600"/>
            <a:chOff x="33832800" y="0"/>
            <a:chExt cx="12801600" cy="43891200"/>
          </a:xfrm>
        </p:grpSpPr>
        <p:sp>
          <p:nvSpPr>
            <p:cNvPr id="13"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10" rtl="0" eaLnBrk="1" latinLnBrk="0" hangingPunct="1">
                <a:defRPr sz="7260" kern="1200">
                  <a:solidFill>
                    <a:schemeClr val="lt1"/>
                  </a:solidFill>
                  <a:latin typeface="+mn-lt"/>
                  <a:ea typeface="+mn-ea"/>
                  <a:cs typeface="+mn-cs"/>
                </a:defRPr>
              </a:lvl1pPr>
              <a:lvl2pPr marL="1843405" algn="l" defTabSz="3686810" rtl="0" eaLnBrk="1" latinLnBrk="0" hangingPunct="1">
                <a:defRPr sz="7260" kern="1200">
                  <a:solidFill>
                    <a:schemeClr val="lt1"/>
                  </a:solidFill>
                  <a:latin typeface="+mn-lt"/>
                  <a:ea typeface="+mn-ea"/>
                  <a:cs typeface="+mn-cs"/>
                </a:defRPr>
              </a:lvl2pPr>
              <a:lvl3pPr marL="3686810" algn="l" defTabSz="3686810" rtl="0" eaLnBrk="1" latinLnBrk="0" hangingPunct="1">
                <a:defRPr sz="7260" kern="1200">
                  <a:solidFill>
                    <a:schemeClr val="lt1"/>
                  </a:solidFill>
                  <a:latin typeface="+mn-lt"/>
                  <a:ea typeface="+mn-ea"/>
                  <a:cs typeface="+mn-cs"/>
                </a:defRPr>
              </a:lvl3pPr>
              <a:lvl4pPr marL="5530215" algn="l" defTabSz="3686810" rtl="0" eaLnBrk="1" latinLnBrk="0" hangingPunct="1">
                <a:defRPr sz="7260" kern="1200">
                  <a:solidFill>
                    <a:schemeClr val="lt1"/>
                  </a:solidFill>
                  <a:latin typeface="+mn-lt"/>
                  <a:ea typeface="+mn-ea"/>
                  <a:cs typeface="+mn-cs"/>
                </a:defRPr>
              </a:lvl4pPr>
              <a:lvl5pPr marL="7373620" algn="l" defTabSz="3686810" rtl="0" eaLnBrk="1" latinLnBrk="0" hangingPunct="1">
                <a:defRPr sz="7260" kern="1200">
                  <a:solidFill>
                    <a:schemeClr val="lt1"/>
                  </a:solidFill>
                  <a:latin typeface="+mn-lt"/>
                  <a:ea typeface="+mn-ea"/>
                  <a:cs typeface="+mn-cs"/>
                </a:defRPr>
              </a:lvl5pPr>
              <a:lvl6pPr marL="9217025" algn="l" defTabSz="3686810" rtl="0" eaLnBrk="1" latinLnBrk="0" hangingPunct="1">
                <a:defRPr sz="7260" kern="1200">
                  <a:solidFill>
                    <a:schemeClr val="lt1"/>
                  </a:solidFill>
                  <a:latin typeface="+mn-lt"/>
                  <a:ea typeface="+mn-ea"/>
                  <a:cs typeface="+mn-cs"/>
                </a:defRPr>
              </a:lvl6pPr>
              <a:lvl7pPr marL="11060430" algn="l" defTabSz="3686810" rtl="0" eaLnBrk="1" latinLnBrk="0" hangingPunct="1">
                <a:defRPr sz="7260" kern="1200">
                  <a:solidFill>
                    <a:schemeClr val="lt1"/>
                  </a:solidFill>
                  <a:latin typeface="+mn-lt"/>
                  <a:ea typeface="+mn-ea"/>
                  <a:cs typeface="+mn-cs"/>
                </a:defRPr>
              </a:lvl7pPr>
              <a:lvl8pPr marL="12903835" algn="l" defTabSz="3686810" rtl="0" eaLnBrk="1" latinLnBrk="0" hangingPunct="1">
                <a:defRPr sz="7260" kern="1200">
                  <a:solidFill>
                    <a:schemeClr val="lt1"/>
                  </a:solidFill>
                  <a:latin typeface="+mn-lt"/>
                  <a:ea typeface="+mn-ea"/>
                  <a:cs typeface="+mn-cs"/>
                </a:defRPr>
              </a:lvl8pPr>
              <a:lvl9pPr marL="14747240" algn="l" defTabSz="3686810" rtl="0" eaLnBrk="1" latinLnBrk="0" hangingPunct="1">
                <a:defRPr sz="7260" kern="1200">
                  <a:solidFill>
                    <a:schemeClr val="lt1"/>
                  </a:solidFill>
                  <a:latin typeface="+mn-lt"/>
                  <a:ea typeface="+mn-ea"/>
                  <a:cs typeface="+mn-cs"/>
                </a:defRPr>
              </a:lvl9pPr>
            </a:lstStyle>
            <a:p>
              <a:pPr lvl="0">
                <a:spcBef>
                  <a:spcPts val="0"/>
                </a:spcBef>
                <a:spcAft>
                  <a:spcPts val="1285"/>
                </a:spcAft>
              </a:pPr>
              <a:r>
                <a:rPr lang="en-US" sz="4700" dirty="0" smtClean="0">
                  <a:solidFill>
                    <a:schemeClr val="bg1">
                      <a:lumMod val="50000"/>
                    </a:schemeClr>
                  </a:solidFill>
                  <a:latin typeface="Calibri" panose="020F0502020204030204" pitchFamily="34" charset="0"/>
                  <a:cs typeface="Calibri" panose="020F0502020204030204" pitchFamily="34" charset="0"/>
                </a:rPr>
                <a:t>Change</a:t>
              </a:r>
              <a:r>
                <a:rPr lang="en-US" sz="4700" baseline="0" dirty="0" smtClean="0">
                  <a:solidFill>
                    <a:schemeClr val="bg1">
                      <a:lumMod val="50000"/>
                    </a:schemeClr>
                  </a:solidFill>
                  <a:latin typeface="Calibri" panose="020F0502020204030204" pitchFamily="34" charset="0"/>
                  <a:cs typeface="Calibri" panose="020F0502020204030204" pitchFamily="34" charset="0"/>
                </a:rPr>
                <a:t> Color Theme</a:t>
              </a:r>
              <a:r>
                <a:rPr lang="en-US" sz="4700" dirty="0" smtClean="0">
                  <a:solidFill>
                    <a:schemeClr val="bg1">
                      <a:lumMod val="50000"/>
                    </a:schemeClr>
                  </a:solidFill>
                  <a:latin typeface="Calibri" panose="020F0502020204030204" pitchFamily="34" charset="0"/>
                  <a:cs typeface="Calibri" panose="020F0502020204030204" pitchFamily="34" charset="0"/>
                </a:rPr>
                <a:t>:</a:t>
              </a:r>
              <a:endParaRPr sz="4700" dirty="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r>
                <a:rPr lang="en-US" sz="3300" dirty="0" smtClean="0">
                  <a:solidFill>
                    <a:schemeClr val="bg1">
                      <a:lumMod val="50000"/>
                    </a:schemeClr>
                  </a:solidFill>
                  <a:latin typeface="Calibri" panose="020F0502020204030204" pitchFamily="34" charset="0"/>
                  <a:cs typeface="Calibri" panose="020F0502020204030204" pitchFamily="34" charset="0"/>
                </a:rPr>
                <a:t>This template is designed to use the built-in color themes in</a:t>
              </a:r>
              <a:r>
                <a:rPr lang="en-US" sz="3300" baseline="0" dirty="0" smtClean="0">
                  <a:solidFill>
                    <a:schemeClr val="bg1">
                      <a:lumMod val="50000"/>
                    </a:schemeClr>
                  </a:solidFill>
                  <a:latin typeface="Calibri" panose="020F0502020204030204" pitchFamily="34" charset="0"/>
                  <a:cs typeface="Calibri" panose="020F0502020204030204" pitchFamily="34" charset="0"/>
                </a:rPr>
                <a:t> the newer versions of PowerPoint.</a:t>
              </a: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r>
                <a:rPr lang="en-US" sz="3300" baseline="0" dirty="0" smtClean="0">
                  <a:solidFill>
                    <a:schemeClr val="bg1">
                      <a:lumMod val="50000"/>
                    </a:schemeClr>
                  </a:solidFill>
                  <a:latin typeface="Calibri" panose="020F0502020204030204" pitchFamily="34" charset="0"/>
                  <a:cs typeface="Calibri" panose="020F0502020204030204" pitchFamily="34" charset="0"/>
                </a:rPr>
                <a:t>To change the color theme, select the </a:t>
              </a:r>
              <a:r>
                <a:rPr lang="en-US" sz="3300" b="1" baseline="0" dirty="0" smtClean="0">
                  <a:solidFill>
                    <a:schemeClr val="bg1">
                      <a:lumMod val="50000"/>
                    </a:schemeClr>
                  </a:solidFill>
                  <a:latin typeface="Calibri" panose="020F0502020204030204" pitchFamily="34" charset="0"/>
                  <a:cs typeface="Calibri" panose="020F0502020204030204" pitchFamily="34" charset="0"/>
                </a:rPr>
                <a:t>Design</a:t>
              </a:r>
              <a:r>
                <a:rPr lang="en-US" sz="3300" baseline="0" dirty="0" smtClean="0">
                  <a:solidFill>
                    <a:schemeClr val="bg1">
                      <a:lumMod val="50000"/>
                    </a:schemeClr>
                  </a:solidFill>
                  <a:latin typeface="Calibri" panose="020F0502020204030204" pitchFamily="34" charset="0"/>
                  <a:cs typeface="Calibri" panose="020F0502020204030204" pitchFamily="34" charset="0"/>
                </a:rPr>
                <a:t> tab, then select the </a:t>
              </a:r>
              <a:r>
                <a:rPr lang="en-US" sz="3300" b="1" baseline="0" dirty="0" smtClean="0">
                  <a:solidFill>
                    <a:schemeClr val="bg1">
                      <a:lumMod val="50000"/>
                    </a:schemeClr>
                  </a:solidFill>
                  <a:latin typeface="Calibri" panose="020F0502020204030204" pitchFamily="34" charset="0"/>
                  <a:cs typeface="Calibri" panose="020F0502020204030204" pitchFamily="34" charset="0"/>
                </a:rPr>
                <a:t>Colors</a:t>
              </a:r>
              <a:r>
                <a:rPr lang="en-US" sz="3300" baseline="0" dirty="0" smtClean="0">
                  <a:solidFill>
                    <a:schemeClr val="bg1">
                      <a:lumMod val="50000"/>
                    </a:schemeClr>
                  </a:solidFill>
                  <a:latin typeface="Calibri" panose="020F0502020204030204" pitchFamily="34" charset="0"/>
                  <a:cs typeface="Calibri" panose="020F0502020204030204" pitchFamily="34" charset="0"/>
                </a:rPr>
                <a:t> drop-down list.</a:t>
              </a: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endParaRPr lang="en-US" sz="48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r>
                <a:rPr lang="en-US" sz="3300" baseline="0" dirty="0" smtClean="0">
                  <a:solidFill>
                    <a:schemeClr val="bg1">
                      <a:lumMod val="50000"/>
                    </a:schemeClr>
                  </a:solidFill>
                  <a:latin typeface="Calibri" panose="020F0502020204030204" pitchFamily="34" charset="0"/>
                  <a:cs typeface="Calibri" panose="020F0502020204030204" pitchFamily="34" charset="0"/>
                </a:rPr>
                <a:t>The default color theme for this template is “Office”, so you can always return to that after trying some of the alternatives.</a:t>
              </a: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r>
                <a:rPr lang="en-US" sz="4700" dirty="0" smtClean="0">
                  <a:solidFill>
                    <a:schemeClr val="bg1">
                      <a:lumMod val="50000"/>
                    </a:schemeClr>
                  </a:solidFill>
                  <a:latin typeface="Calibri" panose="020F0502020204030204" pitchFamily="34" charset="0"/>
                  <a:cs typeface="Calibri" panose="020F0502020204030204" pitchFamily="34" charset="0"/>
                </a:rPr>
                <a:t>Printing Your Poster:</a:t>
              </a:r>
              <a:endParaRPr lang="en-US" sz="470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r>
                <a:rPr lang="en-US" sz="3300" dirty="0" smtClean="0">
                  <a:solidFill>
                    <a:schemeClr val="bg1">
                      <a:lumMod val="50000"/>
                    </a:schemeClr>
                  </a:solidFill>
                  <a:latin typeface="Calibri" panose="020F0502020204030204" pitchFamily="34" charset="0"/>
                  <a:cs typeface="Calibri" panose="020F0502020204030204" pitchFamily="34" charset="0"/>
                </a:rPr>
                <a:t>Once your poster file is ready, visit</a:t>
              </a:r>
              <a:r>
                <a:rPr lang="en-US" sz="3300" baseline="0" dirty="0" smtClean="0">
                  <a:solidFill>
                    <a:schemeClr val="bg1">
                      <a:lumMod val="50000"/>
                    </a:schemeClr>
                  </a:solidFill>
                  <a:latin typeface="Calibri" panose="020F0502020204030204" pitchFamily="34" charset="0"/>
                  <a:cs typeface="Calibri" panose="020F0502020204030204" pitchFamily="34" charset="0"/>
                </a:rPr>
                <a:t> </a:t>
              </a:r>
              <a:r>
                <a:rPr lang="en-US" sz="3300" b="1" baseline="0" dirty="0" smtClean="0">
                  <a:solidFill>
                    <a:schemeClr val="bg1">
                      <a:lumMod val="50000"/>
                    </a:schemeClr>
                  </a:solidFill>
                  <a:latin typeface="Calibri" panose="020F0502020204030204" pitchFamily="34" charset="0"/>
                  <a:cs typeface="Calibri" panose="020F0502020204030204" pitchFamily="34" charset="0"/>
                </a:rPr>
                <a:t>www.genigraphics.com</a:t>
              </a:r>
              <a:r>
                <a:rPr lang="en-US" sz="3300" baseline="0" dirty="0" smtClean="0">
                  <a:solidFill>
                    <a:schemeClr val="bg1">
                      <a:lumMod val="50000"/>
                    </a:schemeClr>
                  </a:solidFill>
                  <a:latin typeface="Calibri" panose="020F0502020204030204" pitchFamily="34" charset="0"/>
                  <a:cs typeface="Calibri" panose="020F0502020204030204" pitchFamily="34" charset="0"/>
                </a:rPr>
                <a:t> to order a high-quality, affordable poster print. Every order receives a free design review and we can deliver as fast as next business day within the US and Canada. </a:t>
              </a: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1285"/>
                </a:spcAft>
              </a:pPr>
              <a:r>
                <a:rPr lang="en-US" sz="3300" baseline="0" dirty="0" smtClean="0">
                  <a:solidFill>
                    <a:schemeClr val="bg1">
                      <a:lumMod val="50000"/>
                    </a:schemeClr>
                  </a:solidFill>
                  <a:latin typeface="Calibri" panose="020F0502020204030204" pitchFamily="34" charset="0"/>
                  <a:cs typeface="Calibri" panose="020F0502020204030204" pitchFamily="34" charset="0"/>
                </a:rPr>
                <a:t>Genigraphics® has been producing output from PowerPoint® longer than anyone in the industry; dating back to when we helped Microsoft® design the PowerPoint® software. </a:t>
              </a: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spcBef>
                  <a:spcPts val="0"/>
                </a:spcBef>
                <a:spcAft>
                  <a:spcPts val="0"/>
                </a:spcAft>
              </a:pP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lgn="ctr">
                <a:spcBef>
                  <a:spcPts val="0"/>
                </a:spcBef>
                <a:spcAft>
                  <a:spcPts val="0"/>
                </a:spcAft>
              </a:pPr>
              <a:r>
                <a:rPr lang="en-US" sz="3300" baseline="0" dirty="0" smtClean="0">
                  <a:solidFill>
                    <a:schemeClr val="bg1">
                      <a:lumMod val="50000"/>
                    </a:schemeClr>
                  </a:solidFill>
                  <a:latin typeface="Calibri" panose="020F0502020204030204" pitchFamily="34" charset="0"/>
                  <a:cs typeface="Calibri" panose="020F0502020204030204" pitchFamily="34" charset="0"/>
                </a:rPr>
                <a:t>US and Canada:  1-800-790-4001</a:t>
              </a:r>
              <a:br>
                <a:rPr lang="en-US" sz="3300" baseline="0" dirty="0" smtClean="0">
                  <a:solidFill>
                    <a:schemeClr val="bg1">
                      <a:lumMod val="50000"/>
                    </a:schemeClr>
                  </a:solidFill>
                  <a:latin typeface="Calibri" panose="020F0502020204030204" pitchFamily="34" charset="0"/>
                  <a:cs typeface="Calibri" panose="020F0502020204030204" pitchFamily="34" charset="0"/>
                </a:rPr>
              </a:br>
              <a:r>
                <a:rPr lang="en-US" sz="3300" baseline="0" dirty="0" smtClean="0">
                  <a:solidFill>
                    <a:schemeClr val="bg1">
                      <a:lumMod val="50000"/>
                    </a:schemeClr>
                  </a:solidFill>
                  <a:latin typeface="Calibri" panose="020F0502020204030204" pitchFamily="34" charset="0"/>
                  <a:cs typeface="Calibri" panose="020F0502020204030204" pitchFamily="34" charset="0"/>
                </a:rPr>
                <a:t>Email: info@genigraphics.com</a:t>
              </a:r>
              <a:endParaRPr lang="en-US" sz="3300" baseline="0" dirty="0" smtClean="0">
                <a:solidFill>
                  <a:schemeClr val="bg1">
                    <a:lumMod val="50000"/>
                  </a:schemeClr>
                </a:solidFill>
                <a:latin typeface="Calibri" panose="020F0502020204030204" pitchFamily="34" charset="0"/>
                <a:cs typeface="Calibri" panose="020F0502020204030204" pitchFamily="34" charset="0"/>
              </a:endParaRPr>
            </a:p>
            <a:p>
              <a:pPr lvl="0" algn="ctr">
                <a:spcBef>
                  <a:spcPts val="0"/>
                </a:spcBef>
                <a:spcAft>
                  <a:spcPts val="0"/>
                </a:spcAft>
              </a:pPr>
              <a:br>
                <a:rPr lang="en-US" sz="2400" dirty="0" smtClean="0">
                  <a:solidFill>
                    <a:schemeClr val="bg1">
                      <a:lumMod val="50000"/>
                    </a:schemeClr>
                  </a:solidFill>
                  <a:latin typeface="Calibri" panose="020F0502020204030204" pitchFamily="34" charset="0"/>
                  <a:cs typeface="Calibri" panose="020F0502020204030204" pitchFamily="34" charset="0"/>
                </a:rPr>
              </a:br>
              <a:r>
                <a:rPr lang="en-US" sz="2400" dirty="0" smtClean="0">
                  <a:solidFill>
                    <a:schemeClr val="bg1">
                      <a:lumMod val="50000"/>
                    </a:schemeClr>
                  </a:solidFill>
                  <a:latin typeface="Calibri" panose="020F0502020204030204" pitchFamily="34" charset="0"/>
                  <a:cs typeface="Calibri" panose="020F0502020204030204" pitchFamily="34" charset="0"/>
                </a:rPr>
                <a:t>[This sidebar area does not print.]</a:t>
              </a:r>
              <a:endParaRPr lang="en-US" sz="2400" dirty="0" smtClean="0">
                <a:solidFill>
                  <a:schemeClr val="bg1">
                    <a:lumMod val="50000"/>
                  </a:schemeClr>
                </a:solidFill>
                <a:latin typeface="Calibri" panose="020F0502020204030204" pitchFamily="34" charset="0"/>
                <a:cs typeface="Calibri" panose="020F0502020204030204" pitchFamily="34" charset="0"/>
              </a:endParaRPr>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7508200" y="21677939"/>
            <a:ext cx="5297435" cy="185928"/>
          </a:xfrm>
          <a:prstGeom prst="rect">
            <a:avLst/>
          </a:prstGeom>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985D6BDF-9D0E-4E2B-85B8-D8F4790360C9}"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fld>
            <a:endParaRPr lang="en-US" dirty="0"/>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45920" y="878841"/>
            <a:ext cx="29626560" cy="3657600"/>
          </a:xfrm>
          <a:prstGeom prst="rect">
            <a:avLst/>
          </a:prstGeom>
        </p:spPr>
        <p:txBody>
          <a:bodyPr vert="horz" lIns="235061" tIns="117531" rIns="235061" bIns="117531"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645920" y="5120643"/>
            <a:ext cx="29626560" cy="14483082"/>
          </a:xfrm>
          <a:prstGeom prst="rect">
            <a:avLst/>
          </a:prstGeom>
        </p:spPr>
        <p:txBody>
          <a:bodyPr vert="horz" lIns="235061" tIns="117531" rIns="235061" bIns="117531" rtlCol="0">
            <a:normAutofit/>
          </a:bodyPr>
          <a:lstStyle/>
          <a:p>
            <a:pPr lvl="0"/>
            <a:r>
              <a:rPr lang="en-US" dirty="0" smtClean="0"/>
              <a:t>Click to edit Master text styles</a:t>
            </a:r>
            <a:endParaRPr lang="en-US" dirty="0" smtClean="0"/>
          </a:p>
          <a:p>
            <a:pPr lvl="1"/>
            <a:r>
              <a:rPr lang="en-US" dirty="0" smtClean="0"/>
              <a:t>Second level</a:t>
            </a:r>
            <a:endParaRPr lang="en-US" dirty="0" smtClean="0"/>
          </a:p>
          <a:p>
            <a:pPr lvl="2"/>
            <a:r>
              <a:rPr lang="en-US" dirty="0" smtClean="0"/>
              <a:t>Third level</a:t>
            </a:r>
            <a:endParaRPr lang="en-US" dirty="0" smtClean="0"/>
          </a:p>
          <a:p>
            <a:pPr lvl="3"/>
            <a:r>
              <a:rPr lang="en-US" dirty="0" smtClean="0"/>
              <a:t>Fourth level</a:t>
            </a:r>
            <a:endParaRPr lang="en-US" dirty="0" smtClean="0"/>
          </a:p>
          <a:p>
            <a:pPr lvl="4"/>
            <a:r>
              <a:rPr lang="en-US" dirty="0" smtClean="0"/>
              <a:t>Fifth level</a:t>
            </a:r>
            <a:endParaRPr lang="en-US" dirty="0"/>
          </a:p>
        </p:txBody>
      </p:sp>
      <p:sp>
        <p:nvSpPr>
          <p:cNvPr id="4" name="Date Placeholder 3"/>
          <p:cNvSpPr>
            <a:spLocks noGrp="1"/>
          </p:cNvSpPr>
          <p:nvPr>
            <p:ph type="dt" sz="half" idx="2"/>
          </p:nvPr>
        </p:nvSpPr>
        <p:spPr>
          <a:xfrm>
            <a:off x="1645920" y="20340322"/>
            <a:ext cx="7680960" cy="1168400"/>
          </a:xfrm>
          <a:prstGeom prst="rect">
            <a:avLst/>
          </a:prstGeom>
        </p:spPr>
        <p:txBody>
          <a:bodyPr vert="horz" lIns="235061" tIns="117531" rIns="235061" bIns="117531" rtlCol="0" anchor="ctr"/>
          <a:lstStyle>
            <a:lvl1pPr algn="l">
              <a:defRPr sz="3200">
                <a:solidFill>
                  <a:schemeClr val="tx1">
                    <a:tint val="75000"/>
                  </a:schemeClr>
                </a:solidFill>
              </a:defRPr>
            </a:lvl1pPr>
          </a:lstStyle>
          <a:p>
            <a:fld id="{985D6BDF-9D0E-4E2B-85B8-D8F4790360C9}" type="datetimeFigureOut">
              <a:rPr lang="en-US" smtClean="0"/>
            </a:fld>
            <a:endParaRPr lang="en-US" dirty="0"/>
          </a:p>
        </p:txBody>
      </p:sp>
      <p:sp>
        <p:nvSpPr>
          <p:cNvPr id="5" name="Footer Placeholder 4"/>
          <p:cNvSpPr>
            <a:spLocks noGrp="1"/>
          </p:cNvSpPr>
          <p:nvPr>
            <p:ph type="ftr" sz="quarter" idx="3"/>
          </p:nvPr>
        </p:nvSpPr>
        <p:spPr>
          <a:xfrm>
            <a:off x="11247120" y="20340322"/>
            <a:ext cx="10424160" cy="1168400"/>
          </a:xfrm>
          <a:prstGeom prst="rect">
            <a:avLst/>
          </a:prstGeom>
        </p:spPr>
        <p:txBody>
          <a:bodyPr vert="horz" lIns="235061" tIns="117531" rIns="235061" bIns="117531" rtlCol="0" anchor="ctr"/>
          <a:lstStyle>
            <a:lvl1pPr algn="ctr">
              <a:defRPr sz="3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3591520" y="20340322"/>
            <a:ext cx="7680960" cy="1168400"/>
          </a:xfrm>
          <a:prstGeom prst="rect">
            <a:avLst/>
          </a:prstGeom>
        </p:spPr>
        <p:txBody>
          <a:bodyPr vert="horz" lIns="235061" tIns="117531" rIns="235061" bIns="117531" rtlCol="0" anchor="ctr"/>
          <a:lstStyle>
            <a:lvl1pPr algn="r">
              <a:defRPr sz="3200">
                <a:solidFill>
                  <a:schemeClr val="tx1">
                    <a:tint val="75000"/>
                  </a:schemeClr>
                </a:solidFill>
              </a:defRPr>
            </a:lvl1pPr>
          </a:lstStyle>
          <a:p>
            <a:fld id="{FBB075EA-769C-4ECD-B48E-D6FCDC24F876}" type="slidenum">
              <a:rPr lang="en-US" smtClean="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timing>
    <p:tnLst>
      <p:par>
        <p:cTn id="1" dur="indefinite" restart="never" nodeType="tmRoot"/>
      </p:par>
    </p:tnLst>
  </p:timing>
  <p:txStyles>
    <p:titleStyle>
      <a:lvl1pPr algn="ctr" defTabSz="2350770" rtl="0" eaLnBrk="1" latinLnBrk="0" hangingPunct="1">
        <a:spcBef>
          <a:spcPct val="0"/>
        </a:spcBef>
        <a:buNone/>
        <a:defRPr sz="4200" kern="1200">
          <a:solidFill>
            <a:schemeClr val="tx1"/>
          </a:solidFill>
          <a:latin typeface="+mj-lt"/>
          <a:ea typeface="+mj-ea"/>
          <a:cs typeface="+mj-cs"/>
        </a:defRPr>
      </a:lvl1pPr>
    </p:titleStyle>
    <p:bodyStyle>
      <a:lvl1pPr marL="245110" indent="-245110" algn="l" defTabSz="2350770" rtl="0" eaLnBrk="1" latinLnBrk="0" hangingPunct="1">
        <a:spcBef>
          <a:spcPct val="20000"/>
        </a:spcBef>
        <a:buFont typeface="Arial" panose="020B0604020202020204" pitchFamily="34" charset="0"/>
        <a:buChar char="•"/>
        <a:defRPr sz="1900" kern="1200">
          <a:solidFill>
            <a:schemeClr val="tx1"/>
          </a:solidFill>
          <a:latin typeface="+mn-lt"/>
          <a:ea typeface="+mn-ea"/>
          <a:cs typeface="+mn-cs"/>
        </a:defRPr>
      </a:lvl1pPr>
      <a:lvl2pPr marL="489585" indent="-245110" algn="l" defTabSz="2350770" rtl="0" eaLnBrk="1" latinLnBrk="0" hangingPunct="1">
        <a:spcBef>
          <a:spcPct val="20000"/>
        </a:spcBef>
        <a:buFont typeface="Arial" panose="020B0604020202020204" pitchFamily="34" charset="0"/>
        <a:buChar char="–"/>
        <a:defRPr sz="1900" kern="1200">
          <a:solidFill>
            <a:schemeClr val="tx1"/>
          </a:solidFill>
          <a:latin typeface="+mn-lt"/>
          <a:ea typeface="+mn-ea"/>
          <a:cs typeface="+mn-cs"/>
        </a:defRPr>
      </a:lvl2pPr>
      <a:lvl3pPr marL="734695" indent="-245110" algn="l" defTabSz="2350770" rtl="0" eaLnBrk="1" latinLnBrk="0" hangingPunct="1">
        <a:spcBef>
          <a:spcPct val="20000"/>
        </a:spcBef>
        <a:buFont typeface="Arial" panose="020B0604020202020204" pitchFamily="34" charset="0"/>
        <a:buChar char="•"/>
        <a:defRPr sz="1900" kern="1200">
          <a:solidFill>
            <a:schemeClr val="tx1"/>
          </a:solidFill>
          <a:latin typeface="+mn-lt"/>
          <a:ea typeface="+mn-ea"/>
          <a:cs typeface="+mn-cs"/>
        </a:defRPr>
      </a:lvl3pPr>
      <a:lvl4pPr marL="979170" indent="-245110" algn="l" defTabSz="2350770" rtl="0" eaLnBrk="1" latinLnBrk="0" hangingPunct="1">
        <a:spcBef>
          <a:spcPct val="20000"/>
        </a:spcBef>
        <a:buFont typeface="Arial" panose="020B0604020202020204" pitchFamily="34" charset="0"/>
        <a:buChar char="–"/>
        <a:defRPr sz="1900" kern="1200">
          <a:solidFill>
            <a:schemeClr val="tx1"/>
          </a:solidFill>
          <a:latin typeface="+mn-lt"/>
          <a:ea typeface="+mn-ea"/>
          <a:cs typeface="+mn-cs"/>
        </a:defRPr>
      </a:lvl4pPr>
      <a:lvl5pPr marL="1224280" indent="-245110" algn="l" defTabSz="2350770" rtl="0" eaLnBrk="1" latinLnBrk="0" hangingPunct="1">
        <a:spcBef>
          <a:spcPct val="20000"/>
        </a:spcBef>
        <a:buFont typeface="Arial" panose="020B0604020202020204" pitchFamily="34" charset="0"/>
        <a:buChar char="»"/>
        <a:defRPr sz="1900" kern="1200">
          <a:solidFill>
            <a:schemeClr val="tx1"/>
          </a:solidFill>
          <a:latin typeface="+mn-lt"/>
          <a:ea typeface="+mn-ea"/>
          <a:cs typeface="+mn-cs"/>
        </a:defRPr>
      </a:lvl5pPr>
      <a:lvl6pPr marL="6464300" indent="-587375" algn="l" defTabSz="2350770" rtl="0" eaLnBrk="1" latinLnBrk="0" hangingPunct="1">
        <a:spcBef>
          <a:spcPct val="20000"/>
        </a:spcBef>
        <a:buFont typeface="Arial" panose="020B0604020202020204" pitchFamily="34" charset="0"/>
        <a:buChar char="•"/>
        <a:defRPr sz="5200" kern="1200">
          <a:solidFill>
            <a:schemeClr val="tx1"/>
          </a:solidFill>
          <a:latin typeface="+mn-lt"/>
          <a:ea typeface="+mn-ea"/>
          <a:cs typeface="+mn-cs"/>
        </a:defRPr>
      </a:lvl6pPr>
      <a:lvl7pPr marL="7639685" indent="-587375" algn="l" defTabSz="2350770" rtl="0" eaLnBrk="1" latinLnBrk="0" hangingPunct="1">
        <a:spcBef>
          <a:spcPct val="20000"/>
        </a:spcBef>
        <a:buFont typeface="Arial" panose="020B0604020202020204" pitchFamily="34" charset="0"/>
        <a:buChar char="•"/>
        <a:defRPr sz="5200" kern="1200">
          <a:solidFill>
            <a:schemeClr val="tx1"/>
          </a:solidFill>
          <a:latin typeface="+mn-lt"/>
          <a:ea typeface="+mn-ea"/>
          <a:cs typeface="+mn-cs"/>
        </a:defRPr>
      </a:lvl7pPr>
      <a:lvl8pPr marL="8815070" indent="-587375" algn="l" defTabSz="2350770" rtl="0" eaLnBrk="1" latinLnBrk="0" hangingPunct="1">
        <a:spcBef>
          <a:spcPct val="20000"/>
        </a:spcBef>
        <a:buFont typeface="Arial" panose="020B0604020202020204" pitchFamily="34" charset="0"/>
        <a:buChar char="•"/>
        <a:defRPr sz="5200" kern="1200">
          <a:solidFill>
            <a:schemeClr val="tx1"/>
          </a:solidFill>
          <a:latin typeface="+mn-lt"/>
          <a:ea typeface="+mn-ea"/>
          <a:cs typeface="+mn-cs"/>
        </a:defRPr>
      </a:lvl8pPr>
      <a:lvl9pPr marL="9989820" indent="-587375" algn="l" defTabSz="2350770" rtl="0" eaLnBrk="1" latinLnBrk="0" hangingPunct="1">
        <a:spcBef>
          <a:spcPct val="20000"/>
        </a:spcBef>
        <a:buFont typeface="Arial" panose="020B0604020202020204" pitchFamily="34" charset="0"/>
        <a:buChar char="•"/>
        <a:defRPr sz="5200" kern="1200">
          <a:solidFill>
            <a:schemeClr val="tx1"/>
          </a:solidFill>
          <a:latin typeface="+mn-lt"/>
          <a:ea typeface="+mn-ea"/>
          <a:cs typeface="+mn-cs"/>
        </a:defRPr>
      </a:lvl9pPr>
    </p:bodyStyle>
    <p:otherStyle>
      <a:defPPr>
        <a:defRPr lang="en-US"/>
      </a:defPPr>
      <a:lvl1pPr marL="0" algn="l" defTabSz="2350770" rtl="0" eaLnBrk="1" latinLnBrk="0" hangingPunct="1">
        <a:defRPr sz="4600" kern="1200">
          <a:solidFill>
            <a:schemeClr val="tx1"/>
          </a:solidFill>
          <a:latin typeface="+mn-lt"/>
          <a:ea typeface="+mn-ea"/>
          <a:cs typeface="+mn-cs"/>
        </a:defRPr>
      </a:lvl1pPr>
      <a:lvl2pPr marL="1175385" algn="l" defTabSz="2350770" rtl="0" eaLnBrk="1" latinLnBrk="0" hangingPunct="1">
        <a:defRPr sz="4600" kern="1200">
          <a:solidFill>
            <a:schemeClr val="tx1"/>
          </a:solidFill>
          <a:latin typeface="+mn-lt"/>
          <a:ea typeface="+mn-ea"/>
          <a:cs typeface="+mn-cs"/>
        </a:defRPr>
      </a:lvl2pPr>
      <a:lvl3pPr marL="2350770" algn="l" defTabSz="2350770" rtl="0" eaLnBrk="1" latinLnBrk="0" hangingPunct="1">
        <a:defRPr sz="4600" kern="1200">
          <a:solidFill>
            <a:schemeClr val="tx1"/>
          </a:solidFill>
          <a:latin typeface="+mn-lt"/>
          <a:ea typeface="+mn-ea"/>
          <a:cs typeface="+mn-cs"/>
        </a:defRPr>
      </a:lvl3pPr>
      <a:lvl4pPr marL="3526155" algn="l" defTabSz="2350770" rtl="0" eaLnBrk="1" latinLnBrk="0" hangingPunct="1">
        <a:defRPr sz="4600" kern="1200">
          <a:solidFill>
            <a:schemeClr val="tx1"/>
          </a:solidFill>
          <a:latin typeface="+mn-lt"/>
          <a:ea typeface="+mn-ea"/>
          <a:cs typeface="+mn-cs"/>
        </a:defRPr>
      </a:lvl4pPr>
      <a:lvl5pPr marL="4700905" algn="l" defTabSz="2350770" rtl="0" eaLnBrk="1" latinLnBrk="0" hangingPunct="1">
        <a:defRPr sz="4600" kern="1200">
          <a:solidFill>
            <a:schemeClr val="tx1"/>
          </a:solidFill>
          <a:latin typeface="+mn-lt"/>
          <a:ea typeface="+mn-ea"/>
          <a:cs typeface="+mn-cs"/>
        </a:defRPr>
      </a:lvl5pPr>
      <a:lvl6pPr marL="5876290" algn="l" defTabSz="2350770" rtl="0" eaLnBrk="1" latinLnBrk="0" hangingPunct="1">
        <a:defRPr sz="4600" kern="1200">
          <a:solidFill>
            <a:schemeClr val="tx1"/>
          </a:solidFill>
          <a:latin typeface="+mn-lt"/>
          <a:ea typeface="+mn-ea"/>
          <a:cs typeface="+mn-cs"/>
        </a:defRPr>
      </a:lvl6pPr>
      <a:lvl7pPr marL="7051675" algn="l" defTabSz="2350770" rtl="0" eaLnBrk="1" latinLnBrk="0" hangingPunct="1">
        <a:defRPr sz="4600" kern="1200">
          <a:solidFill>
            <a:schemeClr val="tx1"/>
          </a:solidFill>
          <a:latin typeface="+mn-lt"/>
          <a:ea typeface="+mn-ea"/>
          <a:cs typeface="+mn-cs"/>
        </a:defRPr>
      </a:lvl7pPr>
      <a:lvl8pPr marL="8227060" algn="l" defTabSz="2350770" rtl="0" eaLnBrk="1" latinLnBrk="0" hangingPunct="1">
        <a:defRPr sz="4600" kern="1200">
          <a:solidFill>
            <a:schemeClr val="tx1"/>
          </a:solidFill>
          <a:latin typeface="+mn-lt"/>
          <a:ea typeface="+mn-ea"/>
          <a:cs typeface="+mn-cs"/>
        </a:defRPr>
      </a:lvl8pPr>
      <a:lvl9pPr marL="9402445" algn="l" defTabSz="2350770" rtl="0" eaLnBrk="1" latinLnBrk="0" hangingPunct="1">
        <a:defRPr sz="4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4" name="Text Box 122"/>
          <p:cNvSpPr txBox="1">
            <a:spLocks noChangeArrowheads="1"/>
          </p:cNvSpPr>
          <p:nvPr/>
        </p:nvSpPr>
        <p:spPr bwMode="auto">
          <a:xfrm>
            <a:off x="4114800" y="126755"/>
            <a:ext cx="24688800" cy="17195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7942" tIns="244855" rIns="97942" bIns="244855" anchor="ctr" anchorCtr="0">
            <a:spAutoFit/>
          </a:bodyPr>
          <a:lstStyle>
            <a:lvl1pPr defTabSz="4389755" eaLnBrk="0" hangingPunct="0">
              <a:defRPr sz="2200">
                <a:solidFill>
                  <a:schemeClr val="tx1"/>
                </a:solidFill>
                <a:latin typeface="Arial" panose="020B0604020202020204" pitchFamily="34" charset="0"/>
              </a:defRPr>
            </a:lvl1pPr>
            <a:lvl2pPr marL="742950" indent="-285750" defTabSz="4389755" eaLnBrk="0" hangingPunct="0">
              <a:defRPr sz="2200">
                <a:solidFill>
                  <a:schemeClr val="tx1"/>
                </a:solidFill>
                <a:latin typeface="Arial" panose="020B0604020202020204" pitchFamily="34" charset="0"/>
              </a:defRPr>
            </a:lvl2pPr>
            <a:lvl3pPr marL="1143000" indent="-228600" defTabSz="4389755" eaLnBrk="0" hangingPunct="0">
              <a:defRPr sz="2200">
                <a:solidFill>
                  <a:schemeClr val="tx1"/>
                </a:solidFill>
                <a:latin typeface="Arial" panose="020B0604020202020204" pitchFamily="34" charset="0"/>
              </a:defRPr>
            </a:lvl3pPr>
            <a:lvl4pPr marL="1600200" indent="-228600" defTabSz="4389755" eaLnBrk="0" hangingPunct="0">
              <a:defRPr sz="2200">
                <a:solidFill>
                  <a:schemeClr val="tx1"/>
                </a:solidFill>
                <a:latin typeface="Arial" panose="020B0604020202020204" pitchFamily="34" charset="0"/>
              </a:defRPr>
            </a:lvl4pPr>
            <a:lvl5pPr marL="2057400" indent="-228600" defTabSz="4389755" eaLnBrk="0" hangingPunct="0">
              <a:defRPr sz="2200">
                <a:solidFill>
                  <a:schemeClr val="tx1"/>
                </a:solidFill>
                <a:latin typeface="Arial" panose="020B0604020202020204" pitchFamily="34" charset="0"/>
              </a:defRPr>
            </a:lvl5pPr>
            <a:lvl6pPr marL="2514600" indent="-228600" defTabSz="4389755" eaLnBrk="0" fontAlgn="base" hangingPunct="0">
              <a:spcBef>
                <a:spcPct val="0"/>
              </a:spcBef>
              <a:spcAft>
                <a:spcPct val="0"/>
              </a:spcAft>
              <a:defRPr sz="2200">
                <a:solidFill>
                  <a:schemeClr val="tx1"/>
                </a:solidFill>
                <a:latin typeface="Arial" panose="020B0604020202020204" pitchFamily="34" charset="0"/>
              </a:defRPr>
            </a:lvl6pPr>
            <a:lvl7pPr marL="2971800" indent="-228600" defTabSz="4389755" eaLnBrk="0" fontAlgn="base" hangingPunct="0">
              <a:spcBef>
                <a:spcPct val="0"/>
              </a:spcBef>
              <a:spcAft>
                <a:spcPct val="0"/>
              </a:spcAft>
              <a:defRPr sz="2200">
                <a:solidFill>
                  <a:schemeClr val="tx1"/>
                </a:solidFill>
                <a:latin typeface="Arial" panose="020B0604020202020204" pitchFamily="34" charset="0"/>
              </a:defRPr>
            </a:lvl7pPr>
            <a:lvl8pPr marL="3429000" indent="-228600" defTabSz="4389755" eaLnBrk="0" fontAlgn="base" hangingPunct="0">
              <a:spcBef>
                <a:spcPct val="0"/>
              </a:spcBef>
              <a:spcAft>
                <a:spcPct val="0"/>
              </a:spcAft>
              <a:defRPr sz="2200">
                <a:solidFill>
                  <a:schemeClr val="tx1"/>
                </a:solidFill>
                <a:latin typeface="Arial" panose="020B0604020202020204" pitchFamily="34" charset="0"/>
              </a:defRPr>
            </a:lvl8pPr>
            <a:lvl9pPr marL="3886200" indent="-228600" defTabSz="4389755" eaLnBrk="0" fontAlgn="base" hangingPunct="0">
              <a:spcBef>
                <a:spcPct val="0"/>
              </a:spcBef>
              <a:spcAft>
                <a:spcPct val="0"/>
              </a:spcAft>
              <a:defRPr sz="2200">
                <a:solidFill>
                  <a:schemeClr val="tx1"/>
                </a:solidFill>
                <a:latin typeface="Arial" panose="020B0604020202020204" pitchFamily="34" charset="0"/>
              </a:defRPr>
            </a:lvl9pPr>
          </a:lstStyle>
          <a:p>
            <a:pPr algn="ctr" eaLnBrk="1" hangingPunct="1"/>
            <a:r>
              <a:rPr lang="en-US" sz="4800" b="1" dirty="0">
                <a:solidFill>
                  <a:schemeClr val="accent3">
                    <a:lumMod val="20000"/>
                    <a:lumOff val="80000"/>
                  </a:schemeClr>
                </a:solidFill>
                <a:latin typeface="+mn-lt"/>
              </a:rPr>
              <a:t>The Campus Navigation System</a:t>
            </a:r>
            <a:endParaRPr lang="en-US" sz="3200" b="1" dirty="0">
              <a:solidFill>
                <a:schemeClr val="accent3">
                  <a:lumMod val="20000"/>
                  <a:lumOff val="80000"/>
                </a:schemeClr>
              </a:solidFill>
              <a:latin typeface="+mn-lt"/>
            </a:endParaRPr>
          </a:p>
          <a:p>
            <a:pPr algn="ctr" eaLnBrk="1" hangingPunct="1"/>
            <a:r>
              <a:rPr lang="en-US" sz="3200" b="1" dirty="0">
                <a:solidFill>
                  <a:schemeClr val="accent3">
                    <a:lumMod val="20000"/>
                    <a:lumOff val="80000"/>
                  </a:schemeClr>
                </a:solidFill>
                <a:latin typeface="+mn-lt"/>
              </a:rPr>
              <a:t>   -Using iBeacon technology with a web application to improve the student or visitor experience on campus</a:t>
            </a:r>
            <a:endParaRPr lang="en-US" sz="3200" b="1" dirty="0">
              <a:solidFill>
                <a:schemeClr val="accent3">
                  <a:lumMod val="20000"/>
                  <a:lumOff val="80000"/>
                </a:schemeClr>
              </a:solidFill>
              <a:latin typeface="+mn-lt"/>
            </a:endParaRPr>
          </a:p>
        </p:txBody>
      </p:sp>
      <p:sp>
        <p:nvSpPr>
          <p:cNvPr id="5" name="Text Box 123"/>
          <p:cNvSpPr txBox="1">
            <a:spLocks noChangeArrowheads="1"/>
          </p:cNvSpPr>
          <p:nvPr/>
        </p:nvSpPr>
        <p:spPr bwMode="auto">
          <a:xfrm>
            <a:off x="4114800" y="1600201"/>
            <a:ext cx="24688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7942" tIns="97942" rIns="97942" bIns="97942" anchor="ctr" anchorCtr="0"/>
          <a:lstStyle>
            <a:lvl1pPr defTabSz="4389755" eaLnBrk="0" hangingPunct="0">
              <a:defRPr sz="2200">
                <a:solidFill>
                  <a:schemeClr val="tx1"/>
                </a:solidFill>
                <a:latin typeface="Arial" panose="020B0604020202020204" pitchFamily="34" charset="0"/>
              </a:defRPr>
            </a:lvl1pPr>
            <a:lvl2pPr marL="742950" indent="-285750" defTabSz="4389755" eaLnBrk="0" hangingPunct="0">
              <a:defRPr sz="2200">
                <a:solidFill>
                  <a:schemeClr val="tx1"/>
                </a:solidFill>
                <a:latin typeface="Arial" panose="020B0604020202020204" pitchFamily="34" charset="0"/>
              </a:defRPr>
            </a:lvl2pPr>
            <a:lvl3pPr marL="1143000" indent="-228600" defTabSz="4389755" eaLnBrk="0" hangingPunct="0">
              <a:defRPr sz="2200">
                <a:solidFill>
                  <a:schemeClr val="tx1"/>
                </a:solidFill>
                <a:latin typeface="Arial" panose="020B0604020202020204" pitchFamily="34" charset="0"/>
              </a:defRPr>
            </a:lvl3pPr>
            <a:lvl4pPr marL="1600200" indent="-228600" defTabSz="4389755" eaLnBrk="0" hangingPunct="0">
              <a:defRPr sz="2200">
                <a:solidFill>
                  <a:schemeClr val="tx1"/>
                </a:solidFill>
                <a:latin typeface="Arial" panose="020B0604020202020204" pitchFamily="34" charset="0"/>
              </a:defRPr>
            </a:lvl4pPr>
            <a:lvl5pPr marL="2057400" indent="-228600" defTabSz="4389755" eaLnBrk="0" hangingPunct="0">
              <a:defRPr sz="2200">
                <a:solidFill>
                  <a:schemeClr val="tx1"/>
                </a:solidFill>
                <a:latin typeface="Arial" panose="020B0604020202020204" pitchFamily="34" charset="0"/>
              </a:defRPr>
            </a:lvl5pPr>
            <a:lvl6pPr marL="2514600" indent="-228600" defTabSz="4389755" eaLnBrk="0" fontAlgn="base" hangingPunct="0">
              <a:spcBef>
                <a:spcPct val="0"/>
              </a:spcBef>
              <a:spcAft>
                <a:spcPct val="0"/>
              </a:spcAft>
              <a:defRPr sz="2200">
                <a:solidFill>
                  <a:schemeClr val="tx1"/>
                </a:solidFill>
                <a:latin typeface="Arial" panose="020B0604020202020204" pitchFamily="34" charset="0"/>
              </a:defRPr>
            </a:lvl6pPr>
            <a:lvl7pPr marL="2971800" indent="-228600" defTabSz="4389755" eaLnBrk="0" fontAlgn="base" hangingPunct="0">
              <a:spcBef>
                <a:spcPct val="0"/>
              </a:spcBef>
              <a:spcAft>
                <a:spcPct val="0"/>
              </a:spcAft>
              <a:defRPr sz="2200">
                <a:solidFill>
                  <a:schemeClr val="tx1"/>
                </a:solidFill>
                <a:latin typeface="Arial" panose="020B0604020202020204" pitchFamily="34" charset="0"/>
              </a:defRPr>
            </a:lvl7pPr>
            <a:lvl8pPr marL="3429000" indent="-228600" defTabSz="4389755" eaLnBrk="0" fontAlgn="base" hangingPunct="0">
              <a:spcBef>
                <a:spcPct val="0"/>
              </a:spcBef>
              <a:spcAft>
                <a:spcPct val="0"/>
              </a:spcAft>
              <a:defRPr sz="2200">
                <a:solidFill>
                  <a:schemeClr val="tx1"/>
                </a:solidFill>
                <a:latin typeface="Arial" panose="020B0604020202020204" pitchFamily="34" charset="0"/>
              </a:defRPr>
            </a:lvl8pPr>
            <a:lvl9pPr marL="3886200" indent="-228600" defTabSz="4389755" eaLnBrk="0" fontAlgn="base" hangingPunct="0">
              <a:spcBef>
                <a:spcPct val="0"/>
              </a:spcBef>
              <a:spcAft>
                <a:spcPct val="0"/>
              </a:spcAft>
              <a:defRPr sz="2200">
                <a:solidFill>
                  <a:schemeClr val="tx1"/>
                </a:solidFill>
                <a:latin typeface="Arial" panose="020B0604020202020204" pitchFamily="34" charset="0"/>
              </a:defRPr>
            </a:lvl9pPr>
          </a:lstStyle>
          <a:p>
            <a:pPr algn="ctr" eaLnBrk="1" hangingPunct="1"/>
            <a:r>
              <a:rPr lang="en-US" sz="2800" dirty="0">
                <a:solidFill>
                  <a:schemeClr val="accent3">
                    <a:lumMod val="20000"/>
                    <a:lumOff val="80000"/>
                  </a:schemeClr>
                </a:solidFill>
                <a:latin typeface="+mn-lt"/>
              </a:rPr>
              <a:t>Wanzi Su - P1905169   Supervisor: Beverley Holland</a:t>
            </a:r>
            <a:endParaRPr lang="en-US" sz="2800" dirty="0">
              <a:solidFill>
                <a:schemeClr val="accent3">
                  <a:lumMod val="20000"/>
                  <a:lumOff val="80000"/>
                </a:schemeClr>
              </a:solidFill>
              <a:latin typeface="+mn-lt"/>
            </a:endParaRPr>
          </a:p>
          <a:p>
            <a:pPr algn="ctr" eaLnBrk="1" hangingPunct="1"/>
            <a:r>
              <a:rPr lang="en-US" sz="2800" dirty="0">
                <a:solidFill>
                  <a:schemeClr val="accent3">
                    <a:lumMod val="20000"/>
                    <a:lumOff val="80000"/>
                  </a:schemeClr>
                </a:solidFill>
                <a:latin typeface="+mn-lt"/>
                <a:sym typeface="+mn-ea"/>
              </a:rPr>
              <a:t>Data and Information System     </a:t>
            </a:r>
            <a:r>
              <a:rPr lang="en-US" sz="2800" dirty="0">
                <a:solidFill>
                  <a:schemeClr val="accent3">
                    <a:lumMod val="20000"/>
                    <a:lumOff val="80000"/>
                  </a:schemeClr>
                </a:solidFill>
                <a:latin typeface="+mn-lt"/>
              </a:rPr>
              <a:t>Email: 1905169@student.uwtsd.ac.uk        </a:t>
            </a:r>
            <a:endParaRPr lang="en-US" sz="2800" dirty="0">
              <a:solidFill>
                <a:schemeClr val="accent3">
                  <a:lumMod val="20000"/>
                  <a:lumOff val="80000"/>
                </a:schemeClr>
              </a:solidFill>
              <a:latin typeface="+mn-lt"/>
            </a:endParaRPr>
          </a:p>
        </p:txBody>
      </p:sp>
      <p:sp>
        <p:nvSpPr>
          <p:cNvPr id="10" name="Text Box 189"/>
          <p:cNvSpPr txBox="1">
            <a:spLocks noChangeArrowheads="1"/>
          </p:cNvSpPr>
          <p:nvPr/>
        </p:nvSpPr>
        <p:spPr bwMode="auto">
          <a:xfrm>
            <a:off x="1097280" y="3657600"/>
            <a:ext cx="9875520" cy="5735320"/>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r>
              <a:rPr lang="en-US" sz="2000" dirty="0">
                <a:latin typeface="Calibri" panose="020F0502020204030204" pitchFamily="34" charset="0"/>
              </a:rPr>
              <a:t>This project is aimed at using Bluetooth low energy beacons and building a web application to improve the student or visitor experience on campus in case they cannot find where they are going.</a:t>
            </a:r>
            <a:endParaRPr lang="en-US" sz="2000" dirty="0">
              <a:latin typeface="Calibri" panose="020F0502020204030204" pitchFamily="34" charset="0"/>
            </a:endParaRPr>
          </a:p>
          <a:p>
            <a:pPr eaLnBrk="1" hangingPunct="1"/>
            <a:endParaRPr lang="en-US" sz="2000" dirty="0">
              <a:latin typeface="Calibri" panose="020F0502020204030204" pitchFamily="34" charset="0"/>
            </a:endParaRPr>
          </a:p>
          <a:p>
            <a:pPr eaLnBrk="1" hangingPunct="1"/>
            <a:r>
              <a:rPr lang="en-US" sz="2000" dirty="0">
                <a:latin typeface="Calibri" panose="020F0502020204030204" pitchFamily="34" charset="0"/>
              </a:rPr>
              <a:t>① Design a web application with two types of people: users and administrators.</a:t>
            </a:r>
            <a:endParaRPr lang="en-US" sz="2000" dirty="0">
              <a:latin typeface="Calibri" panose="020F0502020204030204" pitchFamily="34" charset="0"/>
            </a:endParaRPr>
          </a:p>
          <a:p>
            <a:pPr eaLnBrk="1" hangingPunct="1"/>
            <a:r>
              <a:rPr lang="en-US" sz="2000" dirty="0">
                <a:latin typeface="Calibri" panose="020F0502020204030204" pitchFamily="34" charset="0"/>
              </a:rPr>
              <a:t>② Build a login system for users to log in by username and password or create a new account. </a:t>
            </a:r>
            <a:endParaRPr lang="en-US" sz="2000" dirty="0">
              <a:latin typeface="Calibri" panose="020F0502020204030204" pitchFamily="34" charset="0"/>
            </a:endParaRPr>
          </a:p>
          <a:p>
            <a:pPr eaLnBrk="1" hangingPunct="1"/>
            <a:r>
              <a:rPr lang="en-US" sz="2000" dirty="0">
                <a:latin typeface="Calibri" panose="020F0502020204030204" pitchFamily="34" charset="0"/>
              </a:rPr>
              <a:t>③ Build a label system that enables users to put labels on each room and enable administrators of this room to check if these labels are correct.</a:t>
            </a:r>
            <a:endParaRPr lang="en-US" sz="2000" dirty="0">
              <a:latin typeface="Calibri" panose="020F0502020204030204" pitchFamily="34" charset="0"/>
            </a:endParaRPr>
          </a:p>
          <a:p>
            <a:pPr eaLnBrk="1" hangingPunct="1"/>
            <a:r>
              <a:rPr lang="en-US" sz="2000" dirty="0">
                <a:latin typeface="Calibri" panose="020F0502020204030204" pitchFamily="34" charset="0"/>
              </a:rPr>
              <a:t>④ Build a search engine that enables users to search some activities or things they want to do and return rooms with the same label. </a:t>
            </a:r>
            <a:endParaRPr lang="en-US" sz="2000" dirty="0">
              <a:latin typeface="Calibri" panose="020F0502020204030204" pitchFamily="34" charset="0"/>
            </a:endParaRPr>
          </a:p>
          <a:p>
            <a:pPr eaLnBrk="1" hangingPunct="1"/>
            <a:r>
              <a:rPr lang="en-US" sz="2000" dirty="0">
                <a:latin typeface="Calibri" panose="020F0502020204030204" pitchFamily="34" charset="0"/>
              </a:rPr>
              <a:t>⑤ Users click the room and get the information of this room including location.</a:t>
            </a:r>
            <a:endParaRPr lang="en-US" sz="2000" dirty="0">
              <a:latin typeface="Calibri" panose="020F0502020204030204" pitchFamily="34" charset="0"/>
            </a:endParaRPr>
          </a:p>
          <a:p>
            <a:pPr eaLnBrk="1" hangingPunct="1"/>
            <a:r>
              <a:rPr lang="en-US" sz="2000" dirty="0">
                <a:latin typeface="Calibri" panose="020F0502020204030204" pitchFamily="34" charset="0"/>
              </a:rPr>
              <a:t>⑥ Build a chat page with two boards: Question Board and emergency noticeboard. Users can write their questions in the Question Board and other users can answer the questions. The administrators can update the labels according to the answers. Users who want to be answered in an hour can write the questions in the emergency noticeboard.</a:t>
            </a:r>
            <a:endParaRPr lang="en-US" sz="2000" dirty="0">
              <a:latin typeface="Calibri" panose="020F0502020204030204" pitchFamily="34" charset="0"/>
            </a:endParaRPr>
          </a:p>
          <a:p>
            <a:pPr eaLnBrk="1" hangingPunct="1"/>
            <a:r>
              <a:rPr lang="en-US" sz="2000" dirty="0">
                <a:latin typeface="Calibri" panose="020F0502020204030204" pitchFamily="34" charset="0"/>
              </a:rPr>
              <a:t>⑦ Connect the whole application to the beacons. A beacon can lead users to the right place when users are in the building.</a:t>
            </a:r>
            <a:endParaRPr lang="en-US" sz="2000" dirty="0">
              <a:latin typeface="Calibri" panose="020F0502020204030204" pitchFamily="34" charset="0"/>
            </a:endParaRPr>
          </a:p>
        </p:txBody>
      </p:sp>
      <p:sp>
        <p:nvSpPr>
          <p:cNvPr id="32" name="Rectangle 31"/>
          <p:cNvSpPr/>
          <p:nvPr/>
        </p:nvSpPr>
        <p:spPr>
          <a:xfrm>
            <a:off x="1097280" y="3200400"/>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accent3">
                    <a:lumMod val="20000"/>
                    <a:lumOff val="80000"/>
                  </a:schemeClr>
                </a:solidFill>
              </a:rPr>
              <a:t>Aim &amp; Objectives</a:t>
            </a:r>
            <a:endParaRPr lang="en-US" sz="3200" b="1" dirty="0">
              <a:solidFill>
                <a:schemeClr val="accent3">
                  <a:lumMod val="20000"/>
                  <a:lumOff val="80000"/>
                </a:schemeClr>
              </a:solidFill>
            </a:endParaRPr>
          </a:p>
        </p:txBody>
      </p:sp>
      <p:sp>
        <p:nvSpPr>
          <p:cNvPr id="15" name="Text Box 194"/>
          <p:cNvSpPr txBox="1">
            <a:spLocks noChangeArrowheads="1"/>
          </p:cNvSpPr>
          <p:nvPr/>
        </p:nvSpPr>
        <p:spPr bwMode="auto">
          <a:xfrm>
            <a:off x="11722735" y="3657601"/>
            <a:ext cx="9875520" cy="8956675"/>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lnSpc>
                <a:spcPct val="100000"/>
              </a:lnSpc>
              <a:spcAft>
                <a:spcPct val="0"/>
              </a:spcAft>
              <a:buFontTx/>
              <a:buNone/>
            </a:pPr>
            <a:r>
              <a:rPr lang="en-US" altLang="zh-CN" sz="2000" b="1" dirty="0">
                <a:ea typeface="宋体" panose="02010600030101010101" pitchFamily="2" charset="-122"/>
                <a:sym typeface="微软雅黑" panose="020B0503020204020204" charset="-122"/>
              </a:rPr>
              <a:t>1. </a:t>
            </a:r>
            <a:r>
              <a:rPr lang="zh-CN" altLang="en-US" sz="2000" b="1" dirty="0">
                <a:ea typeface="宋体" panose="02010600030101010101" pitchFamily="2" charset="-122"/>
                <a:sym typeface="微软雅黑" panose="020B0503020204020204" charset="-122"/>
              </a:rPr>
              <a:t>GPS</a:t>
            </a:r>
            <a:r>
              <a:rPr lang="en-US" altLang="zh-CN" sz="2000" b="1" dirty="0">
                <a:ea typeface="宋体" panose="02010600030101010101" pitchFamily="2" charset="-122"/>
                <a:sym typeface="微软雅黑" panose="020B0503020204020204" charset="-122"/>
              </a:rPr>
              <a:t>(Global Positioning System)          2. </a:t>
            </a:r>
            <a:r>
              <a:rPr lang="zh-CN" altLang="en-US" sz="2000" b="1" dirty="0">
                <a:ea typeface="宋体" panose="02010600030101010101" pitchFamily="2" charset="-122"/>
                <a:sym typeface="微软雅黑" panose="020B0503020204020204" charset="-122"/>
              </a:rPr>
              <a:t>NF</a:t>
            </a:r>
            <a:r>
              <a:rPr lang="en-US" altLang="zh-CN" sz="2000" b="1" dirty="0">
                <a:ea typeface="宋体" panose="02010600030101010101" pitchFamily="2" charset="-122"/>
                <a:sym typeface="微软雅黑" panose="020B0503020204020204" charset="-122"/>
              </a:rPr>
              <a:t>C(Near-field communication)</a:t>
            </a:r>
            <a:endParaRPr lang="en-US" altLang="zh-CN" sz="2000" b="1" dirty="0">
              <a:ea typeface="宋体" panose="02010600030101010101" pitchFamily="2" charset="-122"/>
            </a:endParaRPr>
          </a:p>
          <a:p>
            <a:pPr fontAlgn="auto">
              <a:lnSpc>
                <a:spcPct val="130000"/>
              </a:lnSpc>
              <a:spcBef>
                <a:spcPts val="1000"/>
              </a:spcBef>
              <a:defRPr/>
            </a:pPr>
            <a:r>
              <a:rPr lang="zh-CN" altLang="en-US" sz="2000">
                <a:ea typeface="宋体" panose="02010600030101010101" pitchFamily="2" charset="-122"/>
                <a:sym typeface="+mn-ea"/>
              </a:rPr>
              <a:t>①</a:t>
            </a:r>
            <a:r>
              <a:rPr lang="en-US" altLang="zh-CN" sz="2000">
                <a:ea typeface="宋体" panose="02010600030101010101" pitchFamily="2" charset="-122"/>
                <a:sym typeface="+mn-ea"/>
              </a:rPr>
              <a:t>Cost:                                                          </a:t>
            </a:r>
            <a:r>
              <a:rPr lang="zh-CN" altLang="en-US" sz="2000">
                <a:ea typeface="宋体" panose="02010600030101010101" pitchFamily="2" charset="-122"/>
                <a:sym typeface="+mn-ea"/>
              </a:rPr>
              <a:t>①</a:t>
            </a:r>
            <a:r>
              <a:rPr lang="en-US" altLang="zh-CN" sz="2000">
                <a:ea typeface="宋体" panose="02010600030101010101" pitchFamily="2" charset="-122"/>
                <a:sym typeface="宋体" panose="02010600030101010101" pitchFamily="2" charset="-122"/>
              </a:rPr>
              <a:t>Cost: </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mn-ea"/>
              </a:rPr>
              <a:t>free                                                                </a:t>
            </a:r>
            <a:r>
              <a:rPr lang="en-US" altLang="zh-CN" sz="2000">
                <a:ea typeface="宋体" panose="02010600030101010101" pitchFamily="2" charset="-122"/>
                <a:sym typeface="宋体" panose="02010600030101010101" pitchFamily="2" charset="-122"/>
              </a:rPr>
              <a:t>cost an average of 25 cents per chip</a:t>
            </a:r>
            <a:endParaRPr lang="en-US" altLang="zh-CN" sz="2000" noProof="1">
              <a:ea typeface="宋体" panose="02010600030101010101" pitchFamily="2" charset="-122"/>
            </a:endParaRPr>
          </a:p>
          <a:p>
            <a:pPr fontAlgn="auto">
              <a:lnSpc>
                <a:spcPct val="130000"/>
              </a:lnSpc>
              <a:spcBef>
                <a:spcPts val="1000"/>
              </a:spcBef>
              <a:defRPr/>
            </a:pPr>
            <a:r>
              <a:rPr lang="zh-CN" altLang="en-US" sz="2000">
                <a:ea typeface="宋体" panose="02010600030101010101" pitchFamily="2" charset="-122"/>
                <a:sym typeface="+mn-ea"/>
              </a:rPr>
              <a:t>②</a:t>
            </a:r>
            <a:r>
              <a:rPr lang="en-US" altLang="zh-CN" sz="2000">
                <a:ea typeface="宋体" panose="02010600030101010101" pitchFamily="2" charset="-122"/>
                <a:sym typeface="+mn-ea"/>
              </a:rPr>
              <a:t>Range:                                                       </a:t>
            </a:r>
            <a:r>
              <a:rPr lang="zh-CN" altLang="en-US" sz="2000">
                <a:ea typeface="宋体" panose="02010600030101010101" pitchFamily="2" charset="-122"/>
                <a:sym typeface="+mn-ea"/>
              </a:rPr>
              <a:t>②</a:t>
            </a:r>
            <a:r>
              <a:rPr lang="en-US" altLang="zh-CN" sz="2000">
                <a:ea typeface="宋体" panose="02010600030101010101" pitchFamily="2" charset="-122"/>
                <a:sym typeface="宋体" panose="02010600030101010101" pitchFamily="2" charset="-122"/>
              </a:rPr>
              <a:t>Range:</a:t>
            </a:r>
            <a:endParaRPr lang="en-US" altLang="zh-CN" sz="2000" noProof="1">
              <a:ea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mn-ea"/>
              </a:rPr>
              <a:t>global                                                             </a:t>
            </a:r>
            <a:r>
              <a:rPr lang="en-US" altLang="zh-CN" sz="2000">
                <a:ea typeface="宋体" panose="02010600030101010101" pitchFamily="2" charset="-122"/>
                <a:sym typeface="宋体" panose="02010600030101010101" pitchFamily="2" charset="-122"/>
              </a:rPr>
              <a:t>within 4 cm</a:t>
            </a:r>
            <a:endParaRPr lang="en-US" altLang="zh-CN" sz="2000" noProof="1">
              <a:ea typeface="宋体" panose="02010600030101010101" pitchFamily="2" charset="-122"/>
            </a:endParaRPr>
          </a:p>
          <a:p>
            <a:pPr fontAlgn="auto">
              <a:lnSpc>
                <a:spcPct val="130000"/>
              </a:lnSpc>
              <a:spcBef>
                <a:spcPts val="1000"/>
              </a:spcBef>
              <a:defRPr/>
            </a:pPr>
            <a:r>
              <a:rPr lang="zh-CN" altLang="en-US" sz="2000">
                <a:ea typeface="宋体" panose="02010600030101010101" pitchFamily="2" charset="-122"/>
                <a:sym typeface="+mn-ea"/>
              </a:rPr>
              <a:t>③</a:t>
            </a:r>
            <a:r>
              <a:rPr lang="en-US" altLang="zh-CN" sz="2000">
                <a:ea typeface="宋体" panose="02010600030101010101" pitchFamily="2" charset="-122"/>
                <a:sym typeface="+mn-ea"/>
              </a:rPr>
              <a:t>Maintenance:                                             </a:t>
            </a:r>
            <a:r>
              <a:rPr lang="zh-CN" altLang="en-US" sz="2000">
                <a:ea typeface="宋体" panose="02010600030101010101" pitchFamily="2" charset="-122"/>
                <a:sym typeface="+mn-ea"/>
              </a:rPr>
              <a:t>③</a:t>
            </a:r>
            <a:r>
              <a:rPr lang="en-US" altLang="zh-CN" sz="2000">
                <a:ea typeface="宋体" panose="02010600030101010101" pitchFamily="2" charset="-122"/>
                <a:sym typeface="宋体" panose="02010600030101010101" pitchFamily="2" charset="-122"/>
              </a:rPr>
              <a:t>Maintenance: </a:t>
            </a:r>
            <a:endParaRPr lang="en-US" altLang="zh-CN" sz="2000" noProof="1">
              <a:ea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mn-ea"/>
              </a:rPr>
              <a:t>no                                                                  </a:t>
            </a:r>
            <a:r>
              <a:rPr lang="en-US" altLang="zh-CN" sz="2000">
                <a:ea typeface="宋体" panose="02010600030101010101" pitchFamily="2" charset="-122"/>
                <a:sym typeface="宋体" panose="02010600030101010101" pitchFamily="2" charset="-122"/>
              </a:rPr>
              <a:t>just buy another one</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en-US" altLang="zh-CN" sz="2000" b="1" dirty="0">
                <a:ea typeface="宋体" panose="02010600030101010101" pitchFamily="2" charset="-122"/>
                <a:sym typeface="宋体" panose="02010600030101010101" pitchFamily="2" charset="-122"/>
              </a:rPr>
              <a:t>3. </a:t>
            </a:r>
            <a:r>
              <a:rPr lang="zh-CN" altLang="en-US" sz="2000" b="1" dirty="0">
                <a:ea typeface="宋体" panose="02010600030101010101" pitchFamily="2" charset="-122"/>
                <a:sym typeface="宋体" panose="02010600030101010101" pitchFamily="2" charset="-122"/>
              </a:rPr>
              <a:t>Wi-Fi                                                         </a:t>
            </a:r>
            <a:r>
              <a:rPr lang="en-US" altLang="zh-CN" sz="2000" b="1" dirty="0">
                <a:ea typeface="宋体" panose="02010600030101010101" pitchFamily="2" charset="-122"/>
                <a:sym typeface="宋体" panose="02010600030101010101" pitchFamily="2" charset="-122"/>
              </a:rPr>
              <a:t>4. </a:t>
            </a:r>
            <a:r>
              <a:rPr lang="zh-CN" altLang="en-US" sz="2000" b="1" dirty="0">
                <a:ea typeface="宋体" panose="02010600030101010101" pitchFamily="2" charset="-122"/>
                <a:sym typeface="宋体" panose="02010600030101010101" pitchFamily="2" charset="-122"/>
              </a:rPr>
              <a:t>RFID</a:t>
            </a:r>
            <a:r>
              <a:rPr lang="en-US" altLang="zh-CN" sz="2000" b="1" dirty="0">
                <a:ea typeface="宋体" panose="02010600030101010101" pitchFamily="2" charset="-122"/>
                <a:sym typeface="宋体" panose="02010600030101010101" pitchFamily="2" charset="-122"/>
              </a:rPr>
              <a:t>(Radio-frequency identification)</a:t>
            </a:r>
            <a:r>
              <a:rPr lang="zh-CN" altLang="en-US" sz="2000" b="1" dirty="0">
                <a:ea typeface="宋体" panose="02010600030101010101" pitchFamily="2" charset="-122"/>
                <a:sym typeface="宋体" panose="02010600030101010101" pitchFamily="2" charset="-122"/>
              </a:rPr>
              <a:t>          </a:t>
            </a:r>
            <a:endParaRPr lang="zh-CN" altLang="en-US" sz="2000" b="1" dirty="0">
              <a:solidFill>
                <a:srgbClr val="404040"/>
              </a:solidFill>
              <a:sym typeface="宋体" panose="02010600030101010101" pitchFamily="2" charset="-122"/>
            </a:endParaRPr>
          </a:p>
          <a:p>
            <a:pPr fontAlgn="auto">
              <a:lnSpc>
                <a:spcPct val="130000"/>
              </a:lnSpc>
              <a:spcBef>
                <a:spcPts val="1000"/>
              </a:spcBef>
              <a:defRPr/>
            </a:pPr>
            <a:r>
              <a:rPr lang="zh-CN" altLang="en-US" sz="2000">
                <a:ea typeface="宋体" panose="02010600030101010101" pitchFamily="2" charset="-122"/>
                <a:sym typeface="+mn-ea"/>
              </a:rPr>
              <a:t>①</a:t>
            </a:r>
            <a:r>
              <a:rPr lang="en-US" altLang="zh-CN" sz="2000">
                <a:ea typeface="宋体" panose="02010600030101010101" pitchFamily="2" charset="-122"/>
                <a:sym typeface="宋体" panose="02010600030101010101" pitchFamily="2" charset="-122"/>
              </a:rPr>
              <a:t>Cost:                                                          </a:t>
            </a:r>
            <a:r>
              <a:rPr lang="zh-CN" altLang="en-US" sz="2000">
                <a:ea typeface="宋体" panose="02010600030101010101" pitchFamily="2" charset="-122"/>
                <a:sym typeface="+mn-ea"/>
              </a:rPr>
              <a:t>①</a:t>
            </a:r>
            <a:r>
              <a:rPr lang="en-US" altLang="zh-CN" sz="2000">
                <a:ea typeface="宋体" panose="02010600030101010101" pitchFamily="2" charset="-122"/>
                <a:sym typeface="宋体" panose="02010600030101010101" pitchFamily="2" charset="-122"/>
              </a:rPr>
              <a:t>Cost:</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宋体" panose="02010600030101010101" pitchFamily="2" charset="-122"/>
              </a:rPr>
              <a:t>average cost per month‎: ‎£35.92                   tag: cost as little as 10 cents or as much</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宋体" panose="02010600030101010101" pitchFamily="2" charset="-122"/>
              </a:rPr>
              <a:t>router: cost anywhere from $60 to $100	   as $50 depending on the type of tag</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zh-CN" altLang="en-US" sz="2000">
                <a:ea typeface="宋体" panose="02010600030101010101" pitchFamily="2" charset="-122"/>
                <a:sym typeface="+mn-ea"/>
              </a:rPr>
              <a:t>②</a:t>
            </a:r>
            <a:r>
              <a:rPr lang="en-US" altLang="zh-CN" sz="2000">
                <a:ea typeface="宋体" panose="02010600030101010101" pitchFamily="2" charset="-122"/>
                <a:sym typeface="宋体" panose="02010600030101010101" pitchFamily="2" charset="-122"/>
              </a:rPr>
              <a:t>Range:                                                       reader: cost from $500 to $2,000</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宋体" panose="02010600030101010101" pitchFamily="2" charset="-122"/>
              </a:rPr>
              <a:t> An access point (or hotspot) often has a      </a:t>
            </a:r>
            <a:r>
              <a:rPr lang="zh-CN" altLang="en-US" sz="2000">
                <a:ea typeface="宋体" panose="02010600030101010101" pitchFamily="2" charset="-122"/>
                <a:sym typeface="+mn-ea"/>
              </a:rPr>
              <a:t>②</a:t>
            </a:r>
            <a:r>
              <a:rPr lang="en-US" altLang="zh-CN" sz="2000">
                <a:ea typeface="宋体" panose="02010600030101010101" pitchFamily="2" charset="-122"/>
                <a:sym typeface="宋体" panose="02010600030101010101" pitchFamily="2" charset="-122"/>
              </a:rPr>
              <a:t>Range: </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宋体" panose="02010600030101010101" pitchFamily="2" charset="-122"/>
              </a:rPr>
              <a:t>range of about 20 metres (66 feet) .              2 or 3 feet to 80 feet.</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zh-CN" altLang="en-US" sz="2000">
                <a:ea typeface="宋体" panose="02010600030101010101" pitchFamily="2" charset="-122"/>
                <a:sym typeface="+mn-ea"/>
              </a:rPr>
              <a:t>③</a:t>
            </a:r>
            <a:r>
              <a:rPr lang="en-US" altLang="zh-CN" sz="2000">
                <a:ea typeface="宋体" panose="02010600030101010101" pitchFamily="2" charset="-122"/>
                <a:sym typeface="宋体" panose="02010600030101010101" pitchFamily="2" charset="-122"/>
              </a:rPr>
              <a:t>Maintenance:                                             </a:t>
            </a:r>
            <a:r>
              <a:rPr lang="zh-CN" altLang="en-US" sz="2000">
                <a:ea typeface="宋体" panose="02010600030101010101" pitchFamily="2" charset="-122"/>
                <a:sym typeface="+mn-ea"/>
              </a:rPr>
              <a:t>③</a:t>
            </a:r>
            <a:r>
              <a:rPr lang="en-US" altLang="zh-CN" sz="2000">
                <a:ea typeface="宋体" panose="02010600030101010101" pitchFamily="2" charset="-122"/>
                <a:sym typeface="宋体" panose="02010600030101010101" pitchFamily="2" charset="-122"/>
              </a:rPr>
              <a:t>Maintenance: </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宋体" panose="02010600030101010101" pitchFamily="2" charset="-122"/>
              </a:rPr>
              <a:t>a wireless router typically lasts from             Active RFID tags are powered by a       </a:t>
            </a:r>
            <a:endParaRPr lang="en-US" altLang="zh-CN" sz="2000">
              <a:ea typeface="宋体" panose="02010600030101010101" pitchFamily="2" charset="-122"/>
              <a:sym typeface="宋体" panose="02010600030101010101" pitchFamily="2" charset="-122"/>
            </a:endParaRPr>
          </a:p>
          <a:p>
            <a:pPr fontAlgn="auto">
              <a:lnSpc>
                <a:spcPct val="130000"/>
              </a:lnSpc>
              <a:spcBef>
                <a:spcPts val="1000"/>
              </a:spcBef>
              <a:defRPr/>
            </a:pPr>
            <a:r>
              <a:rPr lang="en-US" altLang="zh-CN" sz="2000">
                <a:ea typeface="宋体" panose="02010600030101010101" pitchFamily="2" charset="-122"/>
                <a:sym typeface="宋体" panose="02010600030101010101" pitchFamily="2" charset="-122"/>
              </a:rPr>
              <a:t>two to five years                                            battery that will last between 3 – 5 years.</a:t>
            </a:r>
            <a:endParaRPr lang="en-US" sz="2000" dirty="0">
              <a:latin typeface="Calibri" panose="020F0502020204030204" pitchFamily="34" charset="0"/>
            </a:endParaRPr>
          </a:p>
        </p:txBody>
      </p:sp>
      <p:sp>
        <p:nvSpPr>
          <p:cNvPr id="13" name="Text Box 192"/>
          <p:cNvSpPr txBox="1">
            <a:spLocks noChangeArrowheads="1"/>
          </p:cNvSpPr>
          <p:nvPr/>
        </p:nvSpPr>
        <p:spPr bwMode="auto">
          <a:xfrm>
            <a:off x="1097280" y="10024745"/>
            <a:ext cx="9875520" cy="5735320"/>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r>
              <a:rPr lang="en-US" sz="2000" dirty="0">
                <a:latin typeface="Calibri" panose="020F0502020204030204" pitchFamily="34" charset="0"/>
              </a:rPr>
              <a:t>When students or visitors want to figure out where they are going, they can use this application to create a user account and search some keywords about this place. Then they will get some rooms listed on the screen. Once the room is clicked, all the information about this room pop out and the user can check if it is the right place to go. After finding the right place, the user can decide how to go there as the location is provided in the interactive map.</a:t>
            </a:r>
            <a:endParaRPr lang="en-US" sz="2000" dirty="0">
              <a:latin typeface="Calibri" panose="020F0502020204030204" pitchFamily="34" charset="0"/>
            </a:endParaRPr>
          </a:p>
          <a:p>
            <a:pPr eaLnBrk="1" hangingPunct="1"/>
            <a:endParaRPr lang="en-US" sz="2000" dirty="0">
              <a:latin typeface="Calibri" panose="020F0502020204030204" pitchFamily="34" charset="0"/>
            </a:endParaRPr>
          </a:p>
          <a:p>
            <a:pPr eaLnBrk="1" hangingPunct="1"/>
            <a:r>
              <a:rPr lang="en-US" sz="2000" dirty="0">
                <a:latin typeface="Calibri" panose="020F0502020204030204" pitchFamily="34" charset="0"/>
              </a:rPr>
              <a:t>If the students or the visitors still cannot find the right place, they can use this application and ask for help in a chat page. Staffs or people coincidentally browse this question will give an answer. Even if they are in a hurry, they can edit their question and put it onto the noticeboard. This noticeboard has exclusive consultants and would give a notification to all users for each question.</a:t>
            </a:r>
            <a:endParaRPr lang="en-US" sz="2000" dirty="0">
              <a:latin typeface="Calibri" panose="020F0502020204030204" pitchFamily="34" charset="0"/>
            </a:endParaRPr>
          </a:p>
          <a:p>
            <a:pPr eaLnBrk="1" hangingPunct="1"/>
            <a:endParaRPr lang="en-US" sz="2000" dirty="0">
              <a:latin typeface="Calibri" panose="020F0502020204030204" pitchFamily="34" charset="0"/>
            </a:endParaRPr>
          </a:p>
          <a:p>
            <a:pPr eaLnBrk="1" hangingPunct="1"/>
            <a:r>
              <a:rPr lang="en-US" sz="2000" dirty="0">
                <a:latin typeface="Calibri" panose="020F0502020204030204" pitchFamily="34" charset="0"/>
              </a:rPr>
              <a:t>Finally, they arrive at the building and that is when the beacons start working. The mobile phone can sense beacons’ location and help the users find their way. Moreover, beacons can provide real-time information like whether this room is temporarily closed or whether the head of this room leaves for some reasons. On the other hand, the beacons collect data like how many students attend the lecture, how many times users look for this room or which key words users search to find the room.</a:t>
            </a:r>
            <a:endParaRPr lang="en-US" sz="2000" dirty="0">
              <a:latin typeface="Calibri" panose="020F0502020204030204" pitchFamily="34" charset="0"/>
            </a:endParaRPr>
          </a:p>
        </p:txBody>
      </p:sp>
      <p:sp>
        <p:nvSpPr>
          <p:cNvPr id="34" name="Rectangle 33"/>
          <p:cNvSpPr/>
          <p:nvPr/>
        </p:nvSpPr>
        <p:spPr>
          <a:xfrm>
            <a:off x="1097280" y="9567545"/>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accent3">
                    <a:lumMod val="20000"/>
                    <a:lumOff val="80000"/>
                  </a:schemeClr>
                </a:solidFill>
              </a:rPr>
              <a:t>Outcome</a:t>
            </a:r>
            <a:endParaRPr lang="en-US" sz="3200" b="1" dirty="0">
              <a:solidFill>
                <a:schemeClr val="accent3">
                  <a:lumMod val="20000"/>
                  <a:lumOff val="80000"/>
                </a:schemeClr>
              </a:solidFill>
            </a:endParaRPr>
          </a:p>
        </p:txBody>
      </p:sp>
      <p:sp>
        <p:nvSpPr>
          <p:cNvPr id="12" name="Text Box 191"/>
          <p:cNvSpPr txBox="1">
            <a:spLocks noChangeArrowheads="1"/>
          </p:cNvSpPr>
          <p:nvPr/>
        </p:nvSpPr>
        <p:spPr bwMode="auto">
          <a:xfrm>
            <a:off x="21964015" y="8126095"/>
            <a:ext cx="9875520" cy="5735320"/>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r>
              <a:rPr lang="en-US" sz="2000" dirty="0">
                <a:latin typeface="Calibri" panose="020F0502020204030204" pitchFamily="34" charset="0"/>
              </a:rPr>
              <a:t>Students can get help from people they are familiar with like friends or parents and the student services are provided by Student Hub, which can also help. However, this help is not always useful because sometimes it is misleading.</a:t>
            </a:r>
            <a:endParaRPr lang="en-US" sz="2000" dirty="0">
              <a:latin typeface="Calibri" panose="020F0502020204030204" pitchFamily="34" charset="0"/>
            </a:endParaRPr>
          </a:p>
          <a:p>
            <a:pPr eaLnBrk="1" hangingPunct="1"/>
            <a:endParaRPr lang="en-US" sz="2000" dirty="0">
              <a:latin typeface="Calibri" panose="020F0502020204030204" pitchFamily="34" charset="0"/>
            </a:endParaRPr>
          </a:p>
          <a:p>
            <a:pPr eaLnBrk="1" hangingPunct="1"/>
            <a:r>
              <a:rPr lang="en-US" sz="2000" dirty="0">
                <a:latin typeface="Calibri" panose="020F0502020204030204" pitchFamily="34" charset="0"/>
              </a:rPr>
              <a:t>Evidence shows that though there are some studies based on BLE beacons, they are focusing on other areas instead of campus navigation. Although it shows that the usage of beacons is broad, the BLE beacons used in the campus navigation field are still quite few. Therefore, it is very significant to evaluate the use of BLE beacons in this filed and compare it with other systems like RFID. As a result, we will get the benefits and the drawback of each of them.</a:t>
            </a:r>
            <a:endParaRPr lang="en-US" sz="2000" dirty="0">
              <a:latin typeface="Calibri" panose="020F0502020204030204" pitchFamily="34" charset="0"/>
            </a:endParaRPr>
          </a:p>
          <a:p>
            <a:pPr eaLnBrk="1" hangingPunct="1"/>
            <a:endParaRPr lang="en-US" sz="2000" dirty="0">
              <a:latin typeface="Calibri" panose="020F0502020204030204" pitchFamily="34" charset="0"/>
            </a:endParaRPr>
          </a:p>
          <a:p>
            <a:pPr eaLnBrk="1" hangingPunct="1"/>
            <a:r>
              <a:rPr lang="en-US" sz="2000" dirty="0">
                <a:latin typeface="Calibri" panose="020F0502020204030204" pitchFamily="34" charset="0"/>
              </a:rPr>
              <a:t>There are many other systems like GPS, NFC, Wi-Fi, and RFID that can be used to help the students find a location. However, they all have some drawbacks compared to beacons. GPS has issues with the precision of the location as well as signal strength. Besides, GPS-based systems work only outdoors with a clear view of the sky, which means it cannot be used indoors. NFC requires users to be very close to the device sending the communication. Wi-Fi-based location requires a high density of access points, which makes it cost-prohibitive because you cannot afford to give each room a Wi-Fi router. Compared to RFIDs, beacons do not require scanning and can work from a distance.</a:t>
            </a:r>
            <a:endParaRPr lang="en-US" sz="2000" dirty="0">
              <a:latin typeface="Calibri" panose="020F0502020204030204" pitchFamily="34" charset="0"/>
            </a:endParaRPr>
          </a:p>
        </p:txBody>
      </p:sp>
      <p:sp>
        <p:nvSpPr>
          <p:cNvPr id="35" name="Rectangle 34"/>
          <p:cNvSpPr/>
          <p:nvPr/>
        </p:nvSpPr>
        <p:spPr>
          <a:xfrm>
            <a:off x="21964015" y="7668895"/>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accent3">
                    <a:lumMod val="20000"/>
                    <a:lumOff val="80000"/>
                  </a:schemeClr>
                </a:solidFill>
              </a:rPr>
              <a:t>Conclusions</a:t>
            </a:r>
            <a:endParaRPr lang="en-US" sz="3200" b="1" dirty="0">
              <a:solidFill>
                <a:schemeClr val="accent3">
                  <a:lumMod val="20000"/>
                  <a:lumOff val="80000"/>
                </a:schemeClr>
              </a:solidFill>
            </a:endParaRPr>
          </a:p>
        </p:txBody>
      </p:sp>
      <p:sp>
        <p:nvSpPr>
          <p:cNvPr id="45" name="Rectangle 44"/>
          <p:cNvSpPr/>
          <p:nvPr/>
        </p:nvSpPr>
        <p:spPr>
          <a:xfrm>
            <a:off x="11722735" y="3200400"/>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accent3">
                    <a:lumMod val="20000"/>
                    <a:lumOff val="80000"/>
                  </a:schemeClr>
                </a:solidFill>
              </a:rPr>
              <a:t>Other Systems</a:t>
            </a:r>
            <a:endParaRPr lang="en-US" sz="3200" b="1" dirty="0">
              <a:solidFill>
                <a:schemeClr val="accent3">
                  <a:lumMod val="20000"/>
                  <a:lumOff val="80000"/>
                </a:schemeClr>
              </a:solidFill>
            </a:endParaRPr>
          </a:p>
        </p:txBody>
      </p:sp>
      <p:sp>
        <p:nvSpPr>
          <p:cNvPr id="51" name="Text Box 180"/>
          <p:cNvSpPr txBox="1">
            <a:spLocks noChangeArrowheads="1"/>
          </p:cNvSpPr>
          <p:nvPr/>
        </p:nvSpPr>
        <p:spPr bwMode="auto">
          <a:xfrm>
            <a:off x="26168717" y="18780480"/>
            <a:ext cx="1684020" cy="294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8971" tIns="24486" rIns="48971" bIns="24486">
            <a:spAutoFit/>
          </a:bodyPr>
          <a:lstStyle>
            <a:lvl1pPr defTabSz="4389755" eaLnBrk="0" hangingPunct="0">
              <a:defRPr sz="2200">
                <a:solidFill>
                  <a:schemeClr val="tx1"/>
                </a:solidFill>
                <a:latin typeface="Arial" panose="020B0604020202020204" pitchFamily="34" charset="0"/>
              </a:defRPr>
            </a:lvl1pPr>
            <a:lvl2pPr marL="742950" indent="-285750" defTabSz="4389755" eaLnBrk="0" hangingPunct="0">
              <a:defRPr sz="2200">
                <a:solidFill>
                  <a:schemeClr val="tx1"/>
                </a:solidFill>
                <a:latin typeface="Arial" panose="020B0604020202020204" pitchFamily="34" charset="0"/>
              </a:defRPr>
            </a:lvl2pPr>
            <a:lvl3pPr marL="1143000" indent="-228600" defTabSz="4389755" eaLnBrk="0" hangingPunct="0">
              <a:defRPr sz="2200">
                <a:solidFill>
                  <a:schemeClr val="tx1"/>
                </a:solidFill>
                <a:latin typeface="Arial" panose="020B0604020202020204" pitchFamily="34" charset="0"/>
              </a:defRPr>
            </a:lvl3pPr>
            <a:lvl4pPr marL="1600200" indent="-228600" defTabSz="4389755" eaLnBrk="0" hangingPunct="0">
              <a:defRPr sz="2200">
                <a:solidFill>
                  <a:schemeClr val="tx1"/>
                </a:solidFill>
                <a:latin typeface="Arial" panose="020B0604020202020204" pitchFamily="34" charset="0"/>
              </a:defRPr>
            </a:lvl4pPr>
            <a:lvl5pPr marL="2057400" indent="-228600" defTabSz="4389755" eaLnBrk="0" hangingPunct="0">
              <a:defRPr sz="2200">
                <a:solidFill>
                  <a:schemeClr val="tx1"/>
                </a:solidFill>
                <a:latin typeface="Arial" panose="020B0604020202020204" pitchFamily="34" charset="0"/>
              </a:defRPr>
            </a:lvl5pPr>
            <a:lvl6pPr marL="2514600" indent="-228600" defTabSz="4389755" eaLnBrk="0" fontAlgn="base" hangingPunct="0">
              <a:spcBef>
                <a:spcPct val="0"/>
              </a:spcBef>
              <a:spcAft>
                <a:spcPct val="0"/>
              </a:spcAft>
              <a:defRPr sz="2200">
                <a:solidFill>
                  <a:schemeClr val="tx1"/>
                </a:solidFill>
                <a:latin typeface="Arial" panose="020B0604020202020204" pitchFamily="34" charset="0"/>
              </a:defRPr>
            </a:lvl6pPr>
            <a:lvl7pPr marL="2971800" indent="-228600" defTabSz="4389755" eaLnBrk="0" fontAlgn="base" hangingPunct="0">
              <a:spcBef>
                <a:spcPct val="0"/>
              </a:spcBef>
              <a:spcAft>
                <a:spcPct val="0"/>
              </a:spcAft>
              <a:defRPr sz="2200">
                <a:solidFill>
                  <a:schemeClr val="tx1"/>
                </a:solidFill>
                <a:latin typeface="Arial" panose="020B0604020202020204" pitchFamily="34" charset="0"/>
              </a:defRPr>
            </a:lvl7pPr>
            <a:lvl8pPr marL="3429000" indent="-228600" defTabSz="4389755" eaLnBrk="0" fontAlgn="base" hangingPunct="0">
              <a:spcBef>
                <a:spcPct val="0"/>
              </a:spcBef>
              <a:spcAft>
                <a:spcPct val="0"/>
              </a:spcAft>
              <a:defRPr sz="2200">
                <a:solidFill>
                  <a:schemeClr val="tx1"/>
                </a:solidFill>
                <a:latin typeface="Arial" panose="020B0604020202020204" pitchFamily="34" charset="0"/>
              </a:defRPr>
            </a:lvl8pPr>
            <a:lvl9pPr marL="3886200" indent="-228600" defTabSz="4389755"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r>
              <a:rPr lang="en-US" sz="1600" b="1" dirty="0">
                <a:latin typeface="Calibri" panose="020F0502020204030204" pitchFamily="34" charset="0"/>
              </a:rPr>
              <a:t>Figure 3.</a:t>
            </a:r>
            <a:r>
              <a:rPr lang="en-US" sz="1600" dirty="0">
                <a:latin typeface="Calibri" panose="020F0502020204030204" pitchFamily="34" charset="0"/>
              </a:rPr>
              <a:t> Chat Page</a:t>
            </a:r>
            <a:endParaRPr lang="en-US" sz="1600" dirty="0">
              <a:latin typeface="Calibri" panose="020F0502020204030204" pitchFamily="34" charset="0"/>
            </a:endParaRPr>
          </a:p>
        </p:txBody>
      </p:sp>
      <p:sp>
        <p:nvSpPr>
          <p:cNvPr id="52" name="Text Box 181"/>
          <p:cNvSpPr txBox="1">
            <a:spLocks noChangeArrowheads="1"/>
          </p:cNvSpPr>
          <p:nvPr/>
        </p:nvSpPr>
        <p:spPr bwMode="auto">
          <a:xfrm>
            <a:off x="9200881" y="18900495"/>
            <a:ext cx="2295525" cy="294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8971" tIns="24486" rIns="48971" bIns="24486">
            <a:spAutoFit/>
          </a:bodyPr>
          <a:lstStyle>
            <a:lvl1pPr defTabSz="4389755" eaLnBrk="0" hangingPunct="0">
              <a:defRPr sz="2200">
                <a:solidFill>
                  <a:schemeClr val="tx1"/>
                </a:solidFill>
                <a:latin typeface="Arial" panose="020B0604020202020204" pitchFamily="34" charset="0"/>
              </a:defRPr>
            </a:lvl1pPr>
            <a:lvl2pPr marL="742950" indent="-285750" defTabSz="4389755" eaLnBrk="0" hangingPunct="0">
              <a:defRPr sz="2200">
                <a:solidFill>
                  <a:schemeClr val="tx1"/>
                </a:solidFill>
                <a:latin typeface="Arial" panose="020B0604020202020204" pitchFamily="34" charset="0"/>
              </a:defRPr>
            </a:lvl2pPr>
            <a:lvl3pPr marL="1143000" indent="-228600" defTabSz="4389755" eaLnBrk="0" hangingPunct="0">
              <a:defRPr sz="2200">
                <a:solidFill>
                  <a:schemeClr val="tx1"/>
                </a:solidFill>
                <a:latin typeface="Arial" panose="020B0604020202020204" pitchFamily="34" charset="0"/>
              </a:defRPr>
            </a:lvl3pPr>
            <a:lvl4pPr marL="1600200" indent="-228600" defTabSz="4389755" eaLnBrk="0" hangingPunct="0">
              <a:defRPr sz="2200">
                <a:solidFill>
                  <a:schemeClr val="tx1"/>
                </a:solidFill>
                <a:latin typeface="Arial" panose="020B0604020202020204" pitchFamily="34" charset="0"/>
              </a:defRPr>
            </a:lvl4pPr>
            <a:lvl5pPr marL="2057400" indent="-228600" defTabSz="4389755" eaLnBrk="0" hangingPunct="0">
              <a:defRPr sz="2200">
                <a:solidFill>
                  <a:schemeClr val="tx1"/>
                </a:solidFill>
                <a:latin typeface="Arial" panose="020B0604020202020204" pitchFamily="34" charset="0"/>
              </a:defRPr>
            </a:lvl5pPr>
            <a:lvl6pPr marL="2514600" indent="-228600" defTabSz="4389755" eaLnBrk="0" fontAlgn="base" hangingPunct="0">
              <a:spcBef>
                <a:spcPct val="0"/>
              </a:spcBef>
              <a:spcAft>
                <a:spcPct val="0"/>
              </a:spcAft>
              <a:defRPr sz="2200">
                <a:solidFill>
                  <a:schemeClr val="tx1"/>
                </a:solidFill>
                <a:latin typeface="Arial" panose="020B0604020202020204" pitchFamily="34" charset="0"/>
              </a:defRPr>
            </a:lvl6pPr>
            <a:lvl7pPr marL="2971800" indent="-228600" defTabSz="4389755" eaLnBrk="0" fontAlgn="base" hangingPunct="0">
              <a:spcBef>
                <a:spcPct val="0"/>
              </a:spcBef>
              <a:spcAft>
                <a:spcPct val="0"/>
              </a:spcAft>
              <a:defRPr sz="2200">
                <a:solidFill>
                  <a:schemeClr val="tx1"/>
                </a:solidFill>
                <a:latin typeface="Arial" panose="020B0604020202020204" pitchFamily="34" charset="0"/>
              </a:defRPr>
            </a:lvl7pPr>
            <a:lvl8pPr marL="3429000" indent="-228600" defTabSz="4389755" eaLnBrk="0" fontAlgn="base" hangingPunct="0">
              <a:spcBef>
                <a:spcPct val="0"/>
              </a:spcBef>
              <a:spcAft>
                <a:spcPct val="0"/>
              </a:spcAft>
              <a:defRPr sz="2200">
                <a:solidFill>
                  <a:schemeClr val="tx1"/>
                </a:solidFill>
                <a:latin typeface="Arial" panose="020B0604020202020204" pitchFamily="34" charset="0"/>
              </a:defRPr>
            </a:lvl8pPr>
            <a:lvl9pPr marL="3886200" indent="-228600" defTabSz="4389755"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r>
              <a:rPr lang="en-US" sz="1600" b="1" dirty="0">
                <a:latin typeface="Calibri" panose="020F0502020204030204" pitchFamily="34" charset="0"/>
              </a:rPr>
              <a:t>Figure 1.</a:t>
            </a:r>
            <a:r>
              <a:rPr lang="en-US" sz="1600" dirty="0">
                <a:latin typeface="Calibri" panose="020F0502020204030204" pitchFamily="34" charset="0"/>
              </a:rPr>
              <a:t> Logical Structure.</a:t>
            </a:r>
            <a:endParaRPr lang="en-US" sz="1600" dirty="0">
              <a:latin typeface="Calibri" panose="020F0502020204030204" pitchFamily="34" charset="0"/>
            </a:endParaRPr>
          </a:p>
        </p:txBody>
      </p:sp>
      <p:sp>
        <p:nvSpPr>
          <p:cNvPr id="37" name="Text Box 180"/>
          <p:cNvSpPr txBox="1">
            <a:spLocks noChangeArrowheads="1"/>
          </p:cNvSpPr>
          <p:nvPr/>
        </p:nvSpPr>
        <p:spPr bwMode="auto">
          <a:xfrm>
            <a:off x="22063591" y="7239000"/>
            <a:ext cx="3520440" cy="294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8971" tIns="24486" rIns="48971" bIns="24486">
            <a:spAutoFit/>
          </a:bodyPr>
          <a:lstStyle>
            <a:lvl1pPr defTabSz="4389755" eaLnBrk="0" hangingPunct="0">
              <a:defRPr sz="2200">
                <a:solidFill>
                  <a:schemeClr val="tx1"/>
                </a:solidFill>
                <a:latin typeface="Arial" panose="020B0604020202020204" pitchFamily="34" charset="0"/>
              </a:defRPr>
            </a:lvl1pPr>
            <a:lvl2pPr marL="742950" indent="-285750" defTabSz="4389755" eaLnBrk="0" hangingPunct="0">
              <a:defRPr sz="2200">
                <a:solidFill>
                  <a:schemeClr val="tx1"/>
                </a:solidFill>
                <a:latin typeface="Arial" panose="020B0604020202020204" pitchFamily="34" charset="0"/>
              </a:defRPr>
            </a:lvl2pPr>
            <a:lvl3pPr marL="1143000" indent="-228600" defTabSz="4389755" eaLnBrk="0" hangingPunct="0">
              <a:defRPr sz="2200">
                <a:solidFill>
                  <a:schemeClr val="tx1"/>
                </a:solidFill>
                <a:latin typeface="Arial" panose="020B0604020202020204" pitchFamily="34" charset="0"/>
              </a:defRPr>
            </a:lvl3pPr>
            <a:lvl4pPr marL="1600200" indent="-228600" defTabSz="4389755" eaLnBrk="0" hangingPunct="0">
              <a:defRPr sz="2200">
                <a:solidFill>
                  <a:schemeClr val="tx1"/>
                </a:solidFill>
                <a:latin typeface="Arial" panose="020B0604020202020204" pitchFamily="34" charset="0"/>
              </a:defRPr>
            </a:lvl4pPr>
            <a:lvl5pPr marL="2057400" indent="-228600" defTabSz="4389755" eaLnBrk="0" hangingPunct="0">
              <a:defRPr sz="2200">
                <a:solidFill>
                  <a:schemeClr val="tx1"/>
                </a:solidFill>
                <a:latin typeface="Arial" panose="020B0604020202020204" pitchFamily="34" charset="0"/>
              </a:defRPr>
            </a:lvl5pPr>
            <a:lvl6pPr marL="2514600" indent="-228600" defTabSz="4389755" eaLnBrk="0" fontAlgn="base" hangingPunct="0">
              <a:spcBef>
                <a:spcPct val="0"/>
              </a:spcBef>
              <a:spcAft>
                <a:spcPct val="0"/>
              </a:spcAft>
              <a:defRPr sz="2200">
                <a:solidFill>
                  <a:schemeClr val="tx1"/>
                </a:solidFill>
                <a:latin typeface="Arial" panose="020B0604020202020204" pitchFamily="34" charset="0"/>
              </a:defRPr>
            </a:lvl6pPr>
            <a:lvl7pPr marL="2971800" indent="-228600" defTabSz="4389755" eaLnBrk="0" fontAlgn="base" hangingPunct="0">
              <a:spcBef>
                <a:spcPct val="0"/>
              </a:spcBef>
              <a:spcAft>
                <a:spcPct val="0"/>
              </a:spcAft>
              <a:defRPr sz="2200">
                <a:solidFill>
                  <a:schemeClr val="tx1"/>
                </a:solidFill>
                <a:latin typeface="Arial" panose="020B0604020202020204" pitchFamily="34" charset="0"/>
              </a:defRPr>
            </a:lvl7pPr>
            <a:lvl8pPr marL="3429000" indent="-228600" defTabSz="4389755" eaLnBrk="0" fontAlgn="base" hangingPunct="0">
              <a:spcBef>
                <a:spcPct val="0"/>
              </a:spcBef>
              <a:spcAft>
                <a:spcPct val="0"/>
              </a:spcAft>
              <a:defRPr sz="2200">
                <a:solidFill>
                  <a:schemeClr val="tx1"/>
                </a:solidFill>
                <a:latin typeface="Arial" panose="020B0604020202020204" pitchFamily="34" charset="0"/>
              </a:defRPr>
            </a:lvl8pPr>
            <a:lvl9pPr marL="3886200" indent="-228600" defTabSz="4389755" eaLnBrk="0" fontAlgn="base" hangingPunct="0">
              <a:spcBef>
                <a:spcPct val="0"/>
              </a:spcBef>
              <a:spcAft>
                <a:spcPct val="0"/>
              </a:spcAft>
              <a:defRPr sz="2200">
                <a:solidFill>
                  <a:schemeClr val="tx1"/>
                </a:solidFill>
                <a:latin typeface="Arial" panose="020B0604020202020204" pitchFamily="34" charset="0"/>
              </a:defRPr>
            </a:lvl9pPr>
          </a:lstStyle>
          <a:p>
            <a:pPr algn="ctr" eaLnBrk="1" hangingPunct="1"/>
            <a:r>
              <a:rPr lang="en-US" sz="1600" b="1" dirty="0">
                <a:latin typeface="Calibri" panose="020F0502020204030204" pitchFamily="34" charset="0"/>
              </a:rPr>
              <a:t>Chart 1.</a:t>
            </a:r>
            <a:r>
              <a:rPr lang="en-US" sz="1600" dirty="0">
                <a:latin typeface="Calibri" panose="020F0502020204030204" pitchFamily="34" charset="0"/>
              </a:rPr>
              <a:t> Comparison of different systems.</a:t>
            </a:r>
            <a:endParaRPr lang="en-US" sz="1600" dirty="0">
              <a:latin typeface="Calibri" panose="020F0502020204030204" pitchFamily="34" charset="0"/>
            </a:endParaRPr>
          </a:p>
        </p:txBody>
      </p:sp>
      <p:pic>
        <p:nvPicPr>
          <p:cNvPr id="2" name="图片 80"/>
          <p:cNvPicPr>
            <a:picLocks noChangeAspect="1"/>
          </p:cNvPicPr>
          <p:nvPr/>
        </p:nvPicPr>
        <p:blipFill>
          <a:blip r:embed="rId1"/>
          <a:stretch>
            <a:fillRect/>
          </a:stretch>
        </p:blipFill>
        <p:spPr>
          <a:xfrm>
            <a:off x="21945600" y="3200400"/>
            <a:ext cx="9748520" cy="3961765"/>
          </a:xfrm>
          <a:prstGeom prst="rect">
            <a:avLst/>
          </a:prstGeom>
          <a:noFill/>
          <a:ln w="9525">
            <a:noFill/>
          </a:ln>
        </p:spPr>
      </p:pic>
      <p:pic>
        <p:nvPicPr>
          <p:cNvPr id="9" name="图片 8" descr="UWTSD_Logo_Transparent3"/>
          <p:cNvPicPr>
            <a:picLocks noChangeAspect="1"/>
          </p:cNvPicPr>
          <p:nvPr/>
        </p:nvPicPr>
        <p:blipFill>
          <a:blip r:embed="rId2"/>
          <a:stretch>
            <a:fillRect/>
          </a:stretch>
        </p:blipFill>
        <p:spPr>
          <a:xfrm>
            <a:off x="327660" y="203200"/>
            <a:ext cx="6586220" cy="2303145"/>
          </a:xfrm>
          <a:prstGeom prst="rect">
            <a:avLst/>
          </a:prstGeom>
        </p:spPr>
      </p:pic>
      <p:pic>
        <p:nvPicPr>
          <p:cNvPr id="16" name="图片 15"/>
          <p:cNvPicPr>
            <a:picLocks noChangeAspect="1"/>
          </p:cNvPicPr>
          <p:nvPr/>
        </p:nvPicPr>
        <p:blipFill>
          <a:blip r:embed="rId3"/>
          <a:stretch>
            <a:fillRect/>
          </a:stretch>
        </p:blipFill>
        <p:spPr>
          <a:xfrm>
            <a:off x="21945600" y="14035405"/>
            <a:ext cx="9893935" cy="4653280"/>
          </a:xfrm>
          <a:prstGeom prst="rect">
            <a:avLst/>
          </a:prstGeom>
        </p:spPr>
      </p:pic>
      <p:pic>
        <p:nvPicPr>
          <p:cNvPr id="3" name="图片 -2147482568"/>
          <p:cNvPicPr>
            <a:picLocks noChangeAspect="1"/>
          </p:cNvPicPr>
          <p:nvPr/>
        </p:nvPicPr>
        <p:blipFill>
          <a:blip r:embed="rId4"/>
          <a:srcRect l="12781" r="12901"/>
          <a:stretch>
            <a:fillRect/>
          </a:stretch>
        </p:blipFill>
        <p:spPr>
          <a:xfrm>
            <a:off x="1097280" y="15810865"/>
            <a:ext cx="8103870" cy="6134735"/>
          </a:xfrm>
          <a:prstGeom prst="rect">
            <a:avLst/>
          </a:prstGeom>
          <a:noFill/>
          <a:ln w="9525">
            <a:noFill/>
          </a:ln>
        </p:spPr>
      </p:pic>
      <p:pic>
        <p:nvPicPr>
          <p:cNvPr id="17" name="图片 16"/>
          <p:cNvPicPr>
            <a:picLocks noChangeAspect="1"/>
          </p:cNvPicPr>
          <p:nvPr/>
        </p:nvPicPr>
        <p:blipFill>
          <a:blip r:embed="rId5"/>
          <a:srcRect b="6568"/>
          <a:stretch>
            <a:fillRect/>
          </a:stretch>
        </p:blipFill>
        <p:spPr>
          <a:xfrm>
            <a:off x="11722735" y="12895580"/>
            <a:ext cx="9924415" cy="5793105"/>
          </a:xfrm>
          <a:prstGeom prst="rect">
            <a:avLst/>
          </a:prstGeom>
        </p:spPr>
      </p:pic>
      <p:sp>
        <p:nvSpPr>
          <p:cNvPr id="18" name="Text Box 193"/>
          <p:cNvSpPr txBox="1">
            <a:spLocks noChangeArrowheads="1"/>
          </p:cNvSpPr>
          <p:nvPr/>
        </p:nvSpPr>
        <p:spPr bwMode="auto">
          <a:xfrm>
            <a:off x="11722735" y="19773900"/>
            <a:ext cx="20135215" cy="2042160"/>
          </a:xfrm>
          <a:prstGeom prst="rect">
            <a:avLst/>
          </a:prstGeom>
          <a:solidFill>
            <a:schemeClr val="bg1"/>
          </a:solidFill>
          <a:ln w="12700">
            <a:solidFill>
              <a:schemeClr val="accent1">
                <a:lumMod val="75000"/>
              </a:schemeClr>
            </a:solidFill>
          </a:ln>
          <a:effectLst/>
        </p:spPr>
        <p:txBody>
          <a:bodyPr wrap="square" lIns="97942" tIns="97942" rIns="97942" bIns="97942">
            <a:spAutoFit/>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lnSpc>
                <a:spcPct val="100000"/>
              </a:lnSpc>
              <a:spcAft>
                <a:spcPct val="0"/>
              </a:spcAft>
              <a:buFontTx/>
              <a:buNone/>
            </a:pPr>
            <a:r>
              <a:rPr lang="en-US" altLang="zh-CN" sz="2000" dirty="0">
                <a:ea typeface="宋体" panose="02010600030101010101" pitchFamily="2" charset="-122"/>
                <a:sym typeface="+mn-ea"/>
              </a:rPr>
              <a:t>1. The most regretful thing in this project is that the testing cannot be carried out because of the COVID-19 pandemic situation so the first goal in the future is completing all the work that should have been done. </a:t>
            </a:r>
            <a:endParaRPr lang="en-US" altLang="zh-CN" sz="2000" dirty="0">
              <a:ea typeface="宋体" panose="02010600030101010101" pitchFamily="2" charset="-122"/>
              <a:sym typeface="+mn-ea"/>
            </a:endParaRPr>
          </a:p>
          <a:p>
            <a:pPr eaLnBrk="1" hangingPunct="1">
              <a:lnSpc>
                <a:spcPct val="100000"/>
              </a:lnSpc>
              <a:spcAft>
                <a:spcPct val="0"/>
              </a:spcAft>
              <a:buFontTx/>
              <a:buNone/>
            </a:pPr>
            <a:r>
              <a:rPr lang="en-US" altLang="zh-CN" sz="2000" dirty="0">
                <a:ea typeface="宋体" panose="02010600030101010101" pitchFamily="2" charset="-122"/>
                <a:sym typeface="+mn-ea"/>
              </a:rPr>
              <a:t> </a:t>
            </a:r>
            <a:endParaRPr lang="en-US" altLang="zh-CN" sz="2000" dirty="0">
              <a:ea typeface="宋体" panose="02010600030101010101" pitchFamily="2" charset="-122"/>
              <a:sym typeface="+mn-ea"/>
            </a:endParaRPr>
          </a:p>
          <a:p>
            <a:pPr eaLnBrk="1" hangingPunct="1">
              <a:lnSpc>
                <a:spcPct val="100000"/>
              </a:lnSpc>
              <a:spcAft>
                <a:spcPct val="0"/>
              </a:spcAft>
              <a:buFontTx/>
              <a:buNone/>
            </a:pPr>
            <a:r>
              <a:rPr lang="en-US" altLang="zh-CN" sz="2000" dirty="0">
                <a:ea typeface="宋体" panose="02010600030101010101" pitchFamily="2" charset="-122"/>
                <a:sym typeface="+mn-ea"/>
              </a:rPr>
              <a:t>2. In the future, the beacons chosen to be used should be more powerful so that their signal should at least cover the whole floor.</a:t>
            </a:r>
            <a:endParaRPr lang="en-US" altLang="zh-CN" sz="2000" dirty="0">
              <a:ea typeface="宋体" panose="02010600030101010101" pitchFamily="2" charset="-122"/>
              <a:sym typeface="+mn-ea"/>
            </a:endParaRPr>
          </a:p>
          <a:p>
            <a:pPr eaLnBrk="1" hangingPunct="1">
              <a:lnSpc>
                <a:spcPct val="100000"/>
              </a:lnSpc>
              <a:spcAft>
                <a:spcPct val="0"/>
              </a:spcAft>
              <a:buFontTx/>
              <a:buNone/>
            </a:pPr>
            <a:r>
              <a:rPr lang="en-US" altLang="zh-CN" sz="2000" dirty="0">
                <a:ea typeface="宋体" panose="02010600030101010101" pitchFamily="2" charset="-122"/>
                <a:sym typeface="+mn-ea"/>
              </a:rPr>
              <a:t> </a:t>
            </a:r>
            <a:endParaRPr lang="en-US" altLang="zh-CN" sz="2000" dirty="0">
              <a:ea typeface="宋体" panose="02010600030101010101" pitchFamily="2" charset="-122"/>
              <a:sym typeface="+mn-ea"/>
            </a:endParaRPr>
          </a:p>
          <a:p>
            <a:pPr eaLnBrk="1" hangingPunct="1">
              <a:lnSpc>
                <a:spcPct val="100000"/>
              </a:lnSpc>
              <a:spcAft>
                <a:spcPct val="0"/>
              </a:spcAft>
              <a:buFontTx/>
              <a:buNone/>
            </a:pPr>
            <a:r>
              <a:rPr lang="en-US" altLang="zh-CN" sz="2000" dirty="0">
                <a:ea typeface="宋体" panose="02010600030101010101" pitchFamily="2" charset="-122"/>
                <a:sym typeface="+mn-ea"/>
              </a:rPr>
              <a:t>3. In the future, it is necessary to develop a real beacon app on the smart phone instead of a web application.</a:t>
            </a:r>
            <a:endParaRPr lang="en-US" sz="2000" dirty="0">
              <a:latin typeface="Calibri" panose="020F0502020204030204" pitchFamily="34" charset="0"/>
            </a:endParaRPr>
          </a:p>
        </p:txBody>
      </p:sp>
      <p:sp>
        <p:nvSpPr>
          <p:cNvPr id="19" name="Rectangle 35"/>
          <p:cNvSpPr/>
          <p:nvPr/>
        </p:nvSpPr>
        <p:spPr>
          <a:xfrm>
            <a:off x="11722735" y="19268440"/>
            <a:ext cx="20135215" cy="50546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accent3">
                    <a:lumMod val="20000"/>
                    <a:lumOff val="80000"/>
                  </a:schemeClr>
                </a:solidFill>
              </a:rPr>
              <a:t>Future Work</a:t>
            </a:r>
            <a:endParaRPr lang="en-US" sz="3200" b="1" dirty="0">
              <a:solidFill>
                <a:schemeClr val="accent3">
                  <a:lumMod val="20000"/>
                  <a:lumOff val="80000"/>
                </a:schemeClr>
              </a:solidFill>
            </a:endParaRPr>
          </a:p>
        </p:txBody>
      </p:sp>
      <p:sp>
        <p:nvSpPr>
          <p:cNvPr id="20" name="Text Box 180"/>
          <p:cNvSpPr txBox="1">
            <a:spLocks noChangeArrowheads="1"/>
          </p:cNvSpPr>
          <p:nvPr/>
        </p:nvSpPr>
        <p:spPr bwMode="auto">
          <a:xfrm>
            <a:off x="15842982" y="18900495"/>
            <a:ext cx="2167890" cy="294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8971" tIns="24486" rIns="48971" bIns="24486">
            <a:spAutoFit/>
          </a:bodyPr>
          <a:lstStyle>
            <a:lvl1pPr defTabSz="4389755" eaLnBrk="0" hangingPunct="0">
              <a:defRPr sz="2200">
                <a:solidFill>
                  <a:schemeClr val="tx1"/>
                </a:solidFill>
                <a:latin typeface="Arial" panose="020B0604020202020204" pitchFamily="34" charset="0"/>
              </a:defRPr>
            </a:lvl1pPr>
            <a:lvl2pPr marL="742950" indent="-285750" defTabSz="4389755" eaLnBrk="0" hangingPunct="0">
              <a:defRPr sz="2200">
                <a:solidFill>
                  <a:schemeClr val="tx1"/>
                </a:solidFill>
                <a:latin typeface="Arial" panose="020B0604020202020204" pitchFamily="34" charset="0"/>
              </a:defRPr>
            </a:lvl2pPr>
            <a:lvl3pPr marL="1143000" indent="-228600" defTabSz="4389755" eaLnBrk="0" hangingPunct="0">
              <a:defRPr sz="2200">
                <a:solidFill>
                  <a:schemeClr val="tx1"/>
                </a:solidFill>
                <a:latin typeface="Arial" panose="020B0604020202020204" pitchFamily="34" charset="0"/>
              </a:defRPr>
            </a:lvl3pPr>
            <a:lvl4pPr marL="1600200" indent="-228600" defTabSz="4389755" eaLnBrk="0" hangingPunct="0">
              <a:defRPr sz="2200">
                <a:solidFill>
                  <a:schemeClr val="tx1"/>
                </a:solidFill>
                <a:latin typeface="Arial" panose="020B0604020202020204" pitchFamily="34" charset="0"/>
              </a:defRPr>
            </a:lvl4pPr>
            <a:lvl5pPr marL="2057400" indent="-228600" defTabSz="4389755" eaLnBrk="0" hangingPunct="0">
              <a:defRPr sz="2200">
                <a:solidFill>
                  <a:schemeClr val="tx1"/>
                </a:solidFill>
                <a:latin typeface="Arial" panose="020B0604020202020204" pitchFamily="34" charset="0"/>
              </a:defRPr>
            </a:lvl5pPr>
            <a:lvl6pPr marL="2514600" indent="-228600" defTabSz="4389755" eaLnBrk="0" fontAlgn="base" hangingPunct="0">
              <a:spcBef>
                <a:spcPct val="0"/>
              </a:spcBef>
              <a:spcAft>
                <a:spcPct val="0"/>
              </a:spcAft>
              <a:defRPr sz="2200">
                <a:solidFill>
                  <a:schemeClr val="tx1"/>
                </a:solidFill>
                <a:latin typeface="Arial" panose="020B0604020202020204" pitchFamily="34" charset="0"/>
              </a:defRPr>
            </a:lvl6pPr>
            <a:lvl7pPr marL="2971800" indent="-228600" defTabSz="4389755" eaLnBrk="0" fontAlgn="base" hangingPunct="0">
              <a:spcBef>
                <a:spcPct val="0"/>
              </a:spcBef>
              <a:spcAft>
                <a:spcPct val="0"/>
              </a:spcAft>
              <a:defRPr sz="2200">
                <a:solidFill>
                  <a:schemeClr val="tx1"/>
                </a:solidFill>
                <a:latin typeface="Arial" panose="020B0604020202020204" pitchFamily="34" charset="0"/>
              </a:defRPr>
            </a:lvl7pPr>
            <a:lvl8pPr marL="3429000" indent="-228600" defTabSz="4389755" eaLnBrk="0" fontAlgn="base" hangingPunct="0">
              <a:spcBef>
                <a:spcPct val="0"/>
              </a:spcBef>
              <a:spcAft>
                <a:spcPct val="0"/>
              </a:spcAft>
              <a:defRPr sz="2200">
                <a:solidFill>
                  <a:schemeClr val="tx1"/>
                </a:solidFill>
                <a:latin typeface="Arial" panose="020B0604020202020204" pitchFamily="34" charset="0"/>
              </a:defRPr>
            </a:lvl8pPr>
            <a:lvl9pPr marL="3886200" indent="-228600" defTabSz="4389755"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r>
              <a:rPr lang="en-US" sz="1600" b="1" dirty="0">
                <a:latin typeface="Calibri" panose="020F0502020204030204" pitchFamily="34" charset="0"/>
              </a:rPr>
              <a:t>Figure 2.</a:t>
            </a:r>
            <a:r>
              <a:rPr lang="en-US" sz="1600" dirty="0">
                <a:latin typeface="Calibri" panose="020F0502020204030204" pitchFamily="34" charset="0"/>
              </a:rPr>
              <a:t> Interactive Map</a:t>
            </a:r>
            <a:endParaRPr lang="en-US" sz="1600" dirty="0">
              <a:latin typeface="Calibri" panose="020F0502020204030204"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6189</Words>
  <Application>WPS 演示</Application>
  <PresentationFormat>Custom</PresentationFormat>
  <Paragraphs>70</Paragraphs>
  <Slides>1</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vt:i4>
      </vt:variant>
    </vt:vector>
  </HeadingPairs>
  <TitlesOfParts>
    <vt:vector size="8" baseType="lpstr">
      <vt:lpstr>Arial</vt:lpstr>
      <vt:lpstr>宋体</vt:lpstr>
      <vt:lpstr>Wingdings</vt:lpstr>
      <vt:lpstr>Calibri</vt:lpstr>
      <vt:lpstr>微软雅黑</vt:lpstr>
      <vt:lpstr>Arial Unicode MS</vt:lpstr>
      <vt:lpstr>Office Theme</vt:lpstr>
      <vt:lpstr>PowerPoint 演示文稿</vt:lpstr>
    </vt:vector>
  </TitlesOfParts>
  <Company>Genigraphics LLC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Genigraphics Research Poster Template 24x36</dc:title>
  <dc:creator>Jay Larson</dc:creator>
  <dc:description>Quality poster printing
www.genigraphics.com
1-800-790-4001</dc:description>
  <cp:lastModifiedBy>勿失勿忘</cp:lastModifiedBy>
  <cp:revision>98</cp:revision>
  <cp:lastPrinted>2013-02-12T02:21:00Z</cp:lastPrinted>
  <dcterms:created xsi:type="dcterms:W3CDTF">2013-02-10T21:14:00Z</dcterms:created>
  <dcterms:modified xsi:type="dcterms:W3CDTF">2020-05-05T02:51:29Z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2052-11.1.0.9584</vt:lpwstr>
  </property>
</Properties>
</file>