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30"/>
  </p:notesMasterIdLst>
  <p:sldIdLst>
    <p:sldId id="306" r:id="rId2"/>
    <p:sldId id="316" r:id="rId3"/>
    <p:sldId id="349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6" r:id="rId13"/>
    <p:sldId id="327" r:id="rId14"/>
    <p:sldId id="328" r:id="rId15"/>
    <p:sldId id="329" r:id="rId16"/>
    <p:sldId id="350" r:id="rId17"/>
    <p:sldId id="352" r:id="rId18"/>
    <p:sldId id="354" r:id="rId19"/>
    <p:sldId id="351" r:id="rId20"/>
    <p:sldId id="339" r:id="rId21"/>
    <p:sldId id="340" r:id="rId22"/>
    <p:sldId id="341" r:id="rId23"/>
    <p:sldId id="342" r:id="rId24"/>
    <p:sldId id="343" r:id="rId25"/>
    <p:sldId id="344" r:id="rId26"/>
    <p:sldId id="355" r:id="rId27"/>
    <p:sldId id="347" r:id="rId28"/>
    <p:sldId id="303" r:id="rId29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6B308E"/>
    <a:srgbClr val="435153"/>
    <a:srgbClr val="8A8A8A"/>
    <a:srgbClr val="6B6B6B"/>
    <a:srgbClr val="264DAE"/>
    <a:srgbClr val="4ADAD7"/>
    <a:srgbClr val="90A3A6"/>
    <a:srgbClr val="EDDFF5"/>
    <a:srgbClr val="493B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652" autoAdjust="0"/>
    <p:restoredTop sz="76174" autoAdjust="0"/>
  </p:normalViewPr>
  <p:slideViewPr>
    <p:cSldViewPr snapToGrid="0">
      <p:cViewPr varScale="1">
        <p:scale>
          <a:sx n="67" d="100"/>
          <a:sy n="67" d="100"/>
        </p:scale>
        <p:origin x="2179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sz="1200" b="1" dirty="0" smtClean="0"/>
              <a:t>Routing &amp; Switching</a:t>
            </a:r>
            <a:endParaRPr lang="en-US" sz="1200" b="1" baseline="0" dirty="0" smtClean="0"/>
          </a:p>
          <a:p>
            <a:pPr>
              <a:buFontTx/>
              <a:buNone/>
            </a:pPr>
            <a:r>
              <a:rPr lang="en-US" sz="1200" b="1" dirty="0" smtClean="0"/>
              <a:t>Chapter 3: VLANs</a:t>
            </a:r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96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5.1.1.1 </a:t>
            </a:r>
            <a:r>
              <a:rPr lang="en-US" b="1" dirty="0" smtClean="0">
                <a:ea typeface="ＭＳ Ｐゴシック" pitchFamily="34" charset="-128"/>
              </a:rPr>
              <a:t>What is Inter-VLAN routing?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092268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5.1.1.2 </a:t>
            </a:r>
            <a:r>
              <a:rPr lang="en-US" b="1" dirty="0" smtClean="0">
                <a:ea typeface="ＭＳ Ｐゴシック" pitchFamily="34" charset="-128"/>
              </a:rPr>
              <a:t>Legacy Inter-VLAN Routing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751536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5.1.1.3 </a:t>
            </a:r>
            <a:r>
              <a:rPr lang="en-US" b="1" dirty="0" smtClean="0">
                <a:ea typeface="ＭＳ Ｐゴシック" pitchFamily="34" charset="-128"/>
              </a:rPr>
              <a:t>Router-on-a-Stick Inter-VLAN Routing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9563999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5.1.1.4 </a:t>
            </a:r>
            <a:r>
              <a:rPr lang="en-US" b="1" dirty="0" smtClean="0">
                <a:ea typeface="ＭＳ Ｐゴシック" pitchFamily="34" charset="-128"/>
              </a:rPr>
              <a:t>Multilayer Switch Inter-VLAN Routing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234652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5.1.2.1 </a:t>
            </a:r>
            <a:r>
              <a:rPr lang="en-US" sz="1200" b="1" dirty="0" smtClean="0">
                <a:ea typeface="ＭＳ Ｐゴシック" pitchFamily="34" charset="-128"/>
              </a:rPr>
              <a:t>Configure Legacy Inter-VLAN Routing:</a:t>
            </a:r>
            <a:r>
              <a:rPr lang="en-US" sz="1200" b="1" baseline="0" dirty="0" smtClean="0">
                <a:ea typeface="ＭＳ Ｐゴシック" pitchFamily="34" charset="-128"/>
              </a:rPr>
              <a:t> Preparation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491810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5.1.2.1 </a:t>
            </a:r>
            <a:r>
              <a:rPr lang="en-US" sz="1200" b="1" dirty="0" smtClean="0">
                <a:ea typeface="ＭＳ Ｐゴシック" pitchFamily="34" charset="-128"/>
              </a:rPr>
              <a:t>Configure Legacy Inter-VLAN Routing:</a:t>
            </a:r>
            <a:r>
              <a:rPr lang="en-US" sz="1200" b="1" baseline="0" dirty="0" smtClean="0">
                <a:ea typeface="ＭＳ Ｐゴシック" pitchFamily="34" charset="-128"/>
              </a:rPr>
              <a:t> Preparation</a:t>
            </a:r>
          </a:p>
          <a:p>
            <a:pPr>
              <a:buFontTx/>
              <a:buNone/>
            </a:pPr>
            <a:r>
              <a:rPr lang="en-US" sz="1200" b="1" baseline="0" dirty="0" smtClean="0">
                <a:ea typeface="ＭＳ Ｐゴシック" pitchFamily="34" charset="-128"/>
              </a:rPr>
              <a:t>EXAMPLE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021245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5.1.2.2 </a:t>
            </a:r>
            <a:r>
              <a:rPr lang="en-US" sz="1200" b="1" dirty="0" smtClean="0">
                <a:ea typeface="ＭＳ Ｐゴシック" pitchFamily="34" charset="-128"/>
              </a:rPr>
              <a:t>Configure Legacy Inter-VLAN Routing: Switch Configuration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ea typeface="ＭＳ Ｐゴシック" pitchFamily="34" charset="-128"/>
              </a:rPr>
              <a:t>EXAMPLE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8518723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5.1.2.3 </a:t>
            </a:r>
            <a:r>
              <a:rPr lang="en-US" sz="1200" b="1" dirty="0" smtClean="0">
                <a:ea typeface="ＭＳ Ｐゴシック" pitchFamily="34" charset="-128"/>
              </a:rPr>
              <a:t>Configure Legacy Inter-VLAN Routing: Router Interface Configuration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ea typeface="ＭＳ Ｐゴシック" pitchFamily="34" charset="-128"/>
              </a:rPr>
              <a:t>EXAMPLE</a:t>
            </a:r>
            <a:endParaRPr lang="en-US" b="1" dirty="0" smtClean="0"/>
          </a:p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5549070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6.1.3.2 </a:t>
            </a:r>
            <a:r>
              <a:rPr lang="en-US" sz="1200" b="1" dirty="0" smtClean="0">
                <a:ea typeface="ＭＳ Ｐゴシック" pitchFamily="34" charset="-128"/>
              </a:rPr>
              <a:t>Configure Router-on-a-Stick: Switch Configuration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2942310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6.1.3.3 </a:t>
            </a:r>
            <a:r>
              <a:rPr lang="en-US" sz="1200" b="1" dirty="0" smtClean="0">
                <a:ea typeface="ＭＳ Ｐゴシック" pitchFamily="34" charset="-128"/>
              </a:rPr>
              <a:t>Configure Router-on-a-Stick: Router </a:t>
            </a:r>
            <a:r>
              <a:rPr lang="en-US" sz="1200" b="1" dirty="0" err="1" smtClean="0">
                <a:ea typeface="ＭＳ Ｐゴシック" pitchFamily="34" charset="-128"/>
              </a:rPr>
              <a:t>Subinterface</a:t>
            </a:r>
            <a:r>
              <a:rPr lang="en-US" sz="1200" b="1" dirty="0" smtClean="0">
                <a:ea typeface="ＭＳ Ｐゴシック" pitchFamily="34" charset="-128"/>
              </a:rPr>
              <a:t> Configuration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164238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6.1.3.4 </a:t>
            </a:r>
            <a:r>
              <a:rPr lang="en-US" sz="1200" b="1" dirty="0" smtClean="0">
                <a:ea typeface="ＭＳ Ｐゴシック" pitchFamily="34" charset="-128"/>
              </a:rPr>
              <a:t>Configure Router-on-a-Stick: </a:t>
            </a:r>
            <a:r>
              <a:rPr lang="en-US" b="1" dirty="0" smtClean="0">
                <a:ea typeface="ＭＳ Ｐゴシック" pitchFamily="34" charset="-128"/>
              </a:rPr>
              <a:t>Verifying Subinterfaces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045645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6.1.3.4 </a:t>
            </a:r>
            <a:r>
              <a:rPr lang="en-US" sz="1200" b="1" dirty="0" smtClean="0">
                <a:ea typeface="ＭＳ Ｐゴシック" pitchFamily="34" charset="-128"/>
              </a:rPr>
              <a:t>Configure Router-on-a-Stick: </a:t>
            </a:r>
            <a:r>
              <a:rPr lang="en-US" b="1" dirty="0" smtClean="0">
                <a:ea typeface="ＭＳ Ｐゴシック" pitchFamily="34" charset="-128"/>
              </a:rPr>
              <a:t>Verifying Subinterfaces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663507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sz="1200" b="1" dirty="0" smtClean="0"/>
              <a:t>Routing &amp; Switching</a:t>
            </a:r>
            <a:endParaRPr lang="en-US" sz="1200" b="1" baseline="0" dirty="0" smtClean="0"/>
          </a:p>
          <a:p>
            <a:pPr>
              <a:buFontTx/>
              <a:buNone/>
            </a:pPr>
            <a:r>
              <a:rPr lang="en-US" sz="1200" b="1" dirty="0" smtClean="0"/>
              <a:t>Chapter 3: VLANs</a:t>
            </a:r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4685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6.2.1.1 </a:t>
            </a:r>
            <a:r>
              <a:rPr lang="en-US" b="1" dirty="0" smtClean="0">
                <a:ea typeface="ＭＳ Ｐゴシック" pitchFamily="34" charset="-128"/>
              </a:rPr>
              <a:t>Switch Port Issues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985594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>
                <a:ea typeface="ＭＳ Ｐゴシック" pitchFamily="34" charset="-128"/>
              </a:rPr>
              <a:t>6.2.1.4 Verify Router Configuration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7476643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sz="1200" b="1" dirty="0" smtClean="0"/>
              <a:t>Routing &amp; Switching</a:t>
            </a:r>
            <a:endParaRPr lang="en-US" sz="1200" b="1" baseline="0" dirty="0" smtClean="0"/>
          </a:p>
          <a:p>
            <a:pPr>
              <a:buFontTx/>
              <a:buNone/>
            </a:pPr>
            <a:r>
              <a:rPr lang="en-US" sz="1200" b="1" dirty="0" smtClean="0"/>
              <a:t>Chapter 3: VLANs</a:t>
            </a:r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8068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5.3.1.1 </a:t>
            </a:r>
            <a:r>
              <a:rPr lang="en-US" b="1" dirty="0" smtClean="0">
                <a:ea typeface="ＭＳ Ｐゴシック" pitchFamily="34" charset="-128"/>
              </a:rPr>
              <a:t>Introduction to Layer 3 Switching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9495304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5.3.1.2 </a:t>
            </a:r>
            <a:r>
              <a:rPr lang="en-US" b="1" dirty="0" smtClean="0">
                <a:ea typeface="ＭＳ Ｐゴシック" pitchFamily="34" charset="-128"/>
              </a:rPr>
              <a:t>Inter-VLAN Routing with Switch</a:t>
            </a:r>
            <a:r>
              <a:rPr lang="en-US" b="1" baseline="0" dirty="0" smtClean="0">
                <a:ea typeface="ＭＳ Ｐゴシック" pitchFamily="34" charset="-128"/>
              </a:rPr>
              <a:t> Virtual Interfaces</a:t>
            </a:r>
          </a:p>
        </p:txBody>
      </p:sp>
    </p:spTree>
    <p:extLst>
      <p:ext uri="{BB962C8B-B14F-4D97-AF65-F5344CB8AC3E}">
        <p14:creationId xmlns:p14="http://schemas.microsoft.com/office/powerpoint/2010/main" val="30192849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5.3.1.3 </a:t>
            </a:r>
            <a:r>
              <a:rPr lang="en-US" b="1" dirty="0" smtClean="0">
                <a:ea typeface="ＭＳ Ｐゴシック" pitchFamily="34" charset="-128"/>
              </a:rPr>
              <a:t>Inter-VLAN Routing with Switch</a:t>
            </a:r>
            <a:r>
              <a:rPr lang="en-US" b="1" baseline="0" dirty="0" smtClean="0">
                <a:ea typeface="ＭＳ Ｐゴシック" pitchFamily="34" charset="-128"/>
              </a:rPr>
              <a:t> Virtual Interfaces </a:t>
            </a:r>
            <a:r>
              <a:rPr lang="en-US" b="1" dirty="0" smtClean="0">
                <a:ea typeface="ＭＳ Ｐゴシック" pitchFamily="34" charset="-128"/>
              </a:rPr>
              <a:t>(cont)</a:t>
            </a: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695099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5.3.1.3 </a:t>
            </a:r>
            <a:r>
              <a:rPr lang="en-US" b="1" dirty="0" smtClean="0">
                <a:ea typeface="ＭＳ Ｐゴシック" pitchFamily="34" charset="-128"/>
              </a:rPr>
              <a:t>Inter-VLAN Routing with Switch</a:t>
            </a:r>
            <a:r>
              <a:rPr lang="en-US" b="1" baseline="0" dirty="0" smtClean="0">
                <a:ea typeface="ＭＳ Ｐゴシック" pitchFamily="34" charset="-128"/>
              </a:rPr>
              <a:t> Virtual Interfaces </a:t>
            </a:r>
            <a:r>
              <a:rPr lang="en-US" b="1" dirty="0" smtClean="0">
                <a:ea typeface="ＭＳ Ｐゴシック" pitchFamily="34" charset="-128"/>
              </a:rPr>
              <a:t>(Cont.)</a:t>
            </a: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395373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5.3.1.4 </a:t>
            </a:r>
            <a:r>
              <a:rPr lang="en-US" b="1" dirty="0" smtClean="0">
                <a:ea typeface="ＭＳ Ｐゴシック" pitchFamily="34" charset="-128"/>
              </a:rPr>
              <a:t>Inter-VLAN Routing with Routed Ports</a:t>
            </a: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015242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5.3.1.5 </a:t>
            </a:r>
            <a:r>
              <a:rPr lang="en-US" b="1" dirty="0" smtClean="0">
                <a:ea typeface="ＭＳ Ｐゴシック" pitchFamily="34" charset="-128"/>
              </a:rPr>
              <a:t>Configuring Static Routes on a Catalyst 2960</a:t>
            </a: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309940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5.3.2.1 </a:t>
            </a:r>
            <a:r>
              <a:rPr lang="en-US" b="1" dirty="0" smtClean="0">
                <a:ea typeface="ＭＳ Ｐゴシック" pitchFamily="34" charset="-128"/>
              </a:rPr>
              <a:t>Layer 3 Switch Configuration Issues</a:t>
            </a: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2488250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27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Chapter 5 Summary</a:t>
            </a:r>
          </a:p>
        </p:txBody>
      </p:sp>
    </p:spTree>
    <p:extLst>
      <p:ext uri="{BB962C8B-B14F-4D97-AF65-F5344CB8AC3E}">
        <p14:creationId xmlns:p14="http://schemas.microsoft.com/office/powerpoint/2010/main" val="2589175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2000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855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  <p:sldLayoutId id="2147483938" r:id="rId35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1" y="4005943"/>
            <a:ext cx="3803355" cy="384721"/>
          </a:xfrm>
        </p:spPr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3" y="722449"/>
            <a:ext cx="8112125" cy="2907239"/>
          </a:xfrm>
        </p:spPr>
        <p:txBody>
          <a:bodyPr/>
          <a:lstStyle/>
          <a:p>
            <a:r>
              <a:rPr lang="en-US" sz="4000" dirty="0" smtClean="0"/>
              <a:t>Chapter 5:</a:t>
            </a:r>
            <a:br>
              <a:rPr lang="en-US" sz="4000" dirty="0" smtClean="0"/>
            </a:br>
            <a:r>
              <a:rPr lang="en-US" sz="4000" dirty="0" smtClean="0"/>
              <a:t>Inter-VLAN Routing</a:t>
            </a:r>
            <a:endParaRPr lang="en-US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smtClean="0"/>
              <a:t>24/03/2016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Chapter Outline</a:t>
            </a:r>
            <a:endParaRPr lang="en-US" sz="440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5.1  Inter-VLAN Routing </a:t>
            </a:r>
            <a:r>
              <a:rPr lang="en-GB" u="sng" dirty="0">
                <a:solidFill>
                  <a:schemeClr val="tx2"/>
                </a:solidFill>
              </a:rPr>
              <a:t>Configuration</a:t>
            </a:r>
          </a:p>
          <a:p>
            <a:r>
              <a:rPr lang="en-GB" dirty="0">
                <a:solidFill>
                  <a:schemeClr val="tx2"/>
                </a:solidFill>
              </a:rPr>
              <a:t>5.2 </a:t>
            </a:r>
            <a:r>
              <a:rPr lang="en-GB" u="sng" dirty="0">
                <a:solidFill>
                  <a:schemeClr val="tx2"/>
                </a:solidFill>
              </a:rPr>
              <a:t>Troubleshooting</a:t>
            </a:r>
            <a:r>
              <a:rPr lang="en-GB" dirty="0">
                <a:solidFill>
                  <a:schemeClr val="tx2"/>
                </a:solidFill>
              </a:rPr>
              <a:t> Inter-VLAN Routing</a:t>
            </a:r>
          </a:p>
          <a:p>
            <a:r>
              <a:rPr lang="en-GB" dirty="0">
                <a:solidFill>
                  <a:schemeClr val="tx2"/>
                </a:solidFill>
              </a:rPr>
              <a:t>5.3 </a:t>
            </a:r>
            <a:r>
              <a:rPr lang="en-GB" u="sng" dirty="0">
                <a:solidFill>
                  <a:schemeClr val="tx2"/>
                </a:solidFill>
              </a:rPr>
              <a:t>Layer 3 Switching</a:t>
            </a:r>
          </a:p>
          <a:p>
            <a:r>
              <a:rPr lang="en-GB" dirty="0">
                <a:solidFill>
                  <a:schemeClr val="tx2"/>
                </a:solidFill>
              </a:rPr>
              <a:t>5.4 Summary</a:t>
            </a:r>
          </a:p>
        </p:txBody>
      </p:sp>
    </p:spTree>
    <p:extLst>
      <p:ext uri="{BB962C8B-B14F-4D97-AF65-F5344CB8AC3E}">
        <p14:creationId xmlns:p14="http://schemas.microsoft.com/office/powerpoint/2010/main" val="330542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5.1:</a:t>
            </a:r>
            <a:br>
              <a:rPr lang="en-US" sz="2800" dirty="0" smtClean="0"/>
            </a:br>
            <a:r>
              <a:rPr lang="en-US" sz="2800" dirty="0" smtClean="0"/>
              <a:t>Inter-VLAN Routing Configuration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0715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5266" y="479198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Inter-VLAN Routing Operation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What is Inter-VLAN routing?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4385" y="1463006"/>
            <a:ext cx="7940675" cy="3571875"/>
          </a:xfrm>
        </p:spPr>
        <p:txBody>
          <a:bodyPr/>
          <a:lstStyle/>
          <a:p>
            <a:r>
              <a:rPr lang="en-US" sz="2000" dirty="0" smtClean="0"/>
              <a:t>Layer 2 switches cannot forward traffic between VLANs without the assistance of a router.</a:t>
            </a:r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Inter-VLAN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routing </a:t>
            </a:r>
            <a:r>
              <a:rPr lang="en-US" sz="2000" dirty="0" smtClean="0"/>
              <a:t>is a process for forwarding network traffic from one VLAN to another, using a router.</a:t>
            </a:r>
            <a:endParaRPr lang="en-US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319" y="2896319"/>
            <a:ext cx="5447355" cy="34478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642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5266" y="508227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Inter-VLAN Routing Operation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Legacy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463006"/>
            <a:ext cx="7940675" cy="5024880"/>
          </a:xfrm>
        </p:spPr>
        <p:txBody>
          <a:bodyPr/>
          <a:lstStyle/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Actual routers were used to route between VLANs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Each VLAN was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connected to a different physical router interface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Packets would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arrive on the router through one through interface</a:t>
            </a:r>
            <a:r>
              <a:rPr lang="en-US" sz="2000" dirty="0" smtClean="0"/>
              <a:t>, be routed and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leave through another</a:t>
            </a:r>
            <a:r>
              <a:rPr lang="en-US" sz="2000" dirty="0" smtClean="0"/>
              <a:t>.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Large networks </a:t>
            </a:r>
            <a:r>
              <a:rPr lang="en-US" sz="2000" dirty="0" smtClean="0"/>
              <a:t>with large number of VLANs required many router interfaces.</a:t>
            </a:r>
            <a:endParaRPr lang="en-US" sz="2000" dirty="0"/>
          </a:p>
        </p:txBody>
      </p:sp>
      <p:pic>
        <p:nvPicPr>
          <p:cNvPr id="1026" name="Picture 2" descr="http://freeccnastudyguidecom.c.presscdn.com/wp-content/uploads/2013/10/8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004" y="2414133"/>
            <a:ext cx="4019550" cy="3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38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8809" y="46468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Inter-VLAN Routing Operation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Router-on-a-Stick</a:t>
            </a:r>
            <a:r>
              <a:rPr lang="en-US" dirty="0" smtClean="0">
                <a:ea typeface="ＭＳ Ｐゴシック" pitchFamily="34" charset="-128"/>
              </a:rPr>
              <a:t>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7928" y="1579120"/>
            <a:ext cx="8052929" cy="5024880"/>
          </a:xfrm>
        </p:spPr>
        <p:txBody>
          <a:bodyPr/>
          <a:lstStyle/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One</a:t>
            </a:r>
            <a:r>
              <a:rPr lang="en-US" sz="2000" dirty="0" smtClean="0"/>
              <a:t> of the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router’s</a:t>
            </a:r>
            <a:r>
              <a:rPr lang="en-US" sz="2000" dirty="0" smtClean="0"/>
              <a:t> </a:t>
            </a:r>
            <a:r>
              <a:rPr lang="en-US" sz="2000" dirty="0"/>
              <a:t>physical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interfaces</a:t>
            </a:r>
            <a:r>
              <a:rPr lang="en-US" sz="2000" dirty="0" smtClean="0"/>
              <a:t> is configured as a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802.1Q trunk</a:t>
            </a:r>
            <a:r>
              <a:rPr lang="en-US" sz="2000" dirty="0" smtClean="0"/>
              <a:t> port so it can understand VLAN tags.</a:t>
            </a:r>
          </a:p>
          <a:p>
            <a:r>
              <a:rPr lang="en-US" sz="2000" dirty="0" smtClean="0"/>
              <a:t>Logical subinterfaces are created; one subinterface per VLAN.</a:t>
            </a:r>
            <a:endParaRPr lang="en-US" sz="2000" dirty="0"/>
          </a:p>
          <a:p>
            <a:r>
              <a:rPr lang="en-US" sz="2000" dirty="0" smtClean="0"/>
              <a:t>Each subinterface is configured with an IP address from the VLAN it represents.</a:t>
            </a:r>
          </a:p>
          <a:p>
            <a:r>
              <a:rPr lang="en-US" sz="2000" dirty="0" smtClean="0"/>
              <a:t>VLAN members (hosts) are configured to use the subinterface address as a default gateway.</a:t>
            </a:r>
          </a:p>
          <a:p>
            <a:r>
              <a:rPr lang="en-US" sz="2000" dirty="0" smtClean="0"/>
              <a:t>Only one of the router’s physical interface is used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809" y="1174297"/>
            <a:ext cx="8042048" cy="4998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62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46468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Inter-VLAN Routing Operation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gradFill flip="none" rotWithShape="1"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a typeface="ＭＳ Ｐゴシック" pitchFamily="34" charset="-128"/>
              </a:rPr>
              <a:t>Multilayer Switch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506548"/>
            <a:ext cx="8125501" cy="5024880"/>
          </a:xfrm>
        </p:spPr>
        <p:txBody>
          <a:bodyPr/>
          <a:lstStyle/>
          <a:p>
            <a:r>
              <a:rPr lang="en-US" sz="2000" dirty="0">
                <a:solidFill>
                  <a:srgbClr val="FF0000"/>
                </a:solidFill>
              </a:rPr>
              <a:t>Multilayer switches </a:t>
            </a:r>
            <a:r>
              <a:rPr lang="en-US" sz="2000" dirty="0"/>
              <a:t>can perform </a:t>
            </a:r>
            <a:r>
              <a:rPr lang="en-US" sz="2000" dirty="0">
                <a:solidFill>
                  <a:srgbClr val="FF0000"/>
                </a:solidFill>
              </a:rPr>
              <a:t>Layer 2 and Layer 3</a:t>
            </a:r>
            <a:r>
              <a:rPr lang="en-US" sz="2000" dirty="0"/>
              <a:t> </a:t>
            </a:r>
            <a:r>
              <a:rPr lang="en-US" sz="2000" dirty="0" smtClean="0"/>
              <a:t>functions</a:t>
            </a:r>
          </a:p>
          <a:p>
            <a:r>
              <a:rPr lang="en-US" sz="2000" dirty="0" smtClean="0"/>
              <a:t>The </a:t>
            </a:r>
            <a:r>
              <a:rPr lang="en-US" sz="2000" dirty="0"/>
              <a:t>multilayer switch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must have IP routing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enabled</a:t>
            </a:r>
            <a:r>
              <a:rPr lang="en-US" sz="2000" dirty="0" smtClean="0"/>
              <a:t>.</a:t>
            </a:r>
            <a:endParaRPr lang="en-US" sz="2000" dirty="0" smtClean="0">
              <a:solidFill>
                <a:srgbClr val="C00000"/>
              </a:solidFill>
            </a:endParaRPr>
          </a:p>
          <a:p>
            <a:r>
              <a:rPr lang="en-US" sz="2000" dirty="0" smtClean="0"/>
              <a:t>On </a:t>
            </a:r>
            <a:r>
              <a:rPr lang="en-US" sz="2000" dirty="0"/>
              <a:t>a multilayer switch,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 logical (layer 3)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interface </a:t>
            </a:r>
            <a:r>
              <a:rPr lang="en-US" sz="2000" dirty="0"/>
              <a:t>can be configured for any </a:t>
            </a:r>
            <a:r>
              <a:rPr lang="en-US" sz="2000" dirty="0" smtClean="0"/>
              <a:t>VLAN.</a:t>
            </a:r>
            <a:r>
              <a:rPr lang="en-US" sz="2000" dirty="0">
                <a:solidFill>
                  <a:srgbClr val="C00000"/>
                </a:solidFill>
              </a:rPr>
              <a:t> </a:t>
            </a:r>
            <a:endParaRPr lang="en-US" sz="2000" dirty="0" smtClean="0">
              <a:solidFill>
                <a:srgbClr val="C00000"/>
              </a:solidFill>
            </a:endParaRPr>
          </a:p>
          <a:p>
            <a:r>
              <a:rPr lang="en-US" sz="2000" dirty="0" smtClean="0"/>
              <a:t>The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switch understands network-layer PDUs</a:t>
            </a:r>
            <a:r>
              <a:rPr lang="en-US" sz="2000" dirty="0" smtClean="0"/>
              <a:t>; therefore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, can route between its SVIs</a:t>
            </a:r>
            <a:r>
              <a:rPr lang="en-US" sz="2000" dirty="0" smtClean="0"/>
              <a:t>, just as a router routes between its interfaces.</a:t>
            </a:r>
          </a:p>
          <a:p>
            <a:r>
              <a:rPr lang="en-US" sz="2000" dirty="0"/>
              <a:t>With a multilayer switch, traffic is routed internal to the switch </a:t>
            </a:r>
            <a:r>
              <a:rPr lang="en-US" sz="2000" dirty="0" smtClean="0"/>
              <a:t>device. </a:t>
            </a:r>
          </a:p>
          <a:p>
            <a:r>
              <a:rPr lang="en-US" sz="2000" dirty="0" smtClean="0"/>
              <a:t>This routing process is a suitable and scalable solution. </a:t>
            </a:r>
            <a:endParaRPr lang="en-US" sz="2000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781" y="1394052"/>
            <a:ext cx="8354106" cy="464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08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508227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Configure Legacy Inter-VLAN Routing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Preparation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7928" y="1521063"/>
            <a:ext cx="7940675" cy="5024880"/>
          </a:xfrm>
        </p:spPr>
        <p:txBody>
          <a:bodyPr/>
          <a:lstStyle/>
          <a:p>
            <a:r>
              <a:rPr lang="en-US" sz="2000" dirty="0"/>
              <a:t>Legacy inter-VLAN routing requires </a:t>
            </a:r>
            <a:r>
              <a:rPr lang="en-US" sz="2000" dirty="0">
                <a:solidFill>
                  <a:srgbClr val="FF0000"/>
                </a:solidFill>
              </a:rPr>
              <a:t>routers to have multiple physical </a:t>
            </a:r>
            <a:r>
              <a:rPr lang="en-US" sz="2000" dirty="0" smtClean="0">
                <a:solidFill>
                  <a:srgbClr val="FF0000"/>
                </a:solidFill>
              </a:rPr>
              <a:t>interfaces</a:t>
            </a:r>
            <a:r>
              <a:rPr lang="en-US" sz="2000" dirty="0" smtClean="0"/>
              <a:t>.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Each one of the router’s physical </a:t>
            </a:r>
            <a:r>
              <a:rPr lang="en-US" sz="2000" dirty="0">
                <a:solidFill>
                  <a:srgbClr val="FF0000"/>
                </a:solidFill>
              </a:rPr>
              <a:t>interfaces </a:t>
            </a:r>
            <a:r>
              <a:rPr lang="en-US" sz="2000" dirty="0" smtClean="0"/>
              <a:t>is connected </a:t>
            </a:r>
            <a:r>
              <a:rPr lang="en-US" sz="2000" dirty="0"/>
              <a:t>to a unique </a:t>
            </a:r>
            <a:r>
              <a:rPr lang="en-US" sz="2000" dirty="0" smtClean="0"/>
              <a:t>VLAN.</a:t>
            </a:r>
          </a:p>
          <a:p>
            <a:r>
              <a:rPr lang="en-US" sz="2000" dirty="0"/>
              <a:t>Each interface is also </a:t>
            </a:r>
            <a:r>
              <a:rPr lang="en-US" sz="2000" dirty="0">
                <a:solidFill>
                  <a:srgbClr val="FF0000"/>
                </a:solidFill>
              </a:rPr>
              <a:t>configured with an IP address </a:t>
            </a:r>
            <a:r>
              <a:rPr lang="en-US" sz="2000" dirty="0"/>
              <a:t>for the subnet associated with the particular </a:t>
            </a:r>
            <a:r>
              <a:rPr lang="en-US" sz="2000" dirty="0" smtClean="0"/>
              <a:t>VLAN.</a:t>
            </a:r>
          </a:p>
          <a:p>
            <a:r>
              <a:rPr lang="en-US" sz="2000" dirty="0" smtClean="0"/>
              <a:t>Network </a:t>
            </a:r>
            <a:r>
              <a:rPr lang="en-US" sz="2000" dirty="0">
                <a:solidFill>
                  <a:srgbClr val="FF0000"/>
                </a:solidFill>
              </a:rPr>
              <a:t>devices </a:t>
            </a:r>
            <a:r>
              <a:rPr lang="en-US" sz="2000" dirty="0" smtClean="0">
                <a:solidFill>
                  <a:srgbClr val="FF0000"/>
                </a:solidFill>
              </a:rPr>
              <a:t>use </a:t>
            </a:r>
            <a:r>
              <a:rPr lang="en-US" sz="2000" dirty="0">
                <a:solidFill>
                  <a:srgbClr val="FF0000"/>
                </a:solidFill>
              </a:rPr>
              <a:t>the router as a gateway </a:t>
            </a:r>
            <a:r>
              <a:rPr lang="en-US" sz="2000" dirty="0"/>
              <a:t>to access the devices connected to the other </a:t>
            </a:r>
            <a:r>
              <a:rPr lang="en-US" sz="2000" dirty="0" smtClean="0"/>
              <a:t>VLANs.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7536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18607" y="4211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Configure Legacy Inter-VLAN Routing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Preparation (cont.)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07" y="1425085"/>
            <a:ext cx="8506787" cy="49367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080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1724" y="43565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Legacy Inter-VLAN Routing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Switch Configuration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2" y="1440310"/>
            <a:ext cx="8486862" cy="4677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214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9848" y="43565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Legacy Inter-VLAN Routing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Router Interface Configuration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33" y="1550910"/>
            <a:ext cx="8227877" cy="4830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045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6237" y="45017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</a:t>
            </a:r>
            <a:r>
              <a:rPr lang="en-US" sz="1800" dirty="0" smtClean="0">
                <a:ea typeface="ＭＳ Ｐゴシック" pitchFamily="34" charset="-128"/>
              </a:rPr>
              <a:t>Router-on-a-Stick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Switch Configuration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56" y="24322"/>
            <a:ext cx="8795657" cy="6833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687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9269" y="55198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</a:t>
            </a:r>
            <a:r>
              <a:rPr lang="en-US" sz="1800" dirty="0" smtClean="0">
                <a:ea typeface="ＭＳ Ｐゴシック" pitchFamily="34" charset="-128"/>
              </a:rPr>
              <a:t>Router-on-a-Stick</a:t>
            </a:r>
            <a:r>
              <a:rPr lang="en-US" sz="1800" dirty="0">
                <a:ea typeface="ＭＳ Ｐゴシック" pitchFamily="34" charset="-128"/>
              </a:rPr>
              <a:t/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Router </a:t>
            </a:r>
            <a:r>
              <a:rPr lang="en-US" dirty="0" err="1" smtClean="0">
                <a:ea typeface="ＭＳ Ｐゴシック" pitchFamily="34" charset="-128"/>
              </a:rPr>
              <a:t>Subinterface</a:t>
            </a:r>
            <a:r>
              <a:rPr lang="en-US" dirty="0" smtClean="0">
                <a:ea typeface="ＭＳ Ｐゴシック" pitchFamily="34" charset="-128"/>
              </a:rPr>
              <a:t> Configuration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57" y="0"/>
            <a:ext cx="8795657" cy="6765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766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5802" y="46468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Configure Router-on-a-Stick</a:t>
            </a:r>
            <a:r>
              <a:rPr lang="en-US" sz="1800" dirty="0">
                <a:ea typeface="ＭＳ Ｐゴシック" pitchFamily="34" charset="-128"/>
              </a:rPr>
              <a:t/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Subinterfaces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02" y="1521123"/>
            <a:ext cx="8370449" cy="471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853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4211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Configure Router-on-a-Stick</a:t>
            </a:r>
            <a:r>
              <a:rPr lang="en-US" sz="1800" dirty="0">
                <a:ea typeface="ＭＳ Ｐゴシック" pitchFamily="34" charset="-128"/>
              </a:rPr>
              <a:t/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</a:t>
            </a:r>
            <a:r>
              <a:rPr lang="en-US" dirty="0" err="1" smtClean="0">
                <a:ea typeface="ＭＳ Ｐゴシック" pitchFamily="34" charset="-128"/>
              </a:rPr>
              <a:t>Subinterfaces</a:t>
            </a:r>
            <a:r>
              <a:rPr lang="en-US" dirty="0" smtClean="0">
                <a:ea typeface="ＭＳ Ｐゴシック" pitchFamily="34" charset="-128"/>
              </a:rPr>
              <a:t> (cont.)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780" y="2220686"/>
            <a:ext cx="8322405" cy="2119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75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6.2 </a:t>
            </a:r>
            <a:br>
              <a:rPr lang="en-US" sz="2800" dirty="0" smtClean="0"/>
            </a:br>
            <a:r>
              <a:rPr lang="en-US" sz="2800" dirty="0" smtClean="0"/>
              <a:t>Troubleshoot </a:t>
            </a:r>
            <a:r>
              <a:rPr lang="en-US" sz="2800" dirty="0"/>
              <a:t>Inter-VLAN Routing</a:t>
            </a:r>
          </a:p>
        </p:txBody>
      </p:sp>
    </p:spTree>
    <p:extLst>
      <p:ext uri="{BB962C8B-B14F-4D97-AF65-F5344CB8AC3E}">
        <p14:creationId xmlns:p14="http://schemas.microsoft.com/office/powerpoint/2010/main" val="2757922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1556" y="1451429"/>
            <a:ext cx="7951562" cy="5036457"/>
          </a:xfrm>
        </p:spPr>
        <p:txBody>
          <a:bodyPr/>
          <a:lstStyle/>
          <a:p>
            <a:r>
              <a:rPr lang="en-US" sz="2000" dirty="0" smtClean="0"/>
              <a:t>In legacy inter-VLAN routing, correct VLANs to be configured on the switch ports connected to the router interfaces.</a:t>
            </a:r>
          </a:p>
          <a:p>
            <a:r>
              <a:rPr lang="en-US" sz="2000" dirty="0" smtClean="0"/>
              <a:t>Use the </a:t>
            </a:r>
            <a:r>
              <a:rPr lang="en-US" sz="2000" b="1" dirty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switchport access vlan </a:t>
            </a:r>
            <a:r>
              <a:rPr lang="en-US" sz="2000" dirty="0" smtClean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[</a:t>
            </a:r>
            <a:r>
              <a:rPr lang="en-US" sz="2000" i="1" dirty="0" smtClean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appropriate </a:t>
            </a:r>
            <a:r>
              <a:rPr lang="en-US" sz="2000" i="1" dirty="0" err="1" smtClean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</a:t>
            </a:r>
            <a:r>
              <a:rPr lang="en-US" sz="2000" i="1" dirty="0" smtClean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</a:t>
            </a:r>
            <a:r>
              <a:rPr lang="en-US" sz="2000" dirty="0" smtClean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] </a:t>
            </a:r>
          </a:p>
          <a:p>
            <a:endParaRPr lang="en-US" sz="2000" dirty="0" smtClean="0"/>
          </a:p>
          <a:p>
            <a:r>
              <a:rPr lang="en-US" sz="2000" dirty="0" smtClean="0"/>
              <a:t>In router-on-a-stick, ensure that the switch port connected to the router is configured as a </a:t>
            </a:r>
            <a:r>
              <a:rPr lang="en-US" sz="2000" dirty="0" smtClean="0">
                <a:solidFill>
                  <a:srgbClr val="FF0000"/>
                </a:solidFill>
              </a:rPr>
              <a:t>trunk</a:t>
            </a:r>
            <a:r>
              <a:rPr lang="en-US" sz="2000" dirty="0" smtClean="0"/>
              <a:t> link.</a:t>
            </a:r>
          </a:p>
          <a:p>
            <a:r>
              <a:rPr lang="en-US" sz="2000" dirty="0" smtClean="0"/>
              <a:t>Use the </a:t>
            </a:r>
            <a:r>
              <a:rPr lang="en-US" sz="2000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switchport mode trunk </a:t>
            </a:r>
            <a:r>
              <a:rPr lang="en-US" sz="2000" dirty="0" smtClean="0"/>
              <a:t>command to make the switch port a trunk.</a:t>
            </a:r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41555" y="493945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Inter-VLAN</a:t>
            </a:r>
            <a:r>
              <a:rPr lang="en-US" sz="1800" b="0" dirty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 </a:t>
            </a:r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Configuration Issues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Switch Port Issues</a:t>
            </a:r>
          </a:p>
        </p:txBody>
      </p:sp>
    </p:spTree>
    <p:extLst>
      <p:ext uri="{BB962C8B-B14F-4D97-AF65-F5344CB8AC3E}">
        <p14:creationId xmlns:p14="http://schemas.microsoft.com/office/powerpoint/2010/main" val="142310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1199" y="1593634"/>
            <a:ext cx="7940675" cy="5024880"/>
          </a:xfrm>
        </p:spPr>
        <p:txBody>
          <a:bodyPr/>
          <a:lstStyle/>
          <a:p>
            <a:r>
              <a:rPr lang="en-US" sz="2000" dirty="0"/>
              <a:t>With router-on-a-stick configurations, a common problem is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assigning the wrong VLAN ID to the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subinterface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The </a:t>
            </a:r>
            <a:r>
              <a:rPr lang="en-US" sz="2000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show interface</a:t>
            </a: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dirty="0" smtClean="0"/>
              <a:t>command can help detect this problem.</a:t>
            </a:r>
          </a:p>
          <a:p>
            <a:endParaRPr lang="en-US" sz="2000" dirty="0" smtClean="0"/>
          </a:p>
          <a:p>
            <a:endParaRPr lang="en-US" sz="2000" dirty="0"/>
          </a:p>
          <a:p>
            <a:endParaRPr lang="en-US" sz="2000" dirty="0" smtClean="0"/>
          </a:p>
          <a:p>
            <a:endParaRPr lang="en-US" sz="2000" dirty="0"/>
          </a:p>
          <a:p>
            <a:endParaRPr lang="en-US" sz="2000" dirty="0" smtClean="0"/>
          </a:p>
          <a:p>
            <a:endParaRPr lang="en-US" sz="2000" dirty="0"/>
          </a:p>
          <a:p>
            <a:r>
              <a:rPr lang="en-US" sz="2000" dirty="0" smtClean="0"/>
              <a:t>If this is the case, use the </a:t>
            </a:r>
            <a:r>
              <a:rPr lang="en-US" sz="2000" b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encapsulation dot1q </a:t>
            </a:r>
            <a:r>
              <a:rPr lang="en-US" sz="2000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&lt;</a:t>
            </a:r>
            <a:r>
              <a:rPr lang="en-US" sz="2000" i="1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vlan_id</a:t>
            </a:r>
            <a:r>
              <a:rPr lang="en-US" sz="2000" dirty="0" smtClean="0">
                <a:solidFill>
                  <a:schemeClr val="tx2"/>
                </a:solidFill>
                <a:latin typeface="Courier New" pitchFamily="49" charset="0"/>
                <a:cs typeface="Courier New" pitchFamily="49" charset="0"/>
              </a:rPr>
              <a:t>&gt;</a:t>
            </a:r>
            <a:r>
              <a:rPr lang="en-US" sz="2000" dirty="0" smtClean="0">
                <a:latin typeface="Courier New" pitchFamily="49" charset="0"/>
                <a:cs typeface="Courier New" pitchFamily="49" charset="0"/>
              </a:rPr>
              <a:t>  </a:t>
            </a:r>
            <a:r>
              <a:rPr lang="en-US" sz="2000" b="1" dirty="0" smtClean="0">
                <a:latin typeface="Courier New" pitchFamily="49" charset="0"/>
                <a:cs typeface="Courier New" pitchFamily="49" charset="0"/>
              </a:rPr>
              <a:t>interface</a:t>
            </a:r>
            <a:r>
              <a:rPr lang="en-US" sz="2000" dirty="0" smtClean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dirty="0" smtClean="0"/>
              <a:t>command to fix the problem.</a:t>
            </a:r>
            <a:endParaRPr lang="en-US" sz="2000" b="1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96412" y="530001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Inter-VLAN</a:t>
            </a:r>
            <a:r>
              <a:rPr lang="en-US" sz="1800" b="0" dirty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 </a:t>
            </a:r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Configuration Issues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Verify Router Configuration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98" y="1593634"/>
            <a:ext cx="7576001" cy="4088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808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>Topic 5.3 </a:t>
            </a:r>
            <a:br>
              <a:rPr lang="en-US" sz="2800" dirty="0" smtClean="0"/>
            </a:br>
            <a:r>
              <a:rPr lang="en-US" sz="2800" dirty="0" smtClean="0"/>
              <a:t>Layer </a:t>
            </a:r>
            <a:r>
              <a:rPr lang="en-US" sz="2800" dirty="0"/>
              <a:t>3 Switching</a:t>
            </a:r>
          </a:p>
        </p:txBody>
      </p:sp>
    </p:spTree>
    <p:extLst>
      <p:ext uri="{BB962C8B-B14F-4D97-AF65-F5344CB8AC3E}">
        <p14:creationId xmlns:p14="http://schemas.microsoft.com/office/powerpoint/2010/main" val="325580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96413" y="1553029"/>
            <a:ext cx="5271632" cy="5036457"/>
          </a:xfrm>
        </p:spPr>
        <p:txBody>
          <a:bodyPr/>
          <a:lstStyle/>
          <a:p>
            <a:r>
              <a:rPr lang="en-US" sz="2000" dirty="0" smtClean="0"/>
              <a:t>Layer </a:t>
            </a:r>
            <a:r>
              <a:rPr lang="en-US" sz="2000" dirty="0"/>
              <a:t>3 switches usually have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packet-switching throughputs in the millions of packets per second (pps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)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All Catalyst multilayer switches support the following types of Layer 3 interfaces: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Routed </a:t>
            </a:r>
            <a:r>
              <a:rPr lang="en-US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</a:t>
            </a: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ort</a:t>
            </a:r>
            <a:endParaRPr lang="en-US" dirty="0">
              <a:gradFill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</a:gra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Switch virtual interface (SVI)</a:t>
            </a:r>
          </a:p>
          <a:p>
            <a:r>
              <a:rPr lang="en-US" sz="2000" dirty="0" smtClean="0"/>
              <a:t>High-performance </a:t>
            </a:r>
            <a:r>
              <a:rPr lang="en-US" sz="2000" dirty="0"/>
              <a:t>switches, such as the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Catalyst 6500</a:t>
            </a:r>
            <a:r>
              <a:rPr lang="en-US" sz="2000" dirty="0"/>
              <a:t> and </a:t>
            </a:r>
            <a:r>
              <a:rPr lang="en-US" sz="2000" dirty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Catalyst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4500</a:t>
            </a:r>
            <a:r>
              <a:rPr lang="en-US" sz="2000" dirty="0" smtClean="0"/>
              <a:t>, are able to perform </a:t>
            </a:r>
            <a:r>
              <a:rPr lang="en-US" sz="2000" dirty="0" smtClean="0">
                <a:solidFill>
                  <a:schemeClr val="tx2"/>
                </a:solidFill>
              </a:rPr>
              <a:t>most of the router’s functions</a:t>
            </a:r>
            <a:r>
              <a:rPr lang="en-US" sz="2000" dirty="0" smtClean="0"/>
              <a:t>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96412" y="530001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Switching Operation and Configuration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Introduction to Layer 3 Switching</a:t>
            </a:r>
          </a:p>
        </p:txBody>
      </p:sp>
      <p:pic>
        <p:nvPicPr>
          <p:cNvPr id="2050" name="Picture 2" descr="http://www.networkbrokers.com.au/media/catalog/category/74-WS-C65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045" y="1368201"/>
            <a:ext cx="3439886" cy="458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63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6069" y="1535578"/>
            <a:ext cx="7940675" cy="5024880"/>
          </a:xfrm>
        </p:spPr>
        <p:txBody>
          <a:bodyPr/>
          <a:lstStyle/>
          <a:p>
            <a:r>
              <a:rPr lang="en-US" sz="2000" dirty="0" smtClean="0"/>
              <a:t>Routing takes place in core and distribution.</a:t>
            </a:r>
          </a:p>
          <a:p>
            <a:r>
              <a:rPr lang="en-US" sz="2000" dirty="0"/>
              <a:t>Many </a:t>
            </a:r>
            <a:r>
              <a:rPr lang="en-US" sz="2000" dirty="0">
                <a:solidFill>
                  <a:schemeClr val="tx2"/>
                </a:solidFill>
              </a:rPr>
              <a:t>users are in separate VLANs</a:t>
            </a:r>
            <a:r>
              <a:rPr lang="en-US" sz="2000" dirty="0"/>
              <a:t>, and each VLAN is </a:t>
            </a:r>
            <a:r>
              <a:rPr lang="en-US" sz="2000" dirty="0" smtClean="0"/>
              <a:t>a </a:t>
            </a:r>
            <a:r>
              <a:rPr lang="en-US" sz="2000" dirty="0"/>
              <a:t>separate </a:t>
            </a:r>
            <a:r>
              <a:rPr lang="en-US" sz="2000" dirty="0" smtClean="0"/>
              <a:t>subnet.</a:t>
            </a:r>
          </a:p>
          <a:p>
            <a:r>
              <a:rPr lang="en-US" sz="2000" dirty="0"/>
              <a:t>Layer 3 (</a:t>
            </a:r>
            <a:r>
              <a:rPr lang="en-US" sz="2000" dirty="0">
                <a:solidFill>
                  <a:schemeClr val="tx2"/>
                </a:solidFill>
              </a:rPr>
              <a:t>routed) ports </a:t>
            </a:r>
            <a:r>
              <a:rPr lang="en-US" sz="2000" dirty="0"/>
              <a:t>are normally implemented </a:t>
            </a:r>
            <a:r>
              <a:rPr lang="en-US" sz="2000" dirty="0">
                <a:solidFill>
                  <a:schemeClr val="tx2"/>
                </a:solidFill>
              </a:rPr>
              <a:t>between the distribution and the core </a:t>
            </a:r>
            <a:r>
              <a:rPr lang="en-US" sz="2000" dirty="0" smtClean="0">
                <a:solidFill>
                  <a:schemeClr val="tx2"/>
                </a:solidFill>
              </a:rPr>
              <a:t>layer</a:t>
            </a:r>
            <a:r>
              <a:rPr lang="en-US" sz="2000" dirty="0" smtClean="0"/>
              <a:t>. This model is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less dependent on spanning tree</a:t>
            </a:r>
            <a:r>
              <a:rPr lang="en-US" sz="2000" dirty="0" smtClean="0"/>
              <a:t>, because there are </a:t>
            </a:r>
            <a:r>
              <a:rPr lang="en-US" sz="2000" dirty="0" smtClean="0">
                <a:gradFill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no loops </a:t>
            </a:r>
            <a:r>
              <a:rPr lang="en-US" sz="2000" dirty="0" smtClean="0"/>
              <a:t>in the Layer 2 portion of the topology.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6069" y="508917"/>
            <a:ext cx="8310560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defTabSz="782638"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Switching Operation and Configuration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sz="27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Inter-VLAN Routing with Switch Virtual Interfaces</a:t>
            </a:r>
          </a:p>
        </p:txBody>
      </p:sp>
    </p:spTree>
    <p:extLst>
      <p:ext uri="{BB962C8B-B14F-4D97-AF65-F5344CB8AC3E}">
        <p14:creationId xmlns:p14="http://schemas.microsoft.com/office/powerpoint/2010/main" val="388318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550092"/>
            <a:ext cx="8125501" cy="5024880"/>
          </a:xfrm>
        </p:spPr>
        <p:txBody>
          <a:bodyPr/>
          <a:lstStyle/>
          <a:p>
            <a:r>
              <a:rPr lang="en-US" sz="2000" dirty="0" smtClean="0"/>
              <a:t>SVI is created for VLAN1 by default.</a:t>
            </a:r>
          </a:p>
          <a:p>
            <a:r>
              <a:rPr lang="en-US" sz="2000" dirty="0" smtClean="0"/>
              <a:t>Additional </a:t>
            </a:r>
            <a:r>
              <a:rPr lang="en-US" sz="2000" dirty="0"/>
              <a:t>SVIs must be </a:t>
            </a:r>
            <a:r>
              <a:rPr lang="en-US" sz="2000" dirty="0" smtClean="0"/>
              <a:t>created by the administrator.</a:t>
            </a:r>
          </a:p>
          <a:p>
            <a:r>
              <a:rPr lang="en-US" sz="2000" dirty="0"/>
              <a:t>SVIs are created the first time the </a:t>
            </a:r>
            <a:r>
              <a:rPr lang="en-US" sz="2000" dirty="0">
                <a:solidFill>
                  <a:schemeClr val="tx2"/>
                </a:solidFill>
              </a:rPr>
              <a:t>VLAN interface configuration </a:t>
            </a:r>
            <a:r>
              <a:rPr lang="en-US" sz="2000" dirty="0"/>
              <a:t>mode is entered for a particular VLAN </a:t>
            </a:r>
            <a:r>
              <a:rPr lang="en-US" sz="2000" dirty="0" smtClean="0"/>
              <a:t>SVI.</a:t>
            </a:r>
          </a:p>
          <a:p>
            <a:r>
              <a:rPr lang="en-US" sz="2000" dirty="0" smtClean="0"/>
              <a:t>The </a:t>
            </a:r>
            <a:r>
              <a:rPr lang="en-US" sz="2000" dirty="0"/>
              <a:t>VLAN number used corresponds to the VLAN tag associated with data frames on an </a:t>
            </a:r>
            <a:r>
              <a:rPr lang="en-US" sz="2000" dirty="0" smtClean="0"/>
              <a:t>802.1Q encapsulated trunk.</a:t>
            </a:r>
          </a:p>
          <a:p>
            <a:r>
              <a:rPr lang="en-US" sz="2000" dirty="0" smtClean="0"/>
              <a:t>When </a:t>
            </a:r>
            <a:r>
              <a:rPr lang="en-US" sz="2000" dirty="0"/>
              <a:t>the SVI is created, </a:t>
            </a:r>
            <a:r>
              <a:rPr lang="en-US" sz="2000" dirty="0">
                <a:solidFill>
                  <a:schemeClr val="tx2"/>
                </a:solidFill>
              </a:rPr>
              <a:t>ensure that </a:t>
            </a:r>
            <a:r>
              <a:rPr lang="en-US" sz="2000" dirty="0" smtClean="0">
                <a:solidFill>
                  <a:schemeClr val="tx2"/>
                </a:solidFill>
              </a:rPr>
              <a:t>the specific VLAN </a:t>
            </a:r>
            <a:r>
              <a:rPr lang="en-US" sz="2000" dirty="0">
                <a:solidFill>
                  <a:schemeClr val="tx2"/>
                </a:solidFill>
              </a:rPr>
              <a:t>is present in the VLAN </a:t>
            </a:r>
            <a:r>
              <a:rPr lang="en-US" sz="2000" dirty="0" smtClean="0">
                <a:solidFill>
                  <a:schemeClr val="tx2"/>
                </a:solidFill>
              </a:rPr>
              <a:t>database</a:t>
            </a:r>
            <a:r>
              <a:rPr lang="en-US" sz="2000" dirty="0" smtClean="0"/>
              <a:t>.</a:t>
            </a:r>
          </a:p>
          <a:p>
            <a:endParaRPr lang="en-US" sz="2000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12526" y="522973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Switching Operation and Configuration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Inter-VLAN Routing with SVIs (Cont.)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20" y="4833256"/>
            <a:ext cx="8273144" cy="1034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71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041" y="1550092"/>
            <a:ext cx="7940675" cy="5024880"/>
          </a:xfrm>
        </p:spPr>
        <p:txBody>
          <a:bodyPr/>
          <a:lstStyle/>
          <a:p>
            <a:r>
              <a:rPr lang="en-US" sz="2000" dirty="0" smtClean="0">
                <a:solidFill>
                  <a:srgbClr val="FF0000"/>
                </a:solidFill>
              </a:rPr>
              <a:t>SVIs </a:t>
            </a:r>
            <a:r>
              <a:rPr lang="en-US" sz="2000" dirty="0">
                <a:solidFill>
                  <a:srgbClr val="FF0000"/>
                </a:solidFill>
              </a:rPr>
              <a:t>advantages </a:t>
            </a:r>
            <a:r>
              <a:rPr lang="en-US" sz="2000" dirty="0" smtClean="0"/>
              <a:t>include:</a:t>
            </a:r>
            <a:endParaRPr lang="en-US" sz="2000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/>
              <a:t>Much </a:t>
            </a:r>
            <a:r>
              <a:rPr lang="en-US" dirty="0">
                <a:solidFill>
                  <a:srgbClr val="FF0000"/>
                </a:solidFill>
              </a:rPr>
              <a:t>faster than router-on-a-stick</a:t>
            </a:r>
            <a:r>
              <a:rPr lang="en-US" dirty="0"/>
              <a:t>, because everything is </a:t>
            </a:r>
            <a:r>
              <a:rPr lang="en-US" dirty="0" smtClean="0"/>
              <a:t>hardware-switched </a:t>
            </a:r>
            <a:r>
              <a:rPr lang="en-US" dirty="0"/>
              <a:t>and routed.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No need for external links</a:t>
            </a:r>
            <a:r>
              <a:rPr lang="en-US" dirty="0"/>
              <a:t> from the switch </a:t>
            </a:r>
            <a:r>
              <a:rPr lang="en-US" dirty="0">
                <a:solidFill>
                  <a:srgbClr val="FF0000"/>
                </a:solidFill>
              </a:rPr>
              <a:t>to the router </a:t>
            </a:r>
            <a:r>
              <a:rPr lang="en-US" dirty="0"/>
              <a:t>for routing.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Not limited to one link</a:t>
            </a:r>
            <a:r>
              <a:rPr lang="en-US" dirty="0"/>
              <a:t>. Layer 2 </a:t>
            </a:r>
            <a:r>
              <a:rPr lang="en-US" b="1" dirty="0">
                <a:solidFill>
                  <a:srgbClr val="FF0000"/>
                </a:solidFill>
              </a:rPr>
              <a:t>EtherChannels</a:t>
            </a:r>
            <a:r>
              <a:rPr lang="en-US" dirty="0"/>
              <a:t> can be used between the switches to get more bandwidth.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u="sng" dirty="0"/>
              <a:t>Latency is much lower</a:t>
            </a:r>
            <a:r>
              <a:rPr lang="en-US" dirty="0"/>
              <a:t>, because it </a:t>
            </a:r>
            <a:r>
              <a:rPr lang="en-US" dirty="0">
                <a:solidFill>
                  <a:srgbClr val="FF0000"/>
                </a:solidFill>
              </a:rPr>
              <a:t>does not need to leave the switch</a:t>
            </a:r>
            <a:r>
              <a:rPr lang="en-US" dirty="0"/>
              <a:t>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27041" y="479431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Switching Operation and Configuration</a:t>
            </a:r>
            <a:br>
              <a:rPr lang="en-US" sz="180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Inter-VLAN Routing with SVIs (Cont.)</a:t>
            </a:r>
          </a:p>
        </p:txBody>
      </p:sp>
      <p:pic>
        <p:nvPicPr>
          <p:cNvPr id="3074" name="Picture 2" descr="http://www.cisco.com/c/dam/en/us/support/docs/lan-switching/etherchannel/12023-4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147" y="3967843"/>
            <a:ext cx="466725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02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041" y="1523999"/>
            <a:ext cx="8252502" cy="5021943"/>
          </a:xfrm>
        </p:spPr>
        <p:txBody>
          <a:bodyPr/>
          <a:lstStyle/>
          <a:p>
            <a:r>
              <a:rPr lang="en-US" sz="2000" dirty="0"/>
              <a:t>A routed port </a:t>
            </a:r>
            <a:r>
              <a:rPr lang="en-US" sz="2000" dirty="0" smtClean="0"/>
              <a:t>(physical) </a:t>
            </a:r>
            <a:r>
              <a:rPr lang="en-US" sz="2000" dirty="0" smtClean="0">
                <a:sym typeface="Wingdings" panose="05000000000000000000" pitchFamily="2" charset="2"/>
              </a:rPr>
              <a:t> </a:t>
            </a:r>
            <a:r>
              <a:rPr lang="en-US" sz="2000" dirty="0" smtClean="0">
                <a:solidFill>
                  <a:srgbClr val="FF0000"/>
                </a:solidFill>
              </a:rPr>
              <a:t>acts </a:t>
            </a:r>
            <a:r>
              <a:rPr lang="en-US" sz="2000" dirty="0">
                <a:solidFill>
                  <a:srgbClr val="FF0000"/>
                </a:solidFill>
              </a:rPr>
              <a:t>similarly to an interface on a </a:t>
            </a:r>
            <a:r>
              <a:rPr lang="en-US" sz="2000" dirty="0" smtClean="0">
                <a:solidFill>
                  <a:srgbClr val="FF0000"/>
                </a:solidFill>
              </a:rPr>
              <a:t>router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Routed ports are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not associated with any VLANs</a:t>
            </a:r>
            <a:r>
              <a:rPr lang="en-US" sz="2000" dirty="0" smtClean="0"/>
              <a:t>.</a:t>
            </a:r>
          </a:p>
          <a:p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Layer 2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protocols do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not function</a:t>
            </a:r>
            <a:r>
              <a:rPr lang="en-US" sz="2000" dirty="0"/>
              <a:t> on a routed </a:t>
            </a:r>
            <a:r>
              <a:rPr lang="en-US" sz="2000" dirty="0" smtClean="0"/>
              <a:t>interface. (i.e. STP)</a:t>
            </a:r>
          </a:p>
          <a:p>
            <a:r>
              <a:rPr lang="en-US" sz="2000" dirty="0" smtClean="0"/>
              <a:t>Routed </a:t>
            </a:r>
            <a:r>
              <a:rPr lang="en-US" sz="2000" dirty="0"/>
              <a:t>ports on a Cisco IOS switch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do not support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subinterfaces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To configure routed ports, use the</a:t>
            </a:r>
            <a:r>
              <a:rPr lang="en-US" sz="2000" b="1" dirty="0"/>
              <a:t> </a:t>
            </a:r>
            <a:r>
              <a:rPr lang="en-US" sz="2000" b="1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no switchport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 </a:t>
            </a:r>
            <a:r>
              <a:rPr lang="en-US" sz="2000" dirty="0"/>
              <a:t>interface configuration mode </a:t>
            </a:r>
            <a:r>
              <a:rPr lang="en-US" sz="2000" dirty="0" smtClean="0"/>
              <a:t>command.</a:t>
            </a:r>
          </a:p>
          <a:p>
            <a:r>
              <a:rPr lang="en-US" sz="2000" b="1" dirty="0" smtClean="0"/>
              <a:t>Note</a:t>
            </a:r>
            <a:r>
              <a:rPr lang="en-US" sz="2000" dirty="0"/>
              <a:t>: Routed ports are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not supported on Catalyst 2960 Series </a:t>
            </a:r>
            <a:r>
              <a:rPr lang="en-US" sz="2000" dirty="0"/>
              <a:t>switches.</a:t>
            </a:r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27040" y="522973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Switching Operation and Configuration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Inter-VLAN Routing with </a:t>
            </a:r>
            <a:r>
              <a:rPr lang="en-US" b="0" dirty="0" smtClean="0">
                <a:solidFill>
                  <a:srgbClr val="FF0000"/>
                </a:solidFill>
                <a:ea typeface="ＭＳ Ｐゴシック" pitchFamily="34" charset="-128"/>
              </a:rPr>
              <a:t>Routed Ports</a:t>
            </a:r>
          </a:p>
        </p:txBody>
      </p:sp>
    </p:spTree>
    <p:extLst>
      <p:ext uri="{BB962C8B-B14F-4D97-AF65-F5344CB8AC3E}">
        <p14:creationId xmlns:p14="http://schemas.microsoft.com/office/powerpoint/2010/main" val="391570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5098" y="1741713"/>
            <a:ext cx="7989432" cy="4702628"/>
          </a:xfrm>
        </p:spPr>
        <p:txBody>
          <a:bodyPr/>
          <a:lstStyle/>
          <a:p>
            <a:r>
              <a:rPr lang="en-US" sz="2000" dirty="0"/>
              <a:t>The Cisco Switch Database Manager (</a:t>
            </a:r>
            <a:r>
              <a:rPr lang="en-US" sz="2000" dirty="0">
                <a:solidFill>
                  <a:srgbClr val="FF0000"/>
                </a:solidFill>
              </a:rPr>
              <a:t>SDM</a:t>
            </a:r>
            <a:r>
              <a:rPr lang="en-US" sz="2000" dirty="0"/>
              <a:t>) provides </a:t>
            </a:r>
            <a:r>
              <a:rPr lang="en-US" sz="2000" dirty="0">
                <a:solidFill>
                  <a:srgbClr val="FF0000"/>
                </a:solidFill>
              </a:rPr>
              <a:t>multiple templates</a:t>
            </a:r>
            <a:r>
              <a:rPr lang="en-US" sz="2000" dirty="0"/>
              <a:t> for the </a:t>
            </a:r>
            <a:r>
              <a:rPr lang="en-US" sz="2000" dirty="0" smtClean="0"/>
              <a:t>Cisco Catalyst 2960 switch.</a:t>
            </a:r>
          </a:p>
          <a:p>
            <a:r>
              <a:rPr lang="en-US" sz="2000" dirty="0"/>
              <a:t>T</a:t>
            </a:r>
            <a:r>
              <a:rPr lang="en-US" sz="2000" dirty="0" smtClean="0"/>
              <a:t>he SDM</a:t>
            </a:r>
            <a:r>
              <a:rPr lang="en-US" sz="2000" dirty="0"/>
              <a:t> </a:t>
            </a:r>
            <a:r>
              <a:rPr lang="en-US" sz="2000" i="1" dirty="0" err="1" smtClean="0">
                <a:solidFill>
                  <a:srgbClr val="FF0000"/>
                </a:solidFill>
              </a:rPr>
              <a:t>lanbase</a:t>
            </a:r>
            <a:r>
              <a:rPr lang="en-US" sz="2000" i="1" dirty="0" smtClean="0">
                <a:solidFill>
                  <a:srgbClr val="FF0000"/>
                </a:solidFill>
              </a:rPr>
              <a:t>-routing  </a:t>
            </a:r>
            <a:r>
              <a:rPr lang="en-US" sz="2000" dirty="0" smtClean="0">
                <a:solidFill>
                  <a:srgbClr val="FF0000"/>
                </a:solidFill>
              </a:rPr>
              <a:t>template </a:t>
            </a:r>
            <a:r>
              <a:rPr lang="en-US" sz="2000" dirty="0"/>
              <a:t>can be enabled to allow the switch to route between VLANs and to support static </a:t>
            </a:r>
            <a:r>
              <a:rPr lang="en-US" sz="2000" dirty="0" smtClean="0"/>
              <a:t>routing.</a:t>
            </a:r>
          </a:p>
          <a:p>
            <a:r>
              <a:rPr lang="en-US" sz="2000" dirty="0" smtClean="0"/>
              <a:t>Use the </a:t>
            </a:r>
            <a:r>
              <a:rPr lang="en-US" sz="2000" b="1" dirty="0" smtClean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</a:t>
            </a:r>
            <a:r>
              <a:rPr lang="en-US" sz="2000" b="1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sdm prefer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 </a:t>
            </a:r>
            <a:r>
              <a:rPr lang="en-US" sz="2000" dirty="0"/>
              <a:t>command </a:t>
            </a:r>
            <a:r>
              <a:rPr lang="en-US" sz="2000" dirty="0" smtClean="0"/>
              <a:t>to verify which template is in use.</a:t>
            </a:r>
          </a:p>
          <a:p>
            <a:r>
              <a:rPr lang="en-US" sz="2000" dirty="0"/>
              <a:t>The SDM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template can be changed </a:t>
            </a:r>
            <a:r>
              <a:rPr lang="en-US" sz="2000" dirty="0"/>
              <a:t>in global configuration mode with the</a:t>
            </a:r>
            <a:r>
              <a:rPr lang="en-US" sz="2000" b="1" dirty="0"/>
              <a:t> </a:t>
            </a:r>
            <a:r>
              <a:rPr lang="en-US" sz="2000" b="1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sdm </a:t>
            </a:r>
            <a:r>
              <a:rPr lang="en-US" sz="2000" b="1" dirty="0" smtClean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prefer </a:t>
            </a:r>
            <a:r>
              <a:rPr lang="en-US" sz="2000" dirty="0" smtClean="0"/>
              <a:t>command.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85098" y="411255"/>
            <a:ext cx="8145462" cy="8756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Switching Operation and Configuration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sz="2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Configuring Static Routes on a Catalyst 2960</a:t>
            </a:r>
          </a:p>
        </p:txBody>
      </p:sp>
    </p:spTree>
    <p:extLst>
      <p:ext uri="{BB962C8B-B14F-4D97-AF65-F5344CB8AC3E}">
        <p14:creationId xmlns:p14="http://schemas.microsoft.com/office/powerpoint/2010/main" val="280223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12526" y="522973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Troubleshooting Layer 3 Switching</a:t>
            </a:r>
            <a:br>
              <a:rPr lang="en-US" sz="1800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</a:br>
            <a:r>
              <a:rPr lang="en-US" b="0" dirty="0" smtClean="0">
                <a:gradFill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</a:gradFill>
                <a:ea typeface="ＭＳ Ｐゴシック" pitchFamily="34" charset="-128"/>
              </a:rPr>
              <a:t>Layer 3 Switch Configuration Issues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235"/>
            <a:ext cx="9144000" cy="68269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00942" y="203409"/>
            <a:ext cx="39732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VLANs must be defined in all switches</a:t>
            </a:r>
          </a:p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VLANs allowed on trunk ports</a:t>
            </a:r>
          </a:p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Ports to be in the correct VLAN</a:t>
            </a:r>
            <a:endParaRPr lang="en-GB" sz="1400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86443" y="1620603"/>
            <a:ext cx="1349828" cy="369332"/>
          </a:xfrm>
          <a:prstGeom prst="rect">
            <a:avLst/>
          </a:prstGeom>
          <a:solidFill>
            <a:srgbClr val="FFFF00">
              <a:alpha val="54000"/>
            </a:srgbClr>
          </a:solidFill>
          <a:effectLst>
            <a:glow rad="127000">
              <a:schemeClr val="bg1"/>
            </a:glow>
          </a:effectLst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</a:t>
            </a:r>
            <a:r>
              <a:rPr lang="en-GB" b="1" dirty="0" smtClean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lan.dat</a:t>
            </a:r>
            <a:endParaRPr lang="en-GB" b="1" dirty="0">
              <a:solidFill>
                <a:srgbClr val="FF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86443" y="5035435"/>
            <a:ext cx="1349828" cy="369332"/>
          </a:xfrm>
          <a:prstGeom prst="rect">
            <a:avLst/>
          </a:prstGeom>
          <a:solidFill>
            <a:srgbClr val="FFFF00">
              <a:alpha val="54000"/>
            </a:srgbClr>
          </a:solidFill>
          <a:effectLst>
            <a:glow rad="127000">
              <a:schemeClr val="bg1"/>
            </a:glow>
          </a:effectLst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</a:t>
            </a:r>
            <a:r>
              <a:rPr lang="en-GB" b="1" dirty="0" smtClean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lan.dat</a:t>
            </a:r>
            <a:endParaRPr lang="en-GB" b="1" dirty="0">
              <a:solidFill>
                <a:srgbClr val="FF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86443" y="3420352"/>
            <a:ext cx="1349828" cy="369332"/>
          </a:xfrm>
          <a:prstGeom prst="rect">
            <a:avLst/>
          </a:prstGeom>
          <a:solidFill>
            <a:srgbClr val="FFFF00">
              <a:alpha val="54000"/>
            </a:srgbClr>
          </a:solidFill>
          <a:effectLst>
            <a:glow rad="127000">
              <a:schemeClr val="bg1"/>
            </a:glow>
          </a:effectLst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</a:t>
            </a:r>
            <a:r>
              <a:rPr lang="en-GB" b="1" dirty="0" smtClean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lan.dat</a:t>
            </a:r>
            <a:endParaRPr lang="en-GB" b="1" dirty="0">
              <a:solidFill>
                <a:srgbClr val="FF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flipH="1">
            <a:off x="3805767" y="2186267"/>
            <a:ext cx="1" cy="937933"/>
          </a:xfrm>
          <a:prstGeom prst="line">
            <a:avLst/>
          </a:prstGeom>
          <a:ln w="5715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3805767" y="4000500"/>
            <a:ext cx="1" cy="968110"/>
          </a:xfrm>
          <a:prstGeom prst="line">
            <a:avLst/>
          </a:prstGeom>
          <a:ln w="5715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Rectangle 18"/>
          <p:cNvSpPr/>
          <p:nvPr/>
        </p:nvSpPr>
        <p:spPr>
          <a:xfrm>
            <a:off x="2514601" y="1989935"/>
            <a:ext cx="491490" cy="296065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0" name="Rectangle 19"/>
          <p:cNvSpPr/>
          <p:nvPr/>
        </p:nvSpPr>
        <p:spPr>
          <a:xfrm>
            <a:off x="4560571" y="1946665"/>
            <a:ext cx="491490" cy="296065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1" name="Rectangle 20"/>
          <p:cNvSpPr/>
          <p:nvPr/>
        </p:nvSpPr>
        <p:spPr>
          <a:xfrm>
            <a:off x="2673228" y="4924036"/>
            <a:ext cx="491490" cy="296065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2" name="Rectangle 21"/>
          <p:cNvSpPr/>
          <p:nvPr/>
        </p:nvSpPr>
        <p:spPr>
          <a:xfrm>
            <a:off x="4741719" y="4968610"/>
            <a:ext cx="491490" cy="296065"/>
          </a:xfrm>
          <a:prstGeom prst="rect">
            <a:avLst/>
          </a:prstGeom>
          <a:noFill/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 smtClean="0"/>
          </a:p>
        </p:txBody>
      </p:sp>
      <p:sp>
        <p:nvSpPr>
          <p:cNvPr id="23" name="TextBox 22"/>
          <p:cNvSpPr txBox="1"/>
          <p:nvPr/>
        </p:nvSpPr>
        <p:spPr>
          <a:xfrm>
            <a:off x="-211929" y="2718961"/>
            <a:ext cx="39732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Correct IP address for SVIs</a:t>
            </a:r>
          </a:p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SVIs must be UP</a:t>
            </a:r>
          </a:p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Must match with VLAN number</a:t>
            </a:r>
            <a:endParaRPr lang="en-GB" sz="1400" dirty="0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233209" y="2718961"/>
            <a:ext cx="39732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Routing must be enabled</a:t>
            </a:r>
          </a:p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Each interface or network to be added to routing protocol</a:t>
            </a:r>
            <a:endParaRPr lang="en-GB" sz="1400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100942" y="6031072"/>
            <a:ext cx="3973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Correct IP address </a:t>
            </a:r>
            <a:r>
              <a:rPr lang="en-GB" sz="1400" dirty="0" err="1" smtClean="0">
                <a:solidFill>
                  <a:srgbClr val="FF0000"/>
                </a:solidFill>
              </a:rPr>
              <a:t>config</a:t>
            </a:r>
            <a:r>
              <a:rPr lang="en-GB" sz="1400" dirty="0" smtClean="0">
                <a:solidFill>
                  <a:srgbClr val="FF0000"/>
                </a:solidFill>
              </a:rPr>
              <a:t> for hosts</a:t>
            </a:r>
          </a:p>
          <a:p>
            <a:pPr marL="285750" indent="-285750">
              <a:buFontTx/>
              <a:buChar char="-"/>
            </a:pPr>
            <a:r>
              <a:rPr lang="en-GB" sz="1400" dirty="0" smtClean="0">
                <a:solidFill>
                  <a:srgbClr val="FF0000"/>
                </a:solidFill>
              </a:rPr>
              <a:t>Default GW associated with SVI</a:t>
            </a:r>
            <a:endParaRPr lang="en-GB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73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48810" y="45017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5: 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37029" y="1494972"/>
            <a:ext cx="7910286" cy="4500789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 smtClean="0"/>
              <a:t>This chapter described and explained the following concepts: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Inter-VLAN routing</a:t>
            </a:r>
            <a:r>
              <a:rPr lang="en-US" sz="2000" dirty="0" smtClean="0"/>
              <a:t>, </a:t>
            </a:r>
            <a:r>
              <a:rPr lang="en-US" sz="2000" dirty="0"/>
              <a:t>the process of routing traffic between different VLANs, using either a dedicated router or a multilayer </a:t>
            </a:r>
            <a:r>
              <a:rPr lang="en-US" sz="2000" dirty="0" smtClean="0"/>
              <a:t>switch</a:t>
            </a:r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Legacy</a:t>
            </a:r>
            <a:r>
              <a:rPr lang="en-US" sz="2000" dirty="0" smtClean="0"/>
              <a:t>,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router-on-a-stick</a:t>
            </a:r>
            <a:r>
              <a:rPr lang="en-US" sz="2000" dirty="0" smtClean="0"/>
              <a:t>, and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multilayer</a:t>
            </a:r>
            <a:r>
              <a:rPr lang="en-US" sz="2000" dirty="0" smtClean="0"/>
              <a:t>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switch</a:t>
            </a:r>
            <a:r>
              <a:rPr lang="en-US" sz="2000" dirty="0" smtClean="0"/>
              <a:t>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inter-VLAN</a:t>
            </a:r>
            <a:r>
              <a:rPr lang="en-US" sz="2000" dirty="0"/>
              <a:t> </a:t>
            </a:r>
            <a:r>
              <a:rPr lang="en-US" sz="2000" dirty="0" smtClean="0"/>
              <a:t>routing</a:t>
            </a:r>
            <a:endParaRPr lang="en-US" sz="2000" dirty="0"/>
          </a:p>
          <a:p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Layer </a:t>
            </a:r>
            <a:r>
              <a:rPr lang="en-US" sz="2000" dirty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3 </a:t>
            </a:r>
            <a:r>
              <a:rPr lang="en-US" sz="2000" dirty="0" smtClean="0">
                <a:gradFill>
                  <a:gsLst>
                    <a:gs pos="16000">
                      <a:srgbClr val="FF0000"/>
                    </a:gs>
                    <a:gs pos="100000">
                      <a:srgbClr val="28A7DF"/>
                    </a:gs>
                  </a:gsLst>
                  <a:lin ang="1800000" scaled="0"/>
                </a:gradFill>
              </a:rPr>
              <a:t>switching</a:t>
            </a:r>
            <a:r>
              <a:rPr lang="en-US" sz="2000" dirty="0" smtClean="0"/>
              <a:t>, </a:t>
            </a:r>
            <a:r>
              <a:rPr lang="en-US" sz="2000" u="sng" dirty="0" err="1" smtClean="0"/>
              <a:t>SVIs</a:t>
            </a:r>
            <a:r>
              <a:rPr lang="en-US" sz="2000" u="sng" dirty="0" smtClean="0"/>
              <a:t>, </a:t>
            </a:r>
            <a:r>
              <a:rPr lang="en-US" sz="2000" u="sng" dirty="0"/>
              <a:t>and routed </a:t>
            </a:r>
            <a:r>
              <a:rPr lang="en-US" sz="2000" u="sng" dirty="0" smtClean="0"/>
              <a:t>ports</a:t>
            </a:r>
            <a:endParaRPr lang="en-US" sz="2000" u="sng" dirty="0"/>
          </a:p>
          <a:p>
            <a:r>
              <a:rPr lang="en-US" sz="2000" dirty="0" smtClean="0">
                <a:solidFill>
                  <a:srgbClr val="FF0000"/>
                </a:solidFill>
              </a:rPr>
              <a:t>Troubleshooting</a:t>
            </a:r>
            <a:r>
              <a:rPr lang="en-US" sz="2000" dirty="0" smtClean="0"/>
              <a:t> </a:t>
            </a:r>
            <a:r>
              <a:rPr lang="en-US" sz="2000" dirty="0"/>
              <a:t>inter-VLAN routing with a router or a Layer 3 </a:t>
            </a:r>
            <a:r>
              <a:rPr lang="en-US" sz="2000" dirty="0" smtClean="0"/>
              <a:t>switch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Common </a:t>
            </a:r>
            <a:r>
              <a:rPr lang="en-US" sz="2000" dirty="0">
                <a:solidFill>
                  <a:srgbClr val="FF0000"/>
                </a:solidFill>
              </a:rPr>
              <a:t>errors </a:t>
            </a:r>
            <a:r>
              <a:rPr lang="en-US" sz="2000" dirty="0" smtClean="0"/>
              <a:t>involving </a:t>
            </a:r>
            <a:r>
              <a:rPr lang="en-US" sz="2000" dirty="0"/>
              <a:t>VLAN, trunk, Layer 3 interface, and IP address </a:t>
            </a:r>
            <a:r>
              <a:rPr lang="en-US" sz="2000" dirty="0" smtClean="0"/>
              <a:t>configurations</a:t>
            </a:r>
            <a:endParaRPr lang="en-US" sz="20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378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13066</TotalTime>
  <Words>1201</Words>
  <Application>Microsoft Office PowerPoint</Application>
  <PresentationFormat>On-screen Show (4:3)</PresentationFormat>
  <Paragraphs>175</Paragraphs>
  <Slides>28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ＭＳ Ｐゴシック</vt:lpstr>
      <vt:lpstr>Arial</vt:lpstr>
      <vt:lpstr>Calibri</vt:lpstr>
      <vt:lpstr>Ciscolight</vt:lpstr>
      <vt:lpstr>Courier New</vt:lpstr>
      <vt:lpstr>Wingdings</vt:lpstr>
      <vt:lpstr>NetAcad_White_PPT_Template 05Oct12</vt:lpstr>
      <vt:lpstr>Chapter 5: Inter-VLAN Routing</vt:lpstr>
      <vt:lpstr>Chapter Outline</vt:lpstr>
      <vt:lpstr>Topic 5.1: Inter-VLAN Routing Configuration</vt:lpstr>
      <vt:lpstr>Inter-VLAN Routing Operation What is Inter-VLAN routing?</vt:lpstr>
      <vt:lpstr>Inter-VLAN Routing Operation Legacy Inter-VLAN Routing</vt:lpstr>
      <vt:lpstr>Inter-VLAN Routing Operation Router-on-a-Stick Inter-VLAN Routing</vt:lpstr>
      <vt:lpstr>Inter-VLAN Routing Operation Multilayer Switch Inter-VLAN Routing</vt:lpstr>
      <vt:lpstr>Configure Legacy Inter-VLAN Routing Preparation</vt:lpstr>
      <vt:lpstr>Configure Legacy Inter-VLAN Routing Preparation (cont.)</vt:lpstr>
      <vt:lpstr>Configure Legacy Inter-VLAN Routing Switch Configuration</vt:lpstr>
      <vt:lpstr>Configure Legacy Inter-VLAN Routing Router Interface Configuration</vt:lpstr>
      <vt:lpstr>Configure Router-on-a-Stick Switch Configuration</vt:lpstr>
      <vt:lpstr>Configure Router-on-a-Stick Router Subinterface Configuration</vt:lpstr>
      <vt:lpstr>Configure Router-on-a-Stick Verifying Subinterfaces</vt:lpstr>
      <vt:lpstr>Configure Router-on-a-Stick Verifying Subinterfaces (cont.)</vt:lpstr>
      <vt:lpstr>Topic 6.2  Troubleshoot Inter-VLAN Routing</vt:lpstr>
      <vt:lpstr>PowerPoint Presentation</vt:lpstr>
      <vt:lpstr>PowerPoint Presentation</vt:lpstr>
      <vt:lpstr>Topic 5.3  Layer 3 Switching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Chapter 5: Summary</vt:lpstr>
      <vt:lpstr>PowerPoint Presentation</vt:lpstr>
    </vt:vector>
  </TitlesOfParts>
  <Company>Cisco Systems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arya sedigh</cp:lastModifiedBy>
  <cp:revision>318</cp:revision>
  <dcterms:created xsi:type="dcterms:W3CDTF">2012-10-09T16:58:47Z</dcterms:created>
  <dcterms:modified xsi:type="dcterms:W3CDTF">2016-03-21T12:36:48Z</dcterms:modified>
</cp:coreProperties>
</file>