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2"/>
  </p:sldMasterIdLst>
  <p:notesMasterIdLst>
    <p:notesMasterId r:id="rId20"/>
  </p:notesMasterIdLst>
  <p:handoutMasterIdLst>
    <p:handoutMasterId r:id="rId21"/>
  </p:handoutMasterIdLst>
  <p:sldIdLst>
    <p:sldId id="264" r:id="rId3"/>
    <p:sldId id="297" r:id="rId4"/>
    <p:sldId id="299" r:id="rId5"/>
    <p:sldId id="287" r:id="rId6"/>
    <p:sldId id="300" r:id="rId7"/>
    <p:sldId id="301" r:id="rId8"/>
    <p:sldId id="288" r:id="rId9"/>
    <p:sldId id="289" r:id="rId10"/>
    <p:sldId id="290" r:id="rId11"/>
    <p:sldId id="291" r:id="rId12"/>
    <p:sldId id="302" r:id="rId13"/>
    <p:sldId id="292" r:id="rId14"/>
    <p:sldId id="303" r:id="rId15"/>
    <p:sldId id="304" r:id="rId16"/>
    <p:sldId id="293" r:id="rId17"/>
    <p:sldId id="294" r:id="rId18"/>
    <p:sldId id="298" r:id="rId19"/>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082" autoAdjust="0"/>
    <p:restoredTop sz="95501" autoAdjust="0"/>
  </p:normalViewPr>
  <p:slideViewPr>
    <p:cSldViewPr showGuides="1">
      <p:cViewPr varScale="1">
        <p:scale>
          <a:sx n="83" d="100"/>
          <a:sy n="83" d="100"/>
        </p:scale>
        <p:origin x="102" y="198"/>
      </p:cViewPr>
      <p:guideLst>
        <p:guide pos="3839"/>
        <p:guide orient="horz" pos="2160"/>
      </p:guideLst>
    </p:cSldViewPr>
  </p:slideViewPr>
  <p:outlineViewPr>
    <p:cViewPr>
      <p:scale>
        <a:sx n="33" d="100"/>
        <a:sy n="33" d="100"/>
      </p:scale>
      <p:origin x="0" y="-3180"/>
    </p:cViewPr>
  </p:outlin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handoutMaster" Target="handoutMasters/handout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3/6/2017</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3/6/2017</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p:cNvSpPr>
            <a:spLocks noGrp="1" noChangeArrowheads="1"/>
          </p:cNvSpPr>
          <p:nvPr>
            <p:ph type="sldNum"/>
          </p:nvPr>
        </p:nvSpPr>
        <p:spPr>
          <a:ln/>
        </p:spPr>
        <p:txBody>
          <a:bodyPr/>
          <a:lstStyle/>
          <a:p>
            <a:fld id="{23647593-8FB3-4746-A71A-8D44EB7A4289}" type="slidenum">
              <a:rPr lang="de-DE" altLang="en-US"/>
              <a:pPr/>
              <a:t>4</a:t>
            </a:fld>
            <a:endParaRPr lang="de-DE" altLang="en-US"/>
          </a:p>
        </p:txBody>
      </p:sp>
      <p:sp>
        <p:nvSpPr>
          <p:cNvPr id="15361" name="Rectangle 1"/>
          <p:cNvSpPr txBox="1">
            <a:spLocks noGrp="1" noRot="1" noChangeAspect="1" noChangeArrowheads="1"/>
          </p:cNvSpPr>
          <p:nvPr>
            <p:ph type="sldImg"/>
          </p:nvPr>
        </p:nvSpPr>
        <p:spPr bwMode="auto">
          <a:xfrm>
            <a:off x="723900" y="900113"/>
            <a:ext cx="6110288" cy="3438525"/>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5362" name="Rectangle 2"/>
          <p:cNvSpPr txBox="1">
            <a:spLocks noGrp="1" noChangeArrowheads="1"/>
          </p:cNvSpPr>
          <p:nvPr>
            <p:ph type="body" idx="1"/>
          </p:nvPr>
        </p:nvSpPr>
        <p:spPr bwMode="auto">
          <a:xfrm>
            <a:off x="720725" y="4679950"/>
            <a:ext cx="6116638" cy="5037138"/>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3465A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26554756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p:cNvSpPr>
            <a:spLocks noGrp="1" noChangeArrowheads="1"/>
          </p:cNvSpPr>
          <p:nvPr>
            <p:ph type="sldNum"/>
          </p:nvPr>
        </p:nvSpPr>
        <p:spPr>
          <a:ln/>
        </p:spPr>
        <p:txBody>
          <a:bodyPr/>
          <a:lstStyle/>
          <a:p>
            <a:fld id="{B6A5286E-8953-43BA-85EB-79CCE9EF1D19}" type="slidenum">
              <a:rPr lang="de-DE" altLang="en-US"/>
              <a:pPr/>
              <a:t>7</a:t>
            </a:fld>
            <a:endParaRPr lang="de-DE" altLang="en-US"/>
          </a:p>
        </p:txBody>
      </p:sp>
      <p:sp>
        <p:nvSpPr>
          <p:cNvPr id="16385" name="Rectangle 1"/>
          <p:cNvSpPr txBox="1">
            <a:spLocks noGrp="1" noRot="1" noChangeAspect="1" noChangeArrowheads="1"/>
          </p:cNvSpPr>
          <p:nvPr>
            <p:ph type="sldImg"/>
          </p:nvPr>
        </p:nvSpPr>
        <p:spPr bwMode="auto">
          <a:xfrm>
            <a:off x="723900" y="900113"/>
            <a:ext cx="6110288" cy="3438525"/>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6386" name="Rectangle 2"/>
          <p:cNvSpPr txBox="1">
            <a:spLocks noGrp="1" noChangeArrowheads="1"/>
          </p:cNvSpPr>
          <p:nvPr>
            <p:ph type="body" idx="1"/>
          </p:nvPr>
        </p:nvSpPr>
        <p:spPr bwMode="auto">
          <a:xfrm>
            <a:off x="720725" y="4679950"/>
            <a:ext cx="6116638" cy="5037138"/>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3465A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4057871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p:cNvSpPr>
            <a:spLocks noGrp="1" noChangeArrowheads="1"/>
          </p:cNvSpPr>
          <p:nvPr>
            <p:ph type="sldNum"/>
          </p:nvPr>
        </p:nvSpPr>
        <p:spPr>
          <a:ln/>
        </p:spPr>
        <p:txBody>
          <a:bodyPr/>
          <a:lstStyle/>
          <a:p>
            <a:fld id="{6FCB99B2-183E-44BC-84BF-B1BF8C96FC92}" type="slidenum">
              <a:rPr lang="de-DE" altLang="en-US"/>
              <a:pPr/>
              <a:t>8</a:t>
            </a:fld>
            <a:endParaRPr lang="de-DE" altLang="en-US"/>
          </a:p>
        </p:txBody>
      </p:sp>
      <p:sp>
        <p:nvSpPr>
          <p:cNvPr id="17409" name="Rectangle 1"/>
          <p:cNvSpPr txBox="1">
            <a:spLocks noGrp="1" noRot="1" noChangeAspect="1" noChangeArrowheads="1"/>
          </p:cNvSpPr>
          <p:nvPr>
            <p:ph type="sldImg"/>
          </p:nvPr>
        </p:nvSpPr>
        <p:spPr bwMode="auto">
          <a:xfrm>
            <a:off x="723900" y="900113"/>
            <a:ext cx="6110288" cy="3438525"/>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7410" name="Rectangle 2"/>
          <p:cNvSpPr txBox="1">
            <a:spLocks noGrp="1" noChangeArrowheads="1"/>
          </p:cNvSpPr>
          <p:nvPr>
            <p:ph type="body" idx="1"/>
          </p:nvPr>
        </p:nvSpPr>
        <p:spPr bwMode="auto">
          <a:xfrm>
            <a:off x="720725" y="4679950"/>
            <a:ext cx="6116638" cy="5037138"/>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3465A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25899979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p:cNvSpPr>
            <a:spLocks noGrp="1" noChangeArrowheads="1"/>
          </p:cNvSpPr>
          <p:nvPr>
            <p:ph type="sldNum"/>
          </p:nvPr>
        </p:nvSpPr>
        <p:spPr>
          <a:ln/>
        </p:spPr>
        <p:txBody>
          <a:bodyPr/>
          <a:lstStyle/>
          <a:p>
            <a:fld id="{9E6649CA-3543-48C6-90B0-CA653650853D}" type="slidenum">
              <a:rPr lang="de-DE" altLang="en-US"/>
              <a:pPr/>
              <a:t>9</a:t>
            </a:fld>
            <a:endParaRPr lang="de-DE" altLang="en-US"/>
          </a:p>
        </p:txBody>
      </p:sp>
      <p:sp>
        <p:nvSpPr>
          <p:cNvPr id="18433" name="Rectangle 1"/>
          <p:cNvSpPr txBox="1">
            <a:spLocks noGrp="1" noRot="1" noChangeAspect="1" noChangeArrowheads="1"/>
          </p:cNvSpPr>
          <p:nvPr>
            <p:ph type="sldImg"/>
          </p:nvPr>
        </p:nvSpPr>
        <p:spPr bwMode="auto">
          <a:xfrm>
            <a:off x="723900" y="900113"/>
            <a:ext cx="6110288" cy="3438525"/>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8434" name="Rectangle 2"/>
          <p:cNvSpPr txBox="1">
            <a:spLocks noGrp="1" noChangeArrowheads="1"/>
          </p:cNvSpPr>
          <p:nvPr>
            <p:ph type="body" idx="1"/>
          </p:nvPr>
        </p:nvSpPr>
        <p:spPr bwMode="auto">
          <a:xfrm>
            <a:off x="720725" y="4679950"/>
            <a:ext cx="6116638" cy="5037138"/>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3465A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39582174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p:cNvSpPr>
            <a:spLocks noGrp="1" noChangeArrowheads="1"/>
          </p:cNvSpPr>
          <p:nvPr>
            <p:ph type="sldNum"/>
          </p:nvPr>
        </p:nvSpPr>
        <p:spPr>
          <a:ln/>
        </p:spPr>
        <p:txBody>
          <a:bodyPr/>
          <a:lstStyle/>
          <a:p>
            <a:fld id="{ED1EA998-A7C1-4C96-A7E8-81F7A7FF69AE}" type="slidenum">
              <a:rPr lang="de-DE" altLang="en-US"/>
              <a:pPr/>
              <a:t>10</a:t>
            </a:fld>
            <a:endParaRPr lang="de-DE" altLang="en-US"/>
          </a:p>
        </p:txBody>
      </p:sp>
      <p:sp>
        <p:nvSpPr>
          <p:cNvPr id="19457" name="Rectangle 1"/>
          <p:cNvSpPr txBox="1">
            <a:spLocks noGrp="1" noRot="1" noChangeAspect="1" noChangeArrowheads="1"/>
          </p:cNvSpPr>
          <p:nvPr>
            <p:ph type="sldImg"/>
          </p:nvPr>
        </p:nvSpPr>
        <p:spPr bwMode="auto">
          <a:xfrm>
            <a:off x="723900" y="900113"/>
            <a:ext cx="6110288" cy="3438525"/>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9458" name="Rectangle 2"/>
          <p:cNvSpPr txBox="1">
            <a:spLocks noGrp="1" noChangeArrowheads="1"/>
          </p:cNvSpPr>
          <p:nvPr>
            <p:ph type="body" idx="1"/>
          </p:nvPr>
        </p:nvSpPr>
        <p:spPr bwMode="auto">
          <a:xfrm>
            <a:off x="720725" y="4679950"/>
            <a:ext cx="6116638" cy="5037138"/>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3465A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28699005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p:cNvSpPr>
            <a:spLocks noGrp="1" noChangeArrowheads="1"/>
          </p:cNvSpPr>
          <p:nvPr>
            <p:ph type="sldNum"/>
          </p:nvPr>
        </p:nvSpPr>
        <p:spPr>
          <a:ln/>
        </p:spPr>
        <p:txBody>
          <a:bodyPr/>
          <a:lstStyle/>
          <a:p>
            <a:fld id="{01EE8A98-5261-48E1-980A-8D1D20EB38B2}" type="slidenum">
              <a:rPr lang="de-DE" altLang="en-US"/>
              <a:pPr/>
              <a:t>12</a:t>
            </a:fld>
            <a:endParaRPr lang="de-DE" altLang="en-US"/>
          </a:p>
        </p:txBody>
      </p:sp>
      <p:sp>
        <p:nvSpPr>
          <p:cNvPr id="20481" name="Rectangle 1"/>
          <p:cNvSpPr txBox="1">
            <a:spLocks noGrp="1" noRot="1" noChangeAspect="1" noChangeArrowheads="1"/>
          </p:cNvSpPr>
          <p:nvPr>
            <p:ph type="sldImg"/>
          </p:nvPr>
        </p:nvSpPr>
        <p:spPr bwMode="auto">
          <a:xfrm>
            <a:off x="723900" y="900113"/>
            <a:ext cx="6110288" cy="3438525"/>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0482" name="Rectangle 2"/>
          <p:cNvSpPr txBox="1">
            <a:spLocks noGrp="1" noChangeArrowheads="1"/>
          </p:cNvSpPr>
          <p:nvPr>
            <p:ph type="body" idx="1"/>
          </p:nvPr>
        </p:nvSpPr>
        <p:spPr bwMode="auto">
          <a:xfrm>
            <a:off x="720725" y="4679950"/>
            <a:ext cx="6116638" cy="5037138"/>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3465A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1728810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p:cNvSpPr>
            <a:spLocks noGrp="1" noChangeArrowheads="1"/>
          </p:cNvSpPr>
          <p:nvPr>
            <p:ph type="sldNum"/>
          </p:nvPr>
        </p:nvSpPr>
        <p:spPr>
          <a:ln/>
        </p:spPr>
        <p:txBody>
          <a:bodyPr/>
          <a:lstStyle/>
          <a:p>
            <a:fld id="{17B9820F-7268-4E51-9AD3-6CC77CB2F7C8}" type="slidenum">
              <a:rPr lang="de-DE" altLang="en-US"/>
              <a:pPr/>
              <a:t>15</a:t>
            </a:fld>
            <a:endParaRPr lang="de-DE" altLang="en-US"/>
          </a:p>
        </p:txBody>
      </p:sp>
      <p:sp>
        <p:nvSpPr>
          <p:cNvPr id="21505" name="Rectangle 1"/>
          <p:cNvSpPr txBox="1">
            <a:spLocks noGrp="1" noRot="1" noChangeAspect="1" noChangeArrowheads="1"/>
          </p:cNvSpPr>
          <p:nvPr>
            <p:ph type="sldImg"/>
          </p:nvPr>
        </p:nvSpPr>
        <p:spPr bwMode="auto">
          <a:xfrm>
            <a:off x="723900" y="900113"/>
            <a:ext cx="6110288" cy="3438525"/>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1506" name="Rectangle 2"/>
          <p:cNvSpPr txBox="1">
            <a:spLocks noGrp="1" noChangeArrowheads="1"/>
          </p:cNvSpPr>
          <p:nvPr>
            <p:ph type="body" idx="1"/>
          </p:nvPr>
        </p:nvSpPr>
        <p:spPr bwMode="auto">
          <a:xfrm>
            <a:off x="720725" y="4679950"/>
            <a:ext cx="6116638" cy="5037138"/>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3465A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16497077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p:cNvSpPr>
            <a:spLocks noGrp="1" noChangeArrowheads="1"/>
          </p:cNvSpPr>
          <p:nvPr>
            <p:ph type="sldNum"/>
          </p:nvPr>
        </p:nvSpPr>
        <p:spPr>
          <a:ln/>
        </p:spPr>
        <p:txBody>
          <a:bodyPr/>
          <a:lstStyle/>
          <a:p>
            <a:fld id="{92538293-C044-4120-AD68-06F06FAD8D07}" type="slidenum">
              <a:rPr lang="de-DE" altLang="en-US"/>
              <a:pPr/>
              <a:t>16</a:t>
            </a:fld>
            <a:endParaRPr lang="de-DE" altLang="en-US"/>
          </a:p>
        </p:txBody>
      </p:sp>
      <p:sp>
        <p:nvSpPr>
          <p:cNvPr id="22529" name="Rectangle 1"/>
          <p:cNvSpPr txBox="1">
            <a:spLocks noGrp="1" noRot="1" noChangeAspect="1" noChangeArrowheads="1"/>
          </p:cNvSpPr>
          <p:nvPr>
            <p:ph type="sldImg"/>
          </p:nvPr>
        </p:nvSpPr>
        <p:spPr bwMode="auto">
          <a:xfrm>
            <a:off x="723900" y="900113"/>
            <a:ext cx="6110288" cy="3438525"/>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2530" name="Rectangle 2"/>
          <p:cNvSpPr txBox="1">
            <a:spLocks noGrp="1" noChangeArrowheads="1"/>
          </p:cNvSpPr>
          <p:nvPr>
            <p:ph type="body" idx="1"/>
          </p:nvPr>
        </p:nvSpPr>
        <p:spPr bwMode="auto">
          <a:xfrm>
            <a:off x="720725" y="4679950"/>
            <a:ext cx="6116638" cy="5037138"/>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3465A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22360650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smtClean="0"/>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smtClean="0"/>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3/6/2017</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smtClean="0"/>
              <a:t>Click to edit Master title style</a:t>
            </a:r>
            <a:endParaRPr/>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3/6/2017</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smtClean="0"/>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smtClean="0"/>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3/6/2017</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3/6/2017</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3/6/2017</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smtClean="0"/>
              <a:t>Click to edit Master title style</a:t>
            </a:r>
            <a:endParaRP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3/6/2017</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smtClean="0"/>
              <a:t>Click to edit Master title style</a:t>
            </a:r>
            <a:endParaRPr/>
          </a:p>
        </p:txBody>
      </p:sp>
      <p:sp>
        <p:nvSpPr>
          <p:cNvPr id="3" name="Picture Placeholder 2"/>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smtClean="0"/>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3/6/2017</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3/6/2017</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3/6/2017</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smtClean="0"/>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a:solidFill>
                  <a:schemeClr val="tx2">
                    <a:lumMod val="50000"/>
                    <a:lumOff val="50000"/>
                  </a:schemeClr>
                </a:solidFill>
              </a:defRPr>
            </a:lvl1pPr>
          </a:lstStyle>
          <a:p>
            <a:fld id="{2DD204D1-F9BD-4643-8480-6EA41EB484F1}" type="datetimeFigureOut">
              <a:rPr lang="en-US"/>
              <a:pPr/>
              <a:t>3/6/2017</a:t>
            </a:fld>
            <a:endParaRPr/>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a:solidFill>
                  <a:schemeClr val="tx2">
                    <a:lumMod val="50000"/>
                    <a:lumOff val="50000"/>
                  </a:schemeClr>
                </a:solidFill>
              </a:defRPr>
            </a:lvl1pPr>
          </a:lstStyle>
          <a:p>
            <a:endParaRPr/>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a:solidFill>
                  <a:schemeClr val="tx2">
                    <a:lumMod val="50000"/>
                    <a:lumOff val="50000"/>
                  </a:schemeClr>
                </a:solidFill>
              </a:defRPr>
            </a:lvl1pPr>
          </a:lstStyle>
          <a:p>
            <a:fld id="{EB37DED6-D4C7-42EE-AB49-D2E39E64FDE4}" type="slidenum">
              <a:rPr/>
              <a:pPr/>
              <a:t>‹#›</a:t>
            </a:fld>
            <a:endParaRPr/>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Reading Antiquity</a:t>
            </a:r>
            <a:endParaRPr lang="en-US" dirty="0"/>
          </a:p>
        </p:txBody>
      </p:sp>
      <p:sp>
        <p:nvSpPr>
          <p:cNvPr id="3" name="Subtitle 2"/>
          <p:cNvSpPr>
            <a:spLocks noGrp="1"/>
          </p:cNvSpPr>
          <p:nvPr>
            <p:ph type="subTitle" idx="1"/>
          </p:nvPr>
        </p:nvSpPr>
        <p:spPr/>
        <p:txBody>
          <a:bodyPr/>
          <a:lstStyle/>
          <a:p>
            <a:r>
              <a:rPr lang="en-US" dirty="0" smtClean="0"/>
              <a:t>Ovid</a:t>
            </a:r>
            <a:endParaRPr lang="en-US" dirty="0"/>
          </a:p>
        </p:txBody>
      </p:sp>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class:</a:t>
            </a:r>
            <a:endParaRPr lang="en-GB" dirty="0"/>
          </a:p>
        </p:txBody>
      </p:sp>
      <p:sp>
        <p:nvSpPr>
          <p:cNvPr id="3" name="Content Placeholder 2"/>
          <p:cNvSpPr>
            <a:spLocks noGrp="1"/>
          </p:cNvSpPr>
          <p:nvPr>
            <p:ph idx="1"/>
          </p:nvPr>
        </p:nvSpPr>
        <p:spPr/>
        <p:txBody>
          <a:bodyPr/>
          <a:lstStyle/>
          <a:p>
            <a:r>
              <a:rPr lang="en-GB" dirty="0" smtClean="0"/>
              <a:t>Looking at Ovid</a:t>
            </a:r>
          </a:p>
          <a:p>
            <a:r>
              <a:rPr lang="en-GB" dirty="0" smtClean="0"/>
              <a:t>Primarily in his role as a love poet</a:t>
            </a:r>
          </a:p>
          <a:p>
            <a:r>
              <a:rPr lang="en-GB" dirty="0" smtClean="0"/>
              <a:t>How does he develop love poetry?</a:t>
            </a:r>
          </a:p>
          <a:p>
            <a:r>
              <a:rPr lang="en-GB" dirty="0" smtClean="0"/>
              <a:t>Plays with the rules of different genres of poetry</a:t>
            </a:r>
          </a:p>
          <a:p>
            <a:endParaRPr lang="en-GB" dirty="0"/>
          </a:p>
        </p:txBody>
      </p:sp>
    </p:spTree>
    <p:extLst>
      <p:ext uri="{BB962C8B-B14F-4D97-AF65-F5344CB8AC3E}">
        <p14:creationId xmlns:p14="http://schemas.microsoft.com/office/powerpoint/2010/main" val="1308792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Ovid</a:t>
            </a:r>
            <a:endParaRPr lang="en-GB" dirty="0"/>
          </a:p>
        </p:txBody>
      </p:sp>
      <p:sp>
        <p:nvSpPr>
          <p:cNvPr id="3" name="Content Placeholder 2"/>
          <p:cNvSpPr>
            <a:spLocks noGrp="1"/>
          </p:cNvSpPr>
          <p:nvPr>
            <p:ph idx="1"/>
          </p:nvPr>
        </p:nvSpPr>
        <p:spPr>
          <a:xfrm>
            <a:off x="1117309" y="1701800"/>
            <a:ext cx="10157354" cy="5156200"/>
          </a:xfrm>
        </p:spPr>
        <p:txBody>
          <a:bodyPr>
            <a:normAutofit fontScale="92500" lnSpcReduction="10000"/>
          </a:bodyPr>
          <a:lstStyle/>
          <a:p>
            <a:r>
              <a:rPr lang="en-GB" dirty="0" smtClean="0"/>
              <a:t>43 BCE – 17/18 CE</a:t>
            </a:r>
          </a:p>
          <a:p>
            <a:r>
              <a:rPr lang="en-GB" dirty="0" smtClean="0"/>
              <a:t>Working during the period of Augustus</a:t>
            </a:r>
          </a:p>
          <a:p>
            <a:pPr lvl="1"/>
            <a:r>
              <a:rPr lang="en-GB" dirty="0" smtClean="0"/>
              <a:t>exiled to </a:t>
            </a:r>
            <a:r>
              <a:rPr lang="en-GB" dirty="0" err="1" smtClean="0"/>
              <a:t>Tomis</a:t>
            </a:r>
            <a:r>
              <a:rPr lang="en-GB" dirty="0" smtClean="0"/>
              <a:t> (on the Black Sea)</a:t>
            </a:r>
          </a:p>
          <a:p>
            <a:pPr lvl="1"/>
            <a:r>
              <a:rPr lang="en-GB" i="1" dirty="0" smtClean="0"/>
              <a:t>carmen et error</a:t>
            </a:r>
            <a:r>
              <a:rPr lang="en-GB" dirty="0" smtClean="0"/>
              <a:t> ‘a poem and a mistake’</a:t>
            </a:r>
            <a:endParaRPr lang="en-GB" i="1" dirty="0" smtClean="0"/>
          </a:p>
          <a:p>
            <a:r>
              <a:rPr lang="en-GB" dirty="0" smtClean="0"/>
              <a:t>Works:</a:t>
            </a:r>
          </a:p>
          <a:p>
            <a:pPr lvl="1"/>
            <a:r>
              <a:rPr lang="en-GB" i="1" dirty="0" err="1" smtClean="0"/>
              <a:t>Heroides</a:t>
            </a:r>
            <a:endParaRPr lang="en-GB" i="1" dirty="0" smtClean="0"/>
          </a:p>
          <a:p>
            <a:pPr lvl="1"/>
            <a:r>
              <a:rPr lang="en-GB" i="1" dirty="0" err="1" smtClean="0"/>
              <a:t>Amores</a:t>
            </a:r>
            <a:r>
              <a:rPr lang="en-GB" i="1" dirty="0" smtClean="0"/>
              <a:t> </a:t>
            </a:r>
          </a:p>
          <a:p>
            <a:pPr lvl="2"/>
            <a:r>
              <a:rPr lang="en-GB" dirty="0" smtClean="0"/>
              <a:t>lover Corinna</a:t>
            </a:r>
          </a:p>
          <a:p>
            <a:pPr lvl="1"/>
            <a:r>
              <a:rPr lang="en-GB" i="1" dirty="0" err="1" smtClean="0"/>
              <a:t>Ars</a:t>
            </a:r>
            <a:r>
              <a:rPr lang="en-GB" i="1" dirty="0" smtClean="0"/>
              <a:t> </a:t>
            </a:r>
            <a:r>
              <a:rPr lang="en-GB" i="1" dirty="0" err="1" smtClean="0"/>
              <a:t>Amatoria</a:t>
            </a:r>
            <a:endParaRPr lang="en-GB" i="1" dirty="0"/>
          </a:p>
          <a:p>
            <a:pPr lvl="1"/>
            <a:r>
              <a:rPr lang="en-GB" i="1" dirty="0" smtClean="0"/>
              <a:t>Metamorphoses</a:t>
            </a:r>
          </a:p>
          <a:p>
            <a:pPr lvl="1"/>
            <a:r>
              <a:rPr lang="en-GB" i="1" dirty="0" err="1" smtClean="0"/>
              <a:t>Fasti</a:t>
            </a:r>
            <a:endParaRPr lang="en-GB" i="1" dirty="0" smtClean="0"/>
          </a:p>
          <a:p>
            <a:pPr lvl="1"/>
            <a:r>
              <a:rPr lang="en-GB" i="1" dirty="0" err="1" smtClean="0"/>
              <a:t>Tristia</a:t>
            </a:r>
            <a:endParaRPr lang="en-GB" i="1" dirty="0"/>
          </a:p>
        </p:txBody>
      </p:sp>
      <p:pic>
        <p:nvPicPr>
          <p:cNvPr id="4" name="Picture 3"/>
          <p:cNvPicPr>
            <a:picLocks noChangeAspect="1"/>
          </p:cNvPicPr>
          <p:nvPr/>
        </p:nvPicPr>
        <p:blipFill>
          <a:blip r:embed="rId2"/>
          <a:stretch>
            <a:fillRect/>
          </a:stretch>
        </p:blipFill>
        <p:spPr>
          <a:xfrm>
            <a:off x="8297732" y="1701800"/>
            <a:ext cx="3891093" cy="5188124"/>
          </a:xfrm>
          <a:prstGeom prst="rect">
            <a:avLst/>
          </a:prstGeom>
        </p:spPr>
      </p:pic>
    </p:spTree>
    <p:extLst>
      <p:ext uri="{BB962C8B-B14F-4D97-AF65-F5344CB8AC3E}">
        <p14:creationId xmlns:p14="http://schemas.microsoft.com/office/powerpoint/2010/main" val="3915172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7" name="Rectangle 1"/>
          <p:cNvSpPr>
            <a:spLocks noGrp="1" noChangeArrowheads="1"/>
          </p:cNvSpPr>
          <p:nvPr>
            <p:ph type="title"/>
          </p:nvPr>
        </p:nvSpPr>
        <p:spPr>
          <a:xfrm>
            <a:off x="608482" y="261825"/>
            <a:ext cx="9789450" cy="998140"/>
          </a:xfrm>
          <a:ln/>
        </p:spPr>
        <p:txBody>
          <a:bodyPr/>
          <a:lstStyle/>
          <a:p>
            <a:pPr>
              <a:tabLst>
                <a:tab pos="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Lst>
            </a:pPr>
            <a:r>
              <a:rPr lang="de-DE" altLang="en-US" i="1" dirty="0" smtClean="0"/>
              <a:t>Amores – </a:t>
            </a:r>
            <a:r>
              <a:rPr lang="de-DE" altLang="en-US" dirty="0" smtClean="0"/>
              <a:t>genre?</a:t>
            </a:r>
            <a:endParaRPr lang="de-DE" altLang="en-US" i="1" dirty="0"/>
          </a:p>
        </p:txBody>
      </p:sp>
      <p:sp>
        <p:nvSpPr>
          <p:cNvPr id="4098" name="Rectangle 2"/>
          <p:cNvSpPr>
            <a:spLocks noGrp="1" noChangeArrowheads="1"/>
          </p:cNvSpPr>
          <p:nvPr>
            <p:ph type="body" idx="1"/>
          </p:nvPr>
        </p:nvSpPr>
        <p:spPr>
          <a:xfrm>
            <a:off x="608483" y="1412776"/>
            <a:ext cx="10966103" cy="5184576"/>
          </a:xfrm>
          <a:ln/>
        </p:spPr>
        <p:txBody>
          <a:bodyPr>
            <a:normAutofit/>
          </a:bodyPr>
          <a:lstStyle/>
          <a:p>
            <a:pPr marL="0" indent="0" algn="just">
              <a:lnSpc>
                <a:spcPct val="100000"/>
              </a:lnSpc>
              <a:buNone/>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en-GB" dirty="0"/>
              <a:t>“I was preparing to tell of arms, and the violent wars in weighty metre, with material suited to the measure. The second verse was equal to the first. Cupid is said to have laughed and stolen away one foot.” </a:t>
            </a:r>
            <a:r>
              <a:rPr lang="en-GB" dirty="0" smtClean="0"/>
              <a:t>(</a:t>
            </a:r>
            <a:r>
              <a:rPr lang="en-GB" dirty="0" err="1"/>
              <a:t>Ov</a:t>
            </a:r>
            <a:r>
              <a:rPr lang="en-GB" dirty="0"/>
              <a:t>. </a:t>
            </a:r>
            <a:r>
              <a:rPr lang="en-GB" i="1" dirty="0"/>
              <a:t>Am</a:t>
            </a:r>
            <a:r>
              <a:rPr lang="en-GB" dirty="0"/>
              <a:t>. 1.1-4: i.e. move from hexameters to elegiac couplet</a:t>
            </a:r>
            <a:r>
              <a:rPr lang="en-GB" dirty="0" smtClean="0"/>
              <a:t>)</a:t>
            </a:r>
            <a:endParaRPr lang="de-DE" altLang="en-US" dirty="0"/>
          </a:p>
          <a:p>
            <a:pPr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b="0" dirty="0" smtClean="0"/>
              <a:t>1.1 </a:t>
            </a:r>
            <a:r>
              <a:rPr lang="de-DE" altLang="en-US" b="0" i="1" dirty="0" smtClean="0"/>
              <a:t>arma</a:t>
            </a:r>
            <a:r>
              <a:rPr lang="de-DE" altLang="en-US" b="0" dirty="0" smtClean="0"/>
              <a:t> </a:t>
            </a:r>
            <a:r>
              <a:rPr lang="de-DE" altLang="en-US" b="0" dirty="0"/>
              <a:t>not </a:t>
            </a:r>
            <a:r>
              <a:rPr lang="de-DE" altLang="en-US" b="0" i="1" dirty="0"/>
              <a:t>amor </a:t>
            </a:r>
            <a:r>
              <a:rPr lang="de-DE" altLang="en-US" b="0" dirty="0"/>
              <a:t>(“love</a:t>
            </a:r>
            <a:r>
              <a:rPr lang="de-DE" altLang="en-US" b="0" dirty="0" smtClean="0"/>
              <a:t>”)</a:t>
            </a:r>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i="1" dirty="0"/>
              <a:t>arma</a:t>
            </a:r>
            <a:r>
              <a:rPr lang="de-DE" altLang="en-US" dirty="0"/>
              <a:t> associated with </a:t>
            </a:r>
            <a:r>
              <a:rPr lang="de-DE" altLang="en-US" i="1" dirty="0"/>
              <a:t>Aeneid</a:t>
            </a:r>
            <a:r>
              <a:rPr lang="de-DE" altLang="en-US" dirty="0"/>
              <a:t>; </a:t>
            </a:r>
          </a:p>
          <a:p>
            <a:pPr lvl="2"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en-GB" i="1" dirty="0" err="1" smtClean="0"/>
              <a:t>arma</a:t>
            </a:r>
            <a:r>
              <a:rPr lang="en-GB" i="1" dirty="0" smtClean="0"/>
              <a:t> </a:t>
            </a:r>
            <a:r>
              <a:rPr lang="en-GB" i="1" dirty="0" err="1"/>
              <a:t>virumque</a:t>
            </a:r>
            <a:r>
              <a:rPr lang="en-GB" i="1" dirty="0"/>
              <a:t> </a:t>
            </a:r>
            <a:r>
              <a:rPr lang="en-GB" i="1" dirty="0" err="1" smtClean="0"/>
              <a:t>cano</a:t>
            </a:r>
            <a:r>
              <a:rPr lang="en-GB" dirty="0" smtClean="0"/>
              <a:t> </a:t>
            </a:r>
            <a:r>
              <a:rPr lang="en-GB" dirty="0"/>
              <a:t>(</a:t>
            </a:r>
            <a:r>
              <a:rPr lang="en-GB" dirty="0" err="1"/>
              <a:t>Verg</a:t>
            </a:r>
            <a:r>
              <a:rPr lang="en-GB" dirty="0"/>
              <a:t>. </a:t>
            </a:r>
            <a:r>
              <a:rPr lang="en-GB" dirty="0" err="1"/>
              <a:t>Aen</a:t>
            </a:r>
            <a:r>
              <a:rPr lang="en-GB" dirty="0"/>
              <a:t>. 1.1) (“I sing of arms and the man”) </a:t>
            </a:r>
            <a:endParaRPr lang="de-DE" altLang="en-US" dirty="0"/>
          </a:p>
          <a:p>
            <a:pPr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dirty="0" smtClean="0"/>
              <a:t>B</a:t>
            </a:r>
            <a:r>
              <a:rPr lang="de-DE" altLang="en-US" b="0" dirty="0" smtClean="0"/>
              <a:t>ooks </a:t>
            </a:r>
            <a:r>
              <a:rPr lang="de-DE" altLang="en-US" b="0" dirty="0"/>
              <a:t>referred to by first word; </a:t>
            </a:r>
            <a:endParaRPr lang="de-DE" altLang="en-US" b="0" dirty="0" smtClean="0"/>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b="0" dirty="0" smtClean="0"/>
              <a:t>Ovid </a:t>
            </a:r>
            <a:r>
              <a:rPr lang="de-DE" altLang="en-US" b="0" dirty="0"/>
              <a:t>undercutting distinctions between lofty epic and lowly </a:t>
            </a:r>
            <a:r>
              <a:rPr lang="de-DE" altLang="en-US" b="0" dirty="0" smtClean="0"/>
              <a:t>elegy</a:t>
            </a:r>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dirty="0" smtClean="0"/>
              <a:t>Play on the meters of these types of works</a:t>
            </a:r>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b="0" dirty="0" smtClean="0"/>
              <a:t>hierarchy?</a:t>
            </a:r>
            <a:endParaRPr lang="de-DE" altLang="en-US" b="0" dirty="0"/>
          </a:p>
          <a:p>
            <a:pPr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endParaRPr lang="de-DE" altLang="en-US" sz="1451" dirty="0"/>
          </a:p>
        </p:txBody>
      </p:sp>
    </p:spTree>
    <p:extLst>
      <p:ext uri="{BB962C8B-B14F-4D97-AF65-F5344CB8AC3E}">
        <p14:creationId xmlns:p14="http://schemas.microsoft.com/office/powerpoint/2010/main" val="2795377281"/>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Poet/lover?</a:t>
            </a:r>
            <a:endParaRPr lang="en-GB" dirty="0"/>
          </a:p>
        </p:txBody>
      </p:sp>
      <p:sp>
        <p:nvSpPr>
          <p:cNvPr id="3" name="Content Placeholder 2"/>
          <p:cNvSpPr>
            <a:spLocks noGrp="1"/>
          </p:cNvSpPr>
          <p:nvPr>
            <p:ph idx="1"/>
          </p:nvPr>
        </p:nvSpPr>
        <p:spPr/>
        <p:txBody>
          <a:bodyPr>
            <a:normAutofit fontScale="85000" lnSpcReduction="10000"/>
          </a:bodyPr>
          <a:lstStyle/>
          <a:p>
            <a:pPr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dirty="0" smtClean="0"/>
              <a:t>Ovid often focuses on the literary style of his own work</a:t>
            </a:r>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dirty="0" smtClean="0"/>
              <a:t>plays with the way of writing</a:t>
            </a:r>
            <a:endParaRPr lang="de-DE" altLang="en-US" dirty="0"/>
          </a:p>
          <a:p>
            <a:pPr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dirty="0" smtClean="0"/>
              <a:t>Why </a:t>
            </a:r>
            <a:r>
              <a:rPr lang="de-DE" altLang="en-US" dirty="0"/>
              <a:t>write elegy? where’s the mistress? </a:t>
            </a:r>
            <a:endParaRPr lang="de-DE" altLang="en-US" dirty="0" smtClean="0"/>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dirty="0" smtClean="0"/>
              <a:t>Poetry </a:t>
            </a:r>
            <a:r>
              <a:rPr lang="de-DE" altLang="en-US" dirty="0"/>
              <a:t>important: love an afterthought (Corinna not named until 1.5</a:t>
            </a:r>
            <a:r>
              <a:rPr lang="de-DE" altLang="en-US" dirty="0" smtClean="0"/>
              <a:t>)</a:t>
            </a:r>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dirty="0"/>
              <a:t>Cynthia appears as the first word of </a:t>
            </a:r>
            <a:r>
              <a:rPr lang="de-DE" altLang="en-US" dirty="0" smtClean="0"/>
              <a:t>Propertius‘ poems </a:t>
            </a:r>
            <a:r>
              <a:rPr lang="de-DE" altLang="en-US" dirty="0">
                <a:sym typeface="Wingdings" panose="05000000000000000000" pitchFamily="2" charset="2"/>
              </a:rPr>
              <a:t> focus of the </a:t>
            </a:r>
            <a:r>
              <a:rPr lang="de-DE" altLang="en-US" dirty="0" smtClean="0">
                <a:sym typeface="Wingdings" panose="05000000000000000000" pitchFamily="2" charset="2"/>
              </a:rPr>
              <a:t>text</a:t>
            </a:r>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dirty="0"/>
              <a:t>writing before having a topic</a:t>
            </a:r>
            <a:r>
              <a:rPr lang="de-DE" altLang="en-US" dirty="0" smtClean="0"/>
              <a:t>?</a:t>
            </a:r>
          </a:p>
          <a:p>
            <a:pPr marL="0" indent="0" algn="just">
              <a:lnSpc>
                <a:spcPct val="100000"/>
              </a:lnSpc>
              <a:buNone/>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en-GB" dirty="0" smtClean="0"/>
              <a:t>“</a:t>
            </a:r>
            <a:r>
              <a:rPr lang="en-GB" dirty="0"/>
              <a:t>I do not have material fit for lighter metre, either a boy or a girl with long adorned hair” (Am. 1.1.19-20</a:t>
            </a:r>
            <a:r>
              <a:rPr lang="en-GB" dirty="0" smtClean="0"/>
              <a:t>)</a:t>
            </a:r>
            <a:endParaRPr lang="de-DE" dirty="0" smtClean="0"/>
          </a:p>
          <a:p>
            <a:pPr marL="0" indent="0" algn="just">
              <a:lnSpc>
                <a:spcPct val="100000"/>
              </a:lnSpc>
              <a:buNone/>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en-GB" dirty="0" smtClean="0"/>
              <a:t>“You </a:t>
            </a:r>
            <a:r>
              <a:rPr lang="en-GB" dirty="0"/>
              <a:t>ask how it is that I compose love poems so often, how it is that my book sounds so soft upon the lips. It is not Calliope, not Apollo that puts these songs in my mind: my sweetheart herself creates the inspiration.” (Prop.2.1.1-4, tr. </a:t>
            </a:r>
            <a:r>
              <a:rPr lang="en-GB" dirty="0" err="1"/>
              <a:t>Goold</a:t>
            </a:r>
            <a:r>
              <a:rPr lang="en-GB" dirty="0"/>
              <a:t>) </a:t>
            </a:r>
            <a:endParaRPr lang="de-DE" altLang="en-US" dirty="0"/>
          </a:p>
          <a:p>
            <a:endParaRPr lang="en-GB" dirty="0"/>
          </a:p>
        </p:txBody>
      </p:sp>
    </p:spTree>
    <p:extLst>
      <p:ext uri="{BB962C8B-B14F-4D97-AF65-F5344CB8AC3E}">
        <p14:creationId xmlns:p14="http://schemas.microsoft.com/office/powerpoint/2010/main" val="38400794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Poet/lover?</a:t>
            </a:r>
            <a:endParaRPr lang="en-GB" dirty="0"/>
          </a:p>
        </p:txBody>
      </p:sp>
      <p:sp>
        <p:nvSpPr>
          <p:cNvPr id="3" name="Content Placeholder 2"/>
          <p:cNvSpPr>
            <a:spLocks noGrp="1"/>
          </p:cNvSpPr>
          <p:nvPr>
            <p:ph idx="1"/>
          </p:nvPr>
        </p:nvSpPr>
        <p:spPr>
          <a:xfrm>
            <a:off x="1117309" y="1701800"/>
            <a:ext cx="10157354" cy="4895552"/>
          </a:xfrm>
        </p:spPr>
        <p:txBody>
          <a:bodyPr>
            <a:normAutofit lnSpcReduction="10000"/>
          </a:bodyPr>
          <a:lstStyle/>
          <a:p>
            <a:pPr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dirty="0" smtClean="0"/>
              <a:t>A poet wanting material?</a:t>
            </a:r>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en-GB" dirty="0"/>
              <a:t>“Take this, bard, as matter for your song” (Am. 1.1.24, Cupid to Ovid) </a:t>
            </a:r>
            <a:r>
              <a:rPr lang="en-GB" dirty="0" smtClean="0"/>
              <a:t>6)</a:t>
            </a:r>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en-GB" dirty="0" smtClean="0"/>
              <a:t>“Offer </a:t>
            </a:r>
            <a:r>
              <a:rPr lang="en-GB" dirty="0"/>
              <a:t>yourself as happy material for my song” (Am. 1.3.19, Ovid to mistress) </a:t>
            </a:r>
            <a:endParaRPr lang="en-GB" dirty="0" smtClean="0"/>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en-GB" altLang="en-US" dirty="0" smtClean="0"/>
              <a:t>Wants to be a poet more than a lover?</a:t>
            </a:r>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en-GB" altLang="en-US" dirty="0" smtClean="0"/>
              <a:t>Find out that he has a lover in 1.3, and her name in 1.5 (quite late)</a:t>
            </a:r>
            <a:endParaRPr lang="de-DE" altLang="en-US" dirty="0"/>
          </a:p>
          <a:p>
            <a:pPr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dirty="0" smtClean="0"/>
              <a:t>But </a:t>
            </a:r>
            <a:r>
              <a:rPr lang="de-DE" altLang="en-US" dirty="0"/>
              <a:t>Propertius also interested in poetry; </a:t>
            </a:r>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dirty="0"/>
              <a:t>Cynthia as a literary construct: written as well as a woman</a:t>
            </a:r>
          </a:p>
          <a:p>
            <a:pPr lvl="1"/>
            <a:r>
              <a:rPr lang="en-GB" dirty="0"/>
              <a:t>“your famous book has made you a legend, and your ‘Cynthia’ is read all over the forum” (Prop. 1.24.1-2, tr. </a:t>
            </a:r>
            <a:r>
              <a:rPr lang="en-GB" dirty="0" err="1"/>
              <a:t>Goold</a:t>
            </a:r>
            <a:r>
              <a:rPr lang="en-GB" dirty="0"/>
              <a:t>; play on first </a:t>
            </a:r>
            <a:r>
              <a:rPr lang="en-GB" dirty="0" smtClean="0"/>
              <a:t>word)</a:t>
            </a:r>
          </a:p>
          <a:p>
            <a:pPr lvl="1"/>
            <a:r>
              <a:rPr lang="en-GB" dirty="0"/>
              <a:t>S. Hinds, ‘Generalising about Ovid’, Ramus 16 (1987), pp. 4-31 (reprinted in A. J. Boyle, ed. The Imperial Muse I : To Juvenal Through Ovid (1988)) </a:t>
            </a:r>
          </a:p>
        </p:txBody>
      </p:sp>
    </p:spTree>
    <p:extLst>
      <p:ext uri="{BB962C8B-B14F-4D97-AF65-F5344CB8AC3E}">
        <p14:creationId xmlns:p14="http://schemas.microsoft.com/office/powerpoint/2010/main" val="9580504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Rectangle 1"/>
          <p:cNvSpPr>
            <a:spLocks noGrp="1" noChangeArrowheads="1"/>
          </p:cNvSpPr>
          <p:nvPr>
            <p:ph type="title"/>
          </p:nvPr>
        </p:nvSpPr>
        <p:spPr>
          <a:xfrm>
            <a:off x="608482" y="261825"/>
            <a:ext cx="9789450" cy="998140"/>
          </a:xfrm>
          <a:ln/>
        </p:spPr>
        <p:txBody>
          <a:bodyPr/>
          <a:lstStyle/>
          <a:p>
            <a:pPr algn="just">
              <a:lnSpc>
                <a:spcPct val="100000"/>
              </a:lnSpc>
              <a:tabLst>
                <a:tab pos="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Lst>
            </a:pPr>
            <a:r>
              <a:rPr lang="en-GB" altLang="en-US" sz="3869" dirty="0" smtClean="0">
                <a:cs typeface="Times New Roman" panose="02020603050405020304" pitchFamily="18" charset="0"/>
              </a:rPr>
              <a:t>Ovid </a:t>
            </a:r>
            <a:r>
              <a:rPr lang="en-GB" altLang="en-US" sz="3869" dirty="0">
                <a:cs typeface="Times New Roman" panose="02020603050405020304" pitchFamily="18" charset="0"/>
              </a:rPr>
              <a:t>the reader in the </a:t>
            </a:r>
            <a:r>
              <a:rPr lang="en-GB" altLang="en-US" sz="3869" i="1" dirty="0" err="1">
                <a:cs typeface="Times New Roman" panose="02020603050405020304" pitchFamily="18" charset="0"/>
              </a:rPr>
              <a:t>Amores</a:t>
            </a:r>
            <a:endParaRPr lang="en-GB" altLang="en-US" sz="3869" i="1" dirty="0">
              <a:cs typeface="Times New Roman" panose="02020603050405020304" pitchFamily="18" charset="0"/>
            </a:endParaRPr>
          </a:p>
        </p:txBody>
      </p:sp>
      <p:sp>
        <p:nvSpPr>
          <p:cNvPr id="5122" name="Rectangle 2"/>
          <p:cNvSpPr>
            <a:spLocks noGrp="1" noChangeArrowheads="1"/>
          </p:cNvSpPr>
          <p:nvPr>
            <p:ph type="body" idx="1"/>
          </p:nvPr>
        </p:nvSpPr>
        <p:spPr>
          <a:xfrm>
            <a:off x="608483" y="1655382"/>
            <a:ext cx="9158337" cy="5202618"/>
          </a:xfrm>
          <a:ln/>
        </p:spPr>
        <p:txBody>
          <a:bodyPr>
            <a:normAutofit/>
          </a:bodyPr>
          <a:lstStyle/>
          <a:p>
            <a:pPr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b="0" dirty="0" smtClean="0"/>
              <a:t>Throuought the work we see Ovid reading his predecessors and their conventions:</a:t>
            </a:r>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b="0" dirty="0" smtClean="0"/>
              <a:t>taking </a:t>
            </a:r>
            <a:r>
              <a:rPr lang="de-DE" altLang="en-US" b="0" dirty="0"/>
              <a:t>them literally, exposing them; taking elegiac ideas and attitudes to extremes</a:t>
            </a:r>
          </a:p>
          <a:p>
            <a:pPr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b="0" dirty="0" smtClean="0"/>
              <a:t>using </a:t>
            </a:r>
            <a:r>
              <a:rPr lang="de-DE" altLang="en-US" b="0" i="1" dirty="0"/>
              <a:t>arma</a:t>
            </a:r>
            <a:r>
              <a:rPr lang="de-DE" altLang="en-US" b="0" dirty="0"/>
              <a:t> to describe his collection:</a:t>
            </a:r>
            <a:r>
              <a:rPr lang="de-DE" altLang="en-US" dirty="0"/>
              <a:t> </a:t>
            </a:r>
            <a:endParaRPr lang="de-DE" altLang="en-US" dirty="0" smtClean="0"/>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b="0" dirty="0" smtClean="0"/>
              <a:t>NB</a:t>
            </a:r>
            <a:r>
              <a:rPr lang="de-DE" altLang="en-US" dirty="0" smtClean="0"/>
              <a:t> </a:t>
            </a:r>
            <a:r>
              <a:rPr lang="de-DE" altLang="en-US" b="0" dirty="0"/>
              <a:t>elegiac </a:t>
            </a:r>
            <a:r>
              <a:rPr lang="de-DE" altLang="en-US" b="0" i="1" dirty="0"/>
              <a:t>arma </a:t>
            </a:r>
            <a:r>
              <a:rPr lang="de-DE" altLang="en-US" b="0" dirty="0"/>
              <a:t>(warfare of love)</a:t>
            </a:r>
          </a:p>
          <a:p>
            <a:pPr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b="0" dirty="0" smtClean="0"/>
              <a:t>wasting </a:t>
            </a:r>
            <a:r>
              <a:rPr lang="de-DE" altLang="en-US" b="0" dirty="0"/>
              <a:t>away with love (elegiac motif</a:t>
            </a:r>
            <a:r>
              <a:rPr lang="de-DE" altLang="en-US" b="0" dirty="0" smtClean="0"/>
              <a:t>)</a:t>
            </a:r>
          </a:p>
          <a:p>
            <a:pPr lvl="1"/>
            <a:r>
              <a:rPr lang="en-GB" dirty="0"/>
              <a:t>Doorkeeper – shameful! – bound by a harsh </a:t>
            </a:r>
            <a:r>
              <a:rPr lang="en-GB" dirty="0" smtClean="0"/>
              <a:t>chain, |open </a:t>
            </a:r>
            <a:r>
              <a:rPr lang="en-GB" dirty="0"/>
              <a:t>that door with the hinge that’s hard to move</a:t>
            </a:r>
            <a:r>
              <a:rPr lang="en-GB" dirty="0" smtClean="0"/>
              <a:t>! |</a:t>
            </a:r>
            <a:r>
              <a:rPr lang="en-GB" dirty="0"/>
              <a:t> </a:t>
            </a:r>
            <a:r>
              <a:rPr lang="en-GB" dirty="0" smtClean="0"/>
              <a:t>What </a:t>
            </a:r>
            <a:r>
              <a:rPr lang="en-GB" dirty="0"/>
              <a:t>I ask is nothing – make an entrance, a little </a:t>
            </a:r>
            <a:r>
              <a:rPr lang="en-GB" dirty="0" smtClean="0"/>
              <a:t>crack | half-open</a:t>
            </a:r>
            <a:r>
              <a:rPr lang="en-GB" dirty="0"/>
              <a:t>, that a body gets through sideways</a:t>
            </a:r>
            <a:r>
              <a:rPr lang="en-GB" dirty="0" smtClean="0"/>
              <a:t>. | Love </a:t>
            </a:r>
            <a:r>
              <a:rPr lang="en-GB" dirty="0"/>
              <a:t>has thinned my body with such long usage</a:t>
            </a:r>
            <a:r>
              <a:rPr lang="en-GB" dirty="0" smtClean="0"/>
              <a:t>, | and </a:t>
            </a:r>
            <a:r>
              <a:rPr lang="en-GB" dirty="0"/>
              <a:t>given me limbs that lose weight</a:t>
            </a:r>
            <a:r>
              <a:rPr lang="en-GB" dirty="0" smtClean="0"/>
              <a:t>. (</a:t>
            </a:r>
            <a:r>
              <a:rPr lang="en-GB" i="1" dirty="0" smtClean="0"/>
              <a:t>Am. </a:t>
            </a:r>
            <a:r>
              <a:rPr lang="en-GB" dirty="0" smtClean="0"/>
              <a:t>1.61-6)</a:t>
            </a:r>
            <a:endParaRPr lang="en-GB" dirty="0"/>
          </a:p>
          <a:p>
            <a:pPr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endParaRPr lang="de-DE" altLang="en-US" b="0" dirty="0">
              <a:solidFill>
                <a:srgbClr val="010101"/>
              </a:solidFill>
            </a:endParaRPr>
          </a:p>
        </p:txBody>
      </p:sp>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66820" y="3399576"/>
            <a:ext cx="2422005" cy="3471337"/>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3465A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5717537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Rectangle 1"/>
          <p:cNvSpPr>
            <a:spLocks noGrp="1" noChangeArrowheads="1"/>
          </p:cNvSpPr>
          <p:nvPr>
            <p:ph type="title"/>
          </p:nvPr>
        </p:nvSpPr>
        <p:spPr>
          <a:xfrm>
            <a:off x="608482" y="261825"/>
            <a:ext cx="9789450" cy="998140"/>
          </a:xfrm>
          <a:ln/>
        </p:spPr>
        <p:txBody>
          <a:bodyPr/>
          <a:lstStyle/>
          <a:p>
            <a:pPr algn="just">
              <a:lnSpc>
                <a:spcPct val="100000"/>
              </a:lnSpc>
              <a:tabLst>
                <a:tab pos="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Lst>
            </a:pPr>
            <a:r>
              <a:rPr lang="en-GB" altLang="en-US" sz="3869" i="1" dirty="0" err="1" smtClean="0">
                <a:cs typeface="Times New Roman" panose="02020603050405020304" pitchFamily="18" charset="0"/>
              </a:rPr>
              <a:t>Heroides</a:t>
            </a:r>
            <a:r>
              <a:rPr lang="en-GB" altLang="en-US" sz="3869" dirty="0">
                <a:cs typeface="Times New Roman" panose="02020603050405020304" pitchFamily="18" charset="0"/>
              </a:rPr>
              <a:t>: background</a:t>
            </a:r>
          </a:p>
        </p:txBody>
      </p:sp>
      <p:sp>
        <p:nvSpPr>
          <p:cNvPr id="6146" name="Rectangle 2"/>
          <p:cNvSpPr>
            <a:spLocks noGrp="1" noChangeArrowheads="1"/>
          </p:cNvSpPr>
          <p:nvPr>
            <p:ph type="body" idx="1"/>
          </p:nvPr>
        </p:nvSpPr>
        <p:spPr>
          <a:xfrm>
            <a:off x="608482" y="1628800"/>
            <a:ext cx="10966103" cy="4941970"/>
          </a:xfrm>
          <a:ln/>
        </p:spPr>
        <p:txBody>
          <a:bodyPr>
            <a:normAutofit fontScale="92500" lnSpcReduction="20000"/>
          </a:bodyPr>
          <a:lstStyle/>
          <a:p>
            <a:pPr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dirty="0"/>
              <a:t>V</a:t>
            </a:r>
            <a:r>
              <a:rPr lang="de-DE" altLang="en-US" b="0" dirty="0" smtClean="0"/>
              <a:t>erse </a:t>
            </a:r>
            <a:r>
              <a:rPr lang="de-DE" altLang="en-US" b="0" dirty="0"/>
              <a:t>letters in elegiac from view of myth heroines </a:t>
            </a:r>
            <a:endParaRPr lang="de-DE" altLang="en-US" b="0" dirty="0" smtClean="0"/>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b="0" dirty="0" smtClean="0"/>
              <a:t>including </a:t>
            </a:r>
            <a:r>
              <a:rPr lang="de-DE" altLang="en-US" b="0" dirty="0"/>
              <a:t>3 pairs with </a:t>
            </a:r>
            <a:r>
              <a:rPr lang="de-DE" altLang="en-US" b="0" dirty="0" smtClean="0"/>
              <a:t>replies</a:t>
            </a:r>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b="0" dirty="0" smtClean="0"/>
              <a:t>Gives a new perspective on the myths</a:t>
            </a:r>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en-GB" dirty="0"/>
              <a:t>“or let some Letter be read by you with practised utterance; he first invented this art, unknown to others” (</a:t>
            </a:r>
            <a:r>
              <a:rPr lang="en-GB" dirty="0" err="1"/>
              <a:t>Ov</a:t>
            </a:r>
            <a:r>
              <a:rPr lang="en-GB" dirty="0"/>
              <a:t>. The Art of Love 3.345-6; tr. </a:t>
            </a:r>
            <a:r>
              <a:rPr lang="en-GB" dirty="0" err="1"/>
              <a:t>Mozley</a:t>
            </a:r>
            <a:r>
              <a:rPr lang="en-GB" dirty="0" smtClean="0"/>
              <a:t>)</a:t>
            </a:r>
            <a:endParaRPr lang="de-DE" altLang="en-US" b="0" dirty="0"/>
          </a:p>
          <a:p>
            <a:pPr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dirty="0" smtClean="0"/>
              <a:t>Other letters?</a:t>
            </a:r>
            <a:endParaRPr lang="de-DE" altLang="en-US" b="0" dirty="0"/>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b="0" dirty="0" smtClean="0"/>
              <a:t>epistles</a:t>
            </a:r>
            <a:r>
              <a:rPr lang="de-DE" altLang="en-US" b="0" dirty="0"/>
              <a:t>: e.g. Propertius 4.3, Arethusa’s epistle to her husband Lycotas, away on campaign </a:t>
            </a:r>
            <a:endParaRPr lang="de-DE" altLang="en-US" b="0" dirty="0" smtClean="0"/>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dirty="0" smtClean="0"/>
              <a:t>chronology difficult, but likely that Propertius wrote 4.3 before Ovid wrote the </a:t>
            </a:r>
            <a:r>
              <a:rPr lang="de-DE" altLang="en-US" i="1" dirty="0" smtClean="0"/>
              <a:t>Heroides</a:t>
            </a:r>
            <a:endParaRPr lang="de-DE" altLang="en-US" dirty="0" smtClean="0"/>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en-GB" dirty="0"/>
              <a:t>“This briefing Arethusa sends to her </a:t>
            </a:r>
            <a:r>
              <a:rPr lang="en-GB" dirty="0" err="1"/>
              <a:t>Lycotas</a:t>
            </a:r>
            <a:r>
              <a:rPr lang="en-GB" dirty="0"/>
              <a:t>- If you can be mine when you’re away so much. But if a smear makes any passage hard to read It will have been my tears that blotted it.” (Prop. 4.3.1-4; tr. Lee) </a:t>
            </a:r>
            <a:endParaRPr lang="en-GB" dirty="0" smtClean="0"/>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en-GB" altLang="en-US" b="0" dirty="0" smtClean="0"/>
              <a:t>but, just one epistle in a collection of poems, and this is set in contemporary Rome </a:t>
            </a:r>
            <a:endParaRPr lang="de-DE" altLang="en-US" b="0" dirty="0"/>
          </a:p>
        </p:txBody>
      </p:sp>
    </p:spTree>
    <p:extLst>
      <p:ext uri="{BB962C8B-B14F-4D97-AF65-F5344CB8AC3E}">
        <p14:creationId xmlns:p14="http://schemas.microsoft.com/office/powerpoint/2010/main" val="130829868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1"/>
          <p:cNvSpPr>
            <a:spLocks noGrp="1" noChangeArrowheads="1"/>
          </p:cNvSpPr>
          <p:nvPr>
            <p:ph type="title"/>
          </p:nvPr>
        </p:nvSpPr>
        <p:spPr>
          <a:xfrm>
            <a:off x="608482" y="261825"/>
            <a:ext cx="9789450" cy="998140"/>
          </a:xfrm>
          <a:ln/>
        </p:spPr>
        <p:txBody>
          <a:bodyPr/>
          <a:lstStyle/>
          <a:p>
            <a:pPr>
              <a:tabLst>
                <a:tab pos="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Lst>
            </a:pPr>
            <a:r>
              <a:rPr lang="en-GB" altLang="en-US" i="1"/>
              <a:t>Heroides</a:t>
            </a:r>
            <a:r>
              <a:rPr lang="en-GB" altLang="en-US"/>
              <a:t> background</a:t>
            </a:r>
          </a:p>
        </p:txBody>
      </p:sp>
      <p:sp>
        <p:nvSpPr>
          <p:cNvPr id="7170" name="Rectangle 2"/>
          <p:cNvSpPr>
            <a:spLocks noGrp="1" noChangeArrowheads="1"/>
          </p:cNvSpPr>
          <p:nvPr>
            <p:ph type="body" idx="1"/>
          </p:nvPr>
        </p:nvSpPr>
        <p:spPr>
          <a:xfrm>
            <a:off x="608483" y="1259965"/>
            <a:ext cx="9597903" cy="5193371"/>
          </a:xfrm>
          <a:ln/>
        </p:spPr>
        <p:txBody>
          <a:bodyPr>
            <a:normAutofit lnSpcReduction="10000"/>
          </a:bodyPr>
          <a:lstStyle/>
          <a:p>
            <a:pPr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b="0" dirty="0" smtClean="0"/>
              <a:t>mythical </a:t>
            </a:r>
            <a:r>
              <a:rPr lang="de-DE" altLang="en-US" b="0" dirty="0"/>
              <a:t>narrative: </a:t>
            </a:r>
            <a:endParaRPr lang="de-DE" altLang="en-US" dirty="0"/>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b="0" dirty="0" smtClean="0"/>
              <a:t>Hellenistic </a:t>
            </a:r>
            <a:r>
              <a:rPr lang="de-DE" altLang="en-US" b="0" dirty="0"/>
              <a:t>elegaic narrative, like Callimachus’ Acontius and Cydippe </a:t>
            </a:r>
            <a:r>
              <a:rPr lang="de-DE" altLang="en-US" b="0" dirty="0" smtClean="0"/>
              <a:t>story</a:t>
            </a:r>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dirty="0" smtClean="0"/>
              <a:t>But tend to be written in the third person; Ovid writes </a:t>
            </a:r>
            <a:r>
              <a:rPr lang="de-DE" altLang="en-US" b="0" dirty="0" smtClean="0"/>
              <a:t>from </a:t>
            </a:r>
            <a:r>
              <a:rPr lang="de-DE" altLang="en-US" b="0" dirty="0"/>
              <a:t>heroine's </a:t>
            </a:r>
            <a:r>
              <a:rPr lang="de-DE" altLang="en-US" b="0" dirty="0" smtClean="0"/>
              <a:t>perspective</a:t>
            </a:r>
            <a:endParaRPr lang="de-DE" altLang="en-US" b="0" dirty="0"/>
          </a:p>
          <a:p>
            <a:pPr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b="0" dirty="0"/>
              <a:t>Propertius </a:t>
            </a:r>
            <a:r>
              <a:rPr lang="de-DE" altLang="en-US" b="0" dirty="0" smtClean="0"/>
              <a:t>4.4: Tarpeia's </a:t>
            </a:r>
            <a:r>
              <a:rPr lang="de-DE" altLang="en-US" b="0" dirty="0"/>
              <a:t>lament, inc. her point of </a:t>
            </a:r>
            <a:r>
              <a:rPr lang="de-DE" altLang="en-US" b="0" dirty="0" smtClean="0"/>
              <a:t>view in long speech</a:t>
            </a:r>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b="0" dirty="0" smtClean="0"/>
              <a:t>Tarpeia let the Sabines into Rome; betrays city for love of Tatius</a:t>
            </a:r>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dirty="0" smtClean="0"/>
              <a:t>elegaic motivation, not the ususal greed</a:t>
            </a:r>
            <a:endParaRPr lang="de-DE" altLang="en-US" b="0" dirty="0" smtClean="0"/>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en-GB" dirty="0"/>
              <a:t>“Farewell, Roman hills and hill-established Rome And Vesta to be shamed by my offence. The horse whose mane </a:t>
            </a:r>
            <a:r>
              <a:rPr lang="en-GB" dirty="0" err="1"/>
              <a:t>Tatius</a:t>
            </a:r>
            <a:r>
              <a:rPr lang="en-GB" dirty="0"/>
              <a:t> himself combs to the right, That horse shall transport my love to his camp.” (Prop. 4.4.35-8; tr. Lee) </a:t>
            </a:r>
            <a:endParaRPr lang="de-DE" altLang="en-US" b="0" dirty="0"/>
          </a:p>
        </p:txBody>
      </p:sp>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06386" y="4855962"/>
            <a:ext cx="1994361" cy="2002038"/>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3465A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411941118"/>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608482" y="261825"/>
            <a:ext cx="9789450" cy="998140"/>
          </a:xfrm>
          <a:ln/>
        </p:spPr>
        <p:txBody>
          <a:bodyPr/>
          <a:lstStyle/>
          <a:p>
            <a:pPr algn="just">
              <a:lnSpc>
                <a:spcPct val="100000"/>
              </a:lnSpc>
              <a:tabLst>
                <a:tab pos="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Lst>
            </a:pPr>
            <a:r>
              <a:rPr lang="en-GB" altLang="en-US" sz="3869" i="1" dirty="0" err="1" smtClean="0">
                <a:cs typeface="Times New Roman" panose="02020603050405020304" pitchFamily="18" charset="0"/>
              </a:rPr>
              <a:t>Heroides</a:t>
            </a:r>
            <a:r>
              <a:rPr lang="en-GB" altLang="en-US" sz="3869" dirty="0" smtClean="0">
                <a:cs typeface="Times New Roman" panose="02020603050405020304" pitchFamily="18" charset="0"/>
              </a:rPr>
              <a:t> </a:t>
            </a:r>
            <a:r>
              <a:rPr lang="en-GB" altLang="en-US" sz="3869" dirty="0">
                <a:cs typeface="Times New Roman" panose="02020603050405020304" pitchFamily="18" charset="0"/>
              </a:rPr>
              <a:t>: elegiac material</a:t>
            </a:r>
          </a:p>
        </p:txBody>
      </p:sp>
      <p:sp>
        <p:nvSpPr>
          <p:cNvPr id="8194" name="Rectangle 2"/>
          <p:cNvSpPr>
            <a:spLocks noGrp="1" noChangeArrowheads="1"/>
          </p:cNvSpPr>
          <p:nvPr>
            <p:ph type="body" idx="1"/>
          </p:nvPr>
        </p:nvSpPr>
        <p:spPr>
          <a:xfrm>
            <a:off x="608483" y="1655382"/>
            <a:ext cx="11580342" cy="3971446"/>
          </a:xfrm>
          <a:ln/>
        </p:spPr>
        <p:txBody>
          <a:bodyPr>
            <a:normAutofit/>
          </a:bodyPr>
          <a:lstStyle/>
          <a:p>
            <a:pPr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b="0" dirty="0" smtClean="0"/>
              <a:t>Different format to the elegaic poems, but elegaic content:</a:t>
            </a:r>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b="0" dirty="0" smtClean="0"/>
              <a:t>women writing to keep their affair going or to get back their lover</a:t>
            </a:r>
          </a:p>
          <a:p>
            <a:pPr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b="0" dirty="0" smtClean="0"/>
              <a:t>excluded </a:t>
            </a:r>
            <a:r>
              <a:rPr lang="de-DE" altLang="en-US" b="0" dirty="0"/>
              <a:t>lover idea in </a:t>
            </a:r>
            <a:r>
              <a:rPr lang="de-DE" altLang="en-US" b="0" i="1" dirty="0"/>
              <a:t>Her</a:t>
            </a:r>
            <a:r>
              <a:rPr lang="de-DE" altLang="en-US" b="0" dirty="0"/>
              <a:t>. 3 </a:t>
            </a:r>
            <a:r>
              <a:rPr lang="de-DE" altLang="en-US" b="0" dirty="0" smtClean="0"/>
              <a:t>– </a:t>
            </a:r>
          </a:p>
          <a:p>
            <a:pPr lvl="1"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b="0" dirty="0" smtClean="0"/>
              <a:t>but </a:t>
            </a:r>
            <a:r>
              <a:rPr lang="de-DE" altLang="en-US" b="0" dirty="0"/>
              <a:t>female Briseis speaking, kept by Agamemnon (normally man can't enter lover's house</a:t>
            </a:r>
            <a:r>
              <a:rPr lang="de-DE" altLang="en-US" b="0" dirty="0" smtClean="0"/>
              <a:t>) </a:t>
            </a:r>
            <a:endParaRPr lang="de-DE" altLang="en-US" b="0" dirty="0"/>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b="0" dirty="0" smtClean="0"/>
              <a:t>and </a:t>
            </a:r>
            <a:r>
              <a:rPr lang="de-DE" altLang="en-US" b="0" dirty="0"/>
              <a:t>epic setting (soliders not janitors)</a:t>
            </a:r>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b="0" dirty="0"/>
              <a:t>Slavery of love (see e.g. Propertius 1.4) but real slave... Can there be love? </a:t>
            </a:r>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b="0" dirty="0"/>
              <a:t>Elegiac idea of beloved as family. Briseis has no family left.</a:t>
            </a:r>
          </a:p>
          <a:p>
            <a:pPr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endParaRPr lang="de-DE" altLang="en-US" sz="1451" dirty="0"/>
          </a:p>
        </p:txBody>
      </p:sp>
      <p:pic>
        <p:nvPicPr>
          <p:cNvPr id="819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912298" y="5233"/>
            <a:ext cx="2276527" cy="1668046"/>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3465A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705633540"/>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17309" y="332656"/>
            <a:ext cx="10157354" cy="6408712"/>
          </a:xfrm>
        </p:spPr>
        <p:txBody>
          <a:bodyPr>
            <a:normAutofit lnSpcReduction="10000"/>
          </a:bodyPr>
          <a:lstStyle/>
          <a:p>
            <a:pPr marL="0" indent="0">
              <a:buNone/>
            </a:pPr>
            <a:r>
              <a:rPr lang="en-GB" dirty="0" smtClean="0"/>
              <a:t>“Oft </a:t>
            </a:r>
            <a:r>
              <a:rPr lang="en-GB" dirty="0"/>
              <a:t>have I wished to elude my guards and return to you; but the enemy was there, to seize upon a timid girl. Should I have gone far, I feared I should be taken in the night, and delivered over a gift to some one of the ladies of Priam’s sons.” </a:t>
            </a:r>
            <a:endParaRPr lang="en-GB" dirty="0" smtClean="0"/>
          </a:p>
          <a:p>
            <a:pPr marL="0" indent="0">
              <a:buNone/>
            </a:pPr>
            <a:r>
              <a:rPr lang="en-GB" dirty="0" smtClean="0"/>
              <a:t>(</a:t>
            </a:r>
            <a:r>
              <a:rPr lang="en-GB" dirty="0" err="1"/>
              <a:t>Ov</a:t>
            </a:r>
            <a:r>
              <a:rPr lang="en-GB" dirty="0"/>
              <a:t>. Her. 3.17-20, </a:t>
            </a:r>
            <a:r>
              <a:rPr lang="en-GB" dirty="0" err="1"/>
              <a:t>Briseis</a:t>
            </a:r>
            <a:r>
              <a:rPr lang="en-GB" dirty="0"/>
              <a:t> to Achilles) 18) </a:t>
            </a:r>
            <a:endParaRPr lang="en-GB" dirty="0" smtClean="0"/>
          </a:p>
          <a:p>
            <a:pPr marL="0" indent="0">
              <a:buNone/>
            </a:pPr>
            <a:endParaRPr lang="en-GB" dirty="0" smtClean="0"/>
          </a:p>
          <a:p>
            <a:pPr marL="0" indent="0">
              <a:buNone/>
            </a:pPr>
            <a:r>
              <a:rPr lang="en-GB" dirty="0"/>
              <a:t>“you were my master, you my husband, you my brother” </a:t>
            </a:r>
            <a:endParaRPr lang="en-GB" dirty="0" smtClean="0"/>
          </a:p>
          <a:p>
            <a:pPr marL="0" indent="0">
              <a:buNone/>
            </a:pPr>
            <a:r>
              <a:rPr lang="en-GB" dirty="0" smtClean="0"/>
              <a:t>(</a:t>
            </a:r>
            <a:r>
              <a:rPr lang="en-GB" dirty="0" err="1"/>
              <a:t>Ov</a:t>
            </a:r>
            <a:r>
              <a:rPr lang="en-GB" dirty="0"/>
              <a:t>. Her. 3.52; </a:t>
            </a:r>
            <a:r>
              <a:rPr lang="en-GB" dirty="0" err="1"/>
              <a:t>Briseis</a:t>
            </a:r>
            <a:r>
              <a:rPr lang="en-GB" dirty="0"/>
              <a:t> says Achilles her family. Her real family were killed </a:t>
            </a:r>
            <a:r>
              <a:rPr lang="en-GB" dirty="0" smtClean="0"/>
              <a:t>by </a:t>
            </a:r>
            <a:r>
              <a:rPr lang="en-GB" dirty="0"/>
              <a:t>Achilles) </a:t>
            </a:r>
            <a:endParaRPr lang="en-GB" dirty="0" smtClean="0"/>
          </a:p>
          <a:p>
            <a:pPr marL="0" indent="0">
              <a:buNone/>
            </a:pPr>
            <a:endParaRPr lang="en-GB" dirty="0" smtClean="0"/>
          </a:p>
          <a:p>
            <a:pPr marL="0" indent="0">
              <a:buNone/>
            </a:pPr>
            <a:r>
              <a:rPr lang="en-GB" dirty="0" smtClean="0"/>
              <a:t>“</a:t>
            </a:r>
            <a:r>
              <a:rPr lang="en-GB" dirty="0"/>
              <a:t>Ah me! I had to go, and with no farewell kiss; but tears without end I shed, and rent my hair- miserable me, I seemed a second time to suffer the captive’s fate!” </a:t>
            </a:r>
            <a:endParaRPr lang="en-GB" dirty="0" smtClean="0"/>
          </a:p>
          <a:p>
            <a:pPr marL="0" indent="0">
              <a:buNone/>
            </a:pPr>
            <a:r>
              <a:rPr lang="en-GB" dirty="0" smtClean="0"/>
              <a:t>(</a:t>
            </a:r>
            <a:r>
              <a:rPr lang="en-GB" dirty="0" err="1"/>
              <a:t>Ov</a:t>
            </a:r>
            <a:r>
              <a:rPr lang="en-GB" dirty="0"/>
              <a:t>. Her. 3.14-16) </a:t>
            </a:r>
          </a:p>
        </p:txBody>
      </p:sp>
    </p:spTree>
    <p:extLst>
      <p:ext uri="{BB962C8B-B14F-4D97-AF65-F5344CB8AC3E}">
        <p14:creationId xmlns:p14="http://schemas.microsoft.com/office/powerpoint/2010/main" val="1172820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1"/>
          <p:cNvSpPr>
            <a:spLocks noGrp="1" noChangeArrowheads="1"/>
          </p:cNvSpPr>
          <p:nvPr>
            <p:ph type="title"/>
          </p:nvPr>
        </p:nvSpPr>
        <p:spPr>
          <a:xfrm>
            <a:off x="608482" y="261825"/>
            <a:ext cx="9789450" cy="998140"/>
          </a:xfrm>
          <a:ln/>
        </p:spPr>
        <p:txBody>
          <a:bodyPr/>
          <a:lstStyle/>
          <a:p>
            <a:pPr algn="just">
              <a:lnSpc>
                <a:spcPct val="100000"/>
              </a:lnSpc>
              <a:tabLst>
                <a:tab pos="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Lst>
            </a:pPr>
            <a:r>
              <a:rPr lang="en-GB" altLang="en-US" sz="3869" i="1">
                <a:cs typeface="Times New Roman" panose="02020603050405020304" pitchFamily="18" charset="0"/>
              </a:rPr>
              <a:t>Heroides</a:t>
            </a:r>
            <a:r>
              <a:rPr lang="en-GB" altLang="en-US" sz="3869">
                <a:cs typeface="Times New Roman" panose="02020603050405020304" pitchFamily="18" charset="0"/>
              </a:rPr>
              <a:t> and elegy</a:t>
            </a:r>
          </a:p>
        </p:txBody>
      </p:sp>
      <p:sp>
        <p:nvSpPr>
          <p:cNvPr id="9218" name="Rectangle 2"/>
          <p:cNvSpPr>
            <a:spLocks noGrp="1" noChangeArrowheads="1"/>
          </p:cNvSpPr>
          <p:nvPr>
            <p:ph type="body" idx="1"/>
          </p:nvPr>
        </p:nvSpPr>
        <p:spPr>
          <a:xfrm>
            <a:off x="608483" y="1655382"/>
            <a:ext cx="10966103" cy="4869962"/>
          </a:xfrm>
          <a:ln/>
        </p:spPr>
        <p:txBody>
          <a:bodyPr>
            <a:normAutofit lnSpcReduction="10000"/>
          </a:bodyPr>
          <a:lstStyle/>
          <a:p>
            <a:pPr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dirty="0" smtClean="0"/>
              <a:t>Perspective in elegy:</a:t>
            </a:r>
            <a:endParaRPr lang="de-DE" altLang="en-US" dirty="0"/>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b="0" dirty="0" smtClean="0"/>
              <a:t>lovers </a:t>
            </a:r>
            <a:r>
              <a:rPr lang="de-DE" altLang="en-US" b="0" dirty="0"/>
              <a:t>focalize everything through a lover's perspective</a:t>
            </a:r>
            <a:r>
              <a:rPr lang="de-DE" altLang="en-US" b="0" dirty="0" smtClean="0"/>
              <a:t>.</a:t>
            </a:r>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endParaRPr lang="de-DE" altLang="en-US" dirty="0"/>
          </a:p>
          <a:p>
            <a:pPr marL="0" indent="0" algn="just">
              <a:lnSpc>
                <a:spcPct val="100000"/>
              </a:lnSpc>
              <a:buNone/>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en-GB" dirty="0"/>
              <a:t>“It is only in elegy that the poet and the lover coincide: elegy’s horizon becomes drastically restricted and the text ends up seeing only what its protagonist sees. I would suggest that, fundamentally, elegy is born from just this loss of full vision: the greater the closure of the world represented, the greater the effort the language must make to reduce to its model all that would remain excluded from it, recuperating and converting it in any way it can.” (Conte, ‘Love without Elegy’, </a:t>
            </a:r>
            <a:r>
              <a:rPr lang="en-GB" dirty="0" smtClean="0"/>
              <a:t>p.39)</a:t>
            </a:r>
          </a:p>
          <a:p>
            <a:pPr marL="0" indent="0" algn="just">
              <a:lnSpc>
                <a:spcPct val="100000"/>
              </a:lnSpc>
              <a:buNone/>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en-GB" dirty="0" smtClean="0"/>
              <a:t>G</a:t>
            </a:r>
            <a:r>
              <a:rPr lang="en-GB" dirty="0"/>
              <a:t>. B. Conte, The Rhetoric of Imitation: Genre and Poetic Memory in Virgil and Other Latin Poets (ed. C. Segal) (1986)</a:t>
            </a:r>
            <a:endParaRPr lang="de-DE" altLang="en-US" b="0" dirty="0"/>
          </a:p>
        </p:txBody>
      </p:sp>
    </p:spTree>
    <p:extLst>
      <p:ext uri="{BB962C8B-B14F-4D97-AF65-F5344CB8AC3E}">
        <p14:creationId xmlns:p14="http://schemas.microsoft.com/office/powerpoint/2010/main" val="3444008700"/>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err="1" smtClean="0"/>
              <a:t>Heroides</a:t>
            </a:r>
            <a:r>
              <a:rPr lang="en-GB" i="1" dirty="0" smtClean="0"/>
              <a:t> </a:t>
            </a:r>
            <a:r>
              <a:rPr lang="en-GB" dirty="0" smtClean="0"/>
              <a:t>and elegy</a:t>
            </a:r>
            <a:endParaRPr lang="en-GB" i="1" dirty="0"/>
          </a:p>
        </p:txBody>
      </p:sp>
      <p:sp>
        <p:nvSpPr>
          <p:cNvPr id="3" name="Content Placeholder 2"/>
          <p:cNvSpPr>
            <a:spLocks noGrp="1"/>
          </p:cNvSpPr>
          <p:nvPr>
            <p:ph idx="1"/>
          </p:nvPr>
        </p:nvSpPr>
        <p:spPr>
          <a:xfrm>
            <a:off x="1117309" y="1700808"/>
            <a:ext cx="10157354" cy="4542408"/>
          </a:xfrm>
        </p:spPr>
        <p:txBody>
          <a:bodyPr/>
          <a:lstStyle/>
          <a:p>
            <a:pPr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dirty="0" smtClean="0"/>
              <a:t>The characters of the </a:t>
            </a:r>
            <a:r>
              <a:rPr lang="de-DE" altLang="en-US" i="1" dirty="0" smtClean="0"/>
              <a:t>Heroides</a:t>
            </a:r>
            <a:r>
              <a:rPr lang="de-DE" altLang="en-US" dirty="0" smtClean="0"/>
              <a:t> are from tragedy, epic, etc.</a:t>
            </a:r>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dirty="0" smtClean="0"/>
              <a:t>But in the </a:t>
            </a:r>
            <a:r>
              <a:rPr lang="de-DE" altLang="en-US" i="1" dirty="0" smtClean="0"/>
              <a:t>Heroides</a:t>
            </a:r>
            <a:r>
              <a:rPr lang="de-DE" altLang="en-US" dirty="0" smtClean="0"/>
              <a:t>, they only see as lovers</a:t>
            </a:r>
          </a:p>
          <a:p>
            <a:pPr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i="1" dirty="0" smtClean="0"/>
              <a:t>Her</a:t>
            </a:r>
            <a:r>
              <a:rPr lang="de-DE" altLang="en-US" dirty="0"/>
              <a:t>. 1 all about Penelope's emotions: </a:t>
            </a:r>
            <a:endParaRPr lang="de-DE" altLang="en-US" dirty="0" smtClean="0"/>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dirty="0" smtClean="0"/>
              <a:t>Trojan </a:t>
            </a:r>
            <a:r>
              <a:rPr lang="de-DE" altLang="en-US" dirty="0"/>
              <a:t>war seen from perspective of beloved left behind. </a:t>
            </a:r>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dirty="0" smtClean="0"/>
              <a:t>writing </a:t>
            </a:r>
            <a:r>
              <a:rPr lang="de-DE" altLang="en-US" dirty="0"/>
              <a:t>in context of a woman missing her husband, not crafty epic wife </a:t>
            </a:r>
            <a:endParaRPr lang="de-DE" altLang="en-US" dirty="0" smtClean="0"/>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en-GB" dirty="0"/>
              <a:t>“But of what avail to me that Ilion has been scattered in ruin by your arms, and that what once was wall is now level ground- if I am still to remain such as I was while Troy endured, and must live to all time bereft of my lord?” (</a:t>
            </a:r>
            <a:r>
              <a:rPr lang="en-GB" dirty="0" err="1"/>
              <a:t>Ov</a:t>
            </a:r>
            <a:r>
              <a:rPr lang="en-GB" dirty="0"/>
              <a:t>. Her. 1.47-50; Penelope to Odysseus)</a:t>
            </a:r>
            <a:endParaRPr lang="de-DE" altLang="en-US" dirty="0"/>
          </a:p>
          <a:p>
            <a:endParaRPr lang="en-GB" dirty="0"/>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94811" y="0"/>
            <a:ext cx="2494911" cy="1726931"/>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3465A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6565664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sz="2800" dirty="0"/>
              <a:t>“Then had I not lain cold in my deserted bed, nor would now be complaining of slowly passing days; nor would the hanging web be wearying now my widowed hands as I seek to beguile [</a:t>
            </a:r>
            <a:r>
              <a:rPr lang="en-GB" sz="2800" dirty="0" err="1"/>
              <a:t>fallere</a:t>
            </a:r>
            <a:r>
              <a:rPr lang="en-GB" sz="2800" dirty="0"/>
              <a:t>] the hours of spacious night.” (</a:t>
            </a:r>
            <a:r>
              <a:rPr lang="en-GB" sz="2800" dirty="0" err="1"/>
              <a:t>Ov</a:t>
            </a:r>
            <a:r>
              <a:rPr lang="en-GB" sz="2800" dirty="0"/>
              <a:t>. Her. </a:t>
            </a:r>
            <a:r>
              <a:rPr lang="en-GB" sz="2800" dirty="0" smtClean="0"/>
              <a:t>1.7-10)</a:t>
            </a:r>
          </a:p>
          <a:p>
            <a:r>
              <a:rPr lang="en-GB" dirty="0" smtClean="0"/>
              <a:t>What action of Penelope is this passage evoking?</a:t>
            </a:r>
          </a:p>
          <a:p>
            <a:r>
              <a:rPr lang="en-GB" dirty="0" smtClean="0"/>
              <a:t>How does it change her motivation?</a:t>
            </a:r>
            <a:endParaRPr lang="en-GB" dirty="0"/>
          </a:p>
        </p:txBody>
      </p:sp>
    </p:spTree>
    <p:extLst>
      <p:ext uri="{BB962C8B-B14F-4D97-AF65-F5344CB8AC3E}">
        <p14:creationId xmlns:p14="http://schemas.microsoft.com/office/powerpoint/2010/main" val="2559955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1"/>
          <p:cNvSpPr>
            <a:spLocks noGrp="1" noChangeArrowheads="1"/>
          </p:cNvSpPr>
          <p:nvPr>
            <p:ph type="title"/>
          </p:nvPr>
        </p:nvSpPr>
        <p:spPr>
          <a:xfrm>
            <a:off x="608482" y="261825"/>
            <a:ext cx="9789450" cy="998140"/>
          </a:xfrm>
          <a:ln/>
        </p:spPr>
        <p:txBody>
          <a:bodyPr/>
          <a:lstStyle/>
          <a:p>
            <a:pPr algn="just">
              <a:lnSpc>
                <a:spcPct val="100000"/>
              </a:lnSpc>
              <a:tabLst>
                <a:tab pos="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Lst>
            </a:pPr>
            <a:r>
              <a:rPr lang="en-GB" altLang="en-US" sz="3869" i="1" dirty="0" err="1" smtClean="0">
                <a:cs typeface="Times New Roman" panose="02020603050405020304" pitchFamily="18" charset="0"/>
              </a:rPr>
              <a:t>Heroides</a:t>
            </a:r>
            <a:r>
              <a:rPr lang="en-GB" altLang="en-US" sz="3869" dirty="0">
                <a:cs typeface="Times New Roman" panose="02020603050405020304" pitchFamily="18" charset="0"/>
              </a:rPr>
              <a:t>: Why choose letter form?</a:t>
            </a:r>
          </a:p>
        </p:txBody>
      </p:sp>
      <p:sp>
        <p:nvSpPr>
          <p:cNvPr id="10242" name="Rectangle 2"/>
          <p:cNvSpPr>
            <a:spLocks noGrp="1" noChangeArrowheads="1"/>
          </p:cNvSpPr>
          <p:nvPr>
            <p:ph type="body" idx="1"/>
          </p:nvPr>
        </p:nvSpPr>
        <p:spPr>
          <a:xfrm>
            <a:off x="608483" y="1655382"/>
            <a:ext cx="10966103" cy="4653938"/>
          </a:xfrm>
          <a:ln/>
        </p:spPr>
        <p:txBody>
          <a:bodyPr>
            <a:normAutofit lnSpcReduction="10000"/>
          </a:bodyPr>
          <a:lstStyle/>
          <a:p>
            <a:pPr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b="0" dirty="0" smtClean="0"/>
              <a:t>female </a:t>
            </a:r>
            <a:r>
              <a:rPr lang="de-DE" altLang="en-US" b="0" dirty="0"/>
              <a:t>voice: women's perspective </a:t>
            </a:r>
            <a:endParaRPr lang="de-DE" altLang="en-US" dirty="0"/>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dirty="0" smtClean="0"/>
              <a:t>unusual </a:t>
            </a:r>
            <a:r>
              <a:rPr lang="de-DE" altLang="en-US" dirty="0" smtClean="0">
                <a:sym typeface="Wingdings" panose="05000000000000000000" pitchFamily="2" charset="2"/>
              </a:rPr>
              <a:t> novelty</a:t>
            </a:r>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b="0" dirty="0" smtClean="0">
                <a:sym typeface="Wingdings" panose="05000000000000000000" pitchFamily="2" charset="2"/>
              </a:rPr>
              <a:t>epic narrator is a male narrator giving insight into female mindsets</a:t>
            </a:r>
            <a:r>
              <a:rPr lang="de-DE" altLang="en-US" b="0" dirty="0" smtClean="0"/>
              <a:t> </a:t>
            </a:r>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b="0" dirty="0" smtClean="0"/>
              <a:t>“</a:t>
            </a:r>
            <a:r>
              <a:rPr lang="de-DE" altLang="en-US" b="0" dirty="0"/>
              <a:t>correcting” canonical view?</a:t>
            </a:r>
          </a:p>
          <a:p>
            <a:pPr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b="0" dirty="0" smtClean="0"/>
              <a:t>So </a:t>
            </a:r>
            <a:r>
              <a:rPr lang="de-DE" altLang="en-US" b="0" dirty="0"/>
              <a:t>e.g. more depth in Ovid's Penelope where signs of suppressed sexuality and resentment </a:t>
            </a:r>
            <a:endParaRPr lang="de-DE" altLang="en-US" b="0" dirty="0" smtClean="0"/>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dirty="0" smtClean="0"/>
              <a:t>usually representative of chastity</a:t>
            </a:r>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dirty="0" smtClean="0"/>
              <a:t>in Ovid she has more desire/temptations and resentment</a:t>
            </a:r>
            <a:endParaRPr lang="de-DE" altLang="en-US" b="0" dirty="0"/>
          </a:p>
          <a:p>
            <a:pPr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b="0" dirty="0"/>
              <a:t>more active e.g. claims she sent Telemachus to </a:t>
            </a:r>
            <a:r>
              <a:rPr lang="de-DE" altLang="en-US" b="0" dirty="0" smtClean="0"/>
              <a:t>Pylos</a:t>
            </a:r>
            <a:endParaRPr lang="de-DE" altLang="en-US" b="0" dirty="0"/>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b="0" dirty="0" smtClean="0"/>
              <a:t>different version to Homer</a:t>
            </a:r>
            <a:endParaRPr lang="de-DE" altLang="en-US" b="0" dirty="0"/>
          </a:p>
        </p:txBody>
      </p:sp>
    </p:spTree>
    <p:extLst>
      <p:ext uri="{BB962C8B-B14F-4D97-AF65-F5344CB8AC3E}">
        <p14:creationId xmlns:p14="http://schemas.microsoft.com/office/powerpoint/2010/main" val="416423870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Rectangle 1"/>
          <p:cNvSpPr>
            <a:spLocks noGrp="1" noChangeArrowheads="1"/>
          </p:cNvSpPr>
          <p:nvPr>
            <p:ph type="title"/>
          </p:nvPr>
        </p:nvSpPr>
        <p:spPr>
          <a:xfrm>
            <a:off x="608482" y="261825"/>
            <a:ext cx="9789450" cy="998140"/>
          </a:xfrm>
          <a:ln/>
        </p:spPr>
        <p:txBody>
          <a:bodyPr/>
          <a:lstStyle/>
          <a:p>
            <a:pPr>
              <a:tabLst>
                <a:tab pos="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Lst>
            </a:pPr>
            <a:r>
              <a:rPr lang="en-GB" altLang="en-US" sz="3869" dirty="0"/>
              <a:t>“correcting” canonical view?</a:t>
            </a:r>
          </a:p>
        </p:txBody>
      </p:sp>
      <p:sp>
        <p:nvSpPr>
          <p:cNvPr id="11266" name="Rectangle 2"/>
          <p:cNvSpPr>
            <a:spLocks noGrp="1" noChangeArrowheads="1"/>
          </p:cNvSpPr>
          <p:nvPr>
            <p:ph type="body" idx="1"/>
          </p:nvPr>
        </p:nvSpPr>
        <p:spPr>
          <a:xfrm>
            <a:off x="608483" y="1655382"/>
            <a:ext cx="10966103" cy="3971446"/>
          </a:xfrm>
          <a:ln/>
        </p:spPr>
        <p:txBody>
          <a:bodyPr>
            <a:normAutofit/>
          </a:bodyPr>
          <a:lstStyle/>
          <a:p>
            <a:pPr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b="0" i="1" dirty="0" smtClean="0"/>
              <a:t>Her</a:t>
            </a:r>
            <a:r>
              <a:rPr lang="de-DE" altLang="en-US" b="0" dirty="0"/>
              <a:t>. 7: should have been warned by Creusa's fate. </a:t>
            </a:r>
            <a:endParaRPr lang="de-DE" altLang="en-US" b="0" dirty="0" smtClean="0"/>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en-GB" dirty="0"/>
              <a:t>“You are false in everything- and I am not the first your tongue has deceived (</a:t>
            </a:r>
            <a:r>
              <a:rPr lang="en-GB" dirty="0" err="1"/>
              <a:t>fallere</a:t>
            </a:r>
            <a:r>
              <a:rPr lang="en-GB" dirty="0"/>
              <a:t>). Do you ask where the mother of pretty </a:t>
            </a:r>
            <a:r>
              <a:rPr lang="en-GB" dirty="0" err="1"/>
              <a:t>Iulus</a:t>
            </a:r>
            <a:r>
              <a:rPr lang="en-GB" dirty="0"/>
              <a:t> is?- she perished, left behind by her unfeeling lord! This was the story you told </a:t>
            </a:r>
            <a:r>
              <a:rPr lang="en-GB" dirty="0" err="1"/>
              <a:t>meyes</a:t>
            </a:r>
            <a:r>
              <a:rPr lang="en-GB" dirty="0"/>
              <a:t>, and it was warning enough for me!” (</a:t>
            </a:r>
            <a:r>
              <a:rPr lang="en-GB" dirty="0" err="1"/>
              <a:t>Ov</a:t>
            </a:r>
            <a:r>
              <a:rPr lang="en-GB" dirty="0"/>
              <a:t>. Her. 7.81-5; Dido to Aeneas)</a:t>
            </a:r>
            <a:endParaRPr lang="de-DE" altLang="en-US" b="0" dirty="0"/>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b="0" dirty="0"/>
              <a:t>Dido exposes bias of Vergilian Aeneas' narrative where Aeneas claims Creusa “cheated</a:t>
            </a:r>
            <a:r>
              <a:rPr lang="de-DE" altLang="en-US" b="0" dirty="0">
                <a:solidFill>
                  <a:srgbClr val="010101"/>
                </a:solidFill>
              </a:rPr>
              <a:t>” </a:t>
            </a:r>
            <a:r>
              <a:rPr lang="de-DE" altLang="en-US" b="0" dirty="0"/>
              <a:t>her friends, her son, and her husband by her disappearance (Verg. </a:t>
            </a:r>
            <a:r>
              <a:rPr lang="de-DE" altLang="en-US" b="0" i="1" dirty="0"/>
              <a:t>Aen</a:t>
            </a:r>
            <a:r>
              <a:rPr lang="de-DE" altLang="en-US" b="0" dirty="0"/>
              <a:t>. 2.743-4)</a:t>
            </a:r>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b="0" dirty="0"/>
              <a:t>Dido applies “cheat” verb to Aeneas: </a:t>
            </a:r>
          </a:p>
          <a:p>
            <a:pPr lvl="1"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r>
              <a:rPr lang="de-DE" altLang="en-US" b="0" dirty="0"/>
              <a:t>exposes his male self-justifying rhetoric</a:t>
            </a:r>
          </a:p>
          <a:p>
            <a:pPr indent="-412682" algn="just">
              <a:lnSpc>
                <a:spcPct val="100000"/>
              </a:lnSpc>
              <a:tabLst>
                <a:tab pos="414600" algn="l"/>
                <a:tab pos="541284" algn="l"/>
                <a:tab pos="1084488" algn="l"/>
                <a:tab pos="1627690" algn="l"/>
                <a:tab pos="2170894" algn="l"/>
                <a:tab pos="2714097" algn="l"/>
                <a:tab pos="3257301" algn="l"/>
                <a:tab pos="3800504" algn="l"/>
                <a:tab pos="4343707" algn="l"/>
                <a:tab pos="4886910" algn="l"/>
                <a:tab pos="5430114" algn="l"/>
                <a:tab pos="5973317" algn="l"/>
                <a:tab pos="6516521" algn="l"/>
                <a:tab pos="7059723" algn="l"/>
                <a:tab pos="7602927" algn="l"/>
                <a:tab pos="8146130" algn="l"/>
                <a:tab pos="8689334" algn="l"/>
                <a:tab pos="9232536" algn="l"/>
                <a:tab pos="9775740" algn="l"/>
                <a:tab pos="10318943" algn="l"/>
                <a:tab pos="10862147" algn="l"/>
                <a:tab pos="10864066" algn="l"/>
              </a:tabLst>
            </a:pPr>
            <a:endParaRPr lang="de-DE" altLang="en-US" sz="1451" dirty="0"/>
          </a:p>
        </p:txBody>
      </p:sp>
      <p:pic>
        <p:nvPicPr>
          <p:cNvPr id="1126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82866" y="4546922"/>
            <a:ext cx="2393617" cy="2311078"/>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3465A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03308554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week</a:t>
            </a:r>
            <a:endParaRPr lang="en-GB" dirty="0"/>
          </a:p>
        </p:txBody>
      </p:sp>
      <p:sp>
        <p:nvSpPr>
          <p:cNvPr id="3" name="Content Placeholder 2"/>
          <p:cNvSpPr>
            <a:spLocks noGrp="1"/>
          </p:cNvSpPr>
          <p:nvPr>
            <p:ph idx="1"/>
          </p:nvPr>
        </p:nvSpPr>
        <p:spPr/>
        <p:txBody>
          <a:bodyPr>
            <a:normAutofit/>
          </a:bodyPr>
          <a:lstStyle/>
          <a:p>
            <a:r>
              <a:rPr lang="en-GB" sz="2800" dirty="0" smtClean="0"/>
              <a:t>Horace’s odes and epodes</a:t>
            </a:r>
          </a:p>
          <a:p>
            <a:r>
              <a:rPr lang="en-GB" sz="2800" dirty="0" smtClean="0"/>
              <a:t>Information on the exam</a:t>
            </a:r>
            <a:endParaRPr lang="en-GB" sz="2800" dirty="0"/>
          </a:p>
        </p:txBody>
      </p:sp>
    </p:spTree>
    <p:extLst>
      <p:ext uri="{BB962C8B-B14F-4D97-AF65-F5344CB8AC3E}">
        <p14:creationId xmlns:p14="http://schemas.microsoft.com/office/powerpoint/2010/main" val="169604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E1B558C7-619B-49BE-9097-7FCBDADD4EC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Blue bookstack presentation (widescreen)</Template>
  <TotalTime>0</TotalTime>
  <Words>1722</Words>
  <Application>Microsoft Office PowerPoint</Application>
  <PresentationFormat>Custom</PresentationFormat>
  <Paragraphs>132</Paragraphs>
  <Slides>17</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Century Gothic</vt:lpstr>
      <vt:lpstr>Times New Roman</vt:lpstr>
      <vt:lpstr>Wingdings</vt:lpstr>
      <vt:lpstr>Books 16x9</vt:lpstr>
      <vt:lpstr>Reading Antiquity</vt:lpstr>
      <vt:lpstr>This class:</vt:lpstr>
      <vt:lpstr>Ovid</vt:lpstr>
      <vt:lpstr>Amores – genre?</vt:lpstr>
      <vt:lpstr>Poet/lover?</vt:lpstr>
      <vt:lpstr>Poet/lover?</vt:lpstr>
      <vt:lpstr>Ovid the reader in the Amores</vt:lpstr>
      <vt:lpstr>Heroides: background</vt:lpstr>
      <vt:lpstr>Heroides background</vt:lpstr>
      <vt:lpstr>Heroides : elegiac material</vt:lpstr>
      <vt:lpstr>PowerPoint Presentation</vt:lpstr>
      <vt:lpstr>Heroides and elegy</vt:lpstr>
      <vt:lpstr>Heroides and elegy</vt:lpstr>
      <vt:lpstr>PowerPoint Presentation</vt:lpstr>
      <vt:lpstr>Heroides: Why choose letter form?</vt:lpstr>
      <vt:lpstr>“correcting” canonical view?</vt:lpstr>
      <vt:lpstr>Next week</vt:lpstr>
    </vt:vector>
  </TitlesOfParts>
  <Manager/>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2015-12-08T10:08:14Z</dcterms:created>
  <dcterms:modified xsi:type="dcterms:W3CDTF">2017-03-06T14:07:43Z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TC027879409991</vt:lpwstr>
  </property>
</Properties>
</file>