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notesMasterIdLst>
    <p:notesMasterId r:id="rId30"/>
  </p:notesMasterIdLst>
  <p:sldIdLst>
    <p:sldId id="310" r:id="rId2"/>
    <p:sldId id="311" r:id="rId3"/>
    <p:sldId id="312" r:id="rId4"/>
    <p:sldId id="313" r:id="rId5"/>
    <p:sldId id="314" r:id="rId6"/>
    <p:sldId id="315" r:id="rId7"/>
    <p:sldId id="316" r:id="rId8"/>
    <p:sldId id="317" r:id="rId9"/>
    <p:sldId id="288" r:id="rId10"/>
    <p:sldId id="290" r:id="rId11"/>
    <p:sldId id="291" r:id="rId12"/>
    <p:sldId id="292" r:id="rId13"/>
    <p:sldId id="307" r:id="rId14"/>
    <p:sldId id="308" r:id="rId15"/>
    <p:sldId id="309" r:id="rId16"/>
    <p:sldId id="293" r:id="rId17"/>
    <p:sldId id="294" r:id="rId18"/>
    <p:sldId id="295" r:id="rId19"/>
    <p:sldId id="296" r:id="rId20"/>
    <p:sldId id="297" r:id="rId21"/>
    <p:sldId id="298" r:id="rId22"/>
    <p:sldId id="299" r:id="rId23"/>
    <p:sldId id="300" r:id="rId24"/>
    <p:sldId id="301" r:id="rId25"/>
    <p:sldId id="303" r:id="rId26"/>
    <p:sldId id="304" r:id="rId27"/>
    <p:sldId id="305" r:id="rId28"/>
    <p:sldId id="306" r:id="rId29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930" y="4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E4ECF3-D542-4D3F-A3A3-2E6E98A7C9FE}" type="datetimeFigureOut">
              <a:rPr lang="en-GB" smtClean="0"/>
              <a:t>22/10/2020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1E105F-8527-4319-AD10-2196F5B20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4966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657225" y="793750"/>
            <a:ext cx="5295900" cy="3971925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cy-GB" altLang="cy-GB" dirty="0" smtClean="0"/>
              <a:t>Notes</a:t>
            </a:r>
            <a:r>
              <a:rPr lang="cy-GB" altLang="cy-GB" baseline="0" dirty="0" smtClean="0"/>
              <a:t> for Module Team:</a:t>
            </a:r>
          </a:p>
          <a:p>
            <a:endParaRPr lang="cy-GB" altLang="cy-GB" baseline="0" dirty="0" smtClean="0"/>
          </a:p>
          <a:p>
            <a:r>
              <a:rPr lang="cy-GB" altLang="cy-GB" baseline="0" dirty="0" smtClean="0"/>
              <a:t>This is a short PP which provides students with an overview of the module.</a:t>
            </a:r>
          </a:p>
          <a:p>
            <a:r>
              <a:rPr lang="cy-GB" altLang="cy-GB" baseline="0" dirty="0" smtClean="0"/>
              <a:t>You can open the module handbook on the whiteboard and go over details, such as:</a:t>
            </a:r>
          </a:p>
          <a:p>
            <a:endParaRPr lang="cy-GB" altLang="cy-GB" baseline="0" dirty="0" smtClean="0"/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cy-GB" baseline="0" dirty="0" smtClean="0"/>
              <a:t>Staff details – explain that they have to e-mail their lecturer if absent</a:t>
            </a:r>
            <a:endParaRPr lang="cy-GB" altLang="cy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altLang="cy-GB" baseline="0" dirty="0" smtClean="0"/>
              <a:t>Learning outcomes (from the module overview)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altLang="cy-GB" baseline="0" dirty="0" smtClean="0"/>
              <a:t>A brief look at the content (from the module overview)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altLang="cy-GB" baseline="0" dirty="0" err="1" smtClean="0"/>
              <a:t>Assessment</a:t>
            </a:r>
            <a:r>
              <a:rPr lang="cy-GB" altLang="cy-GB" baseline="0" dirty="0" smtClean="0"/>
              <a:t> – Panopto guidance can either be watched in their own time or in lectures (sometimes it helps to listen to the guidance together)</a:t>
            </a:r>
          </a:p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16969983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171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 smtClean="0">
              <a:latin typeface="Arial" panose="020B0604020202020204" pitchFamily="34" charset="0"/>
            </a:endParaRPr>
          </a:p>
        </p:txBody>
      </p:sp>
      <p:sp>
        <p:nvSpPr>
          <p:cNvPr id="71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55FB1A8-CF2D-4188-B816-F7210B14F170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altLang="cy-GB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95280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16A6C06-FC16-4803-B70E-A68751AE3CF9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altLang="cy-GB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92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2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cy-GB" dirty="0" smtClean="0">
              <a:latin typeface="Arial" panose="020B0604020202020204" pitchFamily="34" charset="0"/>
            </a:endParaRPr>
          </a:p>
          <a:p>
            <a:pPr eaLnBrk="1" hangingPunct="1"/>
            <a:endParaRPr lang="en-GB" altLang="cy-GB" dirty="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38303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57225" y="793750"/>
            <a:ext cx="5295900" cy="39719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B39E918-88F5-4DC3-ADC2-D63BF93AAE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367335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1267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 i="1" dirty="0" smtClean="0">
              <a:latin typeface="Arial" panose="020B0604020202020204" pitchFamily="34" charset="0"/>
            </a:endParaRPr>
          </a:p>
        </p:txBody>
      </p:sp>
      <p:sp>
        <p:nvSpPr>
          <p:cNvPr id="112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10C6355-4E7D-4201-86A0-E9BB36801752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altLang="cy-GB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30049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 dirty="0" smtClean="0">
              <a:latin typeface="Arial" panose="020B0604020202020204" pitchFamily="34" charset="0"/>
            </a:endParaRPr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341DB5C-EB30-4949-8F73-A094E8B81438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altLang="cy-GB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798300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784874D-5CF1-445E-8B3A-3DE06A0936FB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altLang="cy-GB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cy-GB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5934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EEAB0F1-3A97-4448-AAED-205D114AAEB8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altLang="cy-GB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cy-GB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65690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25823530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126707564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20272996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186161195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284128054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32567658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9449962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83631353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47761151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332147140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184968973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115449431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9008450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7438090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77006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8C569E7-322E-4507-9BEE-D94CE7B73F25}" type="slidenum">
              <a:rPr lang="cy-GB" altLang="en-US" sz="1200" smtClean="0">
                <a:latin typeface="Arial" panose="020B0604020202020204" pitchFamily="34" charset="0"/>
              </a:rPr>
              <a:pPr/>
              <a:t>27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132476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290705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41175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8795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715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64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288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3657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982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9907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98314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1201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77586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22/10/2020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92551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10/22/2020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1421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mailto:a.rees-edwards@tsd.uwtsd.ac.uk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6" Type="http://schemas.openxmlformats.org/officeDocument/2006/relationships/hyperlink" Target="mailto:s.saer@.uwtsd.ac.uk" TargetMode="External"/><Relationship Id="rId5" Type="http://schemas.openxmlformats.org/officeDocument/2006/relationships/hyperlink" Target="mailto:g.m.davies@uwtsd.ac.uk" TargetMode="External"/><Relationship Id="rId4" Type="http://schemas.openxmlformats.org/officeDocument/2006/relationships/hyperlink" Target="mailto:a.davies@uwtsd.ac.uk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mailto:ITServiceDesk@uwtsd.ac.uk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Relationship Id="rId4" Type="http://schemas.openxmlformats.org/officeDocument/2006/relationships/hyperlink" Target="mailto:moodle@uwtsd.ac.uk" TargetMode="Externa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628650" y="764705"/>
            <a:ext cx="3886200" cy="4176464"/>
          </a:xfrm>
        </p:spPr>
        <p:txBody>
          <a:bodyPr>
            <a:normAutofit lnSpcReduction="1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EAEE5004C </a:t>
            </a:r>
            <a:r>
              <a:rPr 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Iaith a Llythrennedd yn y Blynyddoedd Cynnar </a:t>
            </a:r>
            <a:endParaRPr lang="cy-GB" sz="36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Cyflwyniad i’r modwl</a:t>
            </a:r>
            <a:endParaRPr lang="cy-GB" sz="36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sz="24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629150" y="764705"/>
            <a:ext cx="3886200" cy="5412258"/>
          </a:xfrm>
        </p:spPr>
        <p:txBody>
          <a:bodyPr>
            <a:normAutofit lnSpcReduction="1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EAEE5004</a:t>
            </a:r>
            <a:endParaRPr lang="en-GB" sz="3600" b="1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Language and Literacy in the Early Years</a:t>
            </a:r>
            <a:endParaRPr lang="en-GB" sz="3600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Introduction to module</a:t>
            </a:r>
            <a:endParaRPr lang="cy-GB" kern="0" dirty="0">
              <a:solidFill>
                <a:srgbClr val="0000FF"/>
              </a:solidFill>
              <a:latin typeface="Arial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dirty="0" smtClean="0"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441808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cy-GB" sz="4000" smtClean="0">
                <a:latin typeface="Lucida Sans" panose="020B0602030504020204" pitchFamily="34" charset="0"/>
              </a:rPr>
              <a:t>Cynnwys</a:t>
            </a:r>
            <a:br>
              <a:rPr lang="en-GB" altLang="cy-GB" sz="4000" smtClean="0">
                <a:latin typeface="Lucida Sans" panose="020B0602030504020204" pitchFamily="34" charset="0"/>
              </a:rPr>
            </a:br>
            <a:r>
              <a:rPr lang="en-GB" altLang="cy-GB" sz="4000" smtClean="0">
                <a:solidFill>
                  <a:srgbClr val="0000FF"/>
                </a:solidFill>
                <a:latin typeface="Lucida Sans" panose="020B0602030504020204" pitchFamily="34" charset="0"/>
              </a:rPr>
              <a:t>Contents</a:t>
            </a:r>
            <a:endParaRPr lang="cy-GB" altLang="cy-GB" sz="400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6147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r>
              <a:rPr lang="cy-GB" altLang="cy-GB" dirty="0" smtClean="0">
                <a:latin typeface="Lucida Sans" panose="020B0602030504020204" pitchFamily="34" charset="0"/>
              </a:rPr>
              <a:t>Manylion y modwl</a:t>
            </a:r>
          </a:p>
          <a:p>
            <a:pPr eaLnBrk="1" hangingPunct="1"/>
            <a:r>
              <a:rPr lang="cy-GB" altLang="cy-GB" dirty="0" smtClean="0">
                <a:latin typeface="Lucida Sans" panose="020B0602030504020204" pitchFamily="34" charset="0"/>
              </a:rPr>
              <a:t>Deilliannau dysgu</a:t>
            </a:r>
          </a:p>
          <a:p>
            <a:pPr eaLnBrk="1" hangingPunct="1"/>
            <a:r>
              <a:rPr lang="cy-GB" altLang="cy-GB" dirty="0" smtClean="0">
                <a:latin typeface="Lucida Sans" panose="020B0602030504020204" pitchFamily="34" charset="0"/>
              </a:rPr>
              <a:t>Aseiniad</a:t>
            </a:r>
          </a:p>
          <a:p>
            <a:pPr eaLnBrk="1" hangingPunct="1"/>
            <a:r>
              <a:rPr lang="cy-GB" altLang="cy-GB" dirty="0" err="1" smtClean="0">
                <a:latin typeface="Lucida Sans" panose="020B0602030504020204" pitchFamily="34" charset="0"/>
              </a:rPr>
              <a:t>Panopto</a:t>
            </a:r>
            <a:endParaRPr lang="cy-GB" altLang="cy-GB" dirty="0" smtClean="0">
              <a:latin typeface="Lucida Sans" panose="020B0602030504020204" pitchFamily="34" charset="0"/>
            </a:endParaRPr>
          </a:p>
        </p:txBody>
      </p:sp>
      <p:sp>
        <p:nvSpPr>
          <p:cNvPr id="6148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eaLnBrk="1" hangingPunct="1"/>
            <a:r>
              <a:rPr lang="en-GB" altLang="cy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Module details</a:t>
            </a:r>
          </a:p>
          <a:p>
            <a:pPr eaLnBrk="1" hangingPunct="1"/>
            <a:r>
              <a:rPr lang="en-GB" altLang="cy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Learning outcomes</a:t>
            </a:r>
          </a:p>
          <a:p>
            <a:pPr eaLnBrk="1" hangingPunct="1"/>
            <a:r>
              <a:rPr lang="en-GB" altLang="cy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Assessment</a:t>
            </a:r>
          </a:p>
          <a:p>
            <a:pPr eaLnBrk="1" hangingPunct="1"/>
            <a:r>
              <a:rPr lang="en-GB" altLang="cy-GB" dirty="0" err="1" smtClean="0">
                <a:solidFill>
                  <a:srgbClr val="0000FF"/>
                </a:solidFill>
                <a:latin typeface="Lucida Sans" panose="020B0602030504020204" pitchFamily="34" charset="0"/>
              </a:rPr>
              <a:t>Panopto</a:t>
            </a:r>
            <a:endParaRPr lang="en-GB" altLang="cy-GB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11221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y-GB" altLang="cy-GB" sz="3200" dirty="0" smtClean="0">
                <a:latin typeface="Lucida Sans" panose="020B0602030504020204" pitchFamily="34" charset="0"/>
              </a:rPr>
              <a:t>Tîm y modwl</a:t>
            </a:r>
            <a:r>
              <a:rPr lang="en-GB" altLang="cy-GB" sz="3200" dirty="0" smtClean="0">
                <a:latin typeface="Lucida Sans" panose="020B0602030504020204" pitchFamily="34" charset="0"/>
              </a:rPr>
              <a:t/>
            </a:r>
            <a:br>
              <a:rPr lang="en-GB" altLang="cy-GB" sz="3200" dirty="0" smtClean="0">
                <a:latin typeface="Lucida Sans" panose="020B0602030504020204" pitchFamily="34" charset="0"/>
              </a:rPr>
            </a:br>
            <a:r>
              <a:rPr lang="en-GB" altLang="cy-GB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The module team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3528" y="1340769"/>
            <a:ext cx="8363272" cy="4176464"/>
          </a:xfrm>
        </p:spPr>
        <p:txBody>
          <a:bodyPr>
            <a:normAutofit fontScale="92500" lnSpcReduction="10000"/>
          </a:bodyPr>
          <a:lstStyle/>
          <a:p>
            <a:pPr marL="0" indent="0" eaLnBrk="1" hangingPunct="1">
              <a:buNone/>
              <a:defRPr/>
            </a:pPr>
            <a:r>
              <a:rPr lang="en-GB" sz="2800" dirty="0" smtClean="0">
                <a:latin typeface="Lucida Sans" panose="020B0602040502020204" pitchFamily="34" charset="0"/>
              </a:rPr>
              <a:t/>
            </a:r>
            <a:br>
              <a:rPr lang="en-GB" sz="2800" dirty="0" smtClean="0">
                <a:latin typeface="Lucida Sans" panose="020B0602040502020204" pitchFamily="34" charset="0"/>
              </a:rPr>
            </a:br>
            <a:r>
              <a:rPr lang="en-GB" sz="2800" dirty="0" smtClean="0">
                <a:latin typeface="Lucida Sans" panose="020B0602040502020204" pitchFamily="34" charset="0"/>
              </a:rPr>
              <a:t>Alison Rees Edwards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sz="2800" dirty="0" smtClean="0">
                <a:latin typeface="Lucida Sans" panose="020B0602040502020204" pitchFamily="34" charset="0"/>
                <a:hlinkClick r:id="rId3"/>
              </a:rPr>
              <a:t>a.rees-edwards@uwtsd.ac.uk</a:t>
            </a:r>
            <a:r>
              <a:rPr lang="en-GB" sz="2800" dirty="0" smtClean="0">
                <a:latin typeface="Lucida Sans" panose="020B0602040502020204" pitchFamily="34" charset="0"/>
              </a:rPr>
              <a:t> </a:t>
            </a:r>
            <a:endParaRPr lang="en-GB" sz="2800" dirty="0" smtClean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marL="0" indent="0" eaLnBrk="1" hangingPunct="1">
              <a:buFontTx/>
              <a:buNone/>
              <a:defRPr/>
            </a:pPr>
            <a:r>
              <a:rPr lang="en-GB" sz="2800" dirty="0" smtClean="0">
                <a:latin typeface="Lucida Sans" panose="020B0602040502020204" pitchFamily="34" charset="0"/>
              </a:rPr>
              <a:t>Ann Davies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dirty="0" smtClean="0">
                <a:latin typeface="Lucida Sans" panose="020B0602040502020204" pitchFamily="34" charset="0"/>
                <a:hlinkClick r:id="rId4"/>
              </a:rPr>
              <a:t>a.davies@uwtsd.ac.uk</a:t>
            </a:r>
            <a:endParaRPr lang="en-GB" dirty="0" smtClean="0">
              <a:latin typeface="Lucida Sans" panose="020B0602040502020204" pitchFamily="34" charset="0"/>
            </a:endParaRPr>
          </a:p>
          <a:p>
            <a:pPr marL="0" indent="0" eaLnBrk="1" hangingPunct="1">
              <a:buFontTx/>
              <a:buNone/>
              <a:defRPr/>
            </a:pPr>
            <a:r>
              <a:rPr lang="en-GB" sz="2800" dirty="0" smtClean="0">
                <a:latin typeface="Lucida Sans" panose="020B0602040502020204" pitchFamily="34" charset="0"/>
              </a:rPr>
              <a:t>Gwyneth Davies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dirty="0" smtClean="0">
                <a:latin typeface="Lucida Sans" panose="020B0602040502020204" pitchFamily="34" charset="0"/>
                <a:hlinkClick r:id="rId5"/>
              </a:rPr>
              <a:t>g.m.davies@uwtsd.ac.uk</a:t>
            </a:r>
            <a:r>
              <a:rPr lang="en-GB" dirty="0" smtClean="0">
                <a:latin typeface="Lucida Sans" panose="020B0602040502020204" pitchFamily="34" charset="0"/>
              </a:rPr>
              <a:t> </a:t>
            </a:r>
            <a:endParaRPr lang="en-GB" sz="2800" dirty="0" smtClean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marL="0" indent="0" eaLnBrk="1" hangingPunct="1">
              <a:buFontTx/>
              <a:buNone/>
              <a:defRPr/>
            </a:pPr>
            <a:r>
              <a:rPr lang="en-GB" sz="2800" dirty="0" smtClean="0">
                <a:latin typeface="Lucida Sans" panose="020B0602040502020204" pitchFamily="34" charset="0"/>
              </a:rPr>
              <a:t>Sioned Saer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sz="2800" dirty="0" smtClean="0">
                <a:latin typeface="Lucida Sans" panose="020B0602040502020204" pitchFamily="34" charset="0"/>
                <a:hlinkClick r:id="rId6"/>
              </a:rPr>
              <a:t>s.</a:t>
            </a:r>
            <a:r>
              <a:rPr lang="en-GB" sz="2800" dirty="0" err="1" smtClean="0">
                <a:latin typeface="Lucida Sans" panose="020B0602040502020204" pitchFamily="34" charset="0"/>
                <a:hlinkClick r:id="rId6"/>
              </a:rPr>
              <a:t>saer</a:t>
            </a:r>
            <a:r>
              <a:rPr lang="en-GB" sz="2800" dirty="0" smtClean="0">
                <a:latin typeface="Lucida Sans" panose="020B0602040502020204" pitchFamily="34" charset="0"/>
                <a:hlinkClick r:id="rId6"/>
              </a:rPr>
              <a:t>@.uwtsd.ac.uk</a:t>
            </a:r>
            <a:r>
              <a:rPr lang="en-GB" sz="2800" dirty="0" smtClean="0">
                <a:latin typeface="Lucida Sans" panose="020B0602040502020204" pitchFamily="34" charset="0"/>
              </a:rPr>
              <a:t> </a:t>
            </a:r>
          </a:p>
          <a:p>
            <a:pPr marL="0" indent="0" eaLnBrk="1" hangingPunct="1">
              <a:buFontTx/>
              <a:buNone/>
              <a:defRPr/>
            </a:pPr>
            <a:endParaRPr lang="cy-GB" sz="2800" dirty="0" smtClean="0">
              <a:latin typeface="Lucida Sans" panose="020B06020405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60349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 smtClean="0">
                <a:latin typeface="Lucida Sans" panose="020B0602030504020204" pitchFamily="34" charset="0"/>
              </a:rPr>
              <a:t>Sgiliau </a:t>
            </a:r>
            <a:r>
              <a:rPr lang="en-GB" sz="3600" dirty="0" err="1" smtClean="0">
                <a:latin typeface="Lucida Sans" panose="020B0602030504020204" pitchFamily="34" charset="0"/>
              </a:rPr>
              <a:t>Cyflogadwyedd</a:t>
            </a:r>
            <a:r>
              <a:rPr lang="en-GB" sz="3600" dirty="0" smtClean="0">
                <a:latin typeface="Lucida Sans" panose="020B0602030504020204" pitchFamily="34" charset="0"/>
              </a:rPr>
              <a:t>/</a:t>
            </a:r>
            <a:r>
              <a:rPr lang="en-GB" sz="3600" dirty="0" err="1" smtClean="0">
                <a:latin typeface="Lucida Sans" panose="020B0602030504020204" pitchFamily="34" charset="0"/>
              </a:rPr>
              <a:t>Trosglwyddadwy</a:t>
            </a:r>
            <a:r>
              <a:rPr lang="en-GB" dirty="0" smtClean="0">
                <a:latin typeface="Lucida Sans" panose="020B0602030504020204" pitchFamily="34" charset="0"/>
              </a:rPr>
              <a:t/>
            </a:r>
            <a:br>
              <a:rPr lang="en-GB" dirty="0" smtClean="0">
                <a:latin typeface="Lucida Sans" panose="020B0602030504020204" pitchFamily="34" charset="0"/>
              </a:rPr>
            </a:br>
            <a:r>
              <a:rPr lang="en-GB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Employability/Transferable Skills</a:t>
            </a:r>
            <a:endParaRPr lang="en-US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32855"/>
            <a:ext cx="4038600" cy="3456385"/>
          </a:xfrm>
        </p:spPr>
        <p:txBody>
          <a:bodyPr/>
          <a:lstStyle/>
          <a:p>
            <a:r>
              <a:rPr lang="en-GB" dirty="0" err="1" smtClean="0">
                <a:latin typeface="Lucida Sans" panose="020B0602030504020204" pitchFamily="34" charset="0"/>
              </a:rPr>
              <a:t>Trefnu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Cynllunio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Ymchwilio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Cymryd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nodiadau</a:t>
            </a: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2132855"/>
            <a:ext cx="3886200" cy="4044108"/>
          </a:xfrm>
        </p:spPr>
        <p:txBody>
          <a:bodyPr/>
          <a:lstStyle/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Organisation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Planning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Researching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Note taking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65071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3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8761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en-GB" altLang="cy-GB" sz="3600" dirty="0" err="1" smtClean="0">
                <a:latin typeface="Lucida Sans" panose="020B0602030504020204" pitchFamily="34" charset="0"/>
              </a:rPr>
              <a:t>Amcanion</a:t>
            </a:r>
            <a:r>
              <a:rPr lang="en-GB" altLang="cy-GB" sz="3600" dirty="0" smtClean="0">
                <a:latin typeface="Lucida Sans" panose="020B0602030504020204" pitchFamily="34" charset="0"/>
              </a:rPr>
              <a:t> y </a:t>
            </a:r>
            <a:r>
              <a:rPr lang="en-GB" altLang="cy-GB" sz="3600" dirty="0" err="1" smtClean="0">
                <a:latin typeface="Lucida Sans" panose="020B0602030504020204" pitchFamily="34" charset="0"/>
              </a:rPr>
              <a:t>modwl</a:t>
            </a:r>
            <a:r>
              <a:rPr lang="en-GB" altLang="cy-GB" sz="3600" dirty="0" smtClean="0">
                <a:latin typeface="Lucida Sans" panose="020B0602030504020204" pitchFamily="34" charset="0"/>
              </a:rPr>
              <a:t/>
            </a:r>
            <a:br>
              <a:rPr lang="en-GB" altLang="cy-GB" sz="3600" dirty="0" smtClean="0">
                <a:latin typeface="Lucida Sans" panose="020B0602030504020204" pitchFamily="34" charset="0"/>
              </a:rPr>
            </a:br>
            <a:r>
              <a:rPr lang="en-GB" altLang="cy-GB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Aims of module</a:t>
            </a:r>
            <a:endParaRPr lang="cy-GB" altLang="cy-GB" sz="36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10243" name="Content Placeholder 4"/>
          <p:cNvSpPr>
            <a:spLocks noGrp="1"/>
          </p:cNvSpPr>
          <p:nvPr>
            <p:ph sz="half" idx="1"/>
          </p:nvPr>
        </p:nvSpPr>
        <p:spPr>
          <a:xfrm>
            <a:off x="628650" y="1340768"/>
            <a:ext cx="3886200" cy="4836195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y-GB" altLang="cy-GB" sz="2600" dirty="0" smtClean="0">
                <a:latin typeface="Lucida Sans" panose="020B0602030504020204" pitchFamily="34" charset="0"/>
              </a:rPr>
              <a:t>•Ennill </a:t>
            </a:r>
            <a:r>
              <a:rPr lang="cy-GB" altLang="cy-GB" sz="2600" dirty="0">
                <a:latin typeface="Lucida Sans" panose="020B0602030504020204" pitchFamily="34" charset="0"/>
              </a:rPr>
              <a:t>dealltwriaeth ddyfnach o iaith a llythrennedd yn natblygiad plant ifanc</a:t>
            </a:r>
            <a:r>
              <a:rPr lang="cy-GB" altLang="cy-GB" sz="2600" dirty="0" smtClean="0">
                <a:latin typeface="Lucida Sans" panose="020B0602030504020204" pitchFamily="34" charset="0"/>
              </a:rPr>
              <a:t>.</a:t>
            </a:r>
            <a:endParaRPr lang="cy-GB" altLang="cy-GB" sz="2600" dirty="0">
              <a:latin typeface="Lucida Sans" panose="020B0602030504020204" pitchFamily="34" charset="0"/>
            </a:endParaRPr>
          </a:p>
          <a:p>
            <a:pPr marL="0" indent="0" eaLnBrk="1" hangingPunct="1">
              <a:buFontTx/>
              <a:buNone/>
            </a:pPr>
            <a:r>
              <a:rPr lang="cy-GB" altLang="cy-GB" sz="2600" dirty="0" smtClean="0">
                <a:latin typeface="Lucida Sans" panose="020B0602030504020204" pitchFamily="34" charset="0"/>
              </a:rPr>
              <a:t>•Ennill </a:t>
            </a:r>
            <a:r>
              <a:rPr lang="cy-GB" altLang="cy-GB" sz="2600" dirty="0">
                <a:latin typeface="Lucida Sans" panose="020B0602030504020204" pitchFamily="34" charset="0"/>
              </a:rPr>
              <a:t>dealltwriaeth ddyfnach o’r modd mae lleoliadau’n hyrwyddo ac yn cefnogi datblygiad iaith a llythrennedd cynnar.</a:t>
            </a:r>
          </a:p>
        </p:txBody>
      </p:sp>
      <p:sp>
        <p:nvSpPr>
          <p:cNvPr id="1024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388296" cy="4785395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en-US" altLang="cy-GB" sz="2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•To </a:t>
            </a:r>
            <a:r>
              <a:rPr lang="en-US" altLang="cy-GB" sz="2600" dirty="0">
                <a:solidFill>
                  <a:srgbClr val="0000FF"/>
                </a:solidFill>
                <a:latin typeface="Lucida Sans" panose="020B0602030504020204" pitchFamily="34" charset="0"/>
              </a:rPr>
              <a:t>gain a deeper understanding of language and literacy in the development of young children.</a:t>
            </a:r>
          </a:p>
          <a:p>
            <a:pPr marL="0" indent="0" eaLnBrk="1" hangingPunct="1">
              <a:buFontTx/>
              <a:buNone/>
            </a:pPr>
            <a:r>
              <a:rPr lang="en-US" altLang="cy-GB" sz="2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•To </a:t>
            </a:r>
            <a:r>
              <a:rPr lang="en-US" altLang="cy-GB" sz="2600" dirty="0">
                <a:solidFill>
                  <a:srgbClr val="0000FF"/>
                </a:solidFill>
                <a:latin typeface="Lucida Sans" panose="020B0602030504020204" pitchFamily="34" charset="0"/>
              </a:rPr>
              <a:t>gain a deeper understanding of how settings promote and support language development and early literacy.</a:t>
            </a:r>
          </a:p>
        </p:txBody>
      </p:sp>
    </p:spTree>
    <p:extLst>
      <p:ext uri="{BB962C8B-B14F-4D97-AF65-F5344CB8AC3E}">
        <p14:creationId xmlns:p14="http://schemas.microsoft.com/office/powerpoint/2010/main" val="3401134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864394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en-GB" altLang="cy-GB" sz="3600" dirty="0" err="1" smtClean="0">
                <a:latin typeface="Lucida Sans" panose="020B0602030504020204" pitchFamily="34" charset="0"/>
              </a:rPr>
              <a:t>Deilliannau</a:t>
            </a:r>
            <a:r>
              <a:rPr lang="en-GB" altLang="cy-GB" sz="3600" dirty="0" smtClean="0">
                <a:latin typeface="Lucida Sans" panose="020B0602030504020204" pitchFamily="34" charset="0"/>
              </a:rPr>
              <a:t> </a:t>
            </a:r>
            <a:r>
              <a:rPr lang="en-GB" altLang="cy-GB" sz="3600" dirty="0" err="1" smtClean="0">
                <a:latin typeface="Lucida Sans" panose="020B0602030504020204" pitchFamily="34" charset="0"/>
              </a:rPr>
              <a:t>dysgu</a:t>
            </a:r>
            <a:r>
              <a:rPr lang="en-GB" altLang="cy-GB" sz="3600" dirty="0" smtClean="0">
                <a:latin typeface="Lucida Sans" panose="020B0602030504020204" pitchFamily="34" charset="0"/>
              </a:rPr>
              <a:t/>
            </a:r>
            <a:br>
              <a:rPr lang="en-GB" altLang="cy-GB" sz="3600" dirty="0" smtClean="0">
                <a:latin typeface="Lucida Sans" panose="020B0602030504020204" pitchFamily="34" charset="0"/>
              </a:rPr>
            </a:br>
            <a:r>
              <a:rPr lang="en-GB" altLang="cy-GB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Learning outcomes</a:t>
            </a:r>
            <a:endParaRPr lang="cy-GB" altLang="cy-GB" sz="3600" dirty="0" smtClean="0">
              <a:solidFill>
                <a:srgbClr val="0000FF"/>
              </a:solidFill>
            </a:endParaRPr>
          </a:p>
        </p:txBody>
      </p:sp>
      <p:sp>
        <p:nvSpPr>
          <p:cNvPr id="12291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68761"/>
            <a:ext cx="4038600" cy="4320480"/>
          </a:xfrm>
        </p:spPr>
        <p:txBody>
          <a:bodyPr>
            <a:normAutofit lnSpcReduction="10000"/>
          </a:bodyPr>
          <a:lstStyle/>
          <a:p>
            <a:pPr eaLnBrk="1" hangingPunct="1">
              <a:buAutoNum type="arabicPeriod"/>
            </a:pPr>
            <a:r>
              <a:rPr lang="cy-GB" altLang="cy-GB" sz="1600" dirty="0" smtClean="0">
                <a:latin typeface="Lucida Sans" panose="020B0602030504020204" pitchFamily="34" charset="0"/>
              </a:rPr>
              <a:t>Dadansoddi’n </a:t>
            </a:r>
            <a:r>
              <a:rPr lang="cy-GB" altLang="cy-GB" sz="1600" dirty="0">
                <a:latin typeface="Lucida Sans" panose="020B0602030504020204" pitchFamily="34" charset="0"/>
              </a:rPr>
              <a:t>fanwl ddatblygiad iaith a llythrennedd cynnar plant o’r cyfnod cyn-enedigol tan eu bod yn saith oed</a:t>
            </a:r>
            <a:r>
              <a:rPr lang="cy-GB" altLang="cy-GB" sz="1600" dirty="0" smtClean="0">
                <a:latin typeface="Lucida Sans" panose="020B0602030504020204" pitchFamily="34" charset="0"/>
              </a:rPr>
              <a:t>;</a:t>
            </a:r>
          </a:p>
          <a:p>
            <a:pPr marL="0" indent="0" eaLnBrk="1" hangingPunct="1">
              <a:buNone/>
            </a:pPr>
            <a:endParaRPr lang="cy-GB" altLang="cy-GB" sz="1600" dirty="0" smtClean="0">
              <a:latin typeface="Lucida Sans" panose="020B0602030504020204" pitchFamily="34" charset="0"/>
            </a:endParaRPr>
          </a:p>
          <a:p>
            <a:pPr marL="0" indent="0" eaLnBrk="1" hangingPunct="1">
              <a:buNone/>
            </a:pPr>
            <a:r>
              <a:rPr lang="cy-GB" altLang="cy-GB" sz="1600" dirty="0" smtClean="0">
                <a:latin typeface="Lucida Sans" panose="020B0602030504020204" pitchFamily="34" charset="0"/>
              </a:rPr>
              <a:t>2. Adnabod </a:t>
            </a:r>
            <a:r>
              <a:rPr lang="cy-GB" altLang="cy-GB" sz="1600" dirty="0">
                <a:latin typeface="Lucida Sans" panose="020B0602030504020204" pitchFamily="34" charset="0"/>
              </a:rPr>
              <a:t>a dadansoddi ystod o ymagweddau at lythrennedd cynnar</a:t>
            </a:r>
            <a:r>
              <a:rPr lang="cy-GB" altLang="cy-GB" sz="1600" dirty="0" smtClean="0">
                <a:latin typeface="Lucida Sans" panose="020B0602030504020204" pitchFamily="34" charset="0"/>
              </a:rPr>
              <a:t>;</a:t>
            </a:r>
          </a:p>
          <a:p>
            <a:pPr marL="0" indent="0" eaLnBrk="1" hangingPunct="1">
              <a:buNone/>
            </a:pPr>
            <a:endParaRPr lang="cy-GB" altLang="cy-GB" sz="1600" dirty="0">
              <a:latin typeface="Lucida Sans" panose="020B0602030504020204" pitchFamily="34" charset="0"/>
            </a:endParaRPr>
          </a:p>
          <a:p>
            <a:pPr marL="0" indent="0" eaLnBrk="1" hangingPunct="1">
              <a:buNone/>
            </a:pPr>
            <a:r>
              <a:rPr lang="cy-GB" altLang="cy-GB" sz="1600" dirty="0" smtClean="0">
                <a:latin typeface="Lucida Sans" panose="020B0602030504020204" pitchFamily="34" charset="0"/>
              </a:rPr>
              <a:t>3. Adnabod </a:t>
            </a:r>
            <a:r>
              <a:rPr lang="cy-GB" altLang="cy-GB" sz="1600" dirty="0">
                <a:latin typeface="Lucida Sans" panose="020B0602030504020204" pitchFamily="34" charset="0"/>
              </a:rPr>
              <a:t>a dadansoddi’n fanwl eu rôl eu hunain o ran annog a chefnogi iaith a llythrennedd plant</a:t>
            </a:r>
            <a:r>
              <a:rPr lang="cy-GB" altLang="cy-GB" sz="1600" dirty="0" smtClean="0">
                <a:latin typeface="Lucida Sans" panose="020B0602030504020204" pitchFamily="34" charset="0"/>
              </a:rPr>
              <a:t>;</a:t>
            </a:r>
          </a:p>
          <a:p>
            <a:pPr marL="0" indent="0" eaLnBrk="1" hangingPunct="1">
              <a:buNone/>
            </a:pPr>
            <a:endParaRPr lang="cy-GB" altLang="cy-GB" sz="1600" dirty="0">
              <a:latin typeface="Lucida Sans" panose="020B0602030504020204" pitchFamily="34" charset="0"/>
            </a:endParaRPr>
          </a:p>
          <a:p>
            <a:pPr marL="0" indent="0" eaLnBrk="1" hangingPunct="1">
              <a:buNone/>
            </a:pPr>
            <a:r>
              <a:rPr lang="cy-GB" altLang="cy-GB" sz="1600" dirty="0" smtClean="0">
                <a:latin typeface="Lucida Sans" panose="020B0602030504020204" pitchFamily="34" charset="0"/>
              </a:rPr>
              <a:t>4. Trefnu </a:t>
            </a:r>
            <a:r>
              <a:rPr lang="cy-GB" altLang="cy-GB" sz="1600" dirty="0">
                <a:latin typeface="Lucida Sans" panose="020B0602030504020204" pitchFamily="34" charset="0"/>
              </a:rPr>
              <a:t>eu gwybodaeth a’r hyn y maent wedi’i ddysgu drwy ddefnyddio amrywiaeth o adnoddau gwybodaeth, a chyflwyno’u gwaith ar y lefel briodol.</a:t>
            </a:r>
          </a:p>
          <a:p>
            <a:pPr eaLnBrk="1" hangingPunct="1"/>
            <a:endParaRPr lang="cy-GB" altLang="cy-GB" dirty="0" smtClean="0"/>
          </a:p>
        </p:txBody>
      </p:sp>
      <p:sp>
        <p:nvSpPr>
          <p:cNvPr id="12292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038600" cy="5040982"/>
          </a:xfrm>
        </p:spPr>
        <p:txBody>
          <a:bodyPr>
            <a:normAutofit lnSpcReduction="10000"/>
          </a:bodyPr>
          <a:lstStyle/>
          <a:p>
            <a:pPr lvl="0">
              <a:buAutoNum type="arabicPeriod"/>
            </a:pPr>
            <a:r>
              <a:rPr lang="en-US" sz="1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</a:t>
            </a:r>
            <a:r>
              <a:rPr lang="en-GB" sz="1600" dirty="0" err="1" smtClean="0">
                <a:solidFill>
                  <a:srgbClr val="0000FF"/>
                </a:solidFill>
                <a:latin typeface="Lucida Sans" panose="020B0602030504020204" pitchFamily="34" charset="0"/>
              </a:rPr>
              <a:t>nalyse</a:t>
            </a:r>
            <a:r>
              <a:rPr lang="en-GB" sz="1600" dirty="0">
                <a:solidFill>
                  <a:srgbClr val="0000FF"/>
                </a:solidFill>
                <a:latin typeface="Lucida Sans" panose="020B0602030504020204" pitchFamily="34" charset="0"/>
              </a:rPr>
              <a:t>, in depth, children’s language development and early literacy from pre-birth to seven years</a:t>
            </a:r>
            <a:r>
              <a:rPr lang="en-GB" sz="1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;</a:t>
            </a:r>
          </a:p>
          <a:p>
            <a:pPr marL="0" lvl="0" indent="0">
              <a:buNone/>
            </a:pPr>
            <a:endParaRPr lang="en-GB" sz="16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US" sz="1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2. I</a:t>
            </a:r>
            <a:r>
              <a:rPr lang="en-GB" sz="1600" dirty="0" err="1" smtClean="0">
                <a:solidFill>
                  <a:srgbClr val="0000FF"/>
                </a:solidFill>
                <a:latin typeface="Lucida Sans" panose="020B0602030504020204" pitchFamily="34" charset="0"/>
              </a:rPr>
              <a:t>dentify</a:t>
            </a:r>
            <a:r>
              <a:rPr lang="en-GB" sz="1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Lucida Sans" panose="020B0602030504020204" pitchFamily="34" charset="0"/>
              </a:rPr>
              <a:t>and analyse a range of approaches to early literacy</a:t>
            </a:r>
            <a:r>
              <a:rPr lang="en-GB" sz="1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;</a:t>
            </a:r>
          </a:p>
          <a:p>
            <a:pPr marL="0" indent="0">
              <a:buNone/>
            </a:pPr>
            <a:endParaRPr lang="en-GB" sz="16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sz="1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3. Identify </a:t>
            </a:r>
            <a:r>
              <a:rPr lang="en-GB" sz="1600" dirty="0">
                <a:solidFill>
                  <a:srgbClr val="0000FF"/>
                </a:solidFill>
                <a:latin typeface="Lucida Sans" panose="020B0602030504020204" pitchFamily="34" charset="0"/>
              </a:rPr>
              <a:t>and analyse, in depth, their own role in encouraging and supporting children’s language and literacy</a:t>
            </a:r>
            <a:r>
              <a:rPr lang="en-GB" sz="1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;</a:t>
            </a:r>
          </a:p>
          <a:p>
            <a:pPr marL="0" indent="0">
              <a:buNone/>
            </a:pPr>
            <a:endParaRPr lang="en-GB" sz="16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sz="1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4. Organise </a:t>
            </a:r>
            <a:r>
              <a:rPr lang="en-GB" sz="1600" dirty="0">
                <a:solidFill>
                  <a:srgbClr val="0000FF"/>
                </a:solidFill>
                <a:latin typeface="Lucida Sans" panose="020B0602030504020204" pitchFamily="34" charset="0"/>
              </a:rPr>
              <a:t>their knowledge and learning through use of a range of information resources, and present their work at the appropriate level.</a:t>
            </a:r>
            <a:endParaRPr lang="en-US" sz="16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eaLnBrk="1" hangingPunct="1"/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7434558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831626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en-GB" altLang="cy-GB" sz="3600" dirty="0" err="1" smtClean="0">
                <a:latin typeface="Lucida Sans" panose="020B0602030504020204" pitchFamily="34" charset="0"/>
              </a:rPr>
              <a:t>Meysydd</a:t>
            </a:r>
            <a:r>
              <a:rPr lang="en-GB" altLang="cy-GB" sz="3600" dirty="0" smtClean="0">
                <a:latin typeface="Lucida Sans" panose="020B0602030504020204" pitchFamily="34" charset="0"/>
              </a:rPr>
              <a:t> </a:t>
            </a:r>
            <a:r>
              <a:rPr lang="en-GB" altLang="cy-GB" sz="3600" dirty="0" err="1" smtClean="0">
                <a:latin typeface="Lucida Sans" panose="020B0602030504020204" pitchFamily="34" charset="0"/>
              </a:rPr>
              <a:t>astudiaeth</a:t>
            </a:r>
            <a:r>
              <a:rPr lang="en-GB" altLang="cy-GB" sz="3600" dirty="0" smtClean="0">
                <a:latin typeface="Lucida Sans" panose="020B0602030504020204" pitchFamily="34" charset="0"/>
              </a:rPr>
              <a:t/>
            </a:r>
            <a:br>
              <a:rPr lang="en-GB" altLang="cy-GB" sz="3600" dirty="0" smtClean="0">
                <a:latin typeface="Lucida Sans" panose="020B0602030504020204" pitchFamily="34" charset="0"/>
              </a:rPr>
            </a:br>
            <a:r>
              <a:rPr lang="en-GB" altLang="cy-GB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Topics to be studied</a:t>
            </a:r>
          </a:p>
        </p:txBody>
      </p:sp>
      <p:sp>
        <p:nvSpPr>
          <p:cNvPr id="14339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628650" y="1340768"/>
            <a:ext cx="3886200" cy="4104457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cy-GB" altLang="cy-GB" sz="2400" dirty="0" smtClean="0">
                <a:latin typeface="Lucida Sans" panose="020B0602030504020204" pitchFamily="34" charset="0"/>
              </a:rPr>
              <a:t>Camau caffael iaith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sz="2400" dirty="0" smtClean="0">
                <a:latin typeface="Lucida Sans" panose="020B0602030504020204" pitchFamily="34" charset="0"/>
              </a:rPr>
              <a:t>Llythrennedd cynnar – llafaredd, darllen, ysgrifennu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sz="2400" dirty="0" smtClean="0">
                <a:latin typeface="Lucida Sans" panose="020B0602030504020204" pitchFamily="34" charset="0"/>
              </a:rPr>
              <a:t>Damcaniaethau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sz="2400" dirty="0" smtClean="0">
                <a:solidFill>
                  <a:srgbClr val="000000"/>
                </a:solidFill>
                <a:latin typeface="Lucida Sans" panose="020B0602030504020204" pitchFamily="34" charset="0"/>
              </a:rPr>
              <a:t>Oedi iaith a chyfathrebu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sz="2400" dirty="0" smtClean="0">
                <a:solidFill>
                  <a:srgbClr val="000000"/>
                </a:solidFill>
                <a:latin typeface="Lucida Sans" panose="020B0602030504020204" pitchFamily="34" charset="0"/>
              </a:rPr>
              <a:t>Anghenion dysgu ychwanegol</a:t>
            </a:r>
            <a:endParaRPr lang="cy-GB" altLang="cy-GB" sz="2000" dirty="0" smtClean="0">
              <a:solidFill>
                <a:srgbClr val="000000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cy-GB" altLang="cy-GB" sz="2400" dirty="0" smtClean="0">
                <a:latin typeface="Lucida Sans" panose="020B0602030504020204" pitchFamily="34" charset="0"/>
              </a:rPr>
              <a:t>Rôl yr oedolyn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sz="2400" dirty="0" smtClean="0">
                <a:latin typeface="Lucida Sans" panose="020B0602030504020204" pitchFamily="34" charset="0"/>
              </a:rPr>
              <a:t>Sgiliau adrodd stori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sz="2400" dirty="0" smtClean="0">
                <a:latin typeface="Lucida Sans" panose="020B0602030504020204" pitchFamily="34" charset="0"/>
              </a:rPr>
              <a:t>Hwiangerddi</a:t>
            </a:r>
          </a:p>
        </p:txBody>
      </p:sp>
      <p:sp>
        <p:nvSpPr>
          <p:cNvPr id="14340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629150" y="1340769"/>
            <a:ext cx="3886200" cy="4104456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cy-GB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Stages of language acquisition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Early literacy – </a:t>
            </a:r>
            <a:r>
              <a:rPr lang="en-GB" altLang="cy-GB" sz="2400" dirty="0" err="1" smtClean="0">
                <a:solidFill>
                  <a:srgbClr val="0000FF"/>
                </a:solidFill>
                <a:latin typeface="Lucida Sans" panose="020B0602030504020204" pitchFamily="34" charset="0"/>
              </a:rPr>
              <a:t>oracy</a:t>
            </a:r>
            <a:r>
              <a:rPr lang="en-GB" altLang="cy-GB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, reading, writing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Theories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Language and communication delay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Additional learning needs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Role of the adult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Storytelling skills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Nursery rhymes</a:t>
            </a:r>
          </a:p>
        </p:txBody>
      </p:sp>
    </p:spTree>
    <p:extLst>
      <p:ext uri="{BB962C8B-B14F-4D97-AF65-F5344CB8AC3E}">
        <p14:creationId xmlns:p14="http://schemas.microsoft.com/office/powerpoint/2010/main" val="3376208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4"/>
          <p:cNvSpPr>
            <a:spLocks noGrp="1" noChangeArrowheads="1"/>
          </p:cNvSpPr>
          <p:nvPr>
            <p:ph type="title"/>
          </p:nvPr>
        </p:nvSpPr>
        <p:spPr>
          <a:xfrm>
            <a:off x="381000" y="188640"/>
            <a:ext cx="8229600" cy="1143000"/>
          </a:xfrm>
        </p:spPr>
        <p:txBody>
          <a:bodyPr/>
          <a:lstStyle/>
          <a:p>
            <a:pPr algn="l" eaLnBrk="1" hangingPunct="1"/>
            <a:r>
              <a:rPr lang="en-GB" altLang="cy-GB" sz="3200" dirty="0" err="1" smtClean="0">
                <a:latin typeface="Lucida Sans" panose="020B0602030504020204" pitchFamily="34" charset="0"/>
              </a:rPr>
              <a:t>Asesiadau</a:t>
            </a:r>
            <a:r>
              <a:rPr lang="en-GB" altLang="cy-GB" sz="3200" dirty="0" smtClean="0">
                <a:latin typeface="Lucida Sans" panose="020B0602030504020204" pitchFamily="34" charset="0"/>
              </a:rPr>
              <a:t/>
            </a:r>
            <a:br>
              <a:rPr lang="en-GB" altLang="cy-GB" sz="3200" dirty="0" smtClean="0">
                <a:latin typeface="Lucida Sans" panose="020B0602030504020204" pitchFamily="34" charset="0"/>
              </a:rPr>
            </a:br>
            <a:r>
              <a:rPr lang="en-GB" altLang="cy-GB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Assessments</a:t>
            </a:r>
          </a:p>
        </p:txBody>
      </p:sp>
      <p:sp>
        <p:nvSpPr>
          <p:cNvPr id="10245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457200" y="1331640"/>
            <a:ext cx="4038600" cy="4794523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lnSpc>
                <a:spcPct val="90000"/>
              </a:lnSpc>
              <a:spcBef>
                <a:spcPts val="0"/>
              </a:spcBef>
              <a:buNone/>
              <a:defRPr/>
            </a:pPr>
            <a:r>
              <a:rPr lang="en-GB" altLang="cy-GB" b="1" dirty="0" err="1" smtClean="0">
                <a:latin typeface="Lucida Sans" panose="020B0602040502020204" pitchFamily="34" charset="0"/>
              </a:rPr>
              <a:t>Asesiad</a:t>
            </a:r>
            <a:r>
              <a:rPr lang="en-GB" altLang="cy-GB" b="1" dirty="0" smtClean="0">
                <a:latin typeface="Lucida Sans" panose="020B0602040502020204" pitchFamily="34" charset="0"/>
              </a:rPr>
              <a:t> A</a:t>
            </a:r>
          </a:p>
          <a:p>
            <a:pPr marL="0" indent="0" eaLnBrk="1" hangingPunct="1">
              <a:lnSpc>
                <a:spcPct val="90000"/>
              </a:lnSpc>
              <a:spcBef>
                <a:spcPts val="0"/>
              </a:spcBef>
              <a:buFontTx/>
              <a:buNone/>
              <a:defRPr/>
            </a:pPr>
            <a:r>
              <a:rPr lang="en-GB" altLang="cy-GB" b="1" dirty="0" err="1" smtClean="0">
                <a:latin typeface="Lucida Sans" panose="020B0602040502020204" pitchFamily="34" charset="0"/>
              </a:rPr>
              <a:t>Astudiaeth</a:t>
            </a:r>
            <a:r>
              <a:rPr lang="en-GB" altLang="cy-GB" b="1" dirty="0" smtClean="0">
                <a:latin typeface="Lucida Sans" panose="020B0602040502020204" pitchFamily="34" charset="0"/>
              </a:rPr>
              <a:t> </a:t>
            </a:r>
            <a:r>
              <a:rPr lang="en-GB" altLang="cy-GB" b="1" dirty="0" err="1" smtClean="0">
                <a:latin typeface="Lucida Sans" panose="020B0602040502020204" pitchFamily="34" charset="0"/>
              </a:rPr>
              <a:t>iaith</a:t>
            </a:r>
            <a:r>
              <a:rPr lang="en-GB" altLang="cy-GB" b="1" dirty="0" smtClean="0">
                <a:latin typeface="Lucida Sans" panose="020B0602040502020204" pitchFamily="34" charset="0"/>
              </a:rPr>
              <a:t> (100%)</a:t>
            </a:r>
          </a:p>
          <a:p>
            <a:pPr marL="0" indent="0" eaLnBrk="1" hangingPunct="1">
              <a:lnSpc>
                <a:spcPct val="90000"/>
              </a:lnSpc>
              <a:spcBef>
                <a:spcPts val="0"/>
              </a:spcBef>
              <a:buFontTx/>
              <a:buNone/>
              <a:defRPr/>
            </a:pPr>
            <a:endParaRPr lang="en-GB" altLang="cy-GB" b="1" dirty="0">
              <a:latin typeface="Lucida Sans" panose="020B0602040502020204" pitchFamily="34" charset="0"/>
            </a:endParaRPr>
          </a:p>
          <a:p>
            <a:pPr eaLnBrk="1" hangingPunct="1">
              <a:spcBef>
                <a:spcPts val="0"/>
              </a:spcBef>
              <a:defRPr/>
            </a:pPr>
            <a:r>
              <a:rPr lang="en-GB" altLang="cy-GB" dirty="0" smtClean="0">
                <a:latin typeface="Lucida Sans" panose="020B0602040502020204" pitchFamily="34" charset="0"/>
              </a:rPr>
              <a:t>28.11.20</a:t>
            </a: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altLang="cy-GB" dirty="0" smtClean="0">
              <a:latin typeface="Lucida Sans" panose="020B0602040502020204" pitchFamily="34" charset="0"/>
            </a:endParaRPr>
          </a:p>
          <a:p>
            <a:pPr eaLnBrk="1" hangingPunct="1">
              <a:spcBef>
                <a:spcPts val="0"/>
              </a:spcBef>
              <a:defRPr/>
            </a:pPr>
            <a:r>
              <a:rPr lang="en-GB" altLang="cy-GB" dirty="0" smtClean="0">
                <a:latin typeface="Lucida Sans" panose="020B0602040502020204" pitchFamily="34" charset="0"/>
              </a:rPr>
              <a:t>23:59yh</a:t>
            </a: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altLang="cy-GB" dirty="0" smtClean="0">
              <a:latin typeface="Lucida Sans" panose="020B0602040502020204" pitchFamily="34" charset="0"/>
            </a:endParaRPr>
          </a:p>
          <a:p>
            <a:pPr eaLnBrk="1" hangingPunct="1">
              <a:spcBef>
                <a:spcPts val="0"/>
              </a:spcBef>
              <a:defRPr/>
            </a:pPr>
            <a:r>
              <a:rPr lang="en-GB" altLang="cy-GB" dirty="0" err="1" smtClean="0">
                <a:latin typeface="Lucida Sans" panose="020B0602040502020204" pitchFamily="34" charset="0"/>
              </a:rPr>
              <a:t>Recordiadau</a:t>
            </a:r>
            <a:r>
              <a:rPr lang="en-GB" altLang="cy-GB" dirty="0" smtClean="0">
                <a:latin typeface="Lucida Sans" panose="020B0602040502020204" pitchFamily="34" charset="0"/>
              </a:rPr>
              <a:t> </a:t>
            </a:r>
            <a:r>
              <a:rPr lang="en-GB" altLang="cy-GB" dirty="0" err="1" smtClean="0">
                <a:latin typeface="Lucida Sans" panose="020B0602040502020204" pitchFamily="34" charset="0"/>
              </a:rPr>
              <a:t>ar</a:t>
            </a:r>
            <a:r>
              <a:rPr lang="en-GB" altLang="cy-GB" dirty="0" smtClean="0">
                <a:latin typeface="Lucida Sans" panose="020B0602040502020204" pitchFamily="34" charset="0"/>
              </a:rPr>
              <a:t> OneDrive</a:t>
            </a:r>
          </a:p>
          <a:p>
            <a:pPr eaLnBrk="1" hangingPunct="1">
              <a:spcBef>
                <a:spcPts val="0"/>
              </a:spcBef>
              <a:defRPr/>
            </a:pPr>
            <a:r>
              <a:rPr lang="en-GB" altLang="cy-GB" dirty="0" err="1" smtClean="0">
                <a:latin typeface="Lucida Sans" panose="020B0602040502020204" pitchFamily="34" charset="0"/>
              </a:rPr>
              <a:t>Rhestr</a:t>
            </a:r>
            <a:r>
              <a:rPr lang="en-GB" altLang="cy-GB" dirty="0" smtClean="0">
                <a:latin typeface="Lucida Sans" panose="020B0602040502020204" pitchFamily="34" charset="0"/>
              </a:rPr>
              <a:t> </a:t>
            </a:r>
            <a:r>
              <a:rPr lang="en-GB" altLang="cy-GB" dirty="0" err="1" smtClean="0">
                <a:latin typeface="Lucida Sans" panose="020B0602040502020204" pitchFamily="34" charset="0"/>
              </a:rPr>
              <a:t>cyfeirnodi</a:t>
            </a:r>
            <a:r>
              <a:rPr lang="en-GB" altLang="cy-GB" dirty="0" smtClean="0">
                <a:latin typeface="Lucida Sans" panose="020B0602040502020204" pitchFamily="34" charset="0"/>
              </a:rPr>
              <a:t> </a:t>
            </a:r>
            <a:r>
              <a:rPr lang="en-GB" altLang="cy-GB" dirty="0" err="1" smtClean="0">
                <a:latin typeface="Lucida Sans" panose="020B0602040502020204" pitchFamily="34" charset="0"/>
              </a:rPr>
              <a:t>ar</a:t>
            </a:r>
            <a:r>
              <a:rPr lang="en-GB" altLang="cy-GB" dirty="0" smtClean="0">
                <a:latin typeface="Lucida Sans" panose="020B0602040502020204" pitchFamily="34" charset="0"/>
              </a:rPr>
              <a:t> </a:t>
            </a:r>
            <a:r>
              <a:rPr lang="en-GB" altLang="cy-GB" dirty="0" err="1" smtClean="0">
                <a:latin typeface="Lucida Sans" panose="020B0602040502020204" pitchFamily="34" charset="0"/>
              </a:rPr>
              <a:t>Turnitin</a:t>
            </a:r>
            <a:endParaRPr lang="en-GB" altLang="cy-GB" dirty="0" smtClean="0">
              <a:latin typeface="Lucida Sans" panose="020B0602040502020204" pitchFamily="34" charset="0"/>
            </a:endParaRPr>
          </a:p>
          <a:p>
            <a:pPr marL="457200" lvl="1" indent="0" eaLnBrk="1" hangingPunct="1">
              <a:lnSpc>
                <a:spcPct val="90000"/>
              </a:lnSpc>
              <a:buFontTx/>
              <a:buNone/>
              <a:defRPr/>
            </a:pPr>
            <a:endParaRPr lang="en-GB" altLang="cy-GB" sz="2600" b="1" dirty="0" smtClean="0">
              <a:latin typeface="Lucida Sans" panose="020B0602040502020204" pitchFamily="34" charset="0"/>
            </a:endParaRPr>
          </a:p>
          <a:p>
            <a:pPr marL="0" indent="0" eaLnBrk="1" hangingPunct="1">
              <a:lnSpc>
                <a:spcPct val="90000"/>
              </a:lnSpc>
              <a:buNone/>
              <a:defRPr/>
            </a:pPr>
            <a:endParaRPr lang="en-GB" altLang="cy-GB" sz="3000" b="1" dirty="0" smtClean="0"/>
          </a:p>
        </p:txBody>
      </p:sp>
      <p:sp>
        <p:nvSpPr>
          <p:cNvPr id="10246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4648200" y="1331640"/>
            <a:ext cx="4316288" cy="4794523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lnSpc>
                <a:spcPct val="90000"/>
              </a:lnSpc>
              <a:buNone/>
              <a:defRPr/>
            </a:pPr>
            <a:r>
              <a:rPr lang="en-GB" altLang="cy-GB" b="1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Assessment A</a:t>
            </a:r>
          </a:p>
          <a:p>
            <a:pPr marL="0" indent="0"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cy-GB" b="1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Language study (100%)</a:t>
            </a:r>
          </a:p>
          <a:p>
            <a:pPr marL="457200" lvl="1" indent="0" eaLnBrk="1" hangingPunct="1">
              <a:lnSpc>
                <a:spcPct val="90000"/>
              </a:lnSpc>
              <a:buFontTx/>
              <a:buNone/>
              <a:defRPr/>
            </a:pPr>
            <a:endParaRPr lang="en-GB" altLang="cy-GB" sz="2800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cy-GB" sz="28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28.11.20</a:t>
            </a: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endParaRPr lang="en-GB" altLang="cy-GB" sz="2800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cy-GB" sz="28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23:59pm</a:t>
            </a: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endParaRPr lang="en-GB" altLang="cy-GB" sz="2800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cy-GB" sz="28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Recordings on OneDrive</a:t>
            </a: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cy-GB" sz="28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Reference list on </a:t>
            </a:r>
            <a:r>
              <a:rPr lang="en-GB" altLang="cy-GB" sz="2800" dirty="0" err="1" smtClean="0">
                <a:solidFill>
                  <a:srgbClr val="0000FF"/>
                </a:solidFill>
                <a:latin typeface="Lucida Sans" panose="020B0602040502020204" pitchFamily="34" charset="0"/>
              </a:rPr>
              <a:t>Turnitin</a:t>
            </a:r>
            <a:endParaRPr lang="en-GB" altLang="cy-GB" sz="2800" dirty="0" smtClean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marL="457200" lvl="1" indent="0" eaLnBrk="1" hangingPunct="1">
              <a:lnSpc>
                <a:spcPct val="90000"/>
              </a:lnSpc>
              <a:buFontTx/>
              <a:buNone/>
              <a:defRPr/>
            </a:pPr>
            <a:endParaRPr lang="en-GB" altLang="cy-GB" sz="2600" dirty="0" smtClean="0">
              <a:solidFill>
                <a:srgbClr val="0000FF"/>
              </a:solidFill>
              <a:latin typeface="Lucida Sans" panose="020B06020405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49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cy-GB" dirty="0" smtClean="0">
                <a:latin typeface="Lucida Sans" panose="020B0602030504020204" pitchFamily="34" charset="0"/>
              </a:rPr>
              <a:t>EAEE5004C</a:t>
            </a:r>
            <a:r>
              <a:rPr lang="en-GB" altLang="cy-GB" dirty="0">
                <a:latin typeface="Lucida Sans" panose="020B0602030504020204" pitchFamily="34" charset="0"/>
              </a:rPr>
              <a:t/>
            </a:r>
            <a:br>
              <a:rPr lang="en-GB" altLang="cy-GB" dirty="0">
                <a:latin typeface="Lucida Sans" panose="020B0602030504020204" pitchFamily="34" charset="0"/>
              </a:rPr>
            </a:br>
            <a:r>
              <a:rPr lang="en-GB" altLang="cy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EAEE5004</a:t>
            </a:r>
            <a:endParaRPr lang="en-GB" dirty="0"/>
          </a:p>
        </p:txBody>
      </p:sp>
      <p:sp>
        <p:nvSpPr>
          <p:cNvPr id="4099" name="Rectangle 4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sz="24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57200" y="1535113"/>
            <a:ext cx="4040188" cy="4054127"/>
          </a:xfrm>
        </p:spPr>
        <p:txBody>
          <a:bodyPr/>
          <a:lstStyle/>
          <a:p>
            <a:pPr marL="0" indent="0">
              <a:buNone/>
            </a:pPr>
            <a:endParaRPr lang="cy-GB" sz="3600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cy-GB" sz="3600" b="1" dirty="0" smtClean="0">
                <a:latin typeface="Lucida Sans" panose="020B0602030504020204" pitchFamily="34" charset="0"/>
              </a:rPr>
              <a:t>Canllawiau </a:t>
            </a:r>
            <a:r>
              <a:rPr lang="cy-GB" sz="3600" b="1" dirty="0">
                <a:latin typeface="Lucida Sans" panose="020B0602030504020204" pitchFamily="34" charset="0"/>
              </a:rPr>
              <a:t>Asesiad </a:t>
            </a:r>
          </a:p>
          <a:p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4645025" y="1535113"/>
            <a:ext cx="4041775" cy="4054127"/>
          </a:xfrm>
        </p:spPr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y-GB" sz="3600" b="1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Assessment </a:t>
            </a:r>
            <a:r>
              <a:rPr lang="cy-GB" sz="3600" b="1" dirty="0" err="1">
                <a:solidFill>
                  <a:srgbClr val="0000FF"/>
                </a:solidFill>
                <a:latin typeface="Lucida Sans" panose="020B0602030504020204" pitchFamily="34" charset="0"/>
              </a:rPr>
              <a:t>Guidance</a:t>
            </a:r>
            <a:endParaRPr lang="cy-GB" sz="3600" b="1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47795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rmAutofit fontScale="90000"/>
          </a:bodyPr>
          <a:lstStyle/>
          <a:p>
            <a:r>
              <a:rPr lang="en-GB" altLang="cy-GB" dirty="0" err="1" smtClean="0">
                <a:latin typeface="Lucida Sans" panose="020B0602030504020204" pitchFamily="34" charset="0"/>
              </a:rPr>
              <a:t>Disgrifiad</a:t>
            </a:r>
            <a:r>
              <a:rPr lang="en-GB" altLang="cy-GB" dirty="0" smtClean="0">
                <a:latin typeface="Lucida Sans" panose="020B0602030504020204" pitchFamily="34" charset="0"/>
              </a:rPr>
              <a:t> </a:t>
            </a:r>
            <a:r>
              <a:rPr lang="en-GB" altLang="cy-GB" dirty="0" err="1" smtClean="0">
                <a:latin typeface="Lucida Sans" panose="020B0602030504020204" pitchFamily="34" charset="0"/>
              </a:rPr>
              <a:t>o’r</a:t>
            </a:r>
            <a:r>
              <a:rPr lang="en-GB" altLang="cy-GB" dirty="0" smtClean="0">
                <a:latin typeface="Lucida Sans" panose="020B0602030504020204" pitchFamily="34" charset="0"/>
              </a:rPr>
              <a:t> </a:t>
            </a:r>
            <a:r>
              <a:rPr lang="en-GB" altLang="cy-GB" dirty="0" err="1" smtClean="0">
                <a:latin typeface="Lucida Sans" panose="020B0602030504020204" pitchFamily="34" charset="0"/>
              </a:rPr>
              <a:t>aseiniad</a:t>
            </a:r>
            <a:r>
              <a:rPr lang="en-GB" altLang="cy-GB" dirty="0" smtClean="0">
                <a:latin typeface="Lucida Sans" panose="020B0602030504020204" pitchFamily="34" charset="0"/>
              </a:rPr>
              <a:t> </a:t>
            </a:r>
            <a:r>
              <a:rPr lang="en-GB" altLang="cy-GB" dirty="0">
                <a:latin typeface="Lucida Sans" panose="020B0602030504020204" pitchFamily="34" charset="0"/>
              </a:rPr>
              <a:t/>
            </a:r>
            <a:br>
              <a:rPr lang="en-GB" altLang="cy-GB" dirty="0">
                <a:latin typeface="Lucida Sans" panose="020B0602030504020204" pitchFamily="34" charset="0"/>
              </a:rPr>
            </a:br>
            <a:r>
              <a:rPr lang="en-GB" altLang="cy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Description of the assignment</a:t>
            </a:r>
            <a:endParaRPr lang="en-GB" dirty="0"/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sz="24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228600" y="1535113"/>
            <a:ext cx="3811588" cy="4054475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y-GB" sz="3600" dirty="0" smtClean="0">
                <a:latin typeface="Lucida Sans" panose="020B0602030504020204" pitchFamily="34" charset="0"/>
              </a:rPr>
              <a:t>Cynhyrchwch </a:t>
            </a:r>
            <a:r>
              <a:rPr lang="cy-GB" sz="3600" dirty="0">
                <a:latin typeface="Lucida Sans" panose="020B0602030504020204" pitchFamily="34" charset="0"/>
              </a:rPr>
              <a:t>astudiaeth hunan adfyfyriol o’ch iaith eich hunan drwy weithgaredd adrodd stori a fyddai’n addas i blant ifainc. </a:t>
            </a:r>
            <a:endParaRPr lang="cy-GB" sz="3600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cy-GB" sz="3600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cy-GB" sz="3600" dirty="0" smtClean="0">
                <a:latin typeface="Lucida Sans" panose="020B0602030504020204" pitchFamily="34" charset="0"/>
              </a:rPr>
              <a:t>Bydd </a:t>
            </a:r>
            <a:r>
              <a:rPr lang="cy-GB" sz="3600" dirty="0">
                <a:latin typeface="Lucida Sans" panose="020B0602030504020204" pitchFamily="34" charset="0"/>
              </a:rPr>
              <a:t>angen i chi ddangos sut fyddai’r gweithgaredd yn medru hyrwyddo datblygiad iaith a sgiliau llythrennedd cynnar (llafaredd, darllen, ysgrifennu) plant ifainc. 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5102225" y="1535113"/>
            <a:ext cx="3813175" cy="4054475"/>
          </a:xfrm>
        </p:spPr>
        <p:txBody>
          <a:bodyPr>
            <a:normAutofit fontScale="62500" lnSpcReduction="2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Produce </a:t>
            </a:r>
            <a:r>
              <a:rPr lang="en-GB" sz="3600" dirty="0">
                <a:solidFill>
                  <a:srgbClr val="0000FF"/>
                </a:solidFill>
                <a:latin typeface="Lucida Sans" panose="020B0602030504020204" pitchFamily="34" charset="0"/>
              </a:rPr>
              <a:t>a self-reflective study of your language through a story telling activity which </a:t>
            </a:r>
            <a:r>
              <a:rPr lang="en-GB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would be </a:t>
            </a:r>
            <a:r>
              <a:rPr lang="en-GB" sz="3600" dirty="0">
                <a:solidFill>
                  <a:srgbClr val="0000FF"/>
                </a:solidFill>
                <a:latin typeface="Lucida Sans" panose="020B0602030504020204" pitchFamily="34" charset="0"/>
              </a:rPr>
              <a:t>appropriate for young children. </a:t>
            </a:r>
            <a:endParaRPr lang="en-GB" sz="36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sz="36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You </a:t>
            </a:r>
            <a:r>
              <a:rPr lang="en-GB" sz="3600" dirty="0">
                <a:solidFill>
                  <a:srgbClr val="0000FF"/>
                </a:solidFill>
                <a:latin typeface="Lucida Sans" panose="020B0602030504020204" pitchFamily="34" charset="0"/>
              </a:rPr>
              <a:t>will need to demonstrate how the activity could </a:t>
            </a:r>
            <a:r>
              <a:rPr lang="en-GB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promote </a:t>
            </a:r>
            <a:r>
              <a:rPr lang="en-GB" sz="3600" dirty="0">
                <a:solidFill>
                  <a:srgbClr val="0000FF"/>
                </a:solidFill>
                <a:latin typeface="Lucida Sans" panose="020B0602030504020204" pitchFamily="34" charset="0"/>
              </a:rPr>
              <a:t>babies’ and young children’s language development and early literacy skills (</a:t>
            </a:r>
            <a:r>
              <a:rPr lang="en-GB" sz="3600" dirty="0" err="1">
                <a:solidFill>
                  <a:srgbClr val="0000FF"/>
                </a:solidFill>
                <a:latin typeface="Lucida Sans" panose="020B0602030504020204" pitchFamily="34" charset="0"/>
              </a:rPr>
              <a:t>oracy</a:t>
            </a:r>
            <a:r>
              <a:rPr lang="en-GB" sz="3600" dirty="0">
                <a:solidFill>
                  <a:srgbClr val="0000FF"/>
                </a:solidFill>
                <a:latin typeface="Lucida Sans" panose="020B0602030504020204" pitchFamily="34" charset="0"/>
              </a:rPr>
              <a:t>, </a:t>
            </a:r>
            <a:r>
              <a:rPr lang="en-GB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       </a:t>
            </a:r>
            <a:r>
              <a:rPr lang="en-GB" sz="3600" dirty="0">
                <a:solidFill>
                  <a:srgbClr val="0000FF"/>
                </a:solidFill>
                <a:latin typeface="Lucida Sans" panose="020B0602030504020204" pitchFamily="34" charset="0"/>
              </a:rPr>
              <a:t>reading, writing).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328505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rmAutofit fontScale="90000"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Ystyriaethau ymarferol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/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Practical implications</a:t>
            </a:r>
            <a:endParaRPr lang="en-GB" dirty="0"/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628650" y="1295400"/>
            <a:ext cx="3886200" cy="4881563"/>
          </a:xfrm>
        </p:spPr>
        <p:txBody>
          <a:bodyPr>
            <a:normAutofit fontScale="77500" lnSpcReduction="200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Dewis o stori </a:t>
            </a:r>
            <a:endParaRPr lang="cy-GB" altLang="cy-GB" sz="3600" kern="0" dirty="0" smtClean="0">
              <a:solidFill>
                <a:srgbClr val="000000"/>
              </a:solidFill>
              <a:latin typeface="Lucida Sans" pitchFamily="34" charset="0"/>
              <a:ea typeface="ＭＳ Ｐゴシック" pitchFamily="34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Lleoliad</a:t>
            </a:r>
            <a:endParaRPr lang="cy-GB" altLang="cy-GB" sz="3600" kern="0" dirty="0">
              <a:solidFill>
                <a:srgbClr val="000000"/>
              </a:solidFill>
              <a:latin typeface="Lucida Sans" pitchFamily="34" charset="0"/>
              <a:ea typeface="ＭＳ Ｐゴシック" pitchFamily="34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Cyfarpar </a:t>
            </a:r>
            <a:r>
              <a:rPr lang="cy-GB" alt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recordio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Cydweddoldeb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Sain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2 </a:t>
            </a: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recordiad i’w cyflwyno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Rhestr o gyfeiriadau i’w </a:t>
            </a:r>
            <a:r>
              <a:rPr lang="cy-GB" alt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gyflwyno</a:t>
            </a:r>
            <a:endParaRPr lang="cy-GB" altLang="cy-GB" sz="3600" kern="0" dirty="0">
              <a:solidFill>
                <a:srgbClr val="000000"/>
              </a:solidFill>
              <a:latin typeface="Lucida Sans" pitchFamily="34" charset="0"/>
              <a:ea typeface="ＭＳ Ｐゴシック" pitchFamily="34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Manylion cyflwyno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sz="24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y-GB" sz="3600" dirty="0" smtClean="0">
              <a:latin typeface="Lucida Sans" panose="020B0602030504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5102225" y="1295401"/>
            <a:ext cx="4041775" cy="4294188"/>
          </a:xfrm>
        </p:spPr>
        <p:txBody>
          <a:bodyPr>
            <a:normAutofit fontScale="77500" lnSpcReduction="200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Choice of story </a:t>
            </a:r>
            <a:endParaRPr lang="en-GB" altLang="cy-GB" sz="3600" kern="0" dirty="0" smtClean="0">
              <a:solidFill>
                <a:srgbClr val="0000FF"/>
              </a:solidFill>
              <a:latin typeface="Lucida Sans" pitchFamily="34" charset="0"/>
              <a:ea typeface="ＭＳ Ｐゴシック" pitchFamily="34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 smtClean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Location</a:t>
            </a:r>
            <a:endParaRPr lang="en-GB" altLang="cy-GB" sz="3600" kern="0" dirty="0">
              <a:solidFill>
                <a:srgbClr val="0000FF"/>
              </a:solidFill>
              <a:latin typeface="Lucida Sans" pitchFamily="34" charset="0"/>
              <a:ea typeface="ＭＳ Ｐゴシック" pitchFamily="34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Recording </a:t>
            </a:r>
            <a:r>
              <a:rPr lang="en-GB" altLang="cy-GB" sz="3600" kern="0" dirty="0" smtClean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equipment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 smtClean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Compatibility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 smtClean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Volume</a:t>
            </a:r>
            <a:endParaRPr lang="en-GB" altLang="cy-GB" sz="3600" kern="0" dirty="0">
              <a:solidFill>
                <a:srgbClr val="0000FF"/>
              </a:solidFill>
              <a:latin typeface="Lucida Sans" pitchFamily="34" charset="0"/>
              <a:ea typeface="ＭＳ Ｐゴシック" pitchFamily="34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2 recordings to be submitted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Reference list to be </a:t>
            </a:r>
            <a:r>
              <a:rPr lang="en-GB" altLang="cy-GB" sz="3600" kern="0" dirty="0" smtClean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submitted</a:t>
            </a:r>
            <a:endParaRPr lang="en-GB" altLang="cy-GB" sz="3600" kern="0" dirty="0">
              <a:solidFill>
                <a:srgbClr val="0000FF"/>
              </a:solidFill>
              <a:latin typeface="Lucida Sans" pitchFamily="34" charset="0"/>
              <a:ea typeface="ＭＳ Ｐゴシック" pitchFamily="34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Sub</a:t>
            </a:r>
            <a:r>
              <a:rPr lang="en-GB" sz="3600" kern="0" dirty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mission details</a:t>
            </a:r>
            <a:endParaRPr lang="cy-GB" sz="3600" dirty="0"/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320737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9274"/>
          </a:xfrm>
        </p:spPr>
        <p:txBody>
          <a:bodyPr>
            <a:normAutofit fontScale="90000"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Yr asesiad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/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The assessment</a:t>
            </a:r>
            <a:endParaRPr lang="en-GB" dirty="0"/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152400" y="1219200"/>
            <a:ext cx="4648200" cy="4876800"/>
          </a:xfrm>
        </p:spPr>
        <p:txBody>
          <a:bodyPr>
            <a:normAutofit fontScale="62500" lnSpcReduction="200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Recordio’r weithgaredd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Dadansoddi eich recordiad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Ffocysu ar eich gallu </a:t>
            </a:r>
            <a:r>
              <a:rPr lang="cy-GB" altLang="cy-GB" sz="3600" b="1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CHI</a:t>
            </a: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 fel storïwr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Meddyliwch sut y gall eich gweithgaredd hyrwyddo </a:t>
            </a:r>
            <a:r>
              <a:rPr lang="cy-GB" alt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agweddau </a:t>
            </a: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o lythrennedd – llafaredd, darllen </a:t>
            </a:r>
            <a:r>
              <a:rPr lang="cy-GB" alt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ac ysgrifennu</a:t>
            </a:r>
            <a:endParaRPr lang="cy-GB" altLang="cy-GB" sz="3600" kern="0" dirty="0">
              <a:solidFill>
                <a:srgbClr val="000000"/>
              </a:solidFill>
              <a:latin typeface="Lucida Sans" pitchFamily="34" charset="0"/>
              <a:ea typeface="ＭＳ Ｐゴシック" pitchFamily="34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Dadansoddi eich cryfderau a’ch gwendidau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Cysylltu eich dadansoddiad gyda damcaniaeth ac ymchwil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Recordio eich hunan yn dadansoddi ar fideo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sz="24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cy-GB" sz="3600" dirty="0" smtClean="0">
              <a:latin typeface="Lucida Sans" panose="020B0602030504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724400" y="1295400"/>
            <a:ext cx="4343400" cy="4572000"/>
          </a:xfrm>
        </p:spPr>
        <p:txBody>
          <a:bodyPr>
            <a:normAutofit fontScale="62500" lnSpcReduction="200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 smtClean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Record your activity</a:t>
            </a:r>
            <a:endParaRPr lang="en-GB" altLang="cy-GB" sz="3600" kern="0" dirty="0">
              <a:solidFill>
                <a:srgbClr val="0000FF"/>
              </a:solidFill>
              <a:latin typeface="Lucida Sans" pitchFamily="34" charset="0"/>
              <a:ea typeface="ＭＳ Ｐゴシック" pitchFamily="34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Analyse your recording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Focus on </a:t>
            </a:r>
            <a:r>
              <a:rPr lang="en-GB" altLang="cy-GB" sz="3600" b="1" kern="0" dirty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YOUR</a:t>
            </a:r>
            <a:r>
              <a:rPr lang="en-GB" altLang="cy-GB" sz="3600" kern="0" dirty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 ability as a storyteller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Think how your activity can promote </a:t>
            </a:r>
            <a:r>
              <a:rPr lang="en-GB" altLang="cy-GB" sz="3600" kern="0" dirty="0" smtClean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aspects </a:t>
            </a:r>
            <a:r>
              <a:rPr lang="en-GB" altLang="cy-GB" sz="3600" kern="0" dirty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of literacy – </a:t>
            </a:r>
            <a:r>
              <a:rPr lang="en-GB" altLang="cy-GB" sz="3600" kern="0" dirty="0" err="1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oracy</a:t>
            </a:r>
            <a:r>
              <a:rPr lang="en-GB" altLang="cy-GB" sz="3600" kern="0" dirty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, reading </a:t>
            </a:r>
            <a:r>
              <a:rPr lang="en-GB" altLang="cy-GB" sz="3600" kern="0" dirty="0" smtClean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and </a:t>
            </a:r>
            <a:r>
              <a:rPr lang="en-GB" altLang="cy-GB" sz="3600" kern="0" dirty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writing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Analyse your strengths and weaknesses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Link your analysis to theory and research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Record yourself analysing on video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904016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 smtClean="0">
                <a:latin typeface="Lucida Sans" panose="020B0602030504020204" pitchFamily="34" charset="0"/>
              </a:rPr>
              <a:t>Strwythur</a:t>
            </a:r>
            <a:r>
              <a:rPr lang="en-GB" sz="3600" dirty="0" smtClean="0">
                <a:latin typeface="Lucida Sans" panose="020B0602030504020204" pitchFamily="34" charset="0"/>
              </a:rPr>
              <a:t/>
            </a:r>
            <a:br>
              <a:rPr lang="en-GB" sz="3600" dirty="0" smtClean="0">
                <a:latin typeface="Lucida Sans" panose="020B0602030504020204" pitchFamily="34" charset="0"/>
              </a:rPr>
            </a:br>
            <a:r>
              <a:rPr lang="en-GB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Structure</a:t>
            </a:r>
            <a:endParaRPr lang="en-GB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690689"/>
            <a:ext cx="3886200" cy="3871911"/>
          </a:xfrm>
        </p:spPr>
        <p:txBody>
          <a:bodyPr>
            <a:normAutofit fontScale="92500" lnSpcReduction="20000"/>
          </a:bodyPr>
          <a:lstStyle/>
          <a:p>
            <a:r>
              <a:rPr lang="cy-GB" dirty="0" smtClean="0">
                <a:latin typeface="Lucida Sans" panose="020B0602030504020204" pitchFamily="34" charset="0"/>
              </a:rPr>
              <a:t>Cyflwyniad</a:t>
            </a:r>
          </a:p>
          <a:p>
            <a:pPr>
              <a:buFontTx/>
              <a:buChar char="-"/>
            </a:pPr>
            <a:r>
              <a:rPr lang="cy-GB" dirty="0" smtClean="0">
                <a:latin typeface="Lucida Sans" panose="020B0602030504020204" pitchFamily="34" charset="0"/>
              </a:rPr>
              <a:t>Cyflwynwch eich hunan</a:t>
            </a:r>
          </a:p>
          <a:p>
            <a:pPr>
              <a:buFontTx/>
              <a:buChar char="-"/>
            </a:pPr>
            <a:r>
              <a:rPr lang="cy-GB" dirty="0" smtClean="0">
                <a:latin typeface="Lucida Sans" panose="020B0602030504020204" pitchFamily="34" charset="0"/>
              </a:rPr>
              <a:t>Croesawch y gynulleidfa</a:t>
            </a:r>
          </a:p>
          <a:p>
            <a:pPr>
              <a:buFontTx/>
              <a:buChar char="-"/>
            </a:pPr>
            <a:r>
              <a:rPr lang="cy-GB" dirty="0" smtClean="0">
                <a:latin typeface="Lucida Sans" panose="020B0602030504020204" pitchFamily="34" charset="0"/>
              </a:rPr>
              <a:t>Esboniwch pwrpas eich cyflwyniad</a:t>
            </a:r>
          </a:p>
          <a:p>
            <a:pPr>
              <a:buFontTx/>
              <a:buChar char="-"/>
            </a:pPr>
            <a:r>
              <a:rPr lang="cy-GB" dirty="0" smtClean="0">
                <a:latin typeface="Lucida Sans" panose="020B0602030504020204" pitchFamily="34" charset="0"/>
              </a:rPr>
              <a:t>Rhowch trosolwg o’r cynnwys</a:t>
            </a:r>
          </a:p>
          <a:p>
            <a:pPr>
              <a:buFontTx/>
              <a:buChar char="-"/>
            </a:pPr>
            <a:r>
              <a:rPr lang="cy-GB" dirty="0" smtClean="0">
                <a:latin typeface="Lucida Sans" panose="020B0602030504020204" pitchFamily="34" charset="0"/>
              </a:rPr>
              <a:t>Buddion adrodd stori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90689"/>
            <a:ext cx="3886200" cy="4024311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Introduction</a:t>
            </a:r>
          </a:p>
          <a:p>
            <a:pPr>
              <a:buFontTx/>
              <a:buChar char="-"/>
            </a:pP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Introduce yourself</a:t>
            </a:r>
          </a:p>
          <a:p>
            <a:pPr>
              <a:buFontTx/>
              <a:buChar char="-"/>
            </a:pP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Welcome the audience</a:t>
            </a:r>
          </a:p>
          <a:p>
            <a:pPr>
              <a:buFontTx/>
              <a:buChar char="-"/>
            </a:pP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Explain purpose of presentation</a:t>
            </a:r>
          </a:p>
          <a:p>
            <a:pPr>
              <a:buFontTx/>
              <a:buChar char="-"/>
            </a:pP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Overview of structure of content</a:t>
            </a:r>
          </a:p>
          <a:p>
            <a:pPr>
              <a:buFontTx/>
              <a:buChar char="-"/>
            </a:pP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Benefits of storytelling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2463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54074"/>
          </a:xfrm>
        </p:spPr>
        <p:txBody>
          <a:bodyPr>
            <a:normAutofit fontScale="90000"/>
          </a:bodyPr>
          <a:lstStyle/>
          <a:p>
            <a:r>
              <a:rPr lang="en-GB" sz="3600" dirty="0" err="1" smtClean="0">
                <a:latin typeface="Lucida Sans" panose="020B0602030504020204" pitchFamily="34" charset="0"/>
              </a:rPr>
              <a:t>Strwythur</a:t>
            </a:r>
            <a:r>
              <a:rPr lang="en-GB" sz="3600" dirty="0" smtClean="0">
                <a:latin typeface="Lucida Sans" panose="020B0602030504020204" pitchFamily="34" charset="0"/>
              </a:rPr>
              <a:t/>
            </a:r>
            <a:br>
              <a:rPr lang="en-GB" sz="3600" dirty="0" smtClean="0">
                <a:latin typeface="Lucida Sans" panose="020B0602030504020204" pitchFamily="34" charset="0"/>
              </a:rPr>
            </a:br>
            <a:r>
              <a:rPr lang="en-GB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Structure</a:t>
            </a:r>
            <a:endParaRPr lang="en-GB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295401"/>
            <a:ext cx="4210050" cy="4038599"/>
          </a:xfrm>
        </p:spPr>
        <p:txBody>
          <a:bodyPr>
            <a:noAutofit/>
          </a:bodyPr>
          <a:lstStyle/>
          <a:p>
            <a:r>
              <a:rPr lang="cy-GB" sz="2000" dirty="0" smtClean="0">
                <a:latin typeface="Lucida Sans" panose="020B0602030504020204" pitchFamily="34" charset="0"/>
              </a:rPr>
              <a:t>Prif gorff</a:t>
            </a:r>
          </a:p>
          <a:p>
            <a:pPr>
              <a:buFontTx/>
              <a:buChar char="-"/>
            </a:pPr>
            <a:r>
              <a:rPr lang="cy-GB" sz="2000" dirty="0" smtClean="0">
                <a:latin typeface="Lucida Sans" panose="020B0602030504020204" pitchFamily="34" charset="0"/>
              </a:rPr>
              <a:t>3 chanolbwynt</a:t>
            </a:r>
          </a:p>
          <a:p>
            <a:pPr>
              <a:buFontTx/>
              <a:buChar char="-"/>
            </a:pPr>
            <a:r>
              <a:rPr lang="cy-GB" sz="2000" dirty="0" smtClean="0">
                <a:latin typeface="Lucida Sans" panose="020B0602030504020204" pitchFamily="34" charset="0"/>
              </a:rPr>
              <a:t>Dadansoddwch sut mae bob un pwynt yn helpu hyrwyddo llafaredd a sgiliau ysgrifennu a darllen plant</a:t>
            </a:r>
          </a:p>
          <a:p>
            <a:pPr>
              <a:buFontTx/>
              <a:buChar char="-"/>
            </a:pPr>
            <a:r>
              <a:rPr lang="cy-GB" sz="2000" dirty="0" smtClean="0">
                <a:latin typeface="Lucida Sans" panose="020B0602030504020204" pitchFamily="34" charset="0"/>
              </a:rPr>
              <a:t>Cefnogwch gydag ymchwil a damcaniaeth</a:t>
            </a:r>
          </a:p>
          <a:p>
            <a:pPr>
              <a:buFontTx/>
              <a:buChar char="-"/>
            </a:pPr>
            <a:r>
              <a:rPr lang="cy-GB" sz="2000" dirty="0" smtClean="0">
                <a:latin typeface="Lucida Sans" panose="020B0602030504020204" pitchFamily="34" charset="0"/>
              </a:rPr>
              <a:t>Cefnogwch gyda chyfeirnodi ar lafar</a:t>
            </a:r>
          </a:p>
          <a:p>
            <a:pPr>
              <a:buFontTx/>
              <a:buChar char="-"/>
            </a:pPr>
            <a:r>
              <a:rPr lang="cy-GB" sz="2000" dirty="0" smtClean="0">
                <a:latin typeface="Lucida Sans" panose="020B0602030504020204" pitchFamily="34" charset="0"/>
              </a:rPr>
              <a:t>Cefnogwch gydag esiamplau o’ch gweithgaredd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295400"/>
            <a:ext cx="4210050" cy="4191000"/>
          </a:xfrm>
        </p:spPr>
        <p:txBody>
          <a:bodyPr>
            <a:normAutofit/>
          </a:bodyPr>
          <a:lstStyle/>
          <a:p>
            <a:r>
              <a:rPr lang="en-GB" sz="20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Main body</a:t>
            </a:r>
          </a:p>
          <a:p>
            <a:pPr>
              <a:buFontTx/>
              <a:buChar char="-"/>
            </a:pPr>
            <a:r>
              <a:rPr lang="en-GB" sz="20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3 focal points</a:t>
            </a:r>
          </a:p>
          <a:p>
            <a:pPr>
              <a:buFontTx/>
              <a:buChar char="-"/>
            </a:pPr>
            <a:r>
              <a:rPr lang="en-GB" sz="20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Analyse how each focal point helps promote children’s </a:t>
            </a:r>
            <a:r>
              <a:rPr lang="en-GB" sz="2000" dirty="0" err="1" smtClean="0">
                <a:solidFill>
                  <a:srgbClr val="0000FF"/>
                </a:solidFill>
                <a:latin typeface="Lucida Sans" panose="020B0602030504020204" pitchFamily="34" charset="0"/>
              </a:rPr>
              <a:t>oracy</a:t>
            </a:r>
            <a:r>
              <a:rPr lang="en-GB" sz="20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 and writing and reading skills</a:t>
            </a:r>
          </a:p>
          <a:p>
            <a:pPr>
              <a:buFontTx/>
              <a:buChar char="-"/>
            </a:pPr>
            <a:r>
              <a:rPr lang="en-GB" sz="20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Support with research and theory </a:t>
            </a:r>
          </a:p>
          <a:p>
            <a:pPr>
              <a:buFontTx/>
              <a:buChar char="-"/>
            </a:pPr>
            <a:r>
              <a:rPr lang="en-GB" sz="20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Support with verbal references</a:t>
            </a:r>
          </a:p>
          <a:p>
            <a:pPr>
              <a:buFontTx/>
              <a:buChar char="-"/>
            </a:pPr>
            <a:r>
              <a:rPr lang="en-GB" sz="20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Support with examples from your activity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52560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 smtClean="0">
                <a:latin typeface="Lucida Sans" panose="020B0602030504020204" pitchFamily="34" charset="0"/>
              </a:rPr>
              <a:t>Strwythur</a:t>
            </a:r>
            <a:r>
              <a:rPr lang="en-GB" sz="3600" dirty="0" smtClean="0">
                <a:latin typeface="Lucida Sans" panose="020B0602030504020204" pitchFamily="34" charset="0"/>
              </a:rPr>
              <a:t/>
            </a:r>
            <a:br>
              <a:rPr lang="en-GB" sz="3600" dirty="0" smtClean="0">
                <a:latin typeface="Lucida Sans" panose="020B0602030504020204" pitchFamily="34" charset="0"/>
              </a:rPr>
            </a:br>
            <a:r>
              <a:rPr lang="en-GB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Structure</a:t>
            </a:r>
            <a:endParaRPr lang="en-GB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690689"/>
            <a:ext cx="3886200" cy="3871911"/>
          </a:xfrm>
        </p:spPr>
        <p:txBody>
          <a:bodyPr>
            <a:normAutofit/>
          </a:bodyPr>
          <a:lstStyle/>
          <a:p>
            <a:r>
              <a:rPr lang="cy-GB" dirty="0" smtClean="0">
                <a:latin typeface="Lucida Sans" panose="020B0602030504020204" pitchFamily="34" charset="0"/>
              </a:rPr>
              <a:t>Clo</a:t>
            </a:r>
          </a:p>
          <a:p>
            <a:pPr>
              <a:buFontTx/>
              <a:buChar char="-"/>
            </a:pPr>
            <a:r>
              <a:rPr lang="cy-GB" dirty="0" smtClean="0">
                <a:latin typeface="Lucida Sans" panose="020B0602030504020204" pitchFamily="34" charset="0"/>
              </a:rPr>
              <a:t>Crynodeb o’r prif bwyntiau</a:t>
            </a:r>
          </a:p>
          <a:p>
            <a:pPr>
              <a:buFontTx/>
              <a:buChar char="-"/>
            </a:pPr>
            <a:r>
              <a:rPr lang="cy-GB" dirty="0" smtClean="0">
                <a:latin typeface="Lucida Sans" panose="020B0602030504020204" pitchFamily="34" charset="0"/>
              </a:rPr>
              <a:t>Awgrymiadau ar gyfer arfer y dyfodol</a:t>
            </a:r>
          </a:p>
          <a:p>
            <a:pPr>
              <a:buFontTx/>
              <a:buChar char="-"/>
            </a:pPr>
            <a:r>
              <a:rPr lang="cy-GB" dirty="0" smtClean="0">
                <a:latin typeface="Lucida Sans" panose="020B0602030504020204" pitchFamily="34" charset="0"/>
              </a:rPr>
              <a:t>Dim damcaniaeth/</a:t>
            </a:r>
          </a:p>
          <a:p>
            <a:pPr marL="0" indent="0">
              <a:buNone/>
            </a:pPr>
            <a:r>
              <a:rPr lang="cy-GB" dirty="0" smtClean="0">
                <a:latin typeface="Lucida Sans" panose="020B0602030504020204" pitchFamily="34" charset="0"/>
              </a:rPr>
              <a:t>ymchwil newydd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90689"/>
            <a:ext cx="3886200" cy="4024311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Conclusion</a:t>
            </a:r>
          </a:p>
          <a:p>
            <a:pPr>
              <a:buFontTx/>
              <a:buChar char="-"/>
            </a:pP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Summary of main points</a:t>
            </a:r>
          </a:p>
          <a:p>
            <a:pPr>
              <a:buFontTx/>
              <a:buChar char="-"/>
            </a:pP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Suggestions for future practice</a:t>
            </a:r>
          </a:p>
          <a:p>
            <a:pPr>
              <a:buFontTx/>
              <a:buChar char="-"/>
            </a:pP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No new theory/research</a:t>
            </a:r>
          </a:p>
        </p:txBody>
      </p:sp>
    </p:spTree>
    <p:extLst>
      <p:ext uri="{BB962C8B-B14F-4D97-AF65-F5344CB8AC3E}">
        <p14:creationId xmlns:p14="http://schemas.microsoft.com/office/powerpoint/2010/main" val="34635201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15962"/>
          </a:xfrm>
        </p:spPr>
        <p:txBody>
          <a:bodyPr>
            <a:noAutofit/>
          </a:bodyPr>
          <a:lstStyle/>
          <a:p>
            <a:r>
              <a:rPr lang="cy-GB" altLang="cy-GB" sz="35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Yr asesiad</a:t>
            </a:r>
            <a:r>
              <a:rPr lang="en-GB" altLang="cy-GB" sz="35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/>
            </a:r>
            <a:br>
              <a:rPr lang="en-GB" altLang="cy-GB" sz="35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</a:br>
            <a:r>
              <a:rPr lang="en-GB" altLang="cy-GB" sz="3500" kern="0" dirty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The assessment</a:t>
            </a:r>
            <a:endParaRPr lang="en-GB" sz="3500" dirty="0"/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76200" y="1219202"/>
            <a:ext cx="4419600" cy="4370387"/>
          </a:xfrm>
        </p:spPr>
        <p:txBody>
          <a:bodyPr>
            <a:normAutofit fontScale="55000" lnSpcReduction="2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y-GB" altLang="cy-GB" sz="3600" b="1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Lanlwytho 2 recordiad</a:t>
            </a:r>
          </a:p>
          <a:p>
            <a:pPr marL="457200" lvl="0" indent="-457200" eaLnBrk="0" fontAlgn="base" hangingPunct="0">
              <a:spcAft>
                <a:spcPct val="0"/>
              </a:spcAft>
              <a:buAutoNum type="arabicPeriod"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Recordiad adrodd </a:t>
            </a:r>
            <a:r>
              <a:rPr lang="cy-GB" alt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stori</a:t>
            </a:r>
            <a:endParaRPr lang="cy-GB" altLang="cy-GB" sz="3600" kern="0" dirty="0">
              <a:solidFill>
                <a:srgbClr val="000000"/>
              </a:solidFill>
              <a:latin typeface="Lucida Sans" pitchFamily="34" charset="0"/>
              <a:ea typeface="ＭＳ Ｐゴシック" pitchFamily="34" charset="-128"/>
            </a:endParaRPr>
          </a:p>
          <a:p>
            <a:pPr marL="457200" lvl="0" indent="-457200" eaLnBrk="0" fontAlgn="base" hangingPunct="0">
              <a:spcAft>
                <a:spcPct val="0"/>
              </a:spcAft>
              <a:buAutoNum type="arabicPeriod"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Eich dadansoddiad</a:t>
            </a:r>
          </a:p>
          <a:p>
            <a:pPr marL="457200" lvl="0" indent="-457200" eaLnBrk="0" fontAlgn="base" hangingPunct="0">
              <a:spcAft>
                <a:spcPct val="0"/>
              </a:spcAft>
              <a:buAutoNum type="arabicPeriod"/>
            </a:pPr>
            <a:endParaRPr lang="cy-GB" altLang="cy-GB" sz="3600" kern="0" dirty="0">
              <a:solidFill>
                <a:srgbClr val="000000"/>
              </a:solidFill>
              <a:latin typeface="Lucida Sans" pitchFamily="34" charset="0"/>
              <a:ea typeface="ＭＳ Ｐゴシック" pitchFamily="34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y-GB" altLang="cy-GB" sz="3600" b="1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Rhaid </a:t>
            </a:r>
            <a:r>
              <a:rPr lang="cy-GB" altLang="cy-GB" sz="3600" b="1" kern="0" dirty="0" err="1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lanlwytho’r</a:t>
            </a:r>
            <a:r>
              <a:rPr lang="cy-GB" altLang="cy-GB" sz="3600" b="1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 ddau recordiad ar </a:t>
            </a:r>
            <a:r>
              <a:rPr lang="cy-GB" altLang="cy-GB" sz="3600" b="1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ONEDRIVE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y-GB" altLang="cy-GB" sz="3600" b="1" kern="0" dirty="0" smtClean="0">
                <a:solidFill>
                  <a:srgbClr val="FF0000"/>
                </a:solidFill>
                <a:latin typeface="Lucida Sans" pitchFamily="34" charset="0"/>
                <a:ea typeface="ＭＳ Ｐゴシック" pitchFamily="34" charset="-128"/>
              </a:rPr>
              <a:t>RHANNWCH GYDA THÎM Y MODWL</a:t>
            </a:r>
            <a:endParaRPr lang="cy-GB" altLang="cy-GB" sz="3600" b="1" kern="0" dirty="0">
              <a:solidFill>
                <a:srgbClr val="FF0000"/>
              </a:solidFill>
              <a:latin typeface="Lucida Sans" pitchFamily="34" charset="0"/>
              <a:ea typeface="ＭＳ Ｐゴシック" pitchFamily="34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altLang="cy-GB" sz="3600" kern="0" dirty="0">
              <a:solidFill>
                <a:srgbClr val="000000"/>
              </a:solidFill>
              <a:latin typeface="Lucida Sans" pitchFamily="34" charset="0"/>
              <a:ea typeface="ＭＳ Ｐゴシック" pitchFamily="34" charset="-128"/>
            </a:endParaRP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cy-GB" alt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3. Lanlwytho </a:t>
            </a: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eich rhestr o gyfeiriadau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altLang="cy-GB" sz="3600" b="1" kern="0" dirty="0">
              <a:solidFill>
                <a:srgbClr val="000000"/>
              </a:solidFill>
              <a:latin typeface="Lucida Sans" pitchFamily="34" charset="0"/>
              <a:ea typeface="ＭＳ Ｐゴシック" pitchFamily="34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y-GB" altLang="cy-GB" sz="3600" b="1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Rhaid cyflwyno eich rhestr o gyfeiriadau ar TURNITIN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sz="24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cy-GB" sz="3600" dirty="0" smtClean="0">
              <a:latin typeface="Lucida Sans" panose="020B0602030504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219201"/>
            <a:ext cx="4572000" cy="4370388"/>
          </a:xfrm>
        </p:spPr>
        <p:txBody>
          <a:bodyPr>
            <a:normAutofit fontScale="55000" lnSpcReduction="2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sz="3600" b="1" kern="0" dirty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Upload 2 recordings</a:t>
            </a:r>
          </a:p>
          <a:p>
            <a:pPr marL="457200" lvl="0" indent="-457200" eaLnBrk="0" fontAlgn="base" hangingPunct="0">
              <a:spcAft>
                <a:spcPct val="0"/>
              </a:spcAft>
              <a:buAutoNum type="arabicPeriod"/>
            </a:pPr>
            <a:r>
              <a:rPr lang="en-GB" altLang="cy-GB" sz="3600" kern="0" dirty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Your </a:t>
            </a:r>
            <a:r>
              <a:rPr lang="en-GB" altLang="cy-GB" sz="3600" kern="0" dirty="0" smtClean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storytelling recording</a:t>
            </a:r>
            <a:endParaRPr lang="en-GB" altLang="cy-GB" sz="3600" kern="0" dirty="0">
              <a:solidFill>
                <a:srgbClr val="0000FF"/>
              </a:solidFill>
              <a:latin typeface="Lucida Sans" pitchFamily="34" charset="0"/>
              <a:ea typeface="ＭＳ Ｐゴシック" pitchFamily="34" charset="-128"/>
            </a:endParaRPr>
          </a:p>
          <a:p>
            <a:pPr marL="457200" lvl="0" indent="-457200" eaLnBrk="0" fontAlgn="base" hangingPunct="0">
              <a:spcAft>
                <a:spcPct val="0"/>
              </a:spcAft>
              <a:buAutoNum type="arabicPeriod"/>
            </a:pPr>
            <a:r>
              <a:rPr lang="en-GB" altLang="cy-GB" sz="3600" kern="0" dirty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Your analysis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sz="3600" kern="0" dirty="0">
              <a:solidFill>
                <a:srgbClr val="0000FF"/>
              </a:solidFill>
              <a:latin typeface="Lucida Sans" pitchFamily="34" charset="0"/>
              <a:ea typeface="ＭＳ Ｐゴシック" pitchFamily="34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sz="3600" b="1" kern="0" dirty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Both these recording are to be uploaded onto </a:t>
            </a:r>
            <a:r>
              <a:rPr lang="en-GB" altLang="cy-GB" sz="3600" b="1" kern="0" dirty="0" smtClean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ONEDRIVE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sz="3600" b="1" kern="0" dirty="0" smtClean="0">
                <a:solidFill>
                  <a:srgbClr val="FF0000"/>
                </a:solidFill>
                <a:latin typeface="Lucida Sans" pitchFamily="34" charset="0"/>
                <a:ea typeface="ＭＳ Ｐゴシック" pitchFamily="34" charset="-128"/>
              </a:rPr>
              <a:t>SHARE WITH THE MODULE TEAM</a:t>
            </a:r>
            <a:endParaRPr lang="en-GB" altLang="cy-GB" sz="3600" b="1" kern="0" dirty="0">
              <a:solidFill>
                <a:srgbClr val="FF0000"/>
              </a:solidFill>
              <a:latin typeface="Lucida Sans" pitchFamily="34" charset="0"/>
              <a:ea typeface="ＭＳ Ｐゴシック" pitchFamily="34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sz="3600" kern="0" dirty="0">
              <a:solidFill>
                <a:srgbClr val="0000FF"/>
              </a:solidFill>
              <a:latin typeface="Lucida Sans" pitchFamily="34" charset="0"/>
              <a:ea typeface="ＭＳ Ｐゴシック" pitchFamily="34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sz="3600" kern="0" dirty="0" smtClean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3. Upload </a:t>
            </a:r>
            <a:r>
              <a:rPr lang="en-GB" altLang="cy-GB" sz="3600" kern="0" dirty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your reference list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sz="3600" kern="0" dirty="0">
              <a:solidFill>
                <a:srgbClr val="0000FF"/>
              </a:solidFill>
              <a:latin typeface="Lucida Sans" pitchFamily="34" charset="0"/>
              <a:ea typeface="ＭＳ Ｐゴシック" pitchFamily="34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sz="3600" b="1" kern="0" dirty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Your reference list is to be submitted onto TURNITIN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182319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25474"/>
          </a:xfrm>
        </p:spPr>
        <p:txBody>
          <a:bodyPr>
            <a:normAutofit fontScale="90000"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Y recordiad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/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The recording</a:t>
            </a:r>
            <a:endParaRPr lang="en-GB" dirty="0"/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76200" y="1600201"/>
            <a:ext cx="4419600" cy="3810000"/>
          </a:xfrm>
        </p:spPr>
        <p:txBody>
          <a:bodyPr>
            <a:normAutofit fontScale="77500" lnSpcReduction="200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Ydy’r </a:t>
            </a:r>
            <a:r>
              <a:rPr lang="en-GB" altLang="cy-GB" sz="3600" kern="0" dirty="0" err="1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recordiad</a:t>
            </a:r>
            <a: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yn</a:t>
            </a:r>
            <a: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chwarae</a:t>
            </a:r>
            <a: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?</a:t>
            </a:r>
            <a:endParaRPr lang="cy-GB" altLang="cy-GB" sz="3600" kern="0" dirty="0">
              <a:solidFill>
                <a:srgbClr val="000000"/>
              </a:solidFill>
              <a:latin typeface="Lucida Sans" pitchFamily="34" charset="0"/>
              <a:ea typeface="ＭＳ Ｐゴシック" pitchFamily="34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Yn glir?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 err="1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Oes</a:t>
            </a:r>
            <a: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modd</a:t>
            </a:r>
            <a: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gweld</a:t>
            </a:r>
            <a: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 chi, y </a:t>
            </a:r>
            <a:r>
              <a:rPr lang="en-GB" altLang="cy-GB" sz="3600" kern="0" dirty="0" err="1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lleoliad</a:t>
            </a:r>
            <a: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a’r</a:t>
            </a:r>
            <a: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llyfr</a:t>
            </a:r>
            <a: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/</a:t>
            </a:r>
            <a:r>
              <a:rPr lang="en-GB" altLang="cy-GB" sz="3600" kern="0" dirty="0" err="1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propiau</a:t>
            </a:r>
            <a: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ayyb</a:t>
            </a:r>
            <a: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?</a:t>
            </a:r>
            <a:endParaRPr lang="cy-GB" altLang="cy-GB" sz="3600" kern="0" dirty="0">
              <a:solidFill>
                <a:srgbClr val="000000"/>
              </a:solidFill>
              <a:latin typeface="Lucida Sans" pitchFamily="34" charset="0"/>
              <a:ea typeface="ＭＳ Ｐゴシック" pitchFamily="34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Addas?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b="1" kern="0" dirty="0">
                <a:solidFill>
                  <a:srgbClr val="FF0000"/>
                </a:solidFill>
                <a:latin typeface="Lucida Sans" pitchFamily="34" charset="0"/>
                <a:ea typeface="ＭＳ Ｐゴシック" pitchFamily="34" charset="-128"/>
              </a:rPr>
              <a:t>Dim recordio gyda phlant (hyd yn oed tu ôl y camera)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sz="24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y-GB" sz="3600" dirty="0" smtClean="0">
              <a:latin typeface="Lucida Sans" panose="020B0602030504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535113"/>
            <a:ext cx="4572000" cy="4054475"/>
          </a:xfrm>
        </p:spPr>
        <p:txBody>
          <a:bodyPr>
            <a:normAutofit fontScale="85000" lnSpcReduction="100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Does it play?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Is it clear?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Can you see yourself, the location and the book/props </a:t>
            </a:r>
            <a:r>
              <a:rPr lang="en-GB" altLang="cy-GB" sz="3600" kern="0" dirty="0" err="1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etc</a:t>
            </a:r>
            <a:r>
              <a:rPr lang="en-GB" altLang="cy-GB" sz="3600" kern="0" dirty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Appropriate?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b="1" kern="0" dirty="0">
                <a:solidFill>
                  <a:srgbClr val="FF0000"/>
                </a:solidFill>
                <a:latin typeface="Lucida Sans" pitchFamily="34" charset="0"/>
                <a:ea typeface="ＭＳ Ｐゴシック" pitchFamily="34" charset="-128"/>
              </a:rPr>
              <a:t>No recording with children (even behind the camera)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58094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Y daflen asesu 1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/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The assessment sheet 1</a:t>
            </a:r>
            <a:endParaRPr lang="en-GB" dirty="0"/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76200" y="1600201"/>
            <a:ext cx="4419600" cy="3886200"/>
          </a:xfrm>
        </p:spPr>
        <p:txBody>
          <a:bodyPr>
            <a:normAutofit fontScale="925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10 marc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b="1" kern="0" dirty="0" smtClean="0">
              <a:solidFill>
                <a:srgbClr val="00000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Sgiliau Ymgysylltu â </a:t>
            </a:r>
            <a:r>
              <a:rPr lang="cy-GB" b="1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Llenyddiaeth</a:t>
            </a:r>
          </a:p>
          <a:p>
            <a:pPr lvl="0"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Cyfeirnodi (ysgrifenedig ac ar lafar)</a:t>
            </a:r>
          </a:p>
          <a:p>
            <a:pPr lvl="0"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Rhestr o gyfeiriadau; tystiolaeth o ymchwil eang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 smtClean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sz="24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endParaRPr lang="cy-GB" sz="3600" dirty="0" smtClean="0">
              <a:latin typeface="Lucida Sans" panose="020B0602030504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535113"/>
            <a:ext cx="4572000" cy="4054475"/>
          </a:xfrm>
        </p:spPr>
        <p:txBody>
          <a:bodyPr>
            <a:normAutofit lnSpcReduction="1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2800" b="1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10 marks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US" sz="2800" b="1" kern="0" dirty="0">
              <a:solidFill>
                <a:srgbClr val="0000FF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marL="0" indent="0">
              <a:buNone/>
            </a:pPr>
            <a:r>
              <a:rPr lang="cy-GB" b="1" dirty="0" err="1">
                <a:solidFill>
                  <a:srgbClr val="0000FF"/>
                </a:solidFill>
                <a:latin typeface="Lucida Sans" panose="020B0602030504020204" pitchFamily="34" charset="0"/>
              </a:rPr>
              <a:t>Engagement</a:t>
            </a:r>
            <a:r>
              <a:rPr lang="cy-GB" b="1" dirty="0">
                <a:solidFill>
                  <a:srgbClr val="0000FF"/>
                </a:solidFill>
                <a:latin typeface="Lucida Sans" panose="020B0602030504020204" pitchFamily="34" charset="0"/>
              </a:rPr>
              <a:t> </a:t>
            </a:r>
            <a:r>
              <a:rPr lang="cy-GB" b="1" dirty="0" err="1">
                <a:solidFill>
                  <a:srgbClr val="0000FF"/>
                </a:solidFill>
                <a:latin typeface="Lucida Sans" panose="020B0602030504020204" pitchFamily="34" charset="0"/>
              </a:rPr>
              <a:t>with</a:t>
            </a:r>
            <a:r>
              <a:rPr lang="cy-GB" b="1" dirty="0">
                <a:solidFill>
                  <a:srgbClr val="0000FF"/>
                </a:solidFill>
                <a:latin typeface="Lucida Sans" panose="020B0602030504020204" pitchFamily="34" charset="0"/>
              </a:rPr>
              <a:t> </a:t>
            </a:r>
            <a:r>
              <a:rPr lang="cy-GB" b="1" dirty="0" err="1">
                <a:solidFill>
                  <a:srgbClr val="0000FF"/>
                </a:solidFill>
                <a:latin typeface="Lucida Sans" panose="020B0602030504020204" pitchFamily="34" charset="0"/>
              </a:rPr>
              <a:t>Literature</a:t>
            </a:r>
            <a:r>
              <a:rPr lang="cy-GB" b="1" dirty="0">
                <a:solidFill>
                  <a:srgbClr val="0000FF"/>
                </a:solidFill>
                <a:latin typeface="Lucida Sans" panose="020B0602030504020204" pitchFamily="34" charset="0"/>
              </a:rPr>
              <a:t> </a:t>
            </a:r>
            <a:r>
              <a:rPr lang="cy-GB" b="1" dirty="0" err="1">
                <a:solidFill>
                  <a:srgbClr val="0000FF"/>
                </a:solidFill>
                <a:latin typeface="Lucida Sans" panose="020B0602030504020204" pitchFamily="34" charset="0"/>
              </a:rPr>
              <a:t>Skills</a:t>
            </a:r>
            <a:endParaRPr lang="en-GB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>
              <a:buFontTx/>
              <a:buChar char="-"/>
            </a:pPr>
            <a:r>
              <a:rPr lang="en-GB" sz="28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Referencing </a:t>
            </a:r>
            <a:r>
              <a:rPr lang="en-GB" sz="2800" dirty="0">
                <a:solidFill>
                  <a:srgbClr val="0000FF"/>
                </a:solidFill>
                <a:latin typeface="Lucida Sans" panose="020B0602030504020204" pitchFamily="34" charset="0"/>
              </a:rPr>
              <a:t>(written </a:t>
            </a:r>
            <a:r>
              <a:rPr lang="en-GB" sz="28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and oral)</a:t>
            </a:r>
          </a:p>
          <a:p>
            <a:pPr>
              <a:buFontTx/>
              <a:buChar char="-"/>
            </a:pP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</a:t>
            </a:r>
            <a:r>
              <a:rPr lang="en-GB" sz="28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eference list; </a:t>
            </a:r>
            <a:r>
              <a:rPr lang="en-GB" sz="2800" dirty="0">
                <a:solidFill>
                  <a:srgbClr val="0000FF"/>
                </a:solidFill>
                <a:latin typeface="Lucida Sans" panose="020B0602030504020204" pitchFamily="34" charset="0"/>
              </a:rPr>
              <a:t>evidence of wider reading</a:t>
            </a:r>
            <a:endParaRPr lang="cy-GB" sz="28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968346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Y daflen asesu </a:t>
            </a: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2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/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The assessment sheet </a:t>
            </a:r>
            <a:r>
              <a:rPr lang="en-GB" altLang="cy-GB" kern="0" dirty="0" smtClean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2</a:t>
            </a:r>
            <a:endParaRPr lang="en-GB" dirty="0"/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00201"/>
            <a:ext cx="4343401" cy="3962400"/>
          </a:xfrm>
        </p:spPr>
        <p:txBody>
          <a:bodyPr>
            <a:normAutofit lnSpcReduction="1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600" b="1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20 marc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2600" b="1" kern="0" dirty="0">
              <a:solidFill>
                <a:srgbClr val="00000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600" b="1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Sgiliau Gwybodaeth </a:t>
            </a:r>
            <a:r>
              <a:rPr lang="cy-GB" sz="2600" b="1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a </a:t>
            </a:r>
            <a:r>
              <a:rPr lang="cy-GB" sz="2600" b="1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Dealltwriaeth</a:t>
            </a:r>
            <a:endParaRPr lang="cy-GB" sz="2600" b="1" kern="0" dirty="0">
              <a:solidFill>
                <a:srgbClr val="00000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26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Ehangder y wybodaeth a’r ddealltwriaeth o gysyniadau ac egwyddorion sylfaenol sy’n gysylltiedig â’r ddisgyblaeth.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 smtClean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sz="24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y-GB" sz="3600" dirty="0" smtClean="0">
              <a:latin typeface="Lucida Sans" panose="020B0602030504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535113"/>
            <a:ext cx="4572000" cy="4054475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2600" b="1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20 marks</a:t>
            </a:r>
          </a:p>
          <a:p>
            <a:pPr marL="0" indent="0">
              <a:buNone/>
            </a:pPr>
            <a:endParaRPr lang="en-GB" sz="2600" b="1" dirty="0"/>
          </a:p>
          <a:p>
            <a:pPr marL="0" indent="0">
              <a:buNone/>
            </a:pPr>
            <a:r>
              <a:rPr lang="en-GB" sz="2600" b="1" dirty="0">
                <a:solidFill>
                  <a:srgbClr val="0000FF"/>
                </a:solidFill>
                <a:latin typeface="Lucida Sans" panose="020B0602030504020204" pitchFamily="34" charset="0"/>
              </a:rPr>
              <a:t>Knowledge and Understanding </a:t>
            </a:r>
            <a:r>
              <a:rPr lang="en-GB" sz="2600" b="1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Skills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FF"/>
                </a:solidFill>
                <a:latin typeface="Lucida Sans" panose="020B0602030504020204" pitchFamily="34" charset="0"/>
              </a:rPr>
              <a:t>Demonstrates understanding of language development and emergent literacy</a:t>
            </a:r>
            <a:endParaRPr lang="cy-GB" sz="36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004880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Gwybodaeth a Dealltwriaeth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/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</a:br>
            <a:r>
              <a:rPr lang="en-GB" altLang="cy-GB" kern="0" dirty="0" smtClean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Knowledge and Understanding</a:t>
            </a:r>
            <a:endParaRPr lang="en-GB" dirty="0"/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00201"/>
            <a:ext cx="4343401" cy="3962400"/>
          </a:xfrm>
        </p:spPr>
        <p:txBody>
          <a:bodyPr>
            <a:normAutofit fontScale="92500"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Dewis addas o lyfr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Lleoliad addas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Buddion adrodd stori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Cysylltiadau gyda llafaredd, darllen ac ysgrifennu</a:t>
            </a:r>
          </a:p>
          <a:p>
            <a:pPr>
              <a:buFontTx/>
              <a:buNone/>
            </a:pPr>
            <a:endParaRPr lang="cy-GB" altLang="cy-GB" sz="28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sz="24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endParaRPr lang="cy-GB" sz="3600" dirty="0" smtClean="0">
              <a:latin typeface="Lucida Sans" panose="020B0602030504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495800" y="1535113"/>
            <a:ext cx="4648201" cy="4054475"/>
          </a:xfrm>
        </p:spPr>
        <p:txBody>
          <a:bodyPr>
            <a:noAutofit/>
          </a:bodyPr>
          <a:lstStyle/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Appropriate choice of book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Appropriate location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Benefits of storytelling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Links to </a:t>
            </a:r>
            <a:r>
              <a:rPr lang="en-GB" dirty="0" err="1" smtClean="0">
                <a:solidFill>
                  <a:srgbClr val="0000FF"/>
                </a:solidFill>
                <a:latin typeface="Lucida Sans" panose="020B0602030504020204" pitchFamily="34" charset="0"/>
              </a:rPr>
              <a:t>oracy</a:t>
            </a: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, reading and writing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828667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Y daflen asesu 3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/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The assessment sheet 3</a:t>
            </a:r>
            <a:endParaRPr lang="en-GB" dirty="0"/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00201"/>
            <a:ext cx="4343401" cy="39624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y-GB" b="1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20 marc</a:t>
            </a:r>
          </a:p>
          <a:p>
            <a:pPr marL="0" indent="0">
              <a:buNone/>
            </a:pPr>
            <a:endParaRPr lang="cy-GB" b="1" kern="0" dirty="0">
              <a:solidFill>
                <a:srgbClr val="00000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marL="0" indent="0">
              <a:buNone/>
            </a:pPr>
            <a:r>
              <a:rPr lang="cy-GB" b="1" dirty="0">
                <a:latin typeface="Lucida Sans" panose="020B0602030504020204" pitchFamily="34" charset="0"/>
              </a:rPr>
              <a:t>Sgiliau Gwybyddol a </a:t>
            </a:r>
            <a:r>
              <a:rPr lang="cy-GB" b="1" dirty="0" smtClean="0">
                <a:latin typeface="Lucida Sans" panose="020B0602030504020204" pitchFamily="34" charset="0"/>
              </a:rPr>
              <a:t>Deallusol</a:t>
            </a:r>
          </a:p>
          <a:p>
            <a:pPr>
              <a:buFontTx/>
              <a:buChar char="-"/>
            </a:pPr>
            <a:r>
              <a:rPr lang="cy-GB" dirty="0" smtClean="0">
                <a:latin typeface="Lucida Sans" panose="020B0602030504020204" pitchFamily="34" charset="0"/>
              </a:rPr>
              <a:t>Sgiliau dadansoddi</a:t>
            </a:r>
          </a:p>
          <a:p>
            <a:pPr>
              <a:buFontTx/>
              <a:buChar char="-"/>
            </a:pPr>
            <a:r>
              <a:rPr lang="cy-GB" dirty="0" smtClean="0">
                <a:latin typeface="Lucida Sans" panose="020B0602030504020204" pitchFamily="34" charset="0"/>
              </a:rPr>
              <a:t>Cysylltiadau </a:t>
            </a:r>
            <a:r>
              <a:rPr lang="cy-GB" dirty="0">
                <a:latin typeface="Lucida Sans" panose="020B0602030504020204" pitchFamily="34" charset="0"/>
              </a:rPr>
              <a:t>perthnasol </a:t>
            </a:r>
            <a:r>
              <a:rPr lang="cy-GB" dirty="0" smtClean="0">
                <a:latin typeface="Lucida Sans" panose="020B0602030504020204" pitchFamily="34" charset="0"/>
              </a:rPr>
              <a:t>rhwng eich arfer a damcaniaeth/ </a:t>
            </a:r>
            <a:r>
              <a:rPr lang="cy-GB" dirty="0">
                <a:latin typeface="Lucida Sans" panose="020B0602030504020204" pitchFamily="34" charset="0"/>
              </a:rPr>
              <a:t>ymchwil diweddar</a:t>
            </a:r>
            <a:endParaRPr lang="cy-GB" b="1" kern="0" dirty="0">
              <a:solidFill>
                <a:srgbClr val="000000"/>
              </a:solidFill>
              <a:latin typeface="Lucida Sans" panose="020B0602030504020204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 smtClean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sz="24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y-GB" sz="3600" dirty="0" smtClean="0">
              <a:latin typeface="Lucida Sans" panose="020B0602030504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535113"/>
            <a:ext cx="4572000" cy="4054475"/>
          </a:xfrm>
        </p:spPr>
        <p:txBody>
          <a:bodyPr>
            <a:normAutofit lnSpcReduction="1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2800" b="1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20 marks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b="1" dirty="0">
                <a:solidFill>
                  <a:srgbClr val="0000FF"/>
                </a:solidFill>
                <a:latin typeface="Lucida Sans" panose="020B0602030504020204" pitchFamily="34" charset="0"/>
              </a:rPr>
              <a:t>Cognitive and Intellectual </a:t>
            </a:r>
            <a:r>
              <a:rPr lang="en-GB" b="1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Skills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- Analytical skills</a:t>
            </a:r>
          </a:p>
          <a:p>
            <a:pPr marL="0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- Appropriate </a:t>
            </a:r>
            <a:r>
              <a:rPr lang="en-GB" sz="2800" dirty="0">
                <a:solidFill>
                  <a:srgbClr val="0000FF"/>
                </a:solidFill>
                <a:latin typeface="Lucida Sans" panose="020B0602030504020204" pitchFamily="34" charset="0"/>
              </a:rPr>
              <a:t>links </a:t>
            </a:r>
            <a:r>
              <a:rPr lang="en-GB" sz="28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made between your practice and theory/recent </a:t>
            </a:r>
            <a:r>
              <a:rPr lang="en-GB" sz="2800" dirty="0">
                <a:solidFill>
                  <a:srgbClr val="0000FF"/>
                </a:solidFill>
                <a:latin typeface="Lucida Sans" panose="020B0602030504020204" pitchFamily="34" charset="0"/>
              </a:rPr>
              <a:t>research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5500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Dadansoddiad</a:t>
            </a:r>
            <a:b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</a:br>
            <a:r>
              <a:rPr lang="en-GB" altLang="cy-GB" kern="0" dirty="0" smtClean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Analysis</a:t>
            </a:r>
            <a:endParaRPr lang="en-GB" dirty="0"/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00201"/>
            <a:ext cx="4343401" cy="3962400"/>
          </a:xfrm>
        </p:spPr>
        <p:txBody>
          <a:bodyPr>
            <a:normAutofit fontScale="70000" lnSpcReduction="20000"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Cysylltu theori ag arfer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Cyfeirio at esiamplau ymarferol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Cefnogi gyda damcaniaethau perthnasol (cadwch at y lleiaf posib)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Cysylltiadau perthnasol gydag ymchwil diweddar/dogfennaeth (Cyfnod Sylfaen)</a:t>
            </a:r>
          </a:p>
          <a:p>
            <a:pPr>
              <a:buFontTx/>
              <a:buNone/>
            </a:pPr>
            <a:endParaRPr lang="cy-GB" altLang="cy-GB" sz="28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sz="24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cy-GB" sz="3600" dirty="0" smtClean="0">
              <a:latin typeface="Lucida Sans" panose="020B0602030504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343401" y="1535114"/>
            <a:ext cx="4724400" cy="4054128"/>
          </a:xfrm>
        </p:spPr>
        <p:txBody>
          <a:bodyPr>
            <a:normAutofit fontScale="70000" lnSpcReduction="20000"/>
          </a:bodyPr>
          <a:lstStyle/>
          <a:p>
            <a:r>
              <a:rPr lang="en-GB" sz="40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Linking theory to practice</a:t>
            </a:r>
          </a:p>
          <a:p>
            <a:r>
              <a:rPr lang="en-GB" sz="40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Refer to practical examples</a:t>
            </a:r>
          </a:p>
          <a:p>
            <a:r>
              <a:rPr lang="en-GB" sz="40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Supported with relevant theorists (keep to minimum)</a:t>
            </a:r>
          </a:p>
          <a:p>
            <a:r>
              <a:rPr lang="en-GB" sz="40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Relevant links </a:t>
            </a:r>
            <a:r>
              <a:rPr lang="en-GB" sz="4000" dirty="0">
                <a:solidFill>
                  <a:srgbClr val="0000FF"/>
                </a:solidFill>
                <a:latin typeface="Lucida Sans" panose="020B0602030504020204" pitchFamily="34" charset="0"/>
              </a:rPr>
              <a:t>to </a:t>
            </a:r>
            <a:r>
              <a:rPr lang="en-GB" sz="40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recent research/documentation (Foundation Phase)</a:t>
            </a:r>
            <a:endParaRPr lang="en-GB" sz="40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287673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Y daflen asesu 4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/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The assessment sheet 4</a:t>
            </a:r>
            <a:endParaRPr lang="en-GB" dirty="0"/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00201"/>
            <a:ext cx="4343401" cy="3962400"/>
          </a:xfrm>
        </p:spPr>
        <p:txBody>
          <a:bodyPr>
            <a:normAutofit fontScale="85000" lnSpcReduction="1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>
                <a:solidFill>
                  <a:srgbClr val="000000"/>
                </a:solidFill>
                <a:latin typeface="Lucida Sans" panose="020B0602040502020204" pitchFamily="34" charset="0"/>
                <a:ea typeface="Times New Roman"/>
              </a:rPr>
              <a:t>10 marc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b="1" kern="0" dirty="0">
              <a:solidFill>
                <a:srgbClr val="000000"/>
              </a:solidFill>
              <a:latin typeface="Lucida Sans" panose="020B0602040502020204" pitchFamily="34" charset="0"/>
              <a:ea typeface="Times New Roman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Times New Roman"/>
              </a:rPr>
              <a:t>Sgiliau </a:t>
            </a:r>
            <a:r>
              <a:rPr lang="cy-GB" b="1" kern="0" dirty="0">
                <a:solidFill>
                  <a:srgbClr val="000000"/>
                </a:solidFill>
                <a:latin typeface="Lucida Sans" panose="020B0602040502020204" pitchFamily="34" charset="0"/>
                <a:ea typeface="Times New Roman"/>
              </a:rPr>
              <a:t>Cymhwyso Ymarferol </a:t>
            </a:r>
            <a:endParaRPr lang="cy-GB" b="1" kern="0" dirty="0" smtClean="0">
              <a:solidFill>
                <a:srgbClr val="000000"/>
              </a:solidFill>
              <a:latin typeface="Lucida Sans" panose="020B0602040502020204" pitchFamily="34" charset="0"/>
              <a:ea typeface="Times New Roman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Times New Roman"/>
              </a:rPr>
              <a:t>Sgiliau </a:t>
            </a:r>
            <a:r>
              <a:rPr lang="cy-GB" kern="0" dirty="0" err="1" smtClean="0">
                <a:solidFill>
                  <a:srgbClr val="000000"/>
                </a:solidFill>
                <a:latin typeface="Lucida Sans" panose="020B0602040502020204" pitchFamily="34" charset="0"/>
                <a:ea typeface="Times New Roman"/>
              </a:rPr>
              <a:t>TGCh</a:t>
            </a:r>
            <a:endParaRPr lang="cy-GB" kern="0" dirty="0" smtClean="0">
              <a:solidFill>
                <a:srgbClr val="000000"/>
              </a:solidFill>
              <a:latin typeface="Lucida Sans" panose="020B0602040502020204" pitchFamily="34" charset="0"/>
              <a:ea typeface="Times New Roman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>
                <a:solidFill>
                  <a:srgbClr val="000000"/>
                </a:solidFill>
                <a:latin typeface="Lucida Sans" panose="020B0602040502020204" pitchFamily="34" charset="0"/>
                <a:ea typeface="Times New Roman"/>
              </a:rPr>
              <a:t>Recordio’r gweithgaredd adrodd stori a’r dadansoddiad yn </a:t>
            </a:r>
            <a:r>
              <a:rPr lang="cy-GB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Times New Roman"/>
              </a:rPr>
              <a:t>llwyddiannus</a:t>
            </a:r>
            <a:endParaRPr lang="cy-GB" kern="0" dirty="0">
              <a:solidFill>
                <a:srgbClr val="000000"/>
              </a:solidFill>
              <a:latin typeface="Lucida Sans" panose="020B0602040502020204" pitchFamily="34" charset="0"/>
              <a:ea typeface="Times New Roman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 err="1" smtClean="0">
                <a:solidFill>
                  <a:srgbClr val="000000"/>
                </a:solidFill>
                <a:latin typeface="Lucida Sans" panose="020B0602040502020204" pitchFamily="34" charset="0"/>
                <a:ea typeface="Times New Roman"/>
              </a:rPr>
              <a:t>Lanlwytho’r</a:t>
            </a:r>
            <a:r>
              <a:rPr lang="cy-GB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Times New Roman"/>
              </a:rPr>
              <a:t> </a:t>
            </a:r>
            <a:r>
              <a:rPr lang="cy-GB" kern="0" dirty="0">
                <a:solidFill>
                  <a:srgbClr val="000000"/>
                </a:solidFill>
                <a:latin typeface="Lucida Sans" panose="020B0602040502020204" pitchFamily="34" charset="0"/>
                <a:ea typeface="Times New Roman"/>
              </a:rPr>
              <a:t>ddau recordiad yn llwyddiannus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 smtClean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sz="24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endParaRPr lang="cy-GB" sz="3600" dirty="0" smtClean="0">
              <a:latin typeface="Lucida Sans" panose="020B0602030504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535113"/>
            <a:ext cx="4572000" cy="4054475"/>
          </a:xfrm>
        </p:spPr>
        <p:txBody>
          <a:bodyPr>
            <a:normAutofit fontScale="92500" lnSpcReduction="1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2800" b="1" kern="0" dirty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10 marks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b="1" dirty="0">
                <a:solidFill>
                  <a:srgbClr val="0000FF"/>
                </a:solidFill>
                <a:latin typeface="Lucida Sans" panose="020B0602030504020204" pitchFamily="34" charset="0"/>
              </a:rPr>
              <a:t>Practical Application </a:t>
            </a:r>
            <a:r>
              <a:rPr lang="en-GB" b="1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Skills</a:t>
            </a:r>
          </a:p>
          <a:p>
            <a:pPr>
              <a:buFontTx/>
              <a:buChar char="-"/>
            </a:pPr>
            <a:r>
              <a:rPr lang="en-GB" sz="28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ICT Skills</a:t>
            </a:r>
          </a:p>
          <a:p>
            <a:pPr>
              <a:buFontTx/>
              <a:buChar char="-"/>
            </a:pP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Successful </a:t>
            </a:r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recording of storytelling activity and </a:t>
            </a: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analysis</a:t>
            </a:r>
          </a:p>
          <a:p>
            <a:pPr>
              <a:buFontTx/>
              <a:buChar char="-"/>
            </a:pP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Successful </a:t>
            </a:r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uploading of both recordings</a:t>
            </a:r>
            <a:endParaRPr lang="en-GB" sz="28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489617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Y daflen asesu 5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/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pitchFamily="34" charset="-128"/>
              </a:rPr>
              <a:t>The assessment sheet 5</a:t>
            </a:r>
            <a:endParaRPr lang="en-GB" dirty="0"/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00201"/>
            <a:ext cx="4343401" cy="3962400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400" b="1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40 marc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b="1" dirty="0">
                <a:latin typeface="Lucida Sans" panose="020B0602030504020204" pitchFamily="34" charset="0"/>
              </a:rPr>
              <a:t>Sgiliau </a:t>
            </a:r>
            <a:r>
              <a:rPr lang="cy-GB" b="1" dirty="0" smtClean="0">
                <a:latin typeface="Lucida Sans" panose="020B0602030504020204" pitchFamily="34" charset="0"/>
              </a:rPr>
              <a:t>Cyflwyno</a:t>
            </a:r>
            <a:r>
              <a:rPr lang="en-GB" b="1" dirty="0" smtClean="0">
                <a:latin typeface="Lucida Sans" panose="020B0602030504020204" pitchFamily="34" charset="0"/>
              </a:rPr>
              <a:t> </a:t>
            </a:r>
            <a:endParaRPr lang="en-GB" dirty="0">
              <a:latin typeface="Lucida Sans" panose="020B0602030504020204" pitchFamily="34" charset="0"/>
            </a:endParaRPr>
          </a:p>
          <a:p>
            <a:pPr>
              <a:buFontTx/>
              <a:buChar char="-"/>
            </a:pPr>
            <a:r>
              <a:rPr lang="cy-GB" dirty="0" smtClean="0">
                <a:latin typeface="Lucida Sans" panose="020B0602030504020204" pitchFamily="34" charset="0"/>
              </a:rPr>
              <a:t>Yn </a:t>
            </a:r>
            <a:r>
              <a:rPr lang="cy-GB" dirty="0">
                <a:latin typeface="Lucida Sans" panose="020B0602030504020204" pitchFamily="34" charset="0"/>
              </a:rPr>
              <a:t>ystod y </a:t>
            </a:r>
            <a:r>
              <a:rPr lang="cy-GB" dirty="0" smtClean="0">
                <a:latin typeface="Lucida Sans" panose="020B0602030504020204" pitchFamily="34" charset="0"/>
              </a:rPr>
              <a:t>gweithgaredd</a:t>
            </a:r>
          </a:p>
          <a:p>
            <a:pPr>
              <a:buFontTx/>
              <a:buChar char="-"/>
            </a:pPr>
            <a:r>
              <a:rPr lang="cy-GB" dirty="0" smtClean="0">
                <a:latin typeface="Lucida Sans" panose="020B0602030504020204" pitchFamily="34" charset="0"/>
              </a:rPr>
              <a:t>Yn </a:t>
            </a:r>
            <a:r>
              <a:rPr lang="cy-GB" dirty="0">
                <a:latin typeface="Lucida Sans" panose="020B0602030504020204" pitchFamily="34" charset="0"/>
              </a:rPr>
              <a:t>ystod </a:t>
            </a:r>
            <a:r>
              <a:rPr lang="cy-GB" dirty="0" smtClean="0">
                <a:latin typeface="Lucida Sans" panose="020B0602030504020204" pitchFamily="34" charset="0"/>
              </a:rPr>
              <a:t>yr adfyfyrio a’r </a:t>
            </a:r>
            <a:r>
              <a:rPr lang="cy-GB" dirty="0">
                <a:latin typeface="Lucida Sans" panose="020B0602030504020204" pitchFamily="34" charset="0"/>
              </a:rPr>
              <a:t>dadansoddiad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 smtClean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sz="24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 smtClean="0">
              <a:latin typeface="Lucida Sans" panose="020B0602030504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535113"/>
            <a:ext cx="4572000" cy="4054475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2800" b="1" kern="0" dirty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40 marks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b="1" dirty="0">
                <a:solidFill>
                  <a:srgbClr val="0000FF"/>
                </a:solidFill>
                <a:latin typeface="Lucida Sans" panose="020B0602030504020204" pitchFamily="34" charset="0"/>
              </a:rPr>
              <a:t>Presentational </a:t>
            </a:r>
            <a:r>
              <a:rPr lang="en-GB" b="1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skills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- During </a:t>
            </a:r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the storytelling activity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- During </a:t>
            </a:r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the reflection and analysis 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928626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31626"/>
          </a:xfrm>
        </p:spPr>
        <p:txBody>
          <a:bodyPr>
            <a:normAutofit fontScale="90000"/>
          </a:bodyPr>
          <a:lstStyle/>
          <a:p>
            <a:pPr algn="ctr"/>
            <a:r>
              <a:rPr lang="cy-GB" alt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Amgylchiadau Esgusodol (ECP)</a:t>
            </a:r>
            <a: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600" kern="0" dirty="0" smtClean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Extenuating Circumstances (ECP)</a:t>
            </a:r>
            <a:endParaRPr lang="en-GB" sz="36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9512" y="1484784"/>
            <a:ext cx="4536504" cy="4692180"/>
          </a:xfrm>
        </p:spPr>
        <p:txBody>
          <a:bodyPr>
            <a:normAutofit/>
          </a:bodyPr>
          <a:lstStyle/>
          <a:p>
            <a:r>
              <a:rPr lang="en-US" dirty="0" err="1" smtClean="0">
                <a:latin typeface="Lucida Sans" panose="020B0602030504020204" pitchFamily="34" charset="0"/>
              </a:rPr>
              <a:t>Digwyddiadau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tu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allan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o’ch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rheolaeth</a:t>
            </a:r>
            <a:endParaRPr lang="en-US" dirty="0" smtClean="0">
              <a:latin typeface="Lucida Sans" panose="020B0602030504020204" pitchFamily="34" charset="0"/>
            </a:endParaRPr>
          </a:p>
          <a:p>
            <a:r>
              <a:rPr lang="en-US" dirty="0" err="1" smtClean="0">
                <a:latin typeface="Lucida Sans" panose="020B0602030504020204" pitchFamily="34" charset="0"/>
              </a:rPr>
              <a:t>Gweithred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swyddogol</a:t>
            </a:r>
            <a:endParaRPr lang="en-US" dirty="0" smtClean="0">
              <a:latin typeface="Lucida Sans" panose="020B0602030504020204" pitchFamily="34" charset="0"/>
            </a:endParaRPr>
          </a:p>
          <a:p>
            <a:r>
              <a:rPr lang="en-US" dirty="0" err="1" smtClean="0">
                <a:latin typeface="Lucida Sans" panose="020B0602030504020204" pitchFamily="34" charset="0"/>
              </a:rPr>
              <a:t>Tystiolaeth</a:t>
            </a:r>
            <a:endParaRPr lang="en-US" dirty="0" smtClean="0">
              <a:latin typeface="Lucida Sans" panose="020B0602030504020204" pitchFamily="34" charset="0"/>
            </a:endParaRPr>
          </a:p>
          <a:p>
            <a:r>
              <a:rPr lang="en-US" dirty="0" err="1" smtClean="0">
                <a:latin typeface="Lucida Sans" panose="020B0602030504020204" pitchFamily="34" charset="0"/>
              </a:rPr>
              <a:t>Cwblhau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ffurflen</a:t>
            </a:r>
            <a:r>
              <a:rPr lang="en-US" dirty="0" smtClean="0">
                <a:latin typeface="Lucida Sans" panose="020B0602030504020204" pitchFamily="34" charset="0"/>
              </a:rPr>
              <a:t> SC01</a:t>
            </a:r>
          </a:p>
          <a:p>
            <a:r>
              <a:rPr lang="en-US" dirty="0" err="1" smtClean="0">
                <a:latin typeface="Lucida Sans" panose="020B0602030504020204" pitchFamily="34" charset="0"/>
              </a:rPr>
              <a:t>Cysylltu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gyda’r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Swyddfa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Academaidd</a:t>
            </a:r>
            <a:endParaRPr lang="en-US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US" dirty="0" smtClean="0">
                <a:latin typeface="Lucida Sans" panose="020B0602030504020204" pitchFamily="34" charset="0"/>
              </a:rPr>
              <a:t>(</a:t>
            </a:r>
            <a:r>
              <a:rPr lang="en-US" dirty="0" err="1" smtClean="0">
                <a:latin typeface="Lucida Sans" panose="020B0602030504020204" pitchFamily="34" charset="0"/>
              </a:rPr>
              <a:t>Hwb</a:t>
            </a:r>
            <a:r>
              <a:rPr lang="en-US" dirty="0" smtClean="0">
                <a:latin typeface="Lucida Sans" panose="020B0602030504020204" pitchFamily="34" charset="0"/>
              </a:rPr>
              <a:t>)</a:t>
            </a: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484784"/>
            <a:ext cx="4407346" cy="4692179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Events out of your control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Official procedure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Evidence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Complete form SC01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Liaise with Academic Office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(Hub)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193642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rmAutofit fontScale="90000"/>
          </a:bodyPr>
          <a:lstStyle/>
          <a:p>
            <a:pPr algn="ctr"/>
            <a:r>
              <a:rPr lang="cy-GB" sz="2800" dirty="0" smtClean="0">
                <a:latin typeface="Lucida Sans" panose="020B0602030504020204" pitchFamily="34" charset="0"/>
              </a:rPr>
              <a:t>Cyflwyniadau Hwyr</a:t>
            </a:r>
            <a:br>
              <a:rPr lang="cy-GB" sz="2800" dirty="0" smtClean="0">
                <a:latin typeface="Lucida Sans" panose="020B0602030504020204" pitchFamily="34" charset="0"/>
              </a:rPr>
            </a:br>
            <a:r>
              <a:rPr lang="en-GB" sz="2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 Late Submissions</a:t>
            </a:r>
            <a:endParaRPr lang="en-GB" sz="28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199213"/>
            <a:ext cx="4370708" cy="44178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 smtClean="0">
                <a:latin typeface="Lucida Sans" panose="020B0602030504020204" pitchFamily="34" charset="0"/>
              </a:rPr>
              <a:t>Cyflwyno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>
                <a:latin typeface="Lucida Sans" panose="020B0602030504020204" pitchFamily="34" charset="0"/>
              </a:rPr>
              <a:t>o </a:t>
            </a:r>
            <a:r>
              <a:rPr lang="en-GB" dirty="0" err="1">
                <a:latin typeface="Lucida Sans" panose="020B0602030504020204" pitchFamily="34" charset="0"/>
              </a:rPr>
              <a:t>fewn</a:t>
            </a:r>
            <a:r>
              <a:rPr lang="en-GB" dirty="0">
                <a:latin typeface="Lucida Sans" panose="020B0602030504020204" pitchFamily="34" charset="0"/>
              </a:rPr>
              <a:t> 7 </a:t>
            </a:r>
            <a:r>
              <a:rPr lang="en-GB" dirty="0" err="1">
                <a:latin typeface="Lucida Sans" panose="020B0602030504020204" pitchFamily="34" charset="0"/>
              </a:rPr>
              <a:t>diwrnod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gwaith</a:t>
            </a:r>
            <a:r>
              <a:rPr lang="en-GB" dirty="0">
                <a:latin typeface="Lucida Sans" panose="020B0602030504020204" pitchFamily="34" charset="0"/>
              </a:rPr>
              <a:t> – dim ECP – </a:t>
            </a:r>
            <a:r>
              <a:rPr lang="en-GB" dirty="0" err="1">
                <a:latin typeface="Lucida Sans" panose="020B0602030504020204" pitchFamily="34" charset="0"/>
              </a:rPr>
              <a:t>wedi'i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gapio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ar</a:t>
            </a:r>
            <a:r>
              <a:rPr lang="en-GB" dirty="0">
                <a:latin typeface="Lucida Sans" panose="020B0602030504020204" pitchFamily="34" charset="0"/>
              </a:rPr>
              <a:t> 40%</a:t>
            </a:r>
          </a:p>
          <a:p>
            <a:pPr marL="0" indent="0">
              <a:buNone/>
            </a:pPr>
            <a:r>
              <a:rPr lang="en-GB" dirty="0" err="1" smtClean="0">
                <a:latin typeface="Lucida Sans" panose="020B0602030504020204" pitchFamily="34" charset="0"/>
              </a:rPr>
              <a:t>Cyflwyno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ôl</a:t>
            </a:r>
            <a:r>
              <a:rPr lang="en-GB" dirty="0">
                <a:latin typeface="Lucida Sans" panose="020B0602030504020204" pitchFamily="34" charset="0"/>
              </a:rPr>
              <a:t> 7 </a:t>
            </a:r>
            <a:r>
              <a:rPr lang="en-GB" dirty="0" err="1">
                <a:latin typeface="Lucida Sans" panose="020B0602030504020204" pitchFamily="34" charset="0"/>
              </a:rPr>
              <a:t>diwrnod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gwaith</a:t>
            </a:r>
            <a:r>
              <a:rPr lang="en-GB" dirty="0">
                <a:latin typeface="Lucida Sans" panose="020B0602030504020204" pitchFamily="34" charset="0"/>
              </a:rPr>
              <a:t> – dim ECP – </a:t>
            </a:r>
            <a:r>
              <a:rPr lang="en-GB" dirty="0" err="1">
                <a:latin typeface="Lucida Sans" panose="020B0602030504020204" pitchFamily="34" charset="0"/>
              </a:rPr>
              <a:t>ni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chaniateir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i</a:t>
            </a:r>
            <a:r>
              <a:rPr lang="en-GB" dirty="0" smtClean="0">
                <a:latin typeface="Lucida Sans" panose="020B0602030504020204" pitchFamily="34" charset="0"/>
              </a:rPr>
              <a:t> staff </a:t>
            </a:r>
            <a:r>
              <a:rPr lang="en-GB" dirty="0" err="1" smtClean="0">
                <a:latin typeface="Lucida Sans" panose="020B0602030504020204" pitchFamily="34" charset="0"/>
              </a:rPr>
              <a:t>eich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asesu</a:t>
            </a:r>
            <a:endParaRPr lang="en-GB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199213"/>
            <a:ext cx="4127470" cy="4224125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Present within 7 working days – no ECP – capped at 40%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Present after 7 working days – no ECP – staff not permitted to assess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665924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sz="3600" dirty="0" smtClean="0">
                <a:latin typeface="Lucida Sans" panose="020B0602030504020204" pitchFamily="34" charset="0"/>
              </a:rPr>
              <a:t>Materion </a:t>
            </a:r>
            <a:r>
              <a:rPr lang="en-GB" sz="3600" dirty="0" err="1" smtClean="0">
                <a:latin typeface="Lucida Sans" panose="020B0602030504020204" pitchFamily="34" charset="0"/>
              </a:rPr>
              <a:t>TGCh</a:t>
            </a:r>
            <a:r>
              <a:rPr lang="en-GB" sz="3600" dirty="0" smtClean="0">
                <a:latin typeface="Lucida Sans" panose="020B0602030504020204" pitchFamily="34" charset="0"/>
              </a:rPr>
              <a:t>?</a:t>
            </a:r>
            <a:br>
              <a:rPr lang="en-GB" sz="3600" dirty="0" smtClean="0">
                <a:latin typeface="Lucida Sans" panose="020B0602030504020204" pitchFamily="34" charset="0"/>
              </a:rPr>
            </a:br>
            <a:r>
              <a:rPr lang="en-GB" sz="3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ICT issues?</a:t>
            </a:r>
            <a:endParaRPr lang="en-GB" sz="36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600200"/>
            <a:ext cx="424428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cy-GB" dirty="0" smtClean="0">
                <a:latin typeface="Lucida Sans" panose="020B0602030504020204" pitchFamily="34" charset="0"/>
              </a:rPr>
              <a:t>Desg Gymorth TG</a:t>
            </a:r>
          </a:p>
          <a:p>
            <a:pPr>
              <a:defRPr/>
            </a:pPr>
            <a:r>
              <a:rPr lang="cy-GB" sz="2000" dirty="0" smtClean="0">
                <a:latin typeface="Lucida Sans" panose="020B0602030504020204" pitchFamily="34" charset="0"/>
                <a:hlinkClick r:id="rId3"/>
              </a:rPr>
              <a:t>ITServiceDesk@uwtsd.ac.uk</a:t>
            </a:r>
            <a:r>
              <a:rPr lang="cy-GB" sz="2000" dirty="0" smtClean="0">
                <a:latin typeface="Lucida Sans" panose="020B0602030504020204" pitchFamily="34" charset="0"/>
              </a:rPr>
              <a:t> </a:t>
            </a:r>
            <a:endParaRPr lang="cy-GB" sz="2000" dirty="0">
              <a:latin typeface="Lucida Sans" panose="020B0602030504020204" pitchFamily="34" charset="0"/>
            </a:endParaRPr>
          </a:p>
          <a:p>
            <a:pPr>
              <a:defRPr/>
            </a:pPr>
            <a:r>
              <a:rPr lang="cy-GB" dirty="0">
                <a:latin typeface="Lucida Sans" panose="020B0602030504020204" pitchFamily="34" charset="0"/>
              </a:rPr>
              <a:t>0300 500 </a:t>
            </a:r>
            <a:r>
              <a:rPr lang="cy-GB" dirty="0" smtClean="0">
                <a:latin typeface="Lucida Sans" panose="020B0602030504020204" pitchFamily="34" charset="0"/>
              </a:rPr>
              <a:t>5055</a:t>
            </a:r>
          </a:p>
          <a:p>
            <a:pPr marL="0" indent="0">
              <a:buNone/>
              <a:defRPr/>
            </a:pPr>
            <a:endParaRPr lang="cy-GB" dirty="0">
              <a:latin typeface="Lucida Sans" panose="020B0602030504020204" pitchFamily="34" charset="0"/>
            </a:endParaRPr>
          </a:p>
          <a:p>
            <a:pPr marL="0" indent="0">
              <a:buNone/>
              <a:defRPr/>
            </a:pPr>
            <a:r>
              <a:rPr lang="cy-GB" dirty="0" smtClean="0">
                <a:latin typeface="Lucida Sans" panose="020B0602030504020204" pitchFamily="34" charset="0"/>
              </a:rPr>
              <a:t>Moodle</a:t>
            </a:r>
          </a:p>
          <a:p>
            <a:pPr>
              <a:defRPr/>
            </a:pPr>
            <a:r>
              <a:rPr lang="cy-GB" dirty="0" smtClean="0">
                <a:latin typeface="Lucida Sans" panose="020B0602030504020204" pitchFamily="34" charset="0"/>
                <a:hlinkClick r:id="rId4"/>
              </a:rPr>
              <a:t>moodle@uwtsd.ac.uk</a:t>
            </a:r>
            <a:r>
              <a:rPr lang="cy-GB" dirty="0" smtClean="0">
                <a:latin typeface="Lucida Sans" panose="020B0602030504020204" pitchFamily="34" charset="0"/>
              </a:rPr>
              <a:t> </a:t>
            </a:r>
            <a:endParaRPr lang="cy-GB" dirty="0">
              <a:latin typeface="Lucida Sans" panose="020B0602030504020204" pitchFamily="34" charset="0"/>
            </a:endParaRPr>
          </a:p>
          <a:p>
            <a:pPr marL="0" indent="0">
              <a:buNone/>
              <a:defRPr/>
            </a:pPr>
            <a:endParaRPr lang="cy-GB" sz="2400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24428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IT Service Desk</a:t>
            </a:r>
          </a:p>
          <a:p>
            <a:pPr>
              <a:defRPr/>
            </a:pPr>
            <a:r>
              <a:rPr lang="en-US" sz="2400" dirty="0" smtClean="0">
                <a:solidFill>
                  <a:srgbClr val="002060"/>
                </a:solidFill>
                <a:hlinkClick r:id="rId3"/>
              </a:rPr>
              <a:t>ITServiceDesk@uwtsd.ac.uk</a:t>
            </a:r>
            <a:endParaRPr lang="en-US" sz="2400" dirty="0" smtClean="0">
              <a:solidFill>
                <a:srgbClr val="002060"/>
              </a:solidFill>
            </a:endParaRPr>
          </a:p>
          <a:p>
            <a:pPr>
              <a:defRPr/>
            </a:pPr>
            <a:r>
              <a:rPr lang="en-US" dirty="0">
                <a:solidFill>
                  <a:srgbClr val="002060"/>
                </a:solidFill>
              </a:rPr>
              <a:t>0300 500 </a:t>
            </a:r>
            <a:r>
              <a:rPr lang="en-US" dirty="0" smtClean="0">
                <a:solidFill>
                  <a:srgbClr val="002060"/>
                </a:solidFill>
              </a:rPr>
              <a:t>5055</a:t>
            </a:r>
          </a:p>
          <a:p>
            <a:pPr marL="0" indent="0">
              <a:buNone/>
              <a:defRPr/>
            </a:pPr>
            <a:endParaRPr lang="en-GB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  <a:defRPr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Moodle</a:t>
            </a:r>
          </a:p>
          <a:p>
            <a:pPr>
              <a:defRPr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  <a:hlinkClick r:id="rId4"/>
              </a:rPr>
              <a:t>moodle@uwtsd.ac.uk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 </a:t>
            </a:r>
            <a:endParaRPr lang="en-US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4052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7564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dirty="0" err="1" smtClean="0">
                <a:latin typeface="Lucida Sans" panose="020B0602030504020204" pitchFamily="34" charset="0"/>
              </a:rPr>
              <a:t>Cwestiynau</a:t>
            </a:r>
            <a:r>
              <a:rPr lang="en-GB" sz="3600" dirty="0" smtClean="0">
                <a:latin typeface="Lucida Sans" panose="020B0602030504020204" pitchFamily="34" charset="0"/>
              </a:rPr>
              <a:t> am </a:t>
            </a:r>
            <a:r>
              <a:rPr lang="en-GB" sz="3600" dirty="0" err="1" smtClean="0">
                <a:latin typeface="Lucida Sans" panose="020B0602030504020204" pitchFamily="34" charset="0"/>
              </a:rPr>
              <a:t>yr</a:t>
            </a:r>
            <a:r>
              <a:rPr lang="en-GB" sz="3600" dirty="0" smtClean="0">
                <a:latin typeface="Lucida Sans" panose="020B0602030504020204" pitchFamily="34" charset="0"/>
              </a:rPr>
              <a:t> </a:t>
            </a:r>
            <a:r>
              <a:rPr lang="en-GB" sz="3600" dirty="0" err="1" smtClean="0">
                <a:latin typeface="Lucida Sans" panose="020B0602030504020204" pitchFamily="34" charset="0"/>
              </a:rPr>
              <a:t>aseiniad</a:t>
            </a:r>
            <a:r>
              <a:rPr lang="en-GB" sz="3600" dirty="0" smtClean="0">
                <a:latin typeface="Lucida Sans" panose="020B0602030504020204" pitchFamily="34" charset="0"/>
              </a:rPr>
              <a:t>?</a:t>
            </a:r>
            <a:r>
              <a:rPr lang="en-GB" sz="3600" dirty="0">
                <a:latin typeface="Lucida Sans" panose="020B0602030504020204" pitchFamily="34" charset="0"/>
              </a:rPr>
              <a:t/>
            </a:r>
            <a:br>
              <a:rPr lang="en-GB" sz="3600" dirty="0">
                <a:latin typeface="Lucida Sans" panose="020B0602030504020204" pitchFamily="34" charset="0"/>
              </a:rPr>
            </a:br>
            <a:r>
              <a:rPr lang="en-GB" sz="3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Questions about the assignment?</a:t>
            </a:r>
            <a:endParaRPr lang="en-GB" sz="36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7504" y="1484784"/>
            <a:ext cx="4407346" cy="4692179"/>
          </a:xfrm>
        </p:spPr>
        <p:txBody>
          <a:bodyPr>
            <a:normAutofit/>
          </a:bodyPr>
          <a:lstStyle/>
          <a:p>
            <a:r>
              <a:rPr lang="en-GB" dirty="0" err="1" smtClean="0">
                <a:latin typeface="Lucida Sans" panose="020B0602030504020204" pitchFamily="34" charset="0"/>
              </a:rPr>
              <a:t>Panopto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Llawlyfr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modwl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Nodiadau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Eich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darlithydd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Cydlynydd</a:t>
            </a:r>
            <a:r>
              <a:rPr lang="en-GB" dirty="0" smtClean="0">
                <a:latin typeface="Lucida Sans" panose="020B0602030504020204" pitchFamily="34" charset="0"/>
              </a:rPr>
              <a:t> y </a:t>
            </a:r>
            <a:r>
              <a:rPr lang="en-GB" dirty="0" err="1" smtClean="0">
                <a:latin typeface="Lucida Sans" panose="020B0602030504020204" pitchFamily="34" charset="0"/>
              </a:rPr>
              <a:t>modwl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sz="2400" dirty="0" smtClean="0">
                <a:latin typeface="Lucida Sans" panose="020B0602030504020204" pitchFamily="34" charset="0"/>
              </a:rPr>
              <a:t>PEIDIWCH Â DIBYNNU AR EICH FFRINDIAU/CYFOEDION</a:t>
            </a:r>
            <a:endParaRPr lang="en-GB" sz="2400" dirty="0"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556792"/>
            <a:ext cx="3886200" cy="4620171"/>
          </a:xfrm>
        </p:spPr>
        <p:txBody>
          <a:bodyPr/>
          <a:lstStyle/>
          <a:p>
            <a:r>
              <a:rPr lang="en-GB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Panopto</a:t>
            </a:r>
            <a:endParaRPr lang="en-GB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Module handbook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Notes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Your lecturer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Module coordinator</a:t>
            </a:r>
          </a:p>
          <a:p>
            <a:r>
              <a:rPr lang="en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DO NOT RELY ON FRIENDS/PEERS</a:t>
            </a:r>
            <a:endParaRPr lang="en-GB" sz="24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33547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1546</Words>
  <Application>Microsoft Office PowerPoint</Application>
  <PresentationFormat>On-screen Show (4:3)</PresentationFormat>
  <Paragraphs>365</Paragraphs>
  <Slides>28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7" baseType="lpstr">
      <vt:lpstr>ＭＳ Ｐゴシック</vt:lpstr>
      <vt:lpstr>Arial</vt:lpstr>
      <vt:lpstr>Calibri</vt:lpstr>
      <vt:lpstr>Calibri Light</vt:lpstr>
      <vt:lpstr>Lucida Sans</vt:lpstr>
      <vt:lpstr>Myriad Pro</vt:lpstr>
      <vt:lpstr>Times</vt:lpstr>
      <vt:lpstr>Times New Roman</vt:lpstr>
      <vt:lpstr>Office Theme</vt:lpstr>
      <vt:lpstr>PowerPoint Presentation</vt:lpstr>
      <vt:lpstr>Cynnwys Contents</vt:lpstr>
      <vt:lpstr>Tîm y modwl The module team</vt:lpstr>
      <vt:lpstr>Sgiliau Cyflogadwyedd/Trosglwyddadwy Employability/Transferable Skills</vt:lpstr>
      <vt:lpstr>Amcanion y modwl Aims of module</vt:lpstr>
      <vt:lpstr>Deilliannau dysgu Learning outcomes</vt:lpstr>
      <vt:lpstr>Meysydd astudiaeth Topics to be studied</vt:lpstr>
      <vt:lpstr>Asesiadau Assessments</vt:lpstr>
      <vt:lpstr>EAEE5004C EAEE5004</vt:lpstr>
      <vt:lpstr>Disgrifiad o’r aseiniad  Description of the assignment</vt:lpstr>
      <vt:lpstr>Ystyriaethau ymarferol Practical implications</vt:lpstr>
      <vt:lpstr>Yr asesiad The assessment</vt:lpstr>
      <vt:lpstr>Strwythur Structure</vt:lpstr>
      <vt:lpstr>Strwythur Structure</vt:lpstr>
      <vt:lpstr>Strwythur Structure</vt:lpstr>
      <vt:lpstr>Yr asesiad The assessment</vt:lpstr>
      <vt:lpstr>Y recordiad The recording</vt:lpstr>
      <vt:lpstr>Y daflen asesu 1 The assessment sheet 1</vt:lpstr>
      <vt:lpstr>Y daflen asesu 2 The assessment sheet 2</vt:lpstr>
      <vt:lpstr>Gwybodaeth a Dealltwriaeth Knowledge and Understanding</vt:lpstr>
      <vt:lpstr>Y daflen asesu 3 The assessment sheet 3</vt:lpstr>
      <vt:lpstr>Dadansoddiad Analysis</vt:lpstr>
      <vt:lpstr>Y daflen asesu 4 The assessment sheet 4</vt:lpstr>
      <vt:lpstr>Y daflen asesu 5 The assessment sheet 5</vt:lpstr>
      <vt:lpstr>Amgylchiadau Esgusodol (ECP) Extenuating Circumstances (ECP)</vt:lpstr>
      <vt:lpstr>Cyflwyniadau Hwyr  Late Submissions</vt:lpstr>
      <vt:lpstr>Materion TGCh? ICT issues?</vt:lpstr>
      <vt:lpstr>Cwestiynau am yr aseiniad? Questions about the assignment?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Alison Rees-Edwards</cp:lastModifiedBy>
  <cp:revision>18</cp:revision>
  <dcterms:created xsi:type="dcterms:W3CDTF">2015-10-03T11:53:06Z</dcterms:created>
  <dcterms:modified xsi:type="dcterms:W3CDTF">2020-10-22T16:46:16Z</dcterms:modified>
</cp:coreProperties>
</file>