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1" r:id="rId1"/>
  </p:sldMasterIdLst>
  <p:notesMasterIdLst>
    <p:notesMasterId r:id="rId10"/>
  </p:notesMasterIdLst>
  <p:sldIdLst>
    <p:sldId id="256" r:id="rId2"/>
    <p:sldId id="257" r:id="rId3"/>
    <p:sldId id="261" r:id="rId4"/>
    <p:sldId id="258" r:id="rId5"/>
    <p:sldId id="260" r:id="rId6"/>
    <p:sldId id="259"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9651" autoAdjust="0"/>
  </p:normalViewPr>
  <p:slideViewPr>
    <p:cSldViewPr snapToGrid="0">
      <p:cViewPr varScale="1">
        <p:scale>
          <a:sx n="80" d="100"/>
          <a:sy n="80" d="100"/>
        </p:scale>
        <p:origin x="173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92DE1A-A280-4326-9ED3-AFBC4DA1BF96}" type="datetimeFigureOut">
              <a:rPr lang="en-GB" smtClean="0"/>
              <a:t>14/05/2018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E324B8-452E-4AE5-966A-634670CAE9A5}" type="slidenum">
              <a:rPr lang="en-GB" smtClean="0"/>
              <a:t>‹#›</a:t>
            </a:fld>
            <a:endParaRPr lang="en-GB"/>
          </a:p>
        </p:txBody>
      </p:sp>
    </p:spTree>
    <p:extLst>
      <p:ext uri="{BB962C8B-B14F-4D97-AF65-F5344CB8AC3E}">
        <p14:creationId xmlns:p14="http://schemas.microsoft.com/office/powerpoint/2010/main" val="3414532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E324B8-452E-4AE5-966A-634670CAE9A5}" type="slidenum">
              <a:rPr lang="en-GB" smtClean="0"/>
              <a:t>6</a:t>
            </a:fld>
            <a:endParaRPr lang="en-GB"/>
          </a:p>
        </p:txBody>
      </p:sp>
    </p:spTree>
    <p:extLst>
      <p:ext uri="{BB962C8B-B14F-4D97-AF65-F5344CB8AC3E}">
        <p14:creationId xmlns:p14="http://schemas.microsoft.com/office/powerpoint/2010/main" val="4194986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AD6EE87-EBD5-4F12-A48A-63ACA297AC8F}" type="datetimeFigureOut">
              <a:rPr lang="en-US" smtClean="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022443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smtClean="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548757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smtClean="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593630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smtClean="0"/>
              <a:t>5/14/2018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51294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smtClean="0"/>
              <a:t>5/14/2018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547531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smtClean="0"/>
              <a:t>5/14/2018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399463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smtClean="0"/>
              <a:t>5/14/2018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531623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smtClean="0"/>
              <a:t>5/14/2018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263837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smtClean="0"/>
              <a:t>5/14/2018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smtClean="0"/>
              <a:t>‹#›</a:t>
            </a:fld>
            <a:endParaRPr lang="en-US" dirty="0"/>
          </a:p>
        </p:txBody>
      </p:sp>
    </p:spTree>
    <p:extLst>
      <p:ext uri="{BB962C8B-B14F-4D97-AF65-F5344CB8AC3E}">
        <p14:creationId xmlns:p14="http://schemas.microsoft.com/office/powerpoint/2010/main" val="196413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0909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58563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8772749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461487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0298CD5-6C1E-4009-B41F-6DF62E31D3BE}" type="datetimeFigureOut">
              <a:rPr lang="en-US" smtClean="0"/>
              <a:pPr/>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088774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smtClean="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0473604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smtClean="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500859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0298CD5-6C1E-4009-B41F-6DF62E31D3BE}" type="datetimeFigureOut">
              <a:rPr lang="en-US" smtClean="0"/>
              <a:pPr/>
              <a:t>5/14/2018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5354291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Team work:</a:t>
            </a:r>
            <a:br>
              <a:rPr lang="en-GB" dirty="0" smtClean="0"/>
            </a:br>
            <a:r>
              <a:rPr lang="en-GB" dirty="0" smtClean="0"/>
              <a:t>Butlins</a:t>
            </a:r>
            <a:endParaRPr lang="en-GB" dirty="0"/>
          </a:p>
        </p:txBody>
      </p:sp>
      <p:sp>
        <p:nvSpPr>
          <p:cNvPr id="3" name="Subtitle 2"/>
          <p:cNvSpPr>
            <a:spLocks noGrp="1"/>
          </p:cNvSpPr>
          <p:nvPr>
            <p:ph type="subTitle" idx="1"/>
          </p:nvPr>
        </p:nvSpPr>
        <p:spPr/>
        <p:txBody>
          <a:bodyPr/>
          <a:lstStyle/>
          <a:p>
            <a:r>
              <a:rPr lang="en-GB" dirty="0" smtClean="0"/>
              <a:t>By Mhairi Price, Alicia </a:t>
            </a:r>
            <a:r>
              <a:rPr lang="en-GB" dirty="0" err="1" smtClean="0"/>
              <a:t>Hiles</a:t>
            </a:r>
            <a:r>
              <a:rPr lang="en-GB" dirty="0"/>
              <a:t> </a:t>
            </a:r>
            <a:r>
              <a:rPr lang="en-GB" dirty="0" smtClean="0"/>
              <a:t>&amp; Courtney James</a:t>
            </a:r>
            <a:endParaRPr lang="en-GB" dirty="0"/>
          </a:p>
        </p:txBody>
      </p:sp>
    </p:spTree>
    <p:extLst>
      <p:ext uri="{BB962C8B-B14F-4D97-AF65-F5344CB8AC3E}">
        <p14:creationId xmlns:p14="http://schemas.microsoft.com/office/powerpoint/2010/main" val="147647603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 of Report</a:t>
            </a:r>
            <a:endParaRPr lang="en-GB" dirty="0"/>
          </a:p>
        </p:txBody>
      </p:sp>
      <p:sp>
        <p:nvSpPr>
          <p:cNvPr id="3" name="Content Placeholder 2"/>
          <p:cNvSpPr>
            <a:spLocks noGrp="1"/>
          </p:cNvSpPr>
          <p:nvPr>
            <p:ph idx="1"/>
          </p:nvPr>
        </p:nvSpPr>
        <p:spPr/>
        <p:txBody>
          <a:bodyPr>
            <a:normAutofit fontScale="85000" lnSpcReduction="10000"/>
          </a:bodyPr>
          <a:lstStyle/>
          <a:p>
            <a:pPr>
              <a:lnSpc>
                <a:spcPct val="150000"/>
              </a:lnSpc>
            </a:pPr>
            <a:r>
              <a:rPr lang="en-GB" dirty="0" smtClean="0">
                <a:latin typeface="Arial" panose="020B0604020202020204" pitchFamily="34" charset="0"/>
                <a:cs typeface="Arial" panose="020B0604020202020204" pitchFamily="34" charset="0"/>
              </a:rPr>
              <a:t>The report is an organisation audit concentrating on the organisation Butlin’s</a:t>
            </a:r>
          </a:p>
          <a:p>
            <a:pPr>
              <a:lnSpc>
                <a:spcPct val="150000"/>
              </a:lnSpc>
            </a:pPr>
            <a:r>
              <a:rPr lang="en-GB" dirty="0" smtClean="0">
                <a:latin typeface="Arial" panose="020B0604020202020204" pitchFamily="34" charset="0"/>
                <a:cs typeface="Arial" panose="020B0604020202020204" pitchFamily="34" charset="0"/>
              </a:rPr>
              <a:t>Thorough research into the organisation was done to produce the report</a:t>
            </a:r>
          </a:p>
          <a:p>
            <a:pPr>
              <a:lnSpc>
                <a:spcPct val="150000"/>
              </a:lnSpc>
            </a:pPr>
            <a:r>
              <a:rPr lang="en-GB" dirty="0" smtClean="0">
                <a:latin typeface="Arial" panose="020B0604020202020204" pitchFamily="34" charset="0"/>
                <a:cs typeface="Arial" panose="020B0604020202020204" pitchFamily="34" charset="0"/>
              </a:rPr>
              <a:t>Each member within the team had a specific area to research and produce a section for the report </a:t>
            </a:r>
          </a:p>
          <a:p>
            <a:pPr>
              <a:lnSpc>
                <a:spcPct val="150000"/>
              </a:lnSpc>
            </a:pPr>
            <a:r>
              <a:rPr lang="en-GB" dirty="0" smtClean="0">
                <a:latin typeface="Arial" panose="020B0604020202020204" pitchFamily="34" charset="0"/>
                <a:cs typeface="Arial" panose="020B0604020202020204" pitchFamily="34" charset="0"/>
              </a:rPr>
              <a:t>Sections researched were the:</a:t>
            </a:r>
          </a:p>
          <a:p>
            <a:pPr>
              <a:lnSpc>
                <a:spcPct val="150000"/>
              </a:lnSpc>
            </a:pPr>
            <a:r>
              <a:rPr lang="en-GB" dirty="0">
                <a:latin typeface="Arial" panose="020B0604020202020204" pitchFamily="34" charset="0"/>
                <a:cs typeface="Arial" panose="020B0604020202020204" pitchFamily="34" charset="0"/>
              </a:rPr>
              <a:t>O</a:t>
            </a:r>
            <a:r>
              <a:rPr lang="en-GB" dirty="0" smtClean="0">
                <a:latin typeface="Arial" panose="020B0604020202020204" pitchFamily="34" charset="0"/>
                <a:cs typeface="Arial" panose="020B0604020202020204" pitchFamily="34" charset="0"/>
              </a:rPr>
              <a:t>rganisations </a:t>
            </a:r>
            <a:r>
              <a:rPr lang="en-GB" dirty="0" smtClean="0">
                <a:latin typeface="Arial" panose="020B0604020202020204" pitchFamily="34" charset="0"/>
                <a:cs typeface="Arial" panose="020B0604020202020204" pitchFamily="34" charset="0"/>
              </a:rPr>
              <a:t>structure, culture, goals and key objectives</a:t>
            </a:r>
          </a:p>
          <a:p>
            <a:pPr>
              <a:lnSpc>
                <a:spcPct val="150000"/>
              </a:lnSpc>
            </a:pPr>
            <a:r>
              <a:rPr lang="en-GB" dirty="0">
                <a:latin typeface="Arial" panose="020B0604020202020204" pitchFamily="34" charset="0"/>
                <a:cs typeface="Arial" panose="020B0604020202020204" pitchFamily="34" charset="0"/>
              </a:rPr>
              <a:t>R</a:t>
            </a:r>
            <a:r>
              <a:rPr lang="en-GB" dirty="0" smtClean="0">
                <a:latin typeface="Arial" panose="020B0604020202020204" pitchFamily="34" charset="0"/>
                <a:cs typeface="Arial" panose="020B0604020202020204" pitchFamily="34" charset="0"/>
              </a:rPr>
              <a:t>ecent </a:t>
            </a:r>
            <a:r>
              <a:rPr lang="en-GB" dirty="0" smtClean="0">
                <a:latin typeface="Arial" panose="020B0604020202020204" pitchFamily="34" charset="0"/>
                <a:cs typeface="Arial" panose="020B0604020202020204" pitchFamily="34" charset="0"/>
              </a:rPr>
              <a:t>changes and new initiatives</a:t>
            </a: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T</a:t>
            </a:r>
            <a:r>
              <a:rPr lang="en-GB" dirty="0" smtClean="0">
                <a:latin typeface="Arial" panose="020B0604020202020204" pitchFamily="34" charset="0"/>
                <a:cs typeface="Arial" panose="020B0604020202020204" pitchFamily="34" charset="0"/>
              </a:rPr>
              <a:t>he </a:t>
            </a:r>
            <a:r>
              <a:rPr lang="en-GB" dirty="0" smtClean="0">
                <a:latin typeface="Arial" panose="020B0604020202020204" pitchFamily="34" charset="0"/>
                <a:cs typeface="Arial" panose="020B0604020202020204" pitchFamily="34" charset="0"/>
              </a:rPr>
              <a:t>key organisations stakeholders </a:t>
            </a:r>
          </a:p>
          <a:p>
            <a:pPr>
              <a:lnSpc>
                <a:spcPct val="150000"/>
              </a:lnSpc>
            </a:pPr>
            <a:r>
              <a:rPr lang="en-GB" dirty="0">
                <a:latin typeface="Arial" panose="020B0604020202020204" pitchFamily="34" charset="0"/>
                <a:cs typeface="Arial" panose="020B0604020202020204" pitchFamily="34" charset="0"/>
              </a:rPr>
              <a:t>T</a:t>
            </a:r>
            <a:r>
              <a:rPr lang="en-GB" dirty="0" smtClean="0">
                <a:latin typeface="Arial" panose="020B0604020202020204" pitchFamily="34" charset="0"/>
                <a:cs typeface="Arial" panose="020B0604020202020204" pitchFamily="34" charset="0"/>
              </a:rPr>
              <a:t>he </a:t>
            </a:r>
            <a:r>
              <a:rPr lang="en-GB" dirty="0" smtClean="0">
                <a:latin typeface="Arial" panose="020B0604020202020204" pitchFamily="34" charset="0"/>
                <a:cs typeface="Arial" panose="020B0604020202020204" pitchFamily="34" charset="0"/>
              </a:rPr>
              <a:t>approach to sustainability and the Green Agenda</a:t>
            </a:r>
          </a:p>
          <a:p>
            <a:pPr marL="0" indent="0">
              <a:lnSpc>
                <a:spcPct val="150000"/>
              </a:lnSpc>
              <a:buNone/>
            </a:pPr>
            <a:endParaRPr lang="en-GB" dirty="0"/>
          </a:p>
          <a:p>
            <a:pPr>
              <a:lnSpc>
                <a:spcPct val="150000"/>
              </a:lnSpc>
            </a:pPr>
            <a:endParaRPr lang="en-GB" dirty="0" smtClean="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253067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a:t>
            </a:r>
            <a:r>
              <a:rPr lang="en-GB" dirty="0" smtClean="0"/>
              <a:t>Findings</a:t>
            </a:r>
            <a:endParaRPr lang="en-GB" dirty="0"/>
          </a:p>
        </p:txBody>
      </p:sp>
      <p:sp>
        <p:nvSpPr>
          <p:cNvPr id="3" name="Content Placeholder 2"/>
          <p:cNvSpPr>
            <a:spLocks noGrp="1"/>
          </p:cNvSpPr>
          <p:nvPr>
            <p:ph idx="1"/>
          </p:nvPr>
        </p:nvSpPr>
        <p:spPr/>
        <p:txBody>
          <a:bodyPr>
            <a:noAutofit/>
          </a:bodyPr>
          <a:lstStyle/>
          <a:p>
            <a:pPr>
              <a:lnSpc>
                <a:spcPct val="150000"/>
              </a:lnSpc>
            </a:pPr>
            <a:r>
              <a:rPr lang="en-GB" sz="1500" dirty="0" smtClean="0">
                <a:latin typeface="Arial" panose="020B0604020202020204" pitchFamily="34" charset="0"/>
                <a:cs typeface="Arial" panose="020B0604020202020204" pitchFamily="34" charset="0"/>
              </a:rPr>
              <a:t>Butlin's is popular among families and introduced the ‘Adult Weekend’ for over 18’s to bring attract a wider target market </a:t>
            </a:r>
          </a:p>
          <a:p>
            <a:pPr>
              <a:lnSpc>
                <a:spcPct val="150000"/>
              </a:lnSpc>
            </a:pPr>
            <a:r>
              <a:rPr lang="en-GB" sz="1500" dirty="0" smtClean="0">
                <a:latin typeface="Arial" panose="020B0604020202020204" pitchFamily="34" charset="0"/>
                <a:cs typeface="Arial" panose="020B0604020202020204" pitchFamily="34" charset="0"/>
              </a:rPr>
              <a:t>They keep changing with the times and continue to improve</a:t>
            </a:r>
          </a:p>
          <a:p>
            <a:pPr>
              <a:lnSpc>
                <a:spcPct val="150000"/>
              </a:lnSpc>
            </a:pPr>
            <a:r>
              <a:rPr lang="en-GB" sz="1500" dirty="0" smtClean="0">
                <a:latin typeface="Arial" panose="020B0604020202020204" pitchFamily="34" charset="0"/>
                <a:cs typeface="Arial" panose="020B0604020202020204" pitchFamily="34" charset="0"/>
              </a:rPr>
              <a:t>Constantly investing money into new ideas to keep Butlin’s modern</a:t>
            </a:r>
          </a:p>
          <a:p>
            <a:pPr>
              <a:lnSpc>
                <a:spcPct val="150000"/>
              </a:lnSpc>
            </a:pPr>
            <a:r>
              <a:rPr lang="en-GB" sz="1500" dirty="0" smtClean="0">
                <a:latin typeface="Arial" panose="020B0604020202020204" pitchFamily="34" charset="0"/>
                <a:cs typeface="Arial" panose="020B0604020202020204" pitchFamily="34" charset="0"/>
              </a:rPr>
              <a:t>Has many stakeholders and built a good relationship</a:t>
            </a:r>
          </a:p>
          <a:p>
            <a:pPr>
              <a:lnSpc>
                <a:spcPct val="150000"/>
              </a:lnSpc>
            </a:pPr>
            <a:r>
              <a:rPr lang="en-GB" sz="1500" dirty="0" smtClean="0">
                <a:latin typeface="Arial" panose="020B0604020202020204" pitchFamily="34" charset="0"/>
                <a:cs typeface="Arial" panose="020B0604020202020204" pitchFamily="34" charset="0"/>
              </a:rPr>
              <a:t>Clear to see that Butlin's knows what's best for the company and knows how to solve problems</a:t>
            </a:r>
          </a:p>
          <a:p>
            <a:pPr>
              <a:lnSpc>
                <a:spcPct val="150000"/>
              </a:lnSpc>
            </a:pPr>
            <a:r>
              <a:rPr lang="en-GB" sz="1500" dirty="0" smtClean="0">
                <a:latin typeface="Arial" panose="020B0604020202020204" pitchFamily="34" charset="0"/>
                <a:cs typeface="Arial" panose="020B0604020202020204" pitchFamily="34" charset="0"/>
              </a:rPr>
              <a:t>Not adapted to sustainability or Green Agenda a wide range and something they could improve upon </a:t>
            </a:r>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21353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analysis</a:t>
            </a:r>
            <a:endParaRPr lang="en-GB" dirty="0"/>
          </a:p>
        </p:txBody>
      </p:sp>
      <p:sp>
        <p:nvSpPr>
          <p:cNvPr id="3" name="Content Placeholder 2"/>
          <p:cNvSpPr>
            <a:spLocks noGrp="1"/>
          </p:cNvSpPr>
          <p:nvPr>
            <p:ph idx="1"/>
          </p:nvPr>
        </p:nvSpPr>
        <p:spPr>
          <a:xfrm>
            <a:off x="593113" y="1534947"/>
            <a:ext cx="8596668" cy="4853821"/>
          </a:xfrm>
        </p:spPr>
        <p:txBody>
          <a:bodyPr>
            <a:noAutofit/>
          </a:bodyPr>
          <a:lstStyle/>
          <a:p>
            <a:pPr>
              <a:lnSpc>
                <a:spcPct val="170000"/>
              </a:lnSpc>
            </a:pPr>
            <a:r>
              <a:rPr lang="en-GB" sz="1050" dirty="0" smtClean="0">
                <a:latin typeface="Arial" panose="020B0604020202020204" pitchFamily="34" charset="0"/>
                <a:cs typeface="Arial" panose="020B0604020202020204" pitchFamily="34" charset="0"/>
              </a:rPr>
              <a:t>Strength</a:t>
            </a:r>
          </a:p>
          <a:p>
            <a:pPr marL="0" indent="0">
              <a:lnSpc>
                <a:spcPct val="170000"/>
              </a:lnSpc>
              <a:buNone/>
            </a:pPr>
            <a:r>
              <a:rPr lang="en-GB" sz="1050" dirty="0" smtClean="0">
                <a:latin typeface="Arial" panose="020B0604020202020204" pitchFamily="34" charset="0"/>
                <a:cs typeface="Arial" panose="020B0604020202020204" pitchFamily="34" charset="0"/>
              </a:rPr>
              <a:t>One strength of Butlins is that it knows it’s target market well and </a:t>
            </a:r>
            <a:r>
              <a:rPr lang="en-GB" sz="1050" dirty="0" smtClean="0">
                <a:latin typeface="Arial" panose="020B0604020202020204" pitchFamily="34" charset="0"/>
                <a:cs typeface="Arial" panose="020B0604020202020204" pitchFamily="34" charset="0"/>
              </a:rPr>
              <a:t>knows how to cater </a:t>
            </a:r>
            <a:r>
              <a:rPr lang="en-GB" sz="1050" dirty="0" smtClean="0">
                <a:latin typeface="Arial" panose="020B0604020202020204" pitchFamily="34" charset="0"/>
                <a:cs typeface="Arial" panose="020B0604020202020204" pitchFamily="34" charset="0"/>
              </a:rPr>
              <a:t>for their target market </a:t>
            </a:r>
            <a:r>
              <a:rPr lang="en-GB" sz="1050" dirty="0" smtClean="0">
                <a:latin typeface="Arial" panose="020B0604020202020204" pitchFamily="34" charset="0"/>
                <a:cs typeface="Arial" panose="020B0604020202020204" pitchFamily="34" charset="0"/>
              </a:rPr>
              <a:t>to keep them coming back time and time again.</a:t>
            </a:r>
          </a:p>
          <a:p>
            <a:pPr marL="0" indent="0">
              <a:lnSpc>
                <a:spcPct val="170000"/>
              </a:lnSpc>
              <a:buNone/>
            </a:pPr>
            <a:r>
              <a:rPr lang="en-GB" sz="1050" dirty="0" smtClean="0">
                <a:latin typeface="Arial" panose="020B0604020202020204" pitchFamily="34" charset="0"/>
                <a:cs typeface="Arial" panose="020B0604020202020204" pitchFamily="34" charset="0"/>
              </a:rPr>
              <a:t>Setting up a loyalty programme for their guests </a:t>
            </a:r>
            <a:r>
              <a:rPr lang="en-GB" sz="1050" dirty="0" smtClean="0">
                <a:latin typeface="Arial" panose="020B0604020202020204" pitchFamily="34" charset="0"/>
                <a:cs typeface="Arial" panose="020B0604020202020204" pitchFamily="34" charset="0"/>
              </a:rPr>
              <a:t>encourages them to come back and enjoy the benefits the loyalty programme bring </a:t>
            </a:r>
            <a:endParaRPr lang="en-GB" sz="1050" dirty="0">
              <a:latin typeface="Arial" panose="020B0604020202020204" pitchFamily="34" charset="0"/>
              <a:cs typeface="Arial" panose="020B0604020202020204" pitchFamily="34" charset="0"/>
            </a:endParaRPr>
          </a:p>
          <a:p>
            <a:pPr>
              <a:lnSpc>
                <a:spcPct val="170000"/>
              </a:lnSpc>
            </a:pPr>
            <a:r>
              <a:rPr lang="en-GB" sz="1050" dirty="0" smtClean="0">
                <a:latin typeface="Arial" panose="020B0604020202020204" pitchFamily="34" charset="0"/>
                <a:cs typeface="Arial" panose="020B0604020202020204" pitchFamily="34" charset="0"/>
              </a:rPr>
              <a:t>Weakness</a:t>
            </a:r>
          </a:p>
          <a:p>
            <a:pPr marL="0" indent="0">
              <a:lnSpc>
                <a:spcPct val="170000"/>
              </a:lnSpc>
              <a:buNone/>
            </a:pPr>
            <a:r>
              <a:rPr lang="en-GB" sz="1050" dirty="0" smtClean="0">
                <a:latin typeface="Arial" panose="020B0604020202020204" pitchFamily="34" charset="0"/>
                <a:cs typeface="Arial" panose="020B0604020202020204" pitchFamily="34" charset="0"/>
              </a:rPr>
              <a:t>One of their weaknesses is because they are not working towards sustainability and the Green Approach as well as their competitors this can discourage some of their target market who are looking for breaks in a holiday </a:t>
            </a:r>
            <a:r>
              <a:rPr lang="en-GB" sz="1050" dirty="0" smtClean="0">
                <a:latin typeface="Arial" panose="020B0604020202020204" pitchFamily="34" charset="0"/>
                <a:cs typeface="Arial" panose="020B0604020202020204" pitchFamily="34" charset="0"/>
              </a:rPr>
              <a:t>parks and this will make them choose holiday parks such </a:t>
            </a:r>
            <a:r>
              <a:rPr lang="en-GB" sz="1050" dirty="0" smtClean="0">
                <a:latin typeface="Arial" panose="020B0604020202020204" pitchFamily="34" charset="0"/>
                <a:cs typeface="Arial" panose="020B0604020202020204" pitchFamily="34" charset="0"/>
              </a:rPr>
              <a:t>as </a:t>
            </a:r>
            <a:r>
              <a:rPr lang="en-GB" sz="1050" dirty="0" smtClean="0">
                <a:latin typeface="Arial" panose="020B0604020202020204" pitchFamily="34" charset="0"/>
                <a:cs typeface="Arial" panose="020B0604020202020204" pitchFamily="34" charset="0"/>
              </a:rPr>
              <a:t>Center </a:t>
            </a:r>
            <a:r>
              <a:rPr lang="en-GB" sz="1050" dirty="0" smtClean="0">
                <a:latin typeface="Arial" panose="020B0604020202020204" pitchFamily="34" charset="0"/>
                <a:cs typeface="Arial" panose="020B0604020202020204" pitchFamily="34" charset="0"/>
              </a:rPr>
              <a:t>Parcs who are working towards sustainability and the green agenda</a:t>
            </a:r>
            <a:endParaRPr lang="en-GB" sz="1050" dirty="0">
              <a:latin typeface="Arial" panose="020B0604020202020204" pitchFamily="34" charset="0"/>
              <a:cs typeface="Arial" panose="020B0604020202020204" pitchFamily="34" charset="0"/>
            </a:endParaRPr>
          </a:p>
          <a:p>
            <a:pPr>
              <a:lnSpc>
                <a:spcPct val="170000"/>
              </a:lnSpc>
            </a:pPr>
            <a:r>
              <a:rPr lang="en-GB" sz="1050" dirty="0" smtClean="0">
                <a:latin typeface="Arial" panose="020B0604020202020204" pitchFamily="34" charset="0"/>
                <a:cs typeface="Arial" panose="020B0604020202020204" pitchFamily="34" charset="0"/>
              </a:rPr>
              <a:t>Opportunities</a:t>
            </a:r>
          </a:p>
          <a:p>
            <a:pPr marL="0" indent="0">
              <a:lnSpc>
                <a:spcPct val="170000"/>
              </a:lnSpc>
              <a:buNone/>
            </a:pPr>
            <a:r>
              <a:rPr lang="en-GB" sz="1050" dirty="0" smtClean="0">
                <a:latin typeface="Arial" panose="020B0604020202020204" pitchFamily="34" charset="0"/>
                <a:cs typeface="Arial" panose="020B0604020202020204" pitchFamily="34" charset="0"/>
              </a:rPr>
              <a:t>Butlin’s could expand their organisation by opening more holiday parks around the UK because they are limited by only having three </a:t>
            </a:r>
            <a:endParaRPr lang="en-GB" sz="1050" dirty="0">
              <a:latin typeface="Arial" panose="020B0604020202020204" pitchFamily="34" charset="0"/>
              <a:cs typeface="Arial" panose="020B0604020202020204" pitchFamily="34" charset="0"/>
            </a:endParaRPr>
          </a:p>
          <a:p>
            <a:pPr>
              <a:lnSpc>
                <a:spcPct val="170000"/>
              </a:lnSpc>
            </a:pPr>
            <a:r>
              <a:rPr lang="en-GB" sz="1050" dirty="0" smtClean="0">
                <a:latin typeface="Arial" panose="020B0604020202020204" pitchFamily="34" charset="0"/>
                <a:cs typeface="Arial" panose="020B0604020202020204" pitchFamily="34" charset="0"/>
              </a:rPr>
              <a:t>Threats</a:t>
            </a:r>
          </a:p>
          <a:p>
            <a:pPr marL="0" indent="0">
              <a:lnSpc>
                <a:spcPct val="170000"/>
              </a:lnSpc>
              <a:buNone/>
            </a:pPr>
            <a:r>
              <a:rPr lang="en-GB" sz="1050" dirty="0" smtClean="0">
                <a:latin typeface="Arial" panose="020B0604020202020204" pitchFamily="34" charset="0"/>
                <a:cs typeface="Arial" panose="020B0604020202020204" pitchFamily="34" charset="0"/>
              </a:rPr>
              <a:t>A threat for Butlins is Center Parcs, as they currently have 5 holiday parks, whereas Butlins only have 3. All of the Center Parcs resorts have over 200 activities for families to enjoy., which may lead to families going to Center Parcs instead of Butlins. Also, one of the parks is located next to </a:t>
            </a:r>
            <a:r>
              <a:rPr lang="en-GB" sz="1050" dirty="0" err="1" smtClean="0">
                <a:latin typeface="Arial" panose="020B0604020202020204" pitchFamily="34" charset="0"/>
                <a:cs typeface="Arial" panose="020B0604020202020204" pitchFamily="34" charset="0"/>
              </a:rPr>
              <a:t>Longleat</a:t>
            </a:r>
            <a:r>
              <a:rPr lang="en-GB" sz="1050" dirty="0" smtClean="0">
                <a:latin typeface="Arial" panose="020B0604020202020204" pitchFamily="34" charset="0"/>
                <a:cs typeface="Arial" panose="020B0604020202020204" pitchFamily="34" charset="0"/>
              </a:rPr>
              <a:t> Zoo, which is a huge UK attraction. </a:t>
            </a:r>
            <a:endParaRPr lang="en-GB" sz="1050" dirty="0" smtClean="0">
              <a:latin typeface="Arial" panose="020B0604020202020204" pitchFamily="34" charset="0"/>
              <a:cs typeface="Arial" panose="020B0604020202020204" pitchFamily="34" charset="0"/>
            </a:endParaRPr>
          </a:p>
          <a:p>
            <a:pPr marL="0" indent="0">
              <a:lnSpc>
                <a:spcPct val="170000"/>
              </a:lnSpc>
              <a:buNone/>
            </a:pPr>
            <a:endParaRPr lang="en-GB" sz="1000" dirty="0"/>
          </a:p>
        </p:txBody>
      </p:sp>
    </p:spTree>
    <p:extLst>
      <p:ext uri="{BB962C8B-B14F-4D97-AF65-F5344CB8AC3E}">
        <p14:creationId xmlns:p14="http://schemas.microsoft.com/office/powerpoint/2010/main" val="40352767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a:t>
            </a:r>
            <a:r>
              <a:rPr lang="en-GB" dirty="0"/>
              <a:t>B</a:t>
            </a:r>
            <a:r>
              <a:rPr lang="en-GB" dirty="0" smtClean="0"/>
              <a:t>utlins </a:t>
            </a:r>
            <a:r>
              <a:rPr lang="en-GB" dirty="0" smtClean="0"/>
              <a:t>operating effectively?</a:t>
            </a:r>
            <a:endParaRPr lang="en-GB" dirty="0"/>
          </a:p>
        </p:txBody>
      </p:sp>
      <p:sp>
        <p:nvSpPr>
          <p:cNvPr id="3" name="Content Placeholder 2"/>
          <p:cNvSpPr>
            <a:spLocks noGrp="1"/>
          </p:cNvSpPr>
          <p:nvPr>
            <p:ph idx="1"/>
          </p:nvPr>
        </p:nvSpPr>
        <p:spPr/>
        <p:txBody>
          <a:bodyPr>
            <a:normAutofit/>
          </a:bodyPr>
          <a:lstStyle/>
          <a:p>
            <a:pPr>
              <a:lnSpc>
                <a:spcPct val="150000"/>
              </a:lnSpc>
            </a:pPr>
            <a:r>
              <a:rPr lang="en-GB" sz="1500" dirty="0" smtClean="0">
                <a:latin typeface="Arial" panose="020B0604020202020204" pitchFamily="34" charset="0"/>
                <a:cs typeface="Arial" panose="020B0604020202020204" pitchFamily="34" charset="0"/>
              </a:rPr>
              <a:t>Butlins has changed massively since the first park was opened in Skegness in 1936</a:t>
            </a:r>
          </a:p>
          <a:p>
            <a:pPr>
              <a:lnSpc>
                <a:spcPct val="150000"/>
              </a:lnSpc>
            </a:pPr>
            <a:r>
              <a:rPr lang="en-GB" sz="1500" dirty="0" smtClean="0">
                <a:latin typeface="Arial" panose="020B0604020202020204" pitchFamily="34" charset="0"/>
                <a:cs typeface="Arial" panose="020B0604020202020204" pitchFamily="34" charset="0"/>
              </a:rPr>
              <a:t>To provide an excellent holiday for guests its vital that the team work effectively </a:t>
            </a:r>
          </a:p>
          <a:p>
            <a:pPr>
              <a:lnSpc>
                <a:spcPct val="150000"/>
              </a:lnSpc>
            </a:pPr>
            <a:r>
              <a:rPr lang="en-GB" sz="1500" dirty="0" smtClean="0">
                <a:latin typeface="Arial" panose="020B0604020202020204" pitchFamily="34" charset="0"/>
                <a:cs typeface="Arial" panose="020B0604020202020204" pitchFamily="34" charset="0"/>
              </a:rPr>
              <a:t>They ensure that all families have a happy holiday in a safe, secure and appealing environment </a:t>
            </a:r>
          </a:p>
          <a:p>
            <a:pPr>
              <a:lnSpc>
                <a:spcPct val="150000"/>
              </a:lnSpc>
            </a:pPr>
            <a:r>
              <a:rPr lang="en-GB" sz="1500" dirty="0" smtClean="0">
                <a:latin typeface="Arial" panose="020B0604020202020204" pitchFamily="34" charset="0"/>
                <a:cs typeface="Arial" panose="020B0604020202020204" pitchFamily="34" charset="0"/>
              </a:rPr>
              <a:t>Holiday weekends/ weeks appeals to all ages </a:t>
            </a:r>
          </a:p>
          <a:p>
            <a:pPr>
              <a:lnSpc>
                <a:spcPct val="150000"/>
              </a:lnSpc>
            </a:pPr>
            <a:r>
              <a:rPr lang="en-GB" sz="1500" dirty="0" smtClean="0">
                <a:latin typeface="Arial" panose="020B0604020202020204" pitchFamily="34" charset="0"/>
                <a:cs typeface="Arial" panose="020B0604020202020204" pitchFamily="34" charset="0"/>
              </a:rPr>
              <a:t>They know their target market well and continue to work towards attracting them to their holiday parks  </a:t>
            </a:r>
          </a:p>
          <a:p>
            <a:pPr>
              <a:lnSpc>
                <a:spcPct val="150000"/>
              </a:lnSpc>
            </a:pPr>
            <a:r>
              <a:rPr lang="en-GB" sz="1500" dirty="0" smtClean="0">
                <a:latin typeface="Arial" panose="020B0604020202020204" pitchFamily="34" charset="0"/>
                <a:cs typeface="Arial" panose="020B0604020202020204" pitchFamily="34" charset="0"/>
              </a:rPr>
              <a:t>They update their holiday parks regularly to ensure that they keep up to date and stay modern</a:t>
            </a:r>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666325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recommendations </a:t>
            </a:r>
            <a:endParaRPr lang="en-GB" dirty="0"/>
          </a:p>
        </p:txBody>
      </p:sp>
      <p:sp>
        <p:nvSpPr>
          <p:cNvPr id="3" name="Content Placeholder 2"/>
          <p:cNvSpPr>
            <a:spLocks noGrp="1"/>
          </p:cNvSpPr>
          <p:nvPr>
            <p:ph idx="1"/>
          </p:nvPr>
        </p:nvSpPr>
        <p:spPr/>
        <p:txBody>
          <a:bodyPr/>
          <a:lstStyle/>
          <a:p>
            <a:pPr>
              <a:lnSpc>
                <a:spcPct val="150000"/>
              </a:lnSpc>
            </a:pPr>
            <a:r>
              <a:rPr lang="en-GB" sz="1500" dirty="0" smtClean="0">
                <a:latin typeface="Arial" panose="020B0604020202020204" pitchFamily="34" charset="0"/>
                <a:cs typeface="Arial" panose="020B0604020202020204" pitchFamily="34" charset="0"/>
              </a:rPr>
              <a:t>After completing research, as a team it was discovered that Butlins are not very sustainable. A recommendation for Butlins may be to become more sustainable in order to compete with one of their biggest competitors, Center Parcs, as they are currently doing more for sustainability and the environment. </a:t>
            </a:r>
          </a:p>
          <a:p>
            <a:pPr>
              <a:lnSpc>
                <a:spcPct val="150000"/>
              </a:lnSpc>
            </a:pPr>
            <a:r>
              <a:rPr lang="en-GB" sz="1500" dirty="0">
                <a:latin typeface="Arial" panose="020B0604020202020204" pitchFamily="34" charset="0"/>
                <a:cs typeface="Arial" panose="020B0604020202020204" pitchFamily="34" charset="0"/>
              </a:rPr>
              <a:t>To open more Parks around the UK in Scotland, Wales and Ireland. </a:t>
            </a:r>
          </a:p>
          <a:p>
            <a:pPr>
              <a:lnSpc>
                <a:spcPct val="150000"/>
              </a:lnSpc>
            </a:pPr>
            <a:endParaRPr lang="en-GB" sz="15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2919737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8800" dirty="0" smtClean="0">
                <a:latin typeface="Arial" panose="020B0604020202020204" pitchFamily="34" charset="0"/>
                <a:cs typeface="Arial" panose="020B0604020202020204" pitchFamily="34" charset="0"/>
              </a:rPr>
              <a:t>Thanks For Listening </a:t>
            </a:r>
            <a:endParaRPr lang="en-GB" sz="8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003040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9800" dirty="0" smtClean="0">
                <a:latin typeface="Arial" panose="020B0604020202020204" pitchFamily="34" charset="0"/>
                <a:cs typeface="Arial" panose="020B0604020202020204" pitchFamily="34" charset="0"/>
              </a:rPr>
              <a:t>Any Questions?</a:t>
            </a:r>
            <a:r>
              <a:rPr lang="en-GB" dirty="0" smtClean="0"/>
              <a:t/>
            </a:r>
            <a:br>
              <a:rPr lang="en-GB" dirty="0" smtClean="0"/>
            </a:b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35870571"/>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78</TotalTime>
  <Words>547</Words>
  <Application>Microsoft Office PowerPoint</Application>
  <PresentationFormat>Widescreen</PresentationFormat>
  <Paragraphs>42</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Trebuchet MS</vt:lpstr>
      <vt:lpstr>Wingdings 3</vt:lpstr>
      <vt:lpstr>Facet</vt:lpstr>
      <vt:lpstr>Team work: Butlins</vt:lpstr>
      <vt:lpstr>Overview of Report</vt:lpstr>
      <vt:lpstr>Key Findings</vt:lpstr>
      <vt:lpstr>SWOT analysis</vt:lpstr>
      <vt:lpstr>Is Butlins operating effectively?</vt:lpstr>
      <vt:lpstr>Key recommendations </vt:lpstr>
      <vt:lpstr>Thanks For Listening </vt:lpstr>
      <vt:lpstr>Any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work: Butlins</dc:title>
  <dc:creator>Mhairi Price (1708315)</dc:creator>
  <cp:lastModifiedBy>Mhairi Price (1708315)</cp:lastModifiedBy>
  <cp:revision>16</cp:revision>
  <dcterms:created xsi:type="dcterms:W3CDTF">2018-05-10T14:28:34Z</dcterms:created>
  <dcterms:modified xsi:type="dcterms:W3CDTF">2018-05-14T11:35:33Z</dcterms:modified>
</cp:coreProperties>
</file>