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65" r:id="rId5"/>
    <p:sldId id="326" r:id="rId6"/>
    <p:sldId id="327" r:id="rId7"/>
    <p:sldId id="338" r:id="rId8"/>
    <p:sldId id="339" r:id="rId9"/>
    <p:sldId id="351" r:id="rId10"/>
    <p:sldId id="343" r:id="rId11"/>
    <p:sldId id="350" r:id="rId12"/>
    <p:sldId id="330" r:id="rId13"/>
    <p:sldId id="331" r:id="rId14"/>
    <p:sldId id="332" r:id="rId15"/>
    <p:sldId id="340" r:id="rId16"/>
    <p:sldId id="325" r:id="rId17"/>
    <p:sldId id="342" r:id="rId18"/>
    <p:sldId id="341" r:id="rId19"/>
    <p:sldId id="335" r:id="rId20"/>
    <p:sldId id="344" r:id="rId21"/>
    <p:sldId id="345" r:id="rId22"/>
    <p:sldId id="354" r:id="rId23"/>
    <p:sldId id="337" r:id="rId24"/>
    <p:sldId id="346" r:id="rId25"/>
    <p:sldId id="336" r:id="rId26"/>
    <p:sldId id="352" r:id="rId27"/>
    <p:sldId id="347" r:id="rId28"/>
    <p:sldId id="353" r:id="rId29"/>
    <p:sldId id="356" r:id="rId30"/>
    <p:sldId id="348" r:id="rId31"/>
    <p:sldId id="349" r:id="rId32"/>
    <p:sldId id="357" r:id="rId33"/>
    <p:sldId id="358" r:id="rId34"/>
    <p:sldId id="359" r:id="rId35"/>
    <p:sldId id="360" r:id="rId36"/>
  </p:sldIdLst>
  <p:sldSz cx="12188825" cy="6858000"/>
  <p:notesSz cx="7102475" cy="9369425"/>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9" pos="3839">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559" autoAdjust="0"/>
  </p:normalViewPr>
  <p:slideViewPr>
    <p:cSldViewPr showGuides="1">
      <p:cViewPr>
        <p:scale>
          <a:sx n="70" d="100"/>
          <a:sy n="70" d="100"/>
        </p:scale>
        <p:origin x="32" y="32"/>
      </p:cViewPr>
      <p:guideLst>
        <p:guide orient="horz" pos="2160"/>
        <p:guide pos="3839"/>
      </p:guideLst>
    </p:cSldViewPr>
  </p:slideViewPr>
  <p:outlineViewPr>
    <p:cViewPr>
      <p:scale>
        <a:sx n="33" d="100"/>
        <a:sy n="33" d="100"/>
      </p:scale>
      <p:origin x="0" y="0"/>
    </p:cViewPr>
  </p:outlineViewPr>
  <p:notesTextViewPr>
    <p:cViewPr>
      <p:scale>
        <a:sx n="1" d="1"/>
        <a:sy n="1" d="1"/>
      </p:scale>
      <p:origin x="0" y="0"/>
    </p:cViewPr>
  </p:notesTextViewPr>
  <p:sorterViewPr>
    <p:cViewPr>
      <p:scale>
        <a:sx n="125" d="100"/>
        <a:sy n="125" d="100"/>
      </p:scale>
      <p:origin x="0" y="-18284"/>
    </p:cViewPr>
  </p:sorter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gs" Target="tags/tag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0098"/>
          </a:xfrm>
          <a:prstGeom prst="rect">
            <a:avLst/>
          </a:prstGeom>
        </p:spPr>
        <p:txBody>
          <a:bodyPr vert="horz" lIns="94119" tIns="47060" rIns="94119" bIns="47060" rtlCol="0"/>
          <a:lstStyle>
            <a:lvl1pPr algn="l">
              <a:defRPr sz="1200"/>
            </a:lvl1pPr>
          </a:lstStyle>
          <a:p>
            <a:endParaRPr/>
          </a:p>
        </p:txBody>
      </p:sp>
      <p:sp>
        <p:nvSpPr>
          <p:cNvPr id="3" name="Date Placeholder 2"/>
          <p:cNvSpPr>
            <a:spLocks noGrp="1"/>
          </p:cNvSpPr>
          <p:nvPr>
            <p:ph type="dt" sz="quarter" idx="1"/>
          </p:nvPr>
        </p:nvSpPr>
        <p:spPr>
          <a:xfrm>
            <a:off x="4023092" y="0"/>
            <a:ext cx="3077739" cy="470098"/>
          </a:xfrm>
          <a:prstGeom prst="rect">
            <a:avLst/>
          </a:prstGeom>
        </p:spPr>
        <p:txBody>
          <a:bodyPr vert="horz" lIns="94119" tIns="47060" rIns="94119" bIns="47060" rtlCol="0"/>
          <a:lstStyle>
            <a:lvl1pPr algn="r">
              <a:defRPr sz="1200"/>
            </a:lvl1pPr>
          </a:lstStyle>
          <a:p>
            <a:fld id="{D0CC69C6-EE0B-4D8B-9C71-C36EFED094F2}" type="datetimeFigureOut">
              <a:rPr lang="en-US"/>
              <a:t>12/9/2019</a:t>
            </a:fld>
            <a:endParaRPr/>
          </a:p>
        </p:txBody>
      </p:sp>
      <p:sp>
        <p:nvSpPr>
          <p:cNvPr id="4" name="Footer Placeholder 3"/>
          <p:cNvSpPr>
            <a:spLocks noGrp="1"/>
          </p:cNvSpPr>
          <p:nvPr>
            <p:ph type="ftr" sz="quarter" idx="2"/>
          </p:nvPr>
        </p:nvSpPr>
        <p:spPr>
          <a:xfrm>
            <a:off x="0" y="8899328"/>
            <a:ext cx="3077739" cy="470097"/>
          </a:xfrm>
          <a:prstGeom prst="rect">
            <a:avLst/>
          </a:prstGeom>
        </p:spPr>
        <p:txBody>
          <a:bodyPr vert="horz" lIns="94119" tIns="47060" rIns="94119" bIns="47060" rtlCol="0" anchor="b"/>
          <a:lstStyle>
            <a:lvl1pPr algn="l">
              <a:defRPr sz="1200"/>
            </a:lvl1pPr>
          </a:lstStyle>
          <a:p>
            <a:endParaRPr/>
          </a:p>
        </p:txBody>
      </p:sp>
      <p:sp>
        <p:nvSpPr>
          <p:cNvPr id="5" name="Slide Number Placeholder 4"/>
          <p:cNvSpPr>
            <a:spLocks noGrp="1"/>
          </p:cNvSpPr>
          <p:nvPr>
            <p:ph type="sldNum" sz="quarter" idx="3"/>
          </p:nvPr>
        </p:nvSpPr>
        <p:spPr>
          <a:xfrm>
            <a:off x="4023092" y="8899328"/>
            <a:ext cx="3077739" cy="470097"/>
          </a:xfrm>
          <a:prstGeom prst="rect">
            <a:avLst/>
          </a:prstGeom>
        </p:spPr>
        <p:txBody>
          <a:bodyPr vert="horz" lIns="94119" tIns="47060" rIns="94119" bIns="47060" rtlCol="0" anchor="b"/>
          <a:lstStyle>
            <a:lvl1pPr algn="r">
              <a:defRPr sz="1200"/>
            </a:lvl1pPr>
          </a:lstStyle>
          <a:p>
            <a:fld id="{C60DD202-58A1-4ABD-B068-DFFCA0C44EAC}" type="slidenum">
              <a:rPr/>
              <a:t>‹#›</a:t>
            </a:fld>
            <a:endParaRPr/>
          </a:p>
        </p:txBody>
      </p:sp>
    </p:spTree>
    <p:extLst>
      <p:ext uri="{BB962C8B-B14F-4D97-AF65-F5344CB8AC3E}">
        <p14:creationId xmlns:p14="http://schemas.microsoft.com/office/powerpoint/2010/main" val="4064219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68471"/>
          </a:xfrm>
          <a:prstGeom prst="rect">
            <a:avLst/>
          </a:prstGeom>
        </p:spPr>
        <p:txBody>
          <a:bodyPr vert="horz" lIns="94119" tIns="47060" rIns="94119" bIns="47060" rtlCol="0"/>
          <a:lstStyle>
            <a:lvl1pPr algn="l">
              <a:defRPr sz="1200"/>
            </a:lvl1pPr>
          </a:lstStyle>
          <a:p>
            <a:endParaRPr/>
          </a:p>
        </p:txBody>
      </p:sp>
      <p:sp>
        <p:nvSpPr>
          <p:cNvPr id="3" name="Date Placeholder 2"/>
          <p:cNvSpPr>
            <a:spLocks noGrp="1"/>
          </p:cNvSpPr>
          <p:nvPr>
            <p:ph type="dt" idx="1"/>
          </p:nvPr>
        </p:nvSpPr>
        <p:spPr>
          <a:xfrm>
            <a:off x="4023092" y="0"/>
            <a:ext cx="3077739" cy="468471"/>
          </a:xfrm>
          <a:prstGeom prst="rect">
            <a:avLst/>
          </a:prstGeom>
        </p:spPr>
        <p:txBody>
          <a:bodyPr vert="horz" lIns="94119" tIns="47060" rIns="94119" bIns="47060" rtlCol="0"/>
          <a:lstStyle>
            <a:lvl1pPr algn="r">
              <a:defRPr sz="1200"/>
            </a:lvl1pPr>
          </a:lstStyle>
          <a:p>
            <a:fld id="{3ABD2D7A-D230-4F91-BD59-0A39C2703BA8}" type="datetimeFigureOut">
              <a:rPr lang="en-US"/>
              <a:t>12/9/2019</a:t>
            </a:fld>
            <a:endParaRPr/>
          </a:p>
        </p:txBody>
      </p:sp>
      <p:sp>
        <p:nvSpPr>
          <p:cNvPr id="4" name="Slide Image Placeholder 3"/>
          <p:cNvSpPr>
            <a:spLocks noGrp="1" noRot="1" noChangeAspect="1"/>
          </p:cNvSpPr>
          <p:nvPr>
            <p:ph type="sldImg" idx="2"/>
          </p:nvPr>
        </p:nvSpPr>
        <p:spPr>
          <a:xfrm>
            <a:off x="428625" y="703263"/>
            <a:ext cx="6245225" cy="3513137"/>
          </a:xfrm>
          <a:prstGeom prst="rect">
            <a:avLst/>
          </a:prstGeom>
          <a:noFill/>
          <a:ln w="12700">
            <a:solidFill>
              <a:prstClr val="black"/>
            </a:solidFill>
          </a:ln>
        </p:spPr>
        <p:txBody>
          <a:bodyPr vert="horz" lIns="94119" tIns="47060" rIns="94119" bIns="47060" rtlCol="0" anchor="ctr"/>
          <a:lstStyle/>
          <a:p>
            <a:endParaRPr/>
          </a:p>
        </p:txBody>
      </p:sp>
      <p:sp>
        <p:nvSpPr>
          <p:cNvPr id="5" name="Notes Placeholder 4"/>
          <p:cNvSpPr>
            <a:spLocks noGrp="1"/>
          </p:cNvSpPr>
          <p:nvPr>
            <p:ph type="body" sz="quarter" idx="3"/>
          </p:nvPr>
        </p:nvSpPr>
        <p:spPr>
          <a:xfrm>
            <a:off x="710248" y="4450477"/>
            <a:ext cx="5681980" cy="4216241"/>
          </a:xfrm>
          <a:prstGeom prst="rect">
            <a:avLst/>
          </a:prstGeom>
        </p:spPr>
        <p:txBody>
          <a:bodyPr vert="horz" lIns="94119" tIns="47060" rIns="94119" bIns="4706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899328"/>
            <a:ext cx="3077739" cy="468471"/>
          </a:xfrm>
          <a:prstGeom prst="rect">
            <a:avLst/>
          </a:prstGeom>
        </p:spPr>
        <p:txBody>
          <a:bodyPr vert="horz" lIns="94119" tIns="47060" rIns="94119" bIns="47060" rtlCol="0" anchor="b"/>
          <a:lstStyle>
            <a:lvl1pPr algn="l">
              <a:defRPr sz="1200"/>
            </a:lvl1pPr>
          </a:lstStyle>
          <a:p>
            <a:endParaRPr/>
          </a:p>
        </p:txBody>
      </p:sp>
      <p:sp>
        <p:nvSpPr>
          <p:cNvPr id="7" name="Slide Number Placeholder 6"/>
          <p:cNvSpPr>
            <a:spLocks noGrp="1"/>
          </p:cNvSpPr>
          <p:nvPr>
            <p:ph type="sldNum" sz="quarter" idx="5"/>
          </p:nvPr>
        </p:nvSpPr>
        <p:spPr>
          <a:xfrm>
            <a:off x="4023092" y="8899328"/>
            <a:ext cx="3077739" cy="468471"/>
          </a:xfrm>
          <a:prstGeom prst="rect">
            <a:avLst/>
          </a:prstGeom>
        </p:spPr>
        <p:txBody>
          <a:bodyPr vert="horz" lIns="94119" tIns="47060" rIns="94119" bIns="47060" rtlCol="0" anchor="b"/>
          <a:lstStyle>
            <a:lvl1pPr algn="r">
              <a:defRPr sz="1200"/>
            </a:lvl1pPr>
          </a:lstStyle>
          <a:p>
            <a:fld id="{F93199CD-3E1B-4AE6-990F-76F925F5EA9F}" type="slidenum">
              <a:rPr/>
              <a:t>‹#›</a:t>
            </a:fld>
            <a:endParaRPr/>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10000">
              <a:srgbClr val="06171C"/>
            </a:gs>
            <a:gs pos="100000">
              <a:srgbClr val="134251"/>
            </a:gs>
            <a:gs pos="65000">
              <a:srgbClr val="134251"/>
            </a:gs>
          </a:gsLst>
          <a:lin ang="13500000" scaled="0"/>
        </a:gradFill>
        <a:effectLst/>
      </p:bgPr>
    </p:bg>
    <p:spTree>
      <p:nvGrpSpPr>
        <p:cNvPr id="1" name=""/>
        <p:cNvGrpSpPr/>
        <p:nvPr/>
      </p:nvGrpSpPr>
      <p:grpSpPr>
        <a:xfrm>
          <a:off x="0" y="0"/>
          <a:ext cx="0" cy="0"/>
          <a:chOff x="0" y="0"/>
          <a:chExt cx="0" cy="0"/>
        </a:xfrm>
      </p:grpSpPr>
      <p:pic>
        <p:nvPicPr>
          <p:cNvPr id="9" name="Picture 8" descr="Large ocean wav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0"/>
            <a:ext cx="6551612" cy="6857942"/>
          </a:xfrm>
          <a:prstGeom prst="rect">
            <a:avLst/>
          </a:prstGeom>
        </p:spPr>
      </p:pic>
      <p:sp>
        <p:nvSpPr>
          <p:cNvPr id="8" name="Rectangle 7"/>
          <p:cNvSpPr/>
          <p:nvPr/>
        </p:nvSpPr>
        <p:spPr>
          <a:xfrm>
            <a:off x="6094411" y="0"/>
            <a:ext cx="457201"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7008813" y="1600200"/>
            <a:ext cx="4572001" cy="3733800"/>
          </a:xfrm>
        </p:spPr>
        <p:txBody>
          <a:bodyPr anchor="b">
            <a:normAutofit/>
          </a:bodyPr>
          <a:lstStyle>
            <a:lvl1pPr>
              <a:lnSpc>
                <a:spcPct val="80000"/>
              </a:lnSpc>
              <a:defRPr sz="5400">
                <a:solidFill>
                  <a:schemeClr val="tx1"/>
                </a:solidFill>
              </a:defRPr>
            </a:lvl1pPr>
          </a:lstStyle>
          <a:p>
            <a:r>
              <a:rPr lang="en-US"/>
              <a:t>Click to edit Master title style</a:t>
            </a:r>
            <a:endParaRPr/>
          </a:p>
        </p:txBody>
      </p:sp>
      <p:sp>
        <p:nvSpPr>
          <p:cNvPr id="3" name="Subtitle 2"/>
          <p:cNvSpPr>
            <a:spLocks noGrp="1"/>
          </p:cNvSpPr>
          <p:nvPr>
            <p:ph type="subTitle" idx="1"/>
          </p:nvPr>
        </p:nvSpPr>
        <p:spPr>
          <a:xfrm>
            <a:off x="7008813" y="5562599"/>
            <a:ext cx="4571999" cy="835025"/>
          </a:xfrm>
        </p:spPr>
        <p:txBody>
          <a:bodyPr>
            <a:normAutofit/>
          </a:bodyPr>
          <a:lstStyle>
            <a:lvl1pPr marL="0" indent="0" algn="l">
              <a:spcBef>
                <a:spcPts val="0"/>
              </a:spcBef>
              <a:buNone/>
              <a:defRPr sz="2000" cap="none"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Footer Placeholder 4"/>
          <p:cNvSpPr>
            <a:spLocks noGrp="1"/>
          </p:cNvSpPr>
          <p:nvPr>
            <p:ph type="ftr" sz="quarter" idx="11"/>
          </p:nvPr>
        </p:nvSpPr>
        <p:spPr>
          <a:xfrm>
            <a:off x="1979611" y="6400800"/>
            <a:ext cx="5954834" cy="276228"/>
          </a:xfrm>
        </p:spPr>
        <p:txBody>
          <a:bodyPr/>
          <a:lstStyle/>
          <a:p>
            <a:r>
              <a:rPr lang="en-US" dirty="0"/>
              <a:t>Add a footer</a:t>
            </a:r>
            <a:endParaRPr dirty="0"/>
          </a:p>
        </p:txBody>
      </p:sp>
      <p:sp>
        <p:nvSpPr>
          <p:cNvPr id="5" name="Date Placeholder 3"/>
          <p:cNvSpPr>
            <a:spLocks noGrp="1"/>
          </p:cNvSpPr>
          <p:nvPr>
            <p:ph type="dt" sz="half" idx="10"/>
          </p:nvPr>
        </p:nvSpPr>
        <p:spPr>
          <a:xfrm>
            <a:off x="8228011" y="6400800"/>
            <a:ext cx="1548659" cy="276228"/>
          </a:xfrm>
        </p:spPr>
        <p:txBody>
          <a:bodyPr/>
          <a:lstStyle/>
          <a:p>
            <a:fld id="{A43FAFC5-F11C-4205-99FD-FC66DAA2AE2D}" type="datetime1">
              <a:rPr lang="en-US" smtClean="0"/>
              <a:t>12/9/2019</a:t>
            </a:fld>
            <a:endParaRPr/>
          </a:p>
        </p:txBody>
      </p:sp>
      <p:sp>
        <p:nvSpPr>
          <p:cNvPr id="6" name="Slide Number Placeholder 5"/>
          <p:cNvSpPr>
            <a:spLocks noGrp="1"/>
          </p:cNvSpPr>
          <p:nvPr>
            <p:ph type="sldNum" sz="quarter" idx="12"/>
          </p:nvPr>
        </p:nvSpPr>
        <p:spPr>
          <a:xfrm>
            <a:off x="10056811" y="6400800"/>
            <a:ext cx="1066802" cy="276228"/>
          </a:xfrm>
        </p:spPr>
        <p:txBody>
          <a:bodyPr/>
          <a:lstStyle/>
          <a:p>
            <a:fld id="{2A013F82-EE5E-44EE-A61D-E31C6657F26F}" type="slidenum">
              <a:rPr/>
              <a:t>‹#›</a:t>
            </a:fld>
            <a:endParaRPr/>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a:gsLst>
            <a:gs pos="10000">
              <a:srgbClr val="06171C"/>
            </a:gs>
            <a:gs pos="100000">
              <a:srgbClr val="134251"/>
            </a:gs>
            <a:gs pos="65000">
              <a:srgbClr val="134251"/>
            </a:gs>
          </a:gsLst>
          <a:lin ang="27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6812" y="1616074"/>
            <a:ext cx="7315198" cy="2727325"/>
          </a:xfrm>
        </p:spPr>
        <p:txBody>
          <a:bodyPr anchor="b">
            <a:normAutofit/>
          </a:bodyPr>
          <a:lstStyle>
            <a:lvl1pPr algn="l">
              <a:lnSpc>
                <a:spcPct val="80000"/>
              </a:lnSpc>
              <a:defRPr sz="4800" b="0" cap="none" baseline="0"/>
            </a:lvl1pPr>
          </a:lstStyle>
          <a:p>
            <a:r>
              <a:rPr lang="en-US"/>
              <a:t>Click to edit Master title style</a:t>
            </a:r>
            <a:endParaRPr/>
          </a:p>
        </p:txBody>
      </p:sp>
      <p:sp>
        <p:nvSpPr>
          <p:cNvPr id="3" name="Text Placeholder 2"/>
          <p:cNvSpPr>
            <a:spLocks noGrp="1"/>
          </p:cNvSpPr>
          <p:nvPr>
            <p:ph type="body" idx="1"/>
          </p:nvPr>
        </p:nvSpPr>
        <p:spPr>
          <a:xfrm>
            <a:off x="2436814" y="4495800"/>
            <a:ext cx="7315198" cy="1673225"/>
          </a:xfrm>
        </p:spPr>
        <p:txBody>
          <a:bodyPr anchor="t">
            <a:normAutofit/>
          </a:bodyPr>
          <a:lstStyle>
            <a:lvl1pPr marL="0" indent="0">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A43FAFC5-F11C-4205-99FD-FC66DAA2AE2D}" type="datetime1">
              <a:rPr lang="en-US" smtClean="0"/>
              <a:t>12/9/2019</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979613" y="1828800"/>
            <a:ext cx="4419599" cy="4419600"/>
          </a:xfrm>
        </p:spPr>
        <p:txBody>
          <a:bodyPr>
            <a:normAutofit/>
          </a:bodyPr>
          <a:lstStyle>
            <a:lvl1pPr>
              <a:defRPr sz="2400"/>
            </a:lvl1pPr>
            <a:lvl2pPr>
              <a:defRPr sz="2000"/>
            </a:lvl2pPr>
            <a:lvl3pPr>
              <a:defRPr sz="1800"/>
            </a:lvl3pPr>
            <a:lvl4pPr>
              <a:defRPr sz="1600"/>
            </a:lvl4pPr>
            <a:lvl5pPr>
              <a:defRPr sz="1600"/>
            </a:lvl5pPr>
            <a:lvl6pPr marL="2057400">
              <a:defRPr sz="1600"/>
            </a:lvl6pPr>
            <a:lvl7pPr marL="2057400">
              <a:defRPr sz="1600"/>
            </a:lvl7pPr>
            <a:lvl8pPr marL="2057400">
              <a:defRPr sz="1600"/>
            </a:lvl8pPr>
            <a:lvl9pPr marL="205740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704015" y="1828800"/>
            <a:ext cx="4419600" cy="4419600"/>
          </a:xfrm>
        </p:spPr>
        <p:txBody>
          <a:bodyPr>
            <a:normAutofit/>
          </a:bodyPr>
          <a:lstStyle>
            <a:lvl1pPr>
              <a:defRPr sz="2400"/>
            </a:lvl1pPr>
            <a:lvl2pPr>
              <a:defRPr sz="2000"/>
            </a:lvl2pPr>
            <a:lvl3pPr>
              <a:defRPr sz="1800"/>
            </a:lvl3pPr>
            <a:lvl4pPr>
              <a:defRPr sz="1600"/>
            </a:lvl4pPr>
            <a:lvl5pPr>
              <a:defRPr sz="1600"/>
            </a:lvl5pPr>
            <a:lvl6pPr marL="2057400">
              <a:defRPr sz="1600"/>
            </a:lvl6pPr>
            <a:lvl7pPr marL="2057400">
              <a:defRPr sz="1600"/>
            </a:lvl7pPr>
            <a:lvl8pPr marL="2057400">
              <a:defRPr sz="1600"/>
            </a:lvl8pPr>
            <a:lvl9pPr marL="205740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EFD82905-3DC5-49B9-B8B8-9D80D3609DB5}" type="datetime1">
              <a:rPr lang="en-US" smtClean="0"/>
              <a:t>12/9/2019</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978022" y="1828800"/>
            <a:ext cx="4416552" cy="838200"/>
          </a:xfrm>
        </p:spPr>
        <p:txBody>
          <a:bodyPr anchor="ctr">
            <a:noAutofit/>
          </a:bodyPr>
          <a:lstStyle>
            <a:lvl1pPr marL="0" indent="0">
              <a:spcBef>
                <a:spcPts val="0"/>
              </a:spcBef>
              <a:buNone/>
              <a:defRPr sz="2400" b="0" cap="none"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78022" y="2743200"/>
            <a:ext cx="4416552" cy="3505200"/>
          </a:xfrm>
        </p:spPr>
        <p:txBody>
          <a:bodyPr>
            <a:normAutofit/>
          </a:bodyPr>
          <a:lstStyle>
            <a:lvl1pPr>
              <a:defRPr sz="2000"/>
            </a:lvl1pPr>
            <a:lvl2pPr>
              <a:defRPr sz="1800"/>
            </a:lvl2pPr>
            <a:lvl3pPr>
              <a:defRPr sz="1600"/>
            </a:lvl3pPr>
            <a:lvl4pPr>
              <a:defRPr sz="1400"/>
            </a:lvl4pPr>
            <a:lvl5pPr marL="2057400">
              <a:defRPr sz="1400"/>
            </a:lvl5pPr>
            <a:lvl6pPr marL="2057400">
              <a:defRPr sz="1400"/>
            </a:lvl6pPr>
            <a:lvl7pPr marL="2057400">
              <a:defRPr sz="1400"/>
            </a:lvl7pPr>
            <a:lvl8pPr marL="2057400">
              <a:defRPr sz="1400"/>
            </a:lvl8pPr>
            <a:lvl9pPr marL="2057400">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705472" y="1828800"/>
            <a:ext cx="4416552" cy="838200"/>
          </a:xfrm>
        </p:spPr>
        <p:txBody>
          <a:bodyPr anchor="ctr">
            <a:noAutofit/>
          </a:bodyPr>
          <a:lstStyle>
            <a:lvl1pPr marL="0" indent="0">
              <a:spcBef>
                <a:spcPts val="0"/>
              </a:spcBef>
              <a:buNone/>
              <a:defRPr sz="2400" b="0" cap="none"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705472" y="2743200"/>
            <a:ext cx="4416552" cy="3505200"/>
          </a:xfrm>
        </p:spPr>
        <p:txBody>
          <a:bodyPr>
            <a:normAutofit/>
          </a:bodyPr>
          <a:lstStyle>
            <a:lvl1pPr>
              <a:defRPr sz="2000"/>
            </a:lvl1pPr>
            <a:lvl2pPr>
              <a:defRPr sz="1800"/>
            </a:lvl2pPr>
            <a:lvl3pPr>
              <a:defRPr sz="1600"/>
            </a:lvl3pPr>
            <a:lvl4pPr>
              <a:defRPr sz="1400"/>
            </a:lvl4pPr>
            <a:lvl5pPr marL="2057400">
              <a:defRPr sz="1400"/>
            </a:lvl5pPr>
            <a:lvl6pPr marL="2057400">
              <a:defRPr sz="1400"/>
            </a:lvl6pPr>
            <a:lvl7pPr marL="2057400">
              <a:defRPr sz="1400"/>
            </a:lvl7pPr>
            <a:lvl8pPr marL="2057400">
              <a:defRPr sz="1400"/>
            </a:lvl8pPr>
            <a:lvl9pPr marL="2057400">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a:t>Add a footer</a:t>
            </a:r>
            <a:endParaRPr/>
          </a:p>
        </p:txBody>
      </p:sp>
      <p:sp>
        <p:nvSpPr>
          <p:cNvPr id="7" name="Date Placeholder 6"/>
          <p:cNvSpPr>
            <a:spLocks noGrp="1"/>
          </p:cNvSpPr>
          <p:nvPr>
            <p:ph type="dt" sz="half" idx="10"/>
          </p:nvPr>
        </p:nvSpPr>
        <p:spPr/>
        <p:txBody>
          <a:bodyPr/>
          <a:lstStyle/>
          <a:p>
            <a:fld id="{59825298-A6F6-4AF2-832C-941EFA52AF9B}" type="datetime1">
              <a:rPr lang="en-US" smtClean="0"/>
              <a:t>12/9/2019</a:t>
            </a:fld>
            <a:endParaRPr/>
          </a:p>
        </p:txBody>
      </p:sp>
      <p:sp>
        <p:nvSpPr>
          <p:cNvPr id="9" name="Slide Number Placeholder 8"/>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a:t>Add a footer</a:t>
            </a:r>
            <a:endParaRPr/>
          </a:p>
        </p:txBody>
      </p:sp>
      <p:sp>
        <p:nvSpPr>
          <p:cNvPr id="3" name="Date Placeholder 2"/>
          <p:cNvSpPr>
            <a:spLocks noGrp="1"/>
          </p:cNvSpPr>
          <p:nvPr>
            <p:ph type="dt" sz="half" idx="10"/>
          </p:nvPr>
        </p:nvSpPr>
        <p:spPr/>
        <p:txBody>
          <a:bodyPr/>
          <a:lstStyle/>
          <a:p>
            <a:fld id="{91EE3D8C-3438-4368-AD19-D5CB0C52B1DD}" type="datetime1">
              <a:rPr lang="en-US" smtClean="0"/>
              <a:t>12/9/2019</a:t>
            </a:fld>
            <a:endParaRPr/>
          </a:p>
        </p:txBody>
      </p:sp>
      <p:sp>
        <p:nvSpPr>
          <p:cNvPr id="5" name="Slide Number Placeholder 4"/>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pic>
        <p:nvPicPr>
          <p:cNvPr id="6" name="Picture 5" descr="Large ocean wave (semitransparent)" title="Ocean Wave"/>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56"/>
            <a:ext cx="12188824" cy="6857887"/>
          </a:xfrm>
          <a:prstGeom prst="rect">
            <a:avLst/>
          </a:prstGeom>
        </p:spPr>
      </p:pic>
      <p:sp>
        <p:nvSpPr>
          <p:cNvPr id="3" name="Footer Placeholder 2"/>
          <p:cNvSpPr>
            <a:spLocks noGrp="1"/>
          </p:cNvSpPr>
          <p:nvPr>
            <p:ph type="ftr" sz="quarter" idx="11"/>
          </p:nvPr>
        </p:nvSpPr>
        <p:spPr/>
        <p:txBody>
          <a:bodyPr/>
          <a:lstStyle/>
          <a:p>
            <a:r>
              <a:rPr lang="en-US"/>
              <a:t>Add a footer</a:t>
            </a:r>
            <a:endParaRPr/>
          </a:p>
        </p:txBody>
      </p:sp>
      <p:sp>
        <p:nvSpPr>
          <p:cNvPr id="2" name="Date Placeholder 1"/>
          <p:cNvSpPr>
            <a:spLocks noGrp="1"/>
          </p:cNvSpPr>
          <p:nvPr>
            <p:ph type="dt" sz="half" idx="10"/>
          </p:nvPr>
        </p:nvSpPr>
        <p:spPr/>
        <p:txBody>
          <a:bodyPr/>
          <a:lstStyle/>
          <a:p>
            <a:fld id="{5A41D785-D6D8-40F1-B2DD-0E2019A27A22}" type="datetime1">
              <a:rPr lang="en-US" smtClean="0"/>
              <a:t>12/9/2019</a:t>
            </a:fld>
            <a:endParaRPr/>
          </a:p>
        </p:txBody>
      </p:sp>
      <p:sp>
        <p:nvSpPr>
          <p:cNvPr id="4" name="Slide Number Placeholder 3"/>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79613" y="588963"/>
            <a:ext cx="3657600" cy="2840037"/>
          </a:xfrm>
        </p:spPr>
        <p:txBody>
          <a:bodyPr anchor="b">
            <a:noAutofit/>
          </a:bodyPr>
          <a:lstStyle>
            <a:lvl1pPr algn="l">
              <a:lnSpc>
                <a:spcPct val="80000"/>
              </a:lnSpc>
              <a:defRPr sz="3600" b="0">
                <a:solidFill>
                  <a:schemeClr val="tx1"/>
                </a:solidFill>
              </a:defRPr>
            </a:lvl1pPr>
          </a:lstStyle>
          <a:p>
            <a:r>
              <a:rPr lang="en-US"/>
              <a:t>Click to edit Master title style</a:t>
            </a:r>
            <a:endParaRPr/>
          </a:p>
        </p:txBody>
      </p:sp>
      <p:sp>
        <p:nvSpPr>
          <p:cNvPr id="3" name="Content Placeholder 2"/>
          <p:cNvSpPr>
            <a:spLocks noGrp="1"/>
          </p:cNvSpPr>
          <p:nvPr>
            <p:ph idx="1"/>
          </p:nvPr>
        </p:nvSpPr>
        <p:spPr>
          <a:xfrm>
            <a:off x="6094414" y="588963"/>
            <a:ext cx="5486400" cy="5580061"/>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979613" y="3581399"/>
            <a:ext cx="3657600" cy="2587625"/>
          </a:xfrm>
        </p:spPr>
        <p:txBody>
          <a:bodyPr>
            <a:normAutofit/>
          </a:bodyPr>
          <a:lstStyle>
            <a:lvl1pPr marL="0" indent="0">
              <a:lnSpc>
                <a:spcPct val="11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C05A9A06-02F9-41CB-8208-185A65D60B96}" type="datetime1">
              <a:rPr lang="en-US" smtClean="0"/>
              <a:t>12/9/2019</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79613" y="588963"/>
            <a:ext cx="3657600" cy="2840038"/>
          </a:xfrm>
        </p:spPr>
        <p:txBody>
          <a:bodyPr anchor="b">
            <a:normAutofit/>
          </a:bodyPr>
          <a:lstStyle>
            <a:lvl1pPr algn="l">
              <a:lnSpc>
                <a:spcPct val="80000"/>
              </a:lnSpc>
              <a:defRPr sz="3600" b="0" i="0" baseline="0">
                <a:solidFill>
                  <a:schemeClr val="tx1"/>
                </a:solidFill>
              </a:defRPr>
            </a:lvl1pPr>
          </a:lstStyle>
          <a:p>
            <a:r>
              <a:rPr lang="en-US"/>
              <a:t>Click to edit Master title style</a:t>
            </a:r>
            <a:endParaRPr/>
          </a:p>
        </p:txBody>
      </p:sp>
      <p:sp>
        <p:nvSpPr>
          <p:cNvPr id="8" name="Rectangle 7"/>
          <p:cNvSpPr/>
          <p:nvPr/>
        </p:nvSpPr>
        <p:spPr>
          <a:xfrm>
            <a:off x="6094461" y="588963"/>
            <a:ext cx="5486352" cy="5580062"/>
          </a:xfrm>
          <a:prstGeom prst="rect">
            <a:avLst/>
          </a:prstGeom>
          <a:solidFill>
            <a:srgbClr val="1B5D72">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6307494" y="805658"/>
            <a:ext cx="5060286" cy="5146672"/>
          </a:xfrm>
          <a:solidFill>
            <a:schemeClr val="bg2"/>
          </a:solidFill>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979613" y="3581399"/>
            <a:ext cx="3657600" cy="2587625"/>
          </a:xfrm>
        </p:spPr>
        <p:txBody>
          <a:bodyPr>
            <a:normAutofit/>
          </a:bodyPr>
          <a:lstStyle>
            <a:lvl1pPr marL="0" indent="0">
              <a:lnSpc>
                <a:spcPct val="11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3E2E051B-B340-4A72-AC7D-8FDFBF03EE12}" type="datetime1">
              <a:rPr lang="en-US" smtClean="0"/>
              <a:t>12/9/2019</a:t>
            </a:fld>
            <a:endParaRPr/>
          </a:p>
        </p:txBody>
      </p:sp>
      <p:sp>
        <p:nvSpPr>
          <p:cNvPr id="7" name="Slide Number Placeholder 6"/>
          <p:cNvSpPr>
            <a:spLocks noGrp="1"/>
          </p:cNvSpPr>
          <p:nvPr>
            <p:ph type="sldNum" sz="quarter" idx="12"/>
          </p:nvPr>
        </p:nvSpPr>
        <p:spPr/>
        <p:txBody>
          <a:bodyPr/>
          <a:lstStyle/>
          <a:p>
            <a:fld id="{2A013F82-EE5E-44EE-A61D-E31C6657F26F}" type="slidenum">
              <a:rPr/>
              <a:pPr/>
              <a:t>‹#›</a:t>
            </a:fld>
            <a:endParaRPr/>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3A713B6B-E340-4FC0-A085-B71A4639D1AA}" type="datetime1">
              <a:rPr lang="en-US" smtClean="0"/>
              <a:t>12/9/2019</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609600"/>
            <a:ext cx="1981201" cy="56388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2" y="609600"/>
            <a:ext cx="7391399"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FDCB42DF-42F7-4DF8-92F8-78154BDE12B4}" type="datetime1">
              <a:rPr lang="en-US" smtClean="0"/>
              <a:t>12/9/2019</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
              <a:srgbClr val="06171C"/>
            </a:gs>
            <a:gs pos="100000">
              <a:srgbClr val="134251"/>
            </a:gs>
            <a:gs pos="65000">
              <a:srgbClr val="134251"/>
            </a:gs>
          </a:gsLst>
          <a:lin ang="8100000" scaled="1"/>
          <a:tileRect/>
        </a:gradFill>
        <a:effectLst/>
      </p:bgPr>
    </p:bg>
    <p:spTree>
      <p:nvGrpSpPr>
        <p:cNvPr id="1" name=""/>
        <p:cNvGrpSpPr/>
        <p:nvPr/>
      </p:nvGrpSpPr>
      <p:grpSpPr>
        <a:xfrm>
          <a:off x="0" y="0"/>
          <a:ext cx="0" cy="0"/>
          <a:chOff x="0" y="0"/>
          <a:chExt cx="0" cy="0"/>
        </a:xfrm>
      </p:grpSpPr>
      <p:pic>
        <p:nvPicPr>
          <p:cNvPr id="7" name="Picture 6" descr="Large ocean wave (semitransparent)" title="Ocean Wave"/>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56"/>
            <a:ext cx="12188824" cy="6857887"/>
          </a:xfrm>
          <a:prstGeom prst="rect">
            <a:avLst/>
          </a:prstGeom>
        </p:spPr>
      </p:pic>
      <p:pic>
        <p:nvPicPr>
          <p:cNvPr id="10" name="Picture 9" descr="Large ocean wave"/>
          <p:cNvPicPr>
            <a:picLocks noChangeAspect="1"/>
          </p:cNvPicPr>
          <p:nvPr/>
        </p:nvPicPr>
        <p:blipFill rotWithShape="1">
          <a:blip r:embed="rId14" cstate="print">
            <a:extLst>
              <a:ext uri="{28A0092B-C50C-407E-A947-70E740481C1C}">
                <a14:useLocalDpi xmlns:a14="http://schemas.microsoft.com/office/drawing/2010/main" val="0"/>
              </a:ext>
            </a:extLst>
          </a:blip>
          <a:srcRect/>
          <a:stretch/>
        </p:blipFill>
        <p:spPr>
          <a:xfrm>
            <a:off x="-1" y="0"/>
            <a:ext cx="1234758" cy="6857942"/>
          </a:xfrm>
          <a:prstGeom prst="rect">
            <a:avLst/>
          </a:prstGeom>
        </p:spPr>
      </p:pic>
      <p:sp>
        <p:nvSpPr>
          <p:cNvPr id="9" name="Rectangle 8"/>
          <p:cNvSpPr/>
          <p:nvPr/>
        </p:nvSpPr>
        <p:spPr>
          <a:xfrm>
            <a:off x="1006156" y="0"/>
            <a:ext cx="228601"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979612" y="381000"/>
            <a:ext cx="9144001" cy="12192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979612" y="1828800"/>
            <a:ext cx="9144001" cy="4419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979611" y="6400800"/>
            <a:ext cx="5954834" cy="276228"/>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a:t>Add a footer</a:t>
            </a:r>
            <a:endParaRPr lang="en-US" dirty="0"/>
          </a:p>
        </p:txBody>
      </p:sp>
      <p:sp>
        <p:nvSpPr>
          <p:cNvPr id="4" name="Date Placeholder 3"/>
          <p:cNvSpPr>
            <a:spLocks noGrp="1"/>
          </p:cNvSpPr>
          <p:nvPr>
            <p:ph type="dt" sz="half" idx="2"/>
          </p:nvPr>
        </p:nvSpPr>
        <p:spPr>
          <a:xfrm>
            <a:off x="8228011" y="6400800"/>
            <a:ext cx="154865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6B85D658-8C58-46F3-AA54-0ED74F8B4CDC}" type="datetime1">
              <a:rPr lang="en-US" smtClean="0"/>
              <a:pPr/>
              <a:t>12/9/2019</a:t>
            </a:fld>
            <a:endParaRPr lang="en-US" dirty="0"/>
          </a:p>
        </p:txBody>
      </p:sp>
      <p:sp>
        <p:nvSpPr>
          <p:cNvPr id="6" name="Slide Number Placeholder 5"/>
          <p:cNvSpPr>
            <a:spLocks noGrp="1"/>
          </p:cNvSpPr>
          <p:nvPr>
            <p:ph type="sldNum" sz="quarter" idx="4"/>
          </p:nvPr>
        </p:nvSpPr>
        <p:spPr>
          <a:xfrm>
            <a:off x="10056811" y="6400800"/>
            <a:ext cx="1066802"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SzPct val="80000"/>
        <a:buFont typeface="Arial"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SzPct val="80000"/>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SzPct val="80000"/>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39">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bacp.co.uk/news/campaigns/student-mental-health-campaign/" TargetMode="External"/><Relationship Id="rId2" Type="http://schemas.openxmlformats.org/officeDocument/2006/relationships/hyperlink" Target="https://search-proquest-com.ezproxy.uwtsd.ac.uk/docview/1667004717?accountid=130472&amp;rfr_id=info%3Axri%2Fsid%3Aprimo"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v.uk/government/consultations/parental-bereavement-leave-and-pay" TargetMode="External"/><Relationship Id="rId2" Type="http://schemas.openxmlformats.org/officeDocument/2006/relationships/hyperlink" Target="https://www.cruse.org.uk/complicated-grief" TargetMode="External"/><Relationship Id="rId1" Type="http://schemas.openxmlformats.org/officeDocument/2006/relationships/slideLayout" Target="../slideLayouts/slideLayout2.xml"/><Relationship Id="rId5" Type="http://schemas.openxmlformats.org/officeDocument/2006/relationships/hyperlink" Target="https://www-sciencedirect-com.ezproxy.uwtsd.ac.uk/science/article/pii/S0165178118317529" TargetMode="External"/><Relationship Id="rId4" Type="http://schemas.openxmlformats.org/officeDocument/2006/relationships/hyperlink" Target="https://www-sciencedirect-com.ezproxy.uwtsd.ac.uk/science/article/pii/S0165032719302848"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who.int/" TargetMode="External"/><Relationship Id="rId2" Type="http://schemas.openxmlformats.org/officeDocument/2006/relationships/hyperlink" Target="https://www.bacp.co.uk/bacp-journals/university-and-college-counselling/november-2019/student-death-and-the-university-response/" TargetMode="External"/><Relationship Id="rId1" Type="http://schemas.openxmlformats.org/officeDocument/2006/relationships/slideLayout" Target="../slideLayouts/slideLayout2.xml"/><Relationship Id="rId4" Type="http://schemas.openxmlformats.org/officeDocument/2006/relationships/hyperlink" Target="https://doaj.org/article/87fb5cfbe2bf482ca7be3c38e686a2e1"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s://dash.harvard.edu/handle/1/473802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a:bodyPr>
          <a:lstStyle/>
          <a:p>
            <a:r>
              <a:rPr lang="en-US" sz="5400" dirty="0"/>
              <a:t>Research Proposal</a:t>
            </a:r>
          </a:p>
        </p:txBody>
      </p:sp>
      <p:sp>
        <p:nvSpPr>
          <p:cNvPr id="4" name="Subtitle 3"/>
          <p:cNvSpPr>
            <a:spLocks noGrp="1"/>
          </p:cNvSpPr>
          <p:nvPr>
            <p:ph type="subTitle" idx="1"/>
          </p:nvPr>
        </p:nvSpPr>
        <p:spPr/>
        <p:txBody>
          <a:bodyPr>
            <a:normAutofit lnSpcReduction="10000"/>
          </a:bodyPr>
          <a:lstStyle/>
          <a:p>
            <a:r>
              <a:rPr lang="it-IT" dirty="0"/>
              <a:t>1704139                             </a:t>
            </a:r>
          </a:p>
          <a:p>
            <a:endParaRPr lang="it-IT" dirty="0"/>
          </a:p>
          <a:p>
            <a:r>
              <a:rPr lang="it-IT" dirty="0"/>
              <a:t>Si</a:t>
            </a:r>
            <a:r>
              <a:rPr lang="it-IT" dirty="0">
                <a:latin typeface="Calibri" panose="020F0502020204030204" pitchFamily="34" charset="0"/>
                <a:cs typeface="Calibri" panose="020F0502020204030204" pitchFamily="34" charset="0"/>
              </a:rPr>
              <a:t>ân John</a:t>
            </a:r>
            <a:endParaRPr lang="it-IT" dirty="0"/>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F0A9-6685-401E-A344-F58B74ED9C48}"/>
              </a:ext>
            </a:extLst>
          </p:cNvPr>
          <p:cNvSpPr>
            <a:spLocks noGrp="1"/>
          </p:cNvSpPr>
          <p:nvPr>
            <p:ph type="title"/>
          </p:nvPr>
        </p:nvSpPr>
        <p:spPr/>
        <p:txBody>
          <a:bodyPr/>
          <a:lstStyle/>
          <a:p>
            <a:r>
              <a:rPr lang="en-US" dirty="0"/>
              <a:t>Title</a:t>
            </a:r>
            <a:endParaRPr lang="en-GB" dirty="0"/>
          </a:p>
        </p:txBody>
      </p:sp>
      <p:sp>
        <p:nvSpPr>
          <p:cNvPr id="3" name="Content Placeholder 2">
            <a:extLst>
              <a:ext uri="{FF2B5EF4-FFF2-40B4-BE49-F238E27FC236}">
                <a16:creationId xmlns:a16="http://schemas.microsoft.com/office/drawing/2014/main" id="{63ABF425-FE5A-40FC-A855-3416135E14AB}"/>
              </a:ext>
            </a:extLst>
          </p:cNvPr>
          <p:cNvSpPr>
            <a:spLocks noGrp="1"/>
          </p:cNvSpPr>
          <p:nvPr>
            <p:ph idx="1"/>
          </p:nvPr>
        </p:nvSpPr>
        <p:spPr/>
        <p:txBody>
          <a:bodyPr>
            <a:normAutofit/>
          </a:bodyPr>
          <a:lstStyle/>
          <a:p>
            <a:pPr marL="0" indent="0">
              <a:lnSpc>
                <a:spcPct val="150000"/>
              </a:lnSpc>
              <a:buNone/>
            </a:pPr>
            <a:endParaRPr lang="en-US" sz="2800" dirty="0"/>
          </a:p>
          <a:p>
            <a:pPr marL="0" indent="0" algn="ctr">
              <a:lnSpc>
                <a:spcPct val="150000"/>
              </a:lnSpc>
              <a:buNone/>
            </a:pPr>
            <a:r>
              <a:rPr lang="en-US" sz="2800" dirty="0"/>
              <a:t>Not Learning to Cope</a:t>
            </a:r>
          </a:p>
          <a:p>
            <a:pPr marL="0" indent="0" algn="ctr">
              <a:lnSpc>
                <a:spcPct val="150000"/>
              </a:lnSpc>
              <a:buNone/>
            </a:pPr>
            <a:r>
              <a:rPr lang="en-US" sz="2800" dirty="0"/>
              <a:t>or </a:t>
            </a:r>
          </a:p>
          <a:p>
            <a:pPr marL="0" indent="0" algn="ctr">
              <a:lnSpc>
                <a:spcPct val="150000"/>
              </a:lnSpc>
              <a:buNone/>
            </a:pPr>
            <a:r>
              <a:rPr lang="en-US" sz="2800" dirty="0"/>
              <a:t> Not Coping to Learn?</a:t>
            </a:r>
          </a:p>
          <a:p>
            <a:pPr marL="0" indent="0">
              <a:lnSpc>
                <a:spcPct val="150000"/>
              </a:lnSpc>
              <a:buNone/>
            </a:pPr>
            <a:r>
              <a:rPr lang="en-US" sz="2800" dirty="0"/>
              <a:t> </a:t>
            </a:r>
            <a:endParaRPr lang="en-US" dirty="0"/>
          </a:p>
          <a:p>
            <a:pPr marL="0" indent="0">
              <a:lnSpc>
                <a:spcPct val="150000"/>
              </a:lnSpc>
              <a:buNone/>
            </a:pPr>
            <a:endParaRPr lang="en-US" dirty="0"/>
          </a:p>
          <a:p>
            <a:pPr>
              <a:lnSpc>
                <a:spcPct val="150000"/>
              </a:lnSpc>
            </a:pPr>
            <a:endParaRPr lang="en-US" dirty="0"/>
          </a:p>
          <a:p>
            <a:pPr>
              <a:lnSpc>
                <a:spcPct val="150000"/>
              </a:lnSpc>
            </a:pPr>
            <a:endParaRPr lang="en-US" dirty="0"/>
          </a:p>
          <a:p>
            <a:endParaRPr lang="en-GB" dirty="0"/>
          </a:p>
        </p:txBody>
      </p:sp>
    </p:spTree>
    <p:extLst>
      <p:ext uri="{BB962C8B-B14F-4D97-AF65-F5344CB8AC3E}">
        <p14:creationId xmlns:p14="http://schemas.microsoft.com/office/powerpoint/2010/main" val="99313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2F3F5-B249-457A-8AA6-8DD5EC2F5A7A}"/>
              </a:ext>
            </a:extLst>
          </p:cNvPr>
          <p:cNvSpPr>
            <a:spLocks noGrp="1"/>
          </p:cNvSpPr>
          <p:nvPr>
            <p:ph type="title"/>
          </p:nvPr>
        </p:nvSpPr>
        <p:spPr/>
        <p:txBody>
          <a:bodyPr/>
          <a:lstStyle/>
          <a:p>
            <a:r>
              <a:rPr lang="en-US" dirty="0"/>
              <a:t>Statement</a:t>
            </a:r>
            <a:endParaRPr lang="en-GB" dirty="0"/>
          </a:p>
        </p:txBody>
      </p:sp>
      <p:sp>
        <p:nvSpPr>
          <p:cNvPr id="3" name="Content Placeholder 2">
            <a:extLst>
              <a:ext uri="{FF2B5EF4-FFF2-40B4-BE49-F238E27FC236}">
                <a16:creationId xmlns:a16="http://schemas.microsoft.com/office/drawing/2014/main" id="{337DF7BA-DE33-40ED-84B2-4C7DCE41AACE}"/>
              </a:ext>
            </a:extLst>
          </p:cNvPr>
          <p:cNvSpPr>
            <a:spLocks noGrp="1"/>
          </p:cNvSpPr>
          <p:nvPr>
            <p:ph idx="1"/>
          </p:nvPr>
        </p:nvSpPr>
        <p:spPr/>
        <p:txBody>
          <a:bodyPr>
            <a:normAutofit/>
          </a:bodyPr>
          <a:lstStyle/>
          <a:p>
            <a:pPr>
              <a:lnSpc>
                <a:spcPct val="150000"/>
              </a:lnSpc>
            </a:pPr>
            <a:r>
              <a:rPr lang="en-US" sz="2800" dirty="0"/>
              <a:t>The purpose of this critical literature review will be to explore factors that contribute to Prolonged Grief Disorder and their implications for health and wellbeing as experienced by University Students. At this stage of research Prolonged Grief Disorder will be generally described as PGD</a:t>
            </a:r>
            <a:endParaRPr lang="en-GB" sz="2800" dirty="0"/>
          </a:p>
        </p:txBody>
      </p:sp>
    </p:spTree>
    <p:extLst>
      <p:ext uri="{BB962C8B-B14F-4D97-AF65-F5344CB8AC3E}">
        <p14:creationId xmlns:p14="http://schemas.microsoft.com/office/powerpoint/2010/main" val="592506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8F6FB-7BDA-46FD-85B5-7862B6B88298}"/>
              </a:ext>
            </a:extLst>
          </p:cNvPr>
          <p:cNvSpPr>
            <a:spLocks noGrp="1"/>
          </p:cNvSpPr>
          <p:nvPr>
            <p:ph type="title"/>
          </p:nvPr>
        </p:nvSpPr>
        <p:spPr/>
        <p:txBody>
          <a:bodyPr/>
          <a:lstStyle/>
          <a:p>
            <a:r>
              <a:rPr lang="en-US" dirty="0"/>
              <a:t>Aims</a:t>
            </a:r>
            <a:endParaRPr lang="en-GB" dirty="0"/>
          </a:p>
        </p:txBody>
      </p:sp>
      <p:sp>
        <p:nvSpPr>
          <p:cNvPr id="3" name="Content Placeholder 2">
            <a:extLst>
              <a:ext uri="{FF2B5EF4-FFF2-40B4-BE49-F238E27FC236}">
                <a16:creationId xmlns:a16="http://schemas.microsoft.com/office/drawing/2014/main" id="{4BA92D7B-535D-44E3-9D4B-90DAC6A5813B}"/>
              </a:ext>
            </a:extLst>
          </p:cNvPr>
          <p:cNvSpPr>
            <a:spLocks noGrp="1"/>
          </p:cNvSpPr>
          <p:nvPr>
            <p:ph idx="1"/>
          </p:nvPr>
        </p:nvSpPr>
        <p:spPr/>
        <p:txBody>
          <a:bodyPr>
            <a:normAutofit/>
          </a:bodyPr>
          <a:lstStyle/>
          <a:p>
            <a:pPr>
              <a:lnSpc>
                <a:spcPct val="110000"/>
              </a:lnSpc>
            </a:pPr>
            <a:r>
              <a:rPr lang="en-US" sz="2800" dirty="0"/>
              <a:t>To identify contributory factors for the development of PGD</a:t>
            </a:r>
          </a:p>
          <a:p>
            <a:pPr marL="0" indent="0">
              <a:lnSpc>
                <a:spcPct val="110000"/>
              </a:lnSpc>
              <a:buNone/>
            </a:pPr>
            <a:endParaRPr lang="en-US" sz="2800" dirty="0"/>
          </a:p>
          <a:p>
            <a:pPr>
              <a:lnSpc>
                <a:spcPct val="110000"/>
              </a:lnSpc>
            </a:pPr>
            <a:r>
              <a:rPr lang="en-US" sz="2800" dirty="0"/>
              <a:t>To understand the personal impact of PGD</a:t>
            </a:r>
          </a:p>
          <a:p>
            <a:pPr marL="0" indent="0">
              <a:lnSpc>
                <a:spcPct val="110000"/>
              </a:lnSpc>
              <a:buNone/>
            </a:pPr>
            <a:endParaRPr lang="en-US" sz="2800" dirty="0"/>
          </a:p>
          <a:p>
            <a:r>
              <a:rPr lang="en-US" sz="2800" dirty="0"/>
              <a:t> To make recommendations for greater awareness of the condition</a:t>
            </a:r>
          </a:p>
          <a:p>
            <a:pPr marL="0" indent="0">
              <a:buNone/>
            </a:pPr>
            <a:endParaRPr lang="en-US" dirty="0"/>
          </a:p>
          <a:p>
            <a:endParaRPr lang="en-US" dirty="0"/>
          </a:p>
          <a:p>
            <a:pPr marL="0" indent="0">
              <a:buNone/>
            </a:pPr>
            <a:endParaRPr lang="en-GB" dirty="0"/>
          </a:p>
        </p:txBody>
      </p:sp>
    </p:spTree>
    <p:extLst>
      <p:ext uri="{BB962C8B-B14F-4D97-AF65-F5344CB8AC3E}">
        <p14:creationId xmlns:p14="http://schemas.microsoft.com/office/powerpoint/2010/main" val="1891007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DE6F-DD14-432F-A09F-E079E4D275D1}"/>
              </a:ext>
            </a:extLst>
          </p:cNvPr>
          <p:cNvSpPr>
            <a:spLocks noGrp="1"/>
          </p:cNvSpPr>
          <p:nvPr>
            <p:ph type="title"/>
          </p:nvPr>
        </p:nvSpPr>
        <p:spPr/>
        <p:txBody>
          <a:bodyPr/>
          <a:lstStyle/>
          <a:p>
            <a:r>
              <a:rPr lang="en-US" dirty="0"/>
              <a:t>Objectives</a:t>
            </a:r>
            <a:endParaRPr lang="en-GB" dirty="0"/>
          </a:p>
        </p:txBody>
      </p:sp>
      <p:sp>
        <p:nvSpPr>
          <p:cNvPr id="3" name="Content Placeholder 2">
            <a:extLst>
              <a:ext uri="{FF2B5EF4-FFF2-40B4-BE49-F238E27FC236}">
                <a16:creationId xmlns:a16="http://schemas.microsoft.com/office/drawing/2014/main" id="{1CBB2F92-702C-49C5-B1B9-810D0BB90B79}"/>
              </a:ext>
            </a:extLst>
          </p:cNvPr>
          <p:cNvSpPr>
            <a:spLocks noGrp="1"/>
          </p:cNvSpPr>
          <p:nvPr>
            <p:ph idx="1"/>
          </p:nvPr>
        </p:nvSpPr>
        <p:spPr/>
        <p:txBody>
          <a:bodyPr>
            <a:normAutofit/>
          </a:bodyPr>
          <a:lstStyle/>
          <a:p>
            <a:pPr>
              <a:lnSpc>
                <a:spcPct val="150000"/>
              </a:lnSpc>
            </a:pPr>
            <a:r>
              <a:rPr lang="en-US" sz="2800" dirty="0"/>
              <a:t>To explore existing literature to provide an overview of themes within the topic of PGD and  ramifications for University Students.</a:t>
            </a:r>
          </a:p>
          <a:p>
            <a:pPr>
              <a:lnSpc>
                <a:spcPct val="150000"/>
              </a:lnSpc>
            </a:pPr>
            <a:r>
              <a:rPr lang="en-US" sz="2800" dirty="0"/>
              <a:t>To highlight findings </a:t>
            </a:r>
            <a:endParaRPr lang="en-GB" sz="2800" dirty="0"/>
          </a:p>
        </p:txBody>
      </p:sp>
    </p:spTree>
    <p:extLst>
      <p:ext uri="{BB962C8B-B14F-4D97-AF65-F5344CB8AC3E}">
        <p14:creationId xmlns:p14="http://schemas.microsoft.com/office/powerpoint/2010/main" val="3480892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53360-817E-496A-A496-2BD4FE573B93}"/>
              </a:ext>
            </a:extLst>
          </p:cNvPr>
          <p:cNvSpPr>
            <a:spLocks noGrp="1"/>
          </p:cNvSpPr>
          <p:nvPr>
            <p:ph type="title"/>
          </p:nvPr>
        </p:nvSpPr>
        <p:spPr/>
        <p:txBody>
          <a:bodyPr/>
          <a:lstStyle/>
          <a:p>
            <a:r>
              <a:rPr lang="en-US" dirty="0"/>
              <a:t>Question</a:t>
            </a:r>
            <a:endParaRPr lang="en-GB" dirty="0"/>
          </a:p>
        </p:txBody>
      </p:sp>
      <p:sp>
        <p:nvSpPr>
          <p:cNvPr id="3" name="Content Placeholder 2">
            <a:extLst>
              <a:ext uri="{FF2B5EF4-FFF2-40B4-BE49-F238E27FC236}">
                <a16:creationId xmlns:a16="http://schemas.microsoft.com/office/drawing/2014/main" id="{50E31BDC-2FF4-41DB-B858-393A92B9A44A}"/>
              </a:ext>
            </a:extLst>
          </p:cNvPr>
          <p:cNvSpPr>
            <a:spLocks noGrp="1"/>
          </p:cNvSpPr>
          <p:nvPr>
            <p:ph idx="1"/>
          </p:nvPr>
        </p:nvSpPr>
        <p:spPr/>
        <p:txBody>
          <a:bodyPr/>
          <a:lstStyle/>
          <a:p>
            <a:pPr>
              <a:lnSpc>
                <a:spcPct val="150000"/>
              </a:lnSpc>
            </a:pPr>
            <a:endParaRPr lang="en-US" sz="2800" dirty="0"/>
          </a:p>
          <a:p>
            <a:pPr>
              <a:lnSpc>
                <a:spcPct val="150000"/>
              </a:lnSpc>
            </a:pPr>
            <a:r>
              <a:rPr lang="en-US" sz="2800" dirty="0"/>
              <a:t>What are the Contributory Factors of Prolonged Grief Disorder in the context of University Students and the wider Implications for Health and Wellbeing?</a:t>
            </a:r>
          </a:p>
          <a:p>
            <a:endParaRPr lang="en-GB" dirty="0"/>
          </a:p>
        </p:txBody>
      </p:sp>
    </p:spTree>
    <p:extLst>
      <p:ext uri="{BB962C8B-B14F-4D97-AF65-F5344CB8AC3E}">
        <p14:creationId xmlns:p14="http://schemas.microsoft.com/office/powerpoint/2010/main" val="3190790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2D9C4-83F4-46EE-830F-38F44C434542}"/>
              </a:ext>
            </a:extLst>
          </p:cNvPr>
          <p:cNvSpPr>
            <a:spLocks noGrp="1"/>
          </p:cNvSpPr>
          <p:nvPr>
            <p:ph type="title"/>
          </p:nvPr>
        </p:nvSpPr>
        <p:spPr/>
        <p:txBody>
          <a:bodyPr/>
          <a:lstStyle/>
          <a:p>
            <a:r>
              <a:rPr lang="en-US" dirty="0"/>
              <a:t>Key Words</a:t>
            </a:r>
            <a:endParaRPr lang="en-GB" dirty="0"/>
          </a:p>
        </p:txBody>
      </p:sp>
      <p:sp>
        <p:nvSpPr>
          <p:cNvPr id="3" name="Content Placeholder 2">
            <a:extLst>
              <a:ext uri="{FF2B5EF4-FFF2-40B4-BE49-F238E27FC236}">
                <a16:creationId xmlns:a16="http://schemas.microsoft.com/office/drawing/2014/main" id="{66451ED3-D580-4C00-988A-49AC057835A7}"/>
              </a:ext>
            </a:extLst>
          </p:cNvPr>
          <p:cNvSpPr>
            <a:spLocks noGrp="1"/>
          </p:cNvSpPr>
          <p:nvPr>
            <p:ph idx="1"/>
          </p:nvPr>
        </p:nvSpPr>
        <p:spPr/>
        <p:txBody>
          <a:bodyPr>
            <a:normAutofit/>
          </a:bodyPr>
          <a:lstStyle/>
          <a:p>
            <a:pPr>
              <a:lnSpc>
                <a:spcPct val="200000"/>
              </a:lnSpc>
            </a:pPr>
            <a:r>
              <a:rPr lang="en-US" sz="2800" dirty="0"/>
              <a:t>Prolonged Grief Disorder</a:t>
            </a:r>
          </a:p>
          <a:p>
            <a:pPr>
              <a:lnSpc>
                <a:spcPct val="200000"/>
              </a:lnSpc>
            </a:pPr>
            <a:r>
              <a:rPr lang="en-US" sz="2800" dirty="0"/>
              <a:t>Complicated Grief</a:t>
            </a:r>
          </a:p>
          <a:p>
            <a:pPr>
              <a:lnSpc>
                <a:spcPct val="200000"/>
              </a:lnSpc>
            </a:pPr>
            <a:r>
              <a:rPr lang="en-US" sz="2800" dirty="0"/>
              <a:t>Contributory Factors</a:t>
            </a:r>
          </a:p>
          <a:p>
            <a:pPr>
              <a:lnSpc>
                <a:spcPct val="200000"/>
              </a:lnSpc>
            </a:pPr>
            <a:r>
              <a:rPr lang="en-US" sz="2800" dirty="0"/>
              <a:t>University Students </a:t>
            </a:r>
          </a:p>
          <a:p>
            <a:pPr marL="0" indent="0">
              <a:buNone/>
            </a:pPr>
            <a:endParaRPr lang="en-US" dirty="0"/>
          </a:p>
          <a:p>
            <a:endParaRPr lang="en-GB" dirty="0"/>
          </a:p>
        </p:txBody>
      </p:sp>
    </p:spTree>
    <p:extLst>
      <p:ext uri="{BB962C8B-B14F-4D97-AF65-F5344CB8AC3E}">
        <p14:creationId xmlns:p14="http://schemas.microsoft.com/office/powerpoint/2010/main" val="3302925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7711C-AC8E-4A14-BB9D-7FFDB2E12062}"/>
              </a:ext>
            </a:extLst>
          </p:cNvPr>
          <p:cNvSpPr>
            <a:spLocks noGrp="1"/>
          </p:cNvSpPr>
          <p:nvPr>
            <p:ph type="title"/>
          </p:nvPr>
        </p:nvSpPr>
        <p:spPr/>
        <p:txBody>
          <a:bodyPr/>
          <a:lstStyle/>
          <a:p>
            <a:r>
              <a:rPr lang="en-US" dirty="0"/>
              <a:t>Audience Participation</a:t>
            </a:r>
            <a:endParaRPr lang="en-GB" dirty="0"/>
          </a:p>
        </p:txBody>
      </p:sp>
      <p:sp>
        <p:nvSpPr>
          <p:cNvPr id="5" name="Content Placeholder 4">
            <a:extLst>
              <a:ext uri="{FF2B5EF4-FFF2-40B4-BE49-F238E27FC236}">
                <a16:creationId xmlns:a16="http://schemas.microsoft.com/office/drawing/2014/main" id="{202C68FB-FFA0-4B84-95F1-DE9635BAC696}"/>
              </a:ext>
            </a:extLst>
          </p:cNvPr>
          <p:cNvSpPr>
            <a:spLocks noGrp="1"/>
          </p:cNvSpPr>
          <p:nvPr>
            <p:ph idx="1"/>
          </p:nvPr>
        </p:nvSpPr>
        <p:spPr/>
        <p:txBody>
          <a:bodyPr>
            <a:normAutofit/>
          </a:bodyPr>
          <a:lstStyle/>
          <a:p>
            <a:endParaRPr lang="en-GB" sz="2800" dirty="0"/>
          </a:p>
          <a:p>
            <a:r>
              <a:rPr lang="en-GB" sz="2800" dirty="0"/>
              <a:t>Handout for PGD</a:t>
            </a:r>
          </a:p>
        </p:txBody>
      </p:sp>
      <p:pic>
        <p:nvPicPr>
          <p:cNvPr id="4" name="Graphic 3" descr="List">
            <a:extLst>
              <a:ext uri="{FF2B5EF4-FFF2-40B4-BE49-F238E27FC236}">
                <a16:creationId xmlns:a16="http://schemas.microsoft.com/office/drawing/2014/main" id="{7F8A40CA-C765-48C9-8B92-736CAA300D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90156" y="3212976"/>
            <a:ext cx="4608512" cy="3096344"/>
          </a:xfrm>
          <a:prstGeom prst="rect">
            <a:avLst/>
          </a:prstGeom>
        </p:spPr>
      </p:pic>
    </p:spTree>
    <p:extLst>
      <p:ext uri="{BB962C8B-B14F-4D97-AF65-F5344CB8AC3E}">
        <p14:creationId xmlns:p14="http://schemas.microsoft.com/office/powerpoint/2010/main" val="1649210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8BD5B-057F-49F7-9E20-CFAC256083EA}"/>
              </a:ext>
            </a:extLst>
          </p:cNvPr>
          <p:cNvSpPr>
            <a:spLocks noGrp="1"/>
          </p:cNvSpPr>
          <p:nvPr>
            <p:ph type="title"/>
          </p:nvPr>
        </p:nvSpPr>
        <p:spPr/>
        <p:txBody>
          <a:bodyPr>
            <a:normAutofit/>
          </a:bodyPr>
          <a:lstStyle/>
          <a:p>
            <a:r>
              <a:rPr lang="en-US" sz="3100" dirty="0"/>
              <a:t>Definition: </a:t>
            </a:r>
            <a:br>
              <a:rPr lang="en-US" sz="2800" dirty="0"/>
            </a:br>
            <a:r>
              <a:rPr lang="en-US" sz="2400" dirty="0"/>
              <a:t>International Classification of Diseases, </a:t>
            </a:r>
            <a:r>
              <a:rPr lang="en-US" sz="2400"/>
              <a:t>11</a:t>
            </a:r>
            <a:r>
              <a:rPr lang="en-US" sz="2400" baseline="30000"/>
              <a:t>th</a:t>
            </a:r>
            <a:r>
              <a:rPr lang="en-US" sz="2400"/>
              <a:t> revision,                                                                      </a:t>
            </a:r>
            <a:r>
              <a:rPr lang="en-US" sz="1400" dirty="0"/>
              <a:t>(World Health Organization, 2018)</a:t>
            </a:r>
            <a:endParaRPr lang="en-GB" sz="2800" dirty="0"/>
          </a:p>
        </p:txBody>
      </p:sp>
      <p:sp>
        <p:nvSpPr>
          <p:cNvPr id="3" name="Content Placeholder 2">
            <a:extLst>
              <a:ext uri="{FF2B5EF4-FFF2-40B4-BE49-F238E27FC236}">
                <a16:creationId xmlns:a16="http://schemas.microsoft.com/office/drawing/2014/main" id="{11B5A9C2-242F-491D-A339-7A63BE2CBB43}"/>
              </a:ext>
            </a:extLst>
          </p:cNvPr>
          <p:cNvSpPr>
            <a:spLocks noGrp="1"/>
          </p:cNvSpPr>
          <p:nvPr>
            <p:ph idx="1"/>
          </p:nvPr>
        </p:nvSpPr>
        <p:spPr/>
        <p:txBody>
          <a:bodyPr>
            <a:normAutofit/>
          </a:bodyPr>
          <a:lstStyle/>
          <a:p>
            <a:pPr marL="0" indent="0">
              <a:lnSpc>
                <a:spcPct val="150000"/>
              </a:lnSpc>
              <a:buNone/>
            </a:pPr>
            <a:r>
              <a:rPr lang="en-US" dirty="0"/>
              <a:t>  Prolonged grief disorder is a disturbance in which, following the death of a partner, parent, child, or other person close to the bereaved, there is persistent and pervasive grief response characterized by longing for the deceased or persistent preoccupation with the deceased accompanied by intense emotional pain (e.g. sadness, guilt, anger, denial, blame, difficulty accepting the death, feeling one has lost a part of one’s self, an inability to experience positive mood,</a:t>
            </a:r>
            <a:endParaRPr lang="en-GB" dirty="0"/>
          </a:p>
        </p:txBody>
      </p:sp>
    </p:spTree>
    <p:extLst>
      <p:ext uri="{BB962C8B-B14F-4D97-AF65-F5344CB8AC3E}">
        <p14:creationId xmlns:p14="http://schemas.microsoft.com/office/powerpoint/2010/main" val="4069480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DF47F-8072-41CC-BEC5-11A76F1B8D25}"/>
              </a:ext>
            </a:extLst>
          </p:cNvPr>
          <p:cNvSpPr>
            <a:spLocks noGrp="1"/>
          </p:cNvSpPr>
          <p:nvPr>
            <p:ph type="title"/>
          </p:nvPr>
        </p:nvSpPr>
        <p:spPr/>
        <p:txBody>
          <a:bodyPr>
            <a:normAutofit/>
          </a:bodyPr>
          <a:lstStyle/>
          <a:p>
            <a:r>
              <a:rPr lang="en-US" sz="2800" dirty="0"/>
              <a:t>Definition – continued…</a:t>
            </a:r>
            <a:endParaRPr lang="en-GB" sz="2800" dirty="0"/>
          </a:p>
        </p:txBody>
      </p:sp>
      <p:sp>
        <p:nvSpPr>
          <p:cNvPr id="3" name="Content Placeholder 2">
            <a:extLst>
              <a:ext uri="{FF2B5EF4-FFF2-40B4-BE49-F238E27FC236}">
                <a16:creationId xmlns:a16="http://schemas.microsoft.com/office/drawing/2014/main" id="{04D5C467-1995-4053-89FB-166767A40CF1}"/>
              </a:ext>
            </a:extLst>
          </p:cNvPr>
          <p:cNvSpPr>
            <a:spLocks noGrp="1"/>
          </p:cNvSpPr>
          <p:nvPr>
            <p:ph idx="1"/>
          </p:nvPr>
        </p:nvSpPr>
        <p:spPr/>
        <p:txBody>
          <a:bodyPr>
            <a:noAutofit/>
          </a:bodyPr>
          <a:lstStyle/>
          <a:p>
            <a:pPr marL="0" indent="0">
              <a:lnSpc>
                <a:spcPct val="150000"/>
              </a:lnSpc>
              <a:buNone/>
            </a:pPr>
            <a:r>
              <a:rPr lang="en-US" dirty="0"/>
              <a:t>  Emotional numbness, difficulty in engaging with social or other activities). The grief response has persisted for an atypically long period of time following the loss (more than 6 months at a minimum) and clearly exceeds expected social, cultural or religious norms for the individual’s culture and context. Grief reactions that have persisted for longer periods that are within a normative period of grieving given the person’s cultural and religious context </a:t>
            </a:r>
            <a:endParaRPr lang="en-GB" dirty="0"/>
          </a:p>
        </p:txBody>
      </p:sp>
    </p:spTree>
    <p:extLst>
      <p:ext uri="{BB962C8B-B14F-4D97-AF65-F5344CB8AC3E}">
        <p14:creationId xmlns:p14="http://schemas.microsoft.com/office/powerpoint/2010/main" val="823296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2796E-87A6-4288-99C1-19F42876EAC9}"/>
              </a:ext>
            </a:extLst>
          </p:cNvPr>
          <p:cNvSpPr>
            <a:spLocks noGrp="1"/>
          </p:cNvSpPr>
          <p:nvPr>
            <p:ph type="title"/>
          </p:nvPr>
        </p:nvSpPr>
        <p:spPr/>
        <p:txBody>
          <a:bodyPr>
            <a:normAutofit/>
          </a:bodyPr>
          <a:lstStyle/>
          <a:p>
            <a:r>
              <a:rPr lang="en-US" sz="2400" dirty="0"/>
              <a:t>Definition – continued…….</a:t>
            </a:r>
            <a:endParaRPr lang="en-GB" sz="2400" dirty="0"/>
          </a:p>
        </p:txBody>
      </p:sp>
      <p:sp>
        <p:nvSpPr>
          <p:cNvPr id="3" name="Content Placeholder 2">
            <a:extLst>
              <a:ext uri="{FF2B5EF4-FFF2-40B4-BE49-F238E27FC236}">
                <a16:creationId xmlns:a16="http://schemas.microsoft.com/office/drawing/2014/main" id="{231A87CF-B306-457C-9172-33C7C473E01B}"/>
              </a:ext>
            </a:extLst>
          </p:cNvPr>
          <p:cNvSpPr>
            <a:spLocks noGrp="1"/>
          </p:cNvSpPr>
          <p:nvPr>
            <p:ph idx="1"/>
          </p:nvPr>
        </p:nvSpPr>
        <p:spPr/>
        <p:txBody>
          <a:bodyPr/>
          <a:lstStyle/>
          <a:p>
            <a:pPr marL="0" indent="0">
              <a:lnSpc>
                <a:spcPct val="150000"/>
              </a:lnSpc>
              <a:buNone/>
            </a:pPr>
            <a:r>
              <a:rPr lang="en-US" dirty="0"/>
              <a:t>  are considered viewed as normal bereavement responses and are not assigned a diagnosis. The disturbance causes significant impairment in personal, family, social, educational, occupational or other important areas of functioning. </a:t>
            </a:r>
            <a:r>
              <a:rPr lang="en-US" sz="1400" dirty="0"/>
              <a:t>(World  Health Organization, 2018).</a:t>
            </a:r>
            <a:endParaRPr lang="en-GB" dirty="0"/>
          </a:p>
        </p:txBody>
      </p:sp>
    </p:spTree>
    <p:extLst>
      <p:ext uri="{BB962C8B-B14F-4D97-AF65-F5344CB8AC3E}">
        <p14:creationId xmlns:p14="http://schemas.microsoft.com/office/powerpoint/2010/main" val="3921583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5420-5E92-4E63-ADCE-BCFD769406E3}"/>
              </a:ext>
            </a:extLst>
          </p:cNvPr>
          <p:cNvSpPr>
            <a:spLocks noGrp="1"/>
          </p:cNvSpPr>
          <p:nvPr>
            <p:ph type="title"/>
          </p:nvPr>
        </p:nvSpPr>
        <p:spPr/>
        <p:txBody>
          <a:bodyPr/>
          <a:lstStyle/>
          <a:p>
            <a:r>
              <a:rPr lang="en-US" dirty="0"/>
              <a:t>Method - Methodology</a:t>
            </a:r>
            <a:endParaRPr lang="en-GB" dirty="0"/>
          </a:p>
        </p:txBody>
      </p:sp>
      <p:sp>
        <p:nvSpPr>
          <p:cNvPr id="3" name="Content Placeholder 2">
            <a:extLst>
              <a:ext uri="{FF2B5EF4-FFF2-40B4-BE49-F238E27FC236}">
                <a16:creationId xmlns:a16="http://schemas.microsoft.com/office/drawing/2014/main" id="{D2EFBD50-8309-4A83-992D-C0375C368C5D}"/>
              </a:ext>
            </a:extLst>
          </p:cNvPr>
          <p:cNvSpPr>
            <a:spLocks noGrp="1"/>
          </p:cNvSpPr>
          <p:nvPr>
            <p:ph idx="1"/>
          </p:nvPr>
        </p:nvSpPr>
        <p:spPr/>
        <p:txBody>
          <a:bodyPr>
            <a:normAutofit/>
          </a:bodyPr>
          <a:lstStyle/>
          <a:p>
            <a:r>
              <a:rPr lang="en-US" sz="2800" dirty="0"/>
              <a:t>  Critical Literature Review</a:t>
            </a:r>
          </a:p>
          <a:p>
            <a:r>
              <a:rPr lang="en-US" sz="2800" dirty="0"/>
              <a:t>  Peer Reviewed Journals</a:t>
            </a:r>
          </a:p>
          <a:p>
            <a:pPr>
              <a:lnSpc>
                <a:spcPct val="150000"/>
              </a:lnSpc>
            </a:pPr>
            <a:r>
              <a:rPr lang="en-US" sz="2800" dirty="0"/>
              <a:t>  Data Bases:    EBSCO Host, </a:t>
            </a:r>
            <a:r>
              <a:rPr lang="en-US" sz="2800" dirty="0" err="1"/>
              <a:t>Psycharticles</a:t>
            </a:r>
            <a:r>
              <a:rPr lang="en-US" sz="2800" dirty="0"/>
              <a:t>, Academic Search Premier,  Medline, </a:t>
            </a:r>
            <a:r>
              <a:rPr lang="en-US" sz="2800" dirty="0" err="1"/>
              <a:t>Proquest</a:t>
            </a:r>
            <a:r>
              <a:rPr lang="en-US" sz="2800" dirty="0"/>
              <a:t> Central, KB+WHEEL SAGE Premier 2019.</a:t>
            </a:r>
          </a:p>
          <a:p>
            <a:r>
              <a:rPr lang="en-US" sz="2800" dirty="0"/>
              <a:t>  Carried out from a Constructivist perspective.</a:t>
            </a:r>
            <a:endParaRPr lang="en-US" dirty="0"/>
          </a:p>
          <a:p>
            <a:pPr marL="0" indent="0">
              <a:buNone/>
            </a:pPr>
            <a:endParaRPr lang="en-US" dirty="0"/>
          </a:p>
          <a:p>
            <a:pPr marL="0" indent="0">
              <a:buNone/>
            </a:pPr>
            <a:endParaRPr lang="en-US" dirty="0"/>
          </a:p>
          <a:p>
            <a:pPr marL="0" indent="0">
              <a:buNone/>
            </a:pPr>
            <a:endParaRPr lang="en-GB" dirty="0"/>
          </a:p>
        </p:txBody>
      </p:sp>
    </p:spTree>
    <p:extLst>
      <p:ext uri="{BB962C8B-B14F-4D97-AF65-F5344CB8AC3E}">
        <p14:creationId xmlns:p14="http://schemas.microsoft.com/office/powerpoint/2010/main" val="2638392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86278-4571-49BE-94E6-D1E1C27BB5A2}"/>
              </a:ext>
            </a:extLst>
          </p:cNvPr>
          <p:cNvSpPr>
            <a:spLocks noGrp="1"/>
          </p:cNvSpPr>
          <p:nvPr>
            <p:ph type="title"/>
          </p:nvPr>
        </p:nvSpPr>
        <p:spPr/>
        <p:txBody>
          <a:bodyPr/>
          <a:lstStyle/>
          <a:p>
            <a:r>
              <a:rPr lang="en-US" dirty="0"/>
              <a:t>Background and Context</a:t>
            </a:r>
            <a:endParaRPr lang="en-GB" dirty="0"/>
          </a:p>
        </p:txBody>
      </p:sp>
      <p:sp>
        <p:nvSpPr>
          <p:cNvPr id="3" name="Content Placeholder 2">
            <a:extLst>
              <a:ext uri="{FF2B5EF4-FFF2-40B4-BE49-F238E27FC236}">
                <a16:creationId xmlns:a16="http://schemas.microsoft.com/office/drawing/2014/main" id="{F30BD062-66E8-4822-9B73-6ECFA6DB455A}"/>
              </a:ext>
            </a:extLst>
          </p:cNvPr>
          <p:cNvSpPr>
            <a:spLocks noGrp="1"/>
          </p:cNvSpPr>
          <p:nvPr>
            <p:ph idx="1"/>
          </p:nvPr>
        </p:nvSpPr>
        <p:spPr/>
        <p:txBody>
          <a:bodyPr>
            <a:normAutofit/>
          </a:bodyPr>
          <a:lstStyle/>
          <a:p>
            <a:pPr marL="0" indent="0">
              <a:buNone/>
            </a:pPr>
            <a:endParaRPr lang="en-US" sz="1400" dirty="0"/>
          </a:p>
          <a:p>
            <a:r>
              <a:rPr lang="en-US" sz="2800" dirty="0"/>
              <a:t>Pathological Grief 1993 </a:t>
            </a:r>
            <a:r>
              <a:rPr lang="en-US" sz="1400" dirty="0"/>
              <a:t>(Horowitz, </a:t>
            </a:r>
            <a:r>
              <a:rPr lang="en-US" sz="1400" dirty="0" err="1"/>
              <a:t>Bonnano</a:t>
            </a:r>
            <a:r>
              <a:rPr lang="en-US" sz="1400" dirty="0"/>
              <a:t> and </a:t>
            </a:r>
            <a:r>
              <a:rPr lang="en-US" sz="1400" dirty="0" err="1"/>
              <a:t>Holen</a:t>
            </a:r>
            <a:r>
              <a:rPr lang="en-US" sz="1400" dirty="0"/>
              <a:t>, 1993)</a:t>
            </a:r>
          </a:p>
          <a:p>
            <a:pPr marL="0" indent="0">
              <a:buNone/>
            </a:pPr>
            <a:endParaRPr lang="en-US" sz="2800" dirty="0"/>
          </a:p>
          <a:p>
            <a:r>
              <a:rPr lang="en-US" sz="2800" dirty="0"/>
              <a:t>Complicated Grief 1997 </a:t>
            </a:r>
            <a:r>
              <a:rPr lang="en-US" sz="1400" dirty="0"/>
              <a:t>(Horowitz et al. 1997)</a:t>
            </a:r>
          </a:p>
          <a:p>
            <a:pPr marL="0" indent="0">
              <a:buNone/>
            </a:pPr>
            <a:endParaRPr lang="en-US" sz="1400" dirty="0"/>
          </a:p>
          <a:p>
            <a:pPr marL="0" indent="0">
              <a:buNone/>
            </a:pPr>
            <a:endParaRPr lang="en-US" sz="1400" dirty="0"/>
          </a:p>
          <a:p>
            <a:r>
              <a:rPr lang="en-US" sz="2800" dirty="0"/>
              <a:t>Complicated Grief 2009 </a:t>
            </a:r>
            <a:r>
              <a:rPr lang="en-US" sz="1400" dirty="0"/>
              <a:t>(</a:t>
            </a:r>
            <a:r>
              <a:rPr lang="en-US" sz="1400" dirty="0" err="1"/>
              <a:t>Zisook</a:t>
            </a:r>
            <a:r>
              <a:rPr lang="en-US" sz="1400" dirty="0"/>
              <a:t> and Shear, 2009)</a:t>
            </a:r>
            <a:endParaRPr lang="en-US" sz="2800" dirty="0"/>
          </a:p>
          <a:p>
            <a:pPr marL="0" indent="0">
              <a:buNone/>
            </a:pPr>
            <a:endParaRPr lang="en-US" sz="1400" dirty="0"/>
          </a:p>
          <a:p>
            <a:pPr marL="0" indent="0">
              <a:buNone/>
            </a:pPr>
            <a:endParaRPr lang="en-US" sz="2800" dirty="0"/>
          </a:p>
          <a:p>
            <a:pPr marL="0" indent="0">
              <a:buNone/>
            </a:pPr>
            <a:endParaRPr lang="en-US" sz="2800" dirty="0"/>
          </a:p>
          <a:p>
            <a:pPr marL="0" indent="0">
              <a:buNone/>
            </a:pPr>
            <a:endParaRPr lang="en-GB" sz="2800" dirty="0"/>
          </a:p>
        </p:txBody>
      </p:sp>
    </p:spTree>
    <p:extLst>
      <p:ext uri="{BB962C8B-B14F-4D97-AF65-F5344CB8AC3E}">
        <p14:creationId xmlns:p14="http://schemas.microsoft.com/office/powerpoint/2010/main" val="2318139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61CB2-7212-4746-9DBE-4B318DEB020F}"/>
              </a:ext>
            </a:extLst>
          </p:cNvPr>
          <p:cNvSpPr>
            <a:spLocks noGrp="1"/>
          </p:cNvSpPr>
          <p:nvPr>
            <p:ph type="title"/>
          </p:nvPr>
        </p:nvSpPr>
        <p:spPr/>
        <p:txBody>
          <a:bodyPr/>
          <a:lstStyle/>
          <a:p>
            <a:r>
              <a:rPr lang="en-US" dirty="0"/>
              <a:t>Background and Context</a:t>
            </a:r>
            <a:endParaRPr lang="en-GB" dirty="0"/>
          </a:p>
        </p:txBody>
      </p:sp>
      <p:sp>
        <p:nvSpPr>
          <p:cNvPr id="3" name="Content Placeholder 2">
            <a:extLst>
              <a:ext uri="{FF2B5EF4-FFF2-40B4-BE49-F238E27FC236}">
                <a16:creationId xmlns:a16="http://schemas.microsoft.com/office/drawing/2014/main" id="{AEE9A61B-CD4F-4A4C-97FA-3A1D05109F61}"/>
              </a:ext>
            </a:extLst>
          </p:cNvPr>
          <p:cNvSpPr>
            <a:spLocks noGrp="1"/>
          </p:cNvSpPr>
          <p:nvPr>
            <p:ph idx="1"/>
          </p:nvPr>
        </p:nvSpPr>
        <p:spPr/>
        <p:txBody>
          <a:bodyPr/>
          <a:lstStyle/>
          <a:p>
            <a:endParaRPr lang="en-US" dirty="0"/>
          </a:p>
          <a:p>
            <a:r>
              <a:rPr lang="en-US" sz="2800" dirty="0"/>
              <a:t>Prolonged Grief Disorder 2009 </a:t>
            </a:r>
            <a:r>
              <a:rPr lang="en-US" sz="1200" dirty="0"/>
              <a:t>(</a:t>
            </a:r>
            <a:r>
              <a:rPr lang="en-US" sz="1400" dirty="0" err="1"/>
              <a:t>Prigerson</a:t>
            </a:r>
            <a:r>
              <a:rPr lang="en-US" sz="1400" dirty="0"/>
              <a:t>, 2009)</a:t>
            </a:r>
          </a:p>
          <a:p>
            <a:endParaRPr lang="en-US" sz="1200" dirty="0"/>
          </a:p>
          <a:p>
            <a:r>
              <a:rPr lang="en-US" sz="2800" dirty="0"/>
              <a:t>Diagnostic and Statistical Manual of Mental Disorders, 5</a:t>
            </a:r>
            <a:r>
              <a:rPr lang="en-US" sz="2800" baseline="30000" dirty="0"/>
              <a:t>th</a:t>
            </a:r>
            <a:r>
              <a:rPr lang="en-US" sz="2800" dirty="0"/>
              <a:t> edition. 2013 </a:t>
            </a:r>
            <a:r>
              <a:rPr lang="en-US" sz="1400" dirty="0"/>
              <a:t>(DSM-5, 2013) </a:t>
            </a:r>
          </a:p>
          <a:p>
            <a:pPr marL="0" indent="0">
              <a:buNone/>
            </a:pPr>
            <a:endParaRPr lang="en-US" sz="2800" dirty="0"/>
          </a:p>
          <a:p>
            <a:r>
              <a:rPr lang="en-US" sz="2800" dirty="0"/>
              <a:t>International Classification of Diseases for morbidity and mortality statistics 2018 </a:t>
            </a:r>
            <a:r>
              <a:rPr lang="en-US" sz="1400" dirty="0"/>
              <a:t>(World Health Organization, 2018)</a:t>
            </a:r>
            <a:endParaRPr lang="en-US" dirty="0"/>
          </a:p>
          <a:p>
            <a:endParaRPr lang="en-US" dirty="0"/>
          </a:p>
          <a:p>
            <a:endParaRPr lang="en-GB" dirty="0"/>
          </a:p>
        </p:txBody>
      </p:sp>
    </p:spTree>
    <p:extLst>
      <p:ext uri="{BB962C8B-B14F-4D97-AF65-F5344CB8AC3E}">
        <p14:creationId xmlns:p14="http://schemas.microsoft.com/office/powerpoint/2010/main" val="4051268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110A2-771B-451D-90B9-7F8071715077}"/>
              </a:ext>
            </a:extLst>
          </p:cNvPr>
          <p:cNvSpPr>
            <a:spLocks noGrp="1"/>
          </p:cNvSpPr>
          <p:nvPr>
            <p:ph type="title"/>
          </p:nvPr>
        </p:nvSpPr>
        <p:spPr/>
        <p:txBody>
          <a:bodyPr/>
          <a:lstStyle/>
          <a:p>
            <a:r>
              <a:rPr lang="en-US" dirty="0"/>
              <a:t>Background and Context</a:t>
            </a:r>
            <a:endParaRPr lang="en-GB" dirty="0"/>
          </a:p>
        </p:txBody>
      </p:sp>
      <p:sp>
        <p:nvSpPr>
          <p:cNvPr id="3" name="Content Placeholder 2">
            <a:extLst>
              <a:ext uri="{FF2B5EF4-FFF2-40B4-BE49-F238E27FC236}">
                <a16:creationId xmlns:a16="http://schemas.microsoft.com/office/drawing/2014/main" id="{B42AEBDB-EEE4-4FB6-9EE2-2B3D1C1875B7}"/>
              </a:ext>
            </a:extLst>
          </p:cNvPr>
          <p:cNvSpPr>
            <a:spLocks noGrp="1"/>
          </p:cNvSpPr>
          <p:nvPr>
            <p:ph idx="1"/>
          </p:nvPr>
        </p:nvSpPr>
        <p:spPr/>
        <p:txBody>
          <a:bodyPr>
            <a:normAutofit/>
          </a:bodyPr>
          <a:lstStyle/>
          <a:p>
            <a:pPr>
              <a:lnSpc>
                <a:spcPct val="120000"/>
              </a:lnSpc>
            </a:pPr>
            <a:r>
              <a:rPr lang="en-US" sz="2800" dirty="0"/>
              <a:t>Bereavement manifests across personal dimensions </a:t>
            </a:r>
            <a:r>
              <a:rPr lang="en-US" sz="1400" dirty="0"/>
              <a:t>(</a:t>
            </a:r>
            <a:r>
              <a:rPr lang="en-US" sz="1500" dirty="0"/>
              <a:t>Breen and O’Connor, 2007)</a:t>
            </a:r>
          </a:p>
          <a:p>
            <a:pPr>
              <a:lnSpc>
                <a:spcPct val="120000"/>
              </a:lnSpc>
            </a:pPr>
            <a:r>
              <a:rPr lang="en-US" sz="2800" dirty="0"/>
              <a:t>Some experience significant and persistent symptoms of grief. </a:t>
            </a:r>
            <a:r>
              <a:rPr lang="en-US" sz="1500" dirty="0"/>
              <a:t>(Breen et al. 2018)</a:t>
            </a:r>
          </a:p>
          <a:p>
            <a:pPr>
              <a:lnSpc>
                <a:spcPct val="120000"/>
              </a:lnSpc>
            </a:pPr>
            <a:r>
              <a:rPr lang="en-US" sz="2800" dirty="0"/>
              <a:t>Approximately 7% bereaved adults experience symptoms </a:t>
            </a:r>
            <a:r>
              <a:rPr lang="en-US" sz="1400" dirty="0"/>
              <a:t>(Aoun et al, 2015).</a:t>
            </a:r>
          </a:p>
          <a:p>
            <a:r>
              <a:rPr lang="en-US" sz="2800" dirty="0"/>
              <a:t> 2.3 million students in the UK </a:t>
            </a:r>
            <a:r>
              <a:rPr lang="en-US" sz="1400" dirty="0"/>
              <a:t>(BACP, 2019)</a:t>
            </a:r>
            <a:endParaRPr lang="en-GB" sz="2800" dirty="0"/>
          </a:p>
        </p:txBody>
      </p:sp>
    </p:spTree>
    <p:extLst>
      <p:ext uri="{BB962C8B-B14F-4D97-AF65-F5344CB8AC3E}">
        <p14:creationId xmlns:p14="http://schemas.microsoft.com/office/powerpoint/2010/main" val="815259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6D6BC-8834-4F19-B7B7-1B00A9608B2D}"/>
              </a:ext>
            </a:extLst>
          </p:cNvPr>
          <p:cNvSpPr>
            <a:spLocks noGrp="1"/>
          </p:cNvSpPr>
          <p:nvPr>
            <p:ph type="title"/>
          </p:nvPr>
        </p:nvSpPr>
        <p:spPr/>
        <p:txBody>
          <a:bodyPr/>
          <a:lstStyle/>
          <a:p>
            <a:r>
              <a:rPr lang="en-US" dirty="0"/>
              <a:t>Background and Context</a:t>
            </a:r>
            <a:endParaRPr lang="en-GB" dirty="0"/>
          </a:p>
        </p:txBody>
      </p:sp>
      <p:sp>
        <p:nvSpPr>
          <p:cNvPr id="3" name="Content Placeholder 2">
            <a:extLst>
              <a:ext uri="{FF2B5EF4-FFF2-40B4-BE49-F238E27FC236}">
                <a16:creationId xmlns:a16="http://schemas.microsoft.com/office/drawing/2014/main" id="{3BFC1E78-8AC6-4ABF-91A5-E4817588BAC8}"/>
              </a:ext>
            </a:extLst>
          </p:cNvPr>
          <p:cNvSpPr>
            <a:spLocks noGrp="1"/>
          </p:cNvSpPr>
          <p:nvPr>
            <p:ph idx="1"/>
          </p:nvPr>
        </p:nvSpPr>
        <p:spPr/>
        <p:txBody>
          <a:bodyPr/>
          <a:lstStyle/>
          <a:p>
            <a:pPr>
              <a:lnSpc>
                <a:spcPct val="150000"/>
              </a:lnSpc>
            </a:pPr>
            <a:r>
              <a:rPr lang="en-GB" sz="2800" dirty="0"/>
              <a:t>Existing conditions of mental health can present challenges when grieving </a:t>
            </a:r>
            <a:r>
              <a:rPr lang="en-GB" sz="1400" dirty="0"/>
              <a:t>(Cruse Bereavement Care, 2019).</a:t>
            </a:r>
          </a:p>
          <a:p>
            <a:pPr>
              <a:lnSpc>
                <a:spcPct val="150000"/>
              </a:lnSpc>
            </a:pPr>
            <a:endParaRPr lang="en-GB" sz="1400" dirty="0"/>
          </a:p>
          <a:p>
            <a:pPr>
              <a:lnSpc>
                <a:spcPct val="150000"/>
              </a:lnSpc>
            </a:pPr>
            <a:r>
              <a:rPr lang="en-US" sz="2800" dirty="0"/>
              <a:t>5 fold increase within the last ten years of a declared mental health condition in first year University students in the UK </a:t>
            </a:r>
            <a:r>
              <a:rPr lang="en-US" sz="1400" dirty="0"/>
              <a:t>(BACP, 2019).</a:t>
            </a:r>
          </a:p>
          <a:p>
            <a:pPr marL="0" indent="0">
              <a:lnSpc>
                <a:spcPct val="150000"/>
              </a:lnSpc>
              <a:buNone/>
            </a:pPr>
            <a:endParaRPr lang="en-GB" dirty="0"/>
          </a:p>
        </p:txBody>
      </p:sp>
    </p:spTree>
    <p:extLst>
      <p:ext uri="{BB962C8B-B14F-4D97-AF65-F5344CB8AC3E}">
        <p14:creationId xmlns:p14="http://schemas.microsoft.com/office/powerpoint/2010/main" val="3643487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93A7A-BC1C-4DD2-84CA-7563F5DDE068}"/>
              </a:ext>
            </a:extLst>
          </p:cNvPr>
          <p:cNvSpPr>
            <a:spLocks noGrp="1"/>
          </p:cNvSpPr>
          <p:nvPr>
            <p:ph type="title"/>
          </p:nvPr>
        </p:nvSpPr>
        <p:spPr/>
        <p:txBody>
          <a:bodyPr/>
          <a:lstStyle/>
          <a:p>
            <a:r>
              <a:rPr lang="en-US" dirty="0"/>
              <a:t>Ethical Considerations</a:t>
            </a:r>
            <a:endParaRPr lang="en-GB" dirty="0"/>
          </a:p>
        </p:txBody>
      </p:sp>
      <p:sp>
        <p:nvSpPr>
          <p:cNvPr id="3" name="Content Placeholder 2">
            <a:extLst>
              <a:ext uri="{FF2B5EF4-FFF2-40B4-BE49-F238E27FC236}">
                <a16:creationId xmlns:a16="http://schemas.microsoft.com/office/drawing/2014/main" id="{D7F8D3F3-E162-4BA1-8525-9E33A7F86F07}"/>
              </a:ext>
            </a:extLst>
          </p:cNvPr>
          <p:cNvSpPr>
            <a:spLocks noGrp="1"/>
          </p:cNvSpPr>
          <p:nvPr>
            <p:ph idx="1"/>
          </p:nvPr>
        </p:nvSpPr>
        <p:spPr/>
        <p:txBody>
          <a:bodyPr>
            <a:normAutofit lnSpcReduction="10000"/>
          </a:bodyPr>
          <a:lstStyle/>
          <a:p>
            <a:r>
              <a:rPr lang="en-US" sz="2800" dirty="0"/>
              <a:t>Lone Working</a:t>
            </a:r>
          </a:p>
          <a:p>
            <a:pPr>
              <a:lnSpc>
                <a:spcPct val="150000"/>
              </a:lnSpc>
            </a:pPr>
            <a:r>
              <a:rPr lang="en-US" sz="2800" dirty="0"/>
              <a:t>As a practicing counsellor, the researcher has been trained to recognize grief symptoms in others and in self.</a:t>
            </a:r>
          </a:p>
          <a:p>
            <a:r>
              <a:rPr lang="en-US" sz="2800" dirty="0"/>
              <a:t>Supervision</a:t>
            </a:r>
          </a:p>
          <a:p>
            <a:r>
              <a:rPr lang="en-US" sz="2800" dirty="0"/>
              <a:t>Personal Therapy</a:t>
            </a:r>
          </a:p>
          <a:p>
            <a:r>
              <a:rPr lang="en-US" sz="2800" dirty="0"/>
              <a:t>Self-Care</a:t>
            </a:r>
          </a:p>
          <a:p>
            <a:pPr marL="0" indent="0">
              <a:buNone/>
            </a:pPr>
            <a:endParaRPr lang="en-GB" sz="2800" dirty="0"/>
          </a:p>
        </p:txBody>
      </p:sp>
    </p:spTree>
    <p:extLst>
      <p:ext uri="{BB962C8B-B14F-4D97-AF65-F5344CB8AC3E}">
        <p14:creationId xmlns:p14="http://schemas.microsoft.com/office/powerpoint/2010/main" val="3426999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4788D-5A62-4816-AAD4-A5CB366A49F2}"/>
              </a:ext>
            </a:extLst>
          </p:cNvPr>
          <p:cNvSpPr>
            <a:spLocks noGrp="1"/>
          </p:cNvSpPr>
          <p:nvPr>
            <p:ph type="title"/>
          </p:nvPr>
        </p:nvSpPr>
        <p:spPr/>
        <p:txBody>
          <a:bodyPr/>
          <a:lstStyle/>
          <a:p>
            <a:r>
              <a:rPr lang="en-US" dirty="0"/>
              <a:t>What’s already been written</a:t>
            </a:r>
            <a:endParaRPr lang="en-GB" dirty="0"/>
          </a:p>
        </p:txBody>
      </p:sp>
      <p:sp>
        <p:nvSpPr>
          <p:cNvPr id="3" name="Content Placeholder 2">
            <a:extLst>
              <a:ext uri="{FF2B5EF4-FFF2-40B4-BE49-F238E27FC236}">
                <a16:creationId xmlns:a16="http://schemas.microsoft.com/office/drawing/2014/main" id="{99E18DFF-E65A-4EAD-87A0-FD7B500203DF}"/>
              </a:ext>
            </a:extLst>
          </p:cNvPr>
          <p:cNvSpPr>
            <a:spLocks noGrp="1"/>
          </p:cNvSpPr>
          <p:nvPr>
            <p:ph idx="1"/>
          </p:nvPr>
        </p:nvSpPr>
        <p:spPr/>
        <p:txBody>
          <a:bodyPr>
            <a:normAutofit/>
          </a:bodyPr>
          <a:lstStyle/>
          <a:p>
            <a:r>
              <a:rPr lang="en-US" sz="2800" dirty="0"/>
              <a:t> Freud </a:t>
            </a:r>
            <a:r>
              <a:rPr lang="en-US" sz="1400" dirty="0"/>
              <a:t>(</a:t>
            </a:r>
            <a:r>
              <a:rPr lang="en-US" sz="1400" dirty="0" err="1"/>
              <a:t>Colwill</a:t>
            </a:r>
            <a:r>
              <a:rPr lang="en-US" sz="1400" dirty="0"/>
              <a:t>, 2014)</a:t>
            </a:r>
          </a:p>
          <a:p>
            <a:pPr marL="0" indent="0">
              <a:buNone/>
            </a:pPr>
            <a:endParaRPr lang="en-US" sz="1400" dirty="0"/>
          </a:p>
          <a:p>
            <a:r>
              <a:rPr lang="en-US" sz="2800" dirty="0"/>
              <a:t> Research on the effects of grief </a:t>
            </a:r>
          </a:p>
          <a:p>
            <a:r>
              <a:rPr lang="en-US" sz="2800" dirty="0"/>
              <a:t>  Effects of trauma and grief</a:t>
            </a:r>
          </a:p>
          <a:p>
            <a:r>
              <a:rPr lang="en-GB" sz="2800" dirty="0"/>
              <a:t>  Suicidality and grief</a:t>
            </a:r>
          </a:p>
          <a:p>
            <a:r>
              <a:rPr lang="en-GB" sz="2800" dirty="0"/>
              <a:t>  Isolation and grief</a:t>
            </a:r>
          </a:p>
          <a:p>
            <a:r>
              <a:rPr lang="en-GB" sz="2800" dirty="0"/>
              <a:t>  Grief responses due to aetiology</a:t>
            </a:r>
          </a:p>
          <a:p>
            <a:pPr marL="0" indent="0">
              <a:buNone/>
            </a:pPr>
            <a:endParaRPr lang="en-GB" dirty="0"/>
          </a:p>
        </p:txBody>
      </p:sp>
    </p:spTree>
    <p:extLst>
      <p:ext uri="{BB962C8B-B14F-4D97-AF65-F5344CB8AC3E}">
        <p14:creationId xmlns:p14="http://schemas.microsoft.com/office/powerpoint/2010/main" val="2162467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AA410-C7A2-4A44-8F02-FE02FBA85639}"/>
              </a:ext>
            </a:extLst>
          </p:cNvPr>
          <p:cNvSpPr>
            <a:spLocks noGrp="1"/>
          </p:cNvSpPr>
          <p:nvPr>
            <p:ph type="title"/>
          </p:nvPr>
        </p:nvSpPr>
        <p:spPr/>
        <p:txBody>
          <a:bodyPr/>
          <a:lstStyle/>
          <a:p>
            <a:r>
              <a:rPr lang="en-GB" dirty="0"/>
              <a:t>Authors </a:t>
            </a:r>
            <a:r>
              <a:rPr lang="en-GB"/>
              <a:t>Under Consideration</a:t>
            </a:r>
          </a:p>
        </p:txBody>
      </p:sp>
      <p:sp>
        <p:nvSpPr>
          <p:cNvPr id="3" name="Content Placeholder 2">
            <a:extLst>
              <a:ext uri="{FF2B5EF4-FFF2-40B4-BE49-F238E27FC236}">
                <a16:creationId xmlns:a16="http://schemas.microsoft.com/office/drawing/2014/main" id="{E9B1B2F1-9189-4137-B12B-D9B241E87A40}"/>
              </a:ext>
            </a:extLst>
          </p:cNvPr>
          <p:cNvSpPr>
            <a:spLocks noGrp="1"/>
          </p:cNvSpPr>
          <p:nvPr>
            <p:ph idx="1"/>
          </p:nvPr>
        </p:nvSpPr>
        <p:spPr/>
        <p:txBody>
          <a:bodyPr>
            <a:normAutofit/>
          </a:bodyPr>
          <a:lstStyle/>
          <a:p>
            <a:pPr>
              <a:lnSpc>
                <a:spcPct val="150000"/>
              </a:lnSpc>
            </a:pPr>
            <a:r>
              <a:rPr lang="en-US" sz="2800" dirty="0" err="1"/>
              <a:t>Neimeyer</a:t>
            </a:r>
            <a:r>
              <a:rPr lang="en-US" sz="2800" dirty="0"/>
              <a:t>, R </a:t>
            </a:r>
          </a:p>
          <a:p>
            <a:pPr>
              <a:lnSpc>
                <a:spcPct val="150000"/>
              </a:lnSpc>
            </a:pPr>
            <a:r>
              <a:rPr lang="en-US" sz="2800" dirty="0" err="1"/>
              <a:t>Zisook</a:t>
            </a:r>
            <a:r>
              <a:rPr lang="en-US" sz="2800" dirty="0"/>
              <a:t>, S.</a:t>
            </a:r>
          </a:p>
          <a:p>
            <a:pPr>
              <a:lnSpc>
                <a:spcPct val="150000"/>
              </a:lnSpc>
            </a:pPr>
            <a:r>
              <a:rPr lang="en-US" sz="2800" dirty="0"/>
              <a:t>Shear, M.</a:t>
            </a:r>
          </a:p>
          <a:p>
            <a:pPr>
              <a:lnSpc>
                <a:spcPct val="150000"/>
              </a:lnSpc>
            </a:pPr>
            <a:r>
              <a:rPr lang="en-US" sz="2800" dirty="0" err="1"/>
              <a:t>Thimm</a:t>
            </a:r>
            <a:r>
              <a:rPr lang="en-US" sz="2800" dirty="0"/>
              <a:t>, J.</a:t>
            </a:r>
          </a:p>
          <a:p>
            <a:pPr>
              <a:lnSpc>
                <a:spcPct val="150000"/>
              </a:lnSpc>
            </a:pPr>
            <a:r>
              <a:rPr lang="en-US" sz="2800" dirty="0" err="1"/>
              <a:t>Parisi</a:t>
            </a:r>
            <a:r>
              <a:rPr lang="en-US" sz="2800" dirty="0"/>
              <a:t>, A.</a:t>
            </a:r>
          </a:p>
          <a:p>
            <a:pPr marL="0" indent="0">
              <a:lnSpc>
                <a:spcPct val="150000"/>
              </a:lnSpc>
              <a:buNone/>
            </a:pPr>
            <a:endParaRPr lang="en-GB" sz="2800" dirty="0"/>
          </a:p>
        </p:txBody>
      </p:sp>
    </p:spTree>
    <p:extLst>
      <p:ext uri="{BB962C8B-B14F-4D97-AF65-F5344CB8AC3E}">
        <p14:creationId xmlns:p14="http://schemas.microsoft.com/office/powerpoint/2010/main" val="1743242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D9E78-5AB1-4AE0-A009-5871F6FD0499}"/>
              </a:ext>
            </a:extLst>
          </p:cNvPr>
          <p:cNvSpPr>
            <a:spLocks noGrp="1"/>
          </p:cNvSpPr>
          <p:nvPr>
            <p:ph type="title"/>
          </p:nvPr>
        </p:nvSpPr>
        <p:spPr/>
        <p:txBody>
          <a:bodyPr/>
          <a:lstStyle/>
          <a:p>
            <a:r>
              <a:rPr lang="en-US" dirty="0"/>
              <a:t>Potential Arguments/ Implications</a:t>
            </a:r>
            <a:endParaRPr lang="en-GB" dirty="0"/>
          </a:p>
        </p:txBody>
      </p:sp>
      <p:sp>
        <p:nvSpPr>
          <p:cNvPr id="3" name="Content Placeholder 2">
            <a:extLst>
              <a:ext uri="{FF2B5EF4-FFF2-40B4-BE49-F238E27FC236}">
                <a16:creationId xmlns:a16="http://schemas.microsoft.com/office/drawing/2014/main" id="{5449DB54-6011-4AA0-A6DD-118D5CAAEE5B}"/>
              </a:ext>
            </a:extLst>
          </p:cNvPr>
          <p:cNvSpPr>
            <a:spLocks noGrp="1"/>
          </p:cNvSpPr>
          <p:nvPr>
            <p:ph idx="1"/>
          </p:nvPr>
        </p:nvSpPr>
        <p:spPr/>
        <p:txBody>
          <a:bodyPr/>
          <a:lstStyle/>
          <a:p>
            <a:r>
              <a:rPr lang="en-US" sz="2800" dirty="0"/>
              <a:t>PGD is now a mental health diagnosis </a:t>
            </a:r>
            <a:r>
              <a:rPr lang="en-US" sz="1400" dirty="0"/>
              <a:t>(World Health </a:t>
            </a:r>
            <a:r>
              <a:rPr lang="en-US" sz="1400" dirty="0" err="1"/>
              <a:t>Organisation</a:t>
            </a:r>
            <a:r>
              <a:rPr lang="en-US" sz="1400" dirty="0"/>
              <a:t>, 2018)</a:t>
            </a:r>
          </a:p>
          <a:p>
            <a:r>
              <a:rPr lang="en-GB" sz="2800" dirty="0"/>
              <a:t>Potential for self stigma </a:t>
            </a:r>
            <a:r>
              <a:rPr lang="en-GB" sz="1400" dirty="0"/>
              <a:t>(</a:t>
            </a:r>
            <a:r>
              <a:rPr lang="en-GB" sz="1400" dirty="0" err="1"/>
              <a:t>Eismer</a:t>
            </a:r>
            <a:r>
              <a:rPr lang="en-GB" sz="1400" dirty="0"/>
              <a:t> et al. 2018)</a:t>
            </a:r>
          </a:p>
          <a:p>
            <a:endParaRPr lang="en-GB" sz="1400" dirty="0"/>
          </a:p>
          <a:p>
            <a:r>
              <a:rPr lang="en-GB" sz="2800" dirty="0"/>
              <a:t>A new diagnostic category in ICD-11</a:t>
            </a:r>
            <a:r>
              <a:rPr lang="en-GB" sz="1400" dirty="0"/>
              <a:t> (World Health Organization, 2018).</a:t>
            </a:r>
          </a:p>
          <a:p>
            <a:r>
              <a:rPr lang="en-GB" sz="2800" dirty="0"/>
              <a:t>Further testing required.</a:t>
            </a:r>
            <a:r>
              <a:rPr lang="en-GB" sz="1400" dirty="0"/>
              <a:t> (</a:t>
            </a:r>
            <a:r>
              <a:rPr lang="en-GB" sz="1400" dirty="0" err="1"/>
              <a:t>Killikelly</a:t>
            </a:r>
            <a:r>
              <a:rPr lang="en-GB" sz="1400" dirty="0"/>
              <a:t> and </a:t>
            </a:r>
            <a:r>
              <a:rPr lang="en-GB" sz="1400" dirty="0" err="1"/>
              <a:t>Maercker</a:t>
            </a:r>
            <a:r>
              <a:rPr lang="en-GB" sz="1400" dirty="0"/>
              <a:t>, 2018)</a:t>
            </a:r>
            <a:endParaRPr lang="en-GB" sz="2800" dirty="0"/>
          </a:p>
          <a:p>
            <a:pPr marL="0" indent="0">
              <a:buNone/>
            </a:pPr>
            <a:endParaRPr lang="en-GB" sz="1400" dirty="0"/>
          </a:p>
          <a:p>
            <a:endParaRPr lang="en-GB" sz="2800" dirty="0"/>
          </a:p>
          <a:p>
            <a:pPr marL="0" indent="0">
              <a:buNone/>
            </a:pPr>
            <a:endParaRPr lang="en-GB" sz="1400" dirty="0"/>
          </a:p>
          <a:p>
            <a:pPr marL="0" indent="0">
              <a:buNone/>
            </a:pPr>
            <a:endParaRPr lang="en-GB" sz="1400" dirty="0"/>
          </a:p>
          <a:p>
            <a:endParaRPr lang="en-GB" sz="1400" dirty="0"/>
          </a:p>
          <a:p>
            <a:endParaRPr lang="en-GB" dirty="0"/>
          </a:p>
        </p:txBody>
      </p:sp>
    </p:spTree>
    <p:extLst>
      <p:ext uri="{BB962C8B-B14F-4D97-AF65-F5344CB8AC3E}">
        <p14:creationId xmlns:p14="http://schemas.microsoft.com/office/powerpoint/2010/main" val="3847464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E7F6D-31EE-4C8F-83DD-507CA318C71E}"/>
              </a:ext>
            </a:extLst>
          </p:cNvPr>
          <p:cNvSpPr>
            <a:spLocks noGrp="1"/>
          </p:cNvSpPr>
          <p:nvPr>
            <p:ph type="title"/>
          </p:nvPr>
        </p:nvSpPr>
        <p:spPr/>
        <p:txBody>
          <a:bodyPr/>
          <a:lstStyle/>
          <a:p>
            <a:r>
              <a:rPr lang="en-US" dirty="0"/>
              <a:t>Gaps in Research</a:t>
            </a:r>
            <a:endParaRPr lang="en-GB" dirty="0"/>
          </a:p>
        </p:txBody>
      </p:sp>
      <p:sp>
        <p:nvSpPr>
          <p:cNvPr id="3" name="Content Placeholder 2">
            <a:extLst>
              <a:ext uri="{FF2B5EF4-FFF2-40B4-BE49-F238E27FC236}">
                <a16:creationId xmlns:a16="http://schemas.microsoft.com/office/drawing/2014/main" id="{336EEC39-D91C-4304-9CBD-05BACAD203FF}"/>
              </a:ext>
            </a:extLst>
          </p:cNvPr>
          <p:cNvSpPr>
            <a:spLocks noGrp="1"/>
          </p:cNvSpPr>
          <p:nvPr>
            <p:ph idx="1"/>
          </p:nvPr>
        </p:nvSpPr>
        <p:spPr>
          <a:xfrm>
            <a:off x="1983988" y="1772816"/>
            <a:ext cx="9144001" cy="4419600"/>
          </a:xfrm>
        </p:spPr>
        <p:txBody>
          <a:bodyPr>
            <a:normAutofit fontScale="92500" lnSpcReduction="10000"/>
          </a:bodyPr>
          <a:lstStyle/>
          <a:p>
            <a:endParaRPr lang="en-US" sz="3000" dirty="0"/>
          </a:p>
          <a:p>
            <a:r>
              <a:rPr lang="en-US" sz="3000" dirty="0"/>
              <a:t>Bringing contributory themes together</a:t>
            </a:r>
          </a:p>
          <a:p>
            <a:pPr marL="0" indent="0">
              <a:buNone/>
            </a:pPr>
            <a:endParaRPr lang="en-US" sz="2800" dirty="0"/>
          </a:p>
          <a:p>
            <a:pPr>
              <a:lnSpc>
                <a:spcPct val="160000"/>
              </a:lnSpc>
            </a:pPr>
            <a:r>
              <a:rPr lang="en-US" sz="3000" dirty="0"/>
              <a:t>Within context of University students’ experience of bereavement and grief. </a:t>
            </a:r>
            <a:r>
              <a:rPr lang="en-US" sz="1500" dirty="0"/>
              <a:t>(</a:t>
            </a:r>
            <a:r>
              <a:rPr lang="en-US" sz="1500" dirty="0" err="1"/>
              <a:t>Cupit</a:t>
            </a:r>
            <a:r>
              <a:rPr lang="en-US" sz="1500" dirty="0"/>
              <a:t> et al, 2016)   </a:t>
            </a:r>
          </a:p>
          <a:p>
            <a:pPr marL="0" indent="0">
              <a:buNone/>
            </a:pPr>
            <a:endParaRPr lang="en-US" sz="2800" dirty="0"/>
          </a:p>
          <a:p>
            <a:pPr marL="0" indent="0">
              <a:buNone/>
            </a:pPr>
            <a:r>
              <a:rPr lang="en-US" sz="2800" dirty="0"/>
              <a:t> </a:t>
            </a:r>
          </a:p>
          <a:p>
            <a:pPr marL="0" indent="0">
              <a:buNone/>
            </a:pPr>
            <a:endParaRPr lang="en-US" sz="2800" dirty="0"/>
          </a:p>
          <a:p>
            <a:endParaRPr lang="en-GB" dirty="0"/>
          </a:p>
        </p:txBody>
      </p:sp>
    </p:spTree>
    <p:extLst>
      <p:ext uri="{BB962C8B-B14F-4D97-AF65-F5344CB8AC3E}">
        <p14:creationId xmlns:p14="http://schemas.microsoft.com/office/powerpoint/2010/main" val="3308084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7BA94-B1C6-4994-AEF5-DE732F52046F}"/>
              </a:ext>
            </a:extLst>
          </p:cNvPr>
          <p:cNvSpPr>
            <a:spLocks noGrp="1"/>
          </p:cNvSpPr>
          <p:nvPr>
            <p:ph type="title"/>
          </p:nvPr>
        </p:nvSpPr>
        <p:spPr/>
        <p:txBody>
          <a:bodyPr/>
          <a:lstStyle/>
          <a:p>
            <a:r>
              <a:rPr lang="en-US" dirty="0"/>
              <a:t>Discussion Point</a:t>
            </a:r>
            <a:endParaRPr lang="en-GB" dirty="0"/>
          </a:p>
        </p:txBody>
      </p:sp>
      <p:sp>
        <p:nvSpPr>
          <p:cNvPr id="3" name="Content Placeholder 2">
            <a:extLst>
              <a:ext uri="{FF2B5EF4-FFF2-40B4-BE49-F238E27FC236}">
                <a16:creationId xmlns:a16="http://schemas.microsoft.com/office/drawing/2014/main" id="{1EC7ECE3-4092-4327-B784-3746AEB64E43}"/>
              </a:ext>
            </a:extLst>
          </p:cNvPr>
          <p:cNvSpPr>
            <a:spLocks noGrp="1"/>
          </p:cNvSpPr>
          <p:nvPr>
            <p:ph idx="1"/>
          </p:nvPr>
        </p:nvSpPr>
        <p:spPr/>
        <p:txBody>
          <a:bodyPr>
            <a:normAutofit/>
          </a:bodyPr>
          <a:lstStyle/>
          <a:p>
            <a:pPr>
              <a:lnSpc>
                <a:spcPct val="150000"/>
              </a:lnSpc>
            </a:pPr>
            <a:r>
              <a:rPr lang="en-US" sz="2800" dirty="0"/>
              <a:t>Topic is current</a:t>
            </a:r>
          </a:p>
          <a:p>
            <a:pPr>
              <a:lnSpc>
                <a:spcPct val="100000"/>
              </a:lnSpc>
            </a:pPr>
            <a:r>
              <a:rPr lang="en-US" sz="2800" dirty="0"/>
              <a:t>Spotlight on University students’ mental health</a:t>
            </a:r>
            <a:r>
              <a:rPr lang="en-US" sz="1400" dirty="0"/>
              <a:t> </a:t>
            </a:r>
          </a:p>
          <a:p>
            <a:pPr marL="0" indent="0">
              <a:lnSpc>
                <a:spcPct val="100000"/>
              </a:lnSpc>
              <a:buNone/>
            </a:pPr>
            <a:r>
              <a:rPr lang="en-US" sz="1400" dirty="0"/>
              <a:t>(BACP, 2018)</a:t>
            </a:r>
            <a:endParaRPr lang="en-US" sz="2800" dirty="0"/>
          </a:p>
          <a:p>
            <a:pPr>
              <a:lnSpc>
                <a:spcPct val="150000"/>
              </a:lnSpc>
            </a:pPr>
            <a:r>
              <a:rPr lang="en-US" sz="2800" dirty="0"/>
              <a:t>No bereavement legislation - bill </a:t>
            </a:r>
            <a:r>
              <a:rPr lang="en-US" sz="1400" dirty="0"/>
              <a:t>(Department of Business, Energy &amp; Industrial Strategy, 2018).</a:t>
            </a:r>
            <a:endParaRPr lang="en-US" sz="2800" dirty="0"/>
          </a:p>
          <a:p>
            <a:pPr>
              <a:lnSpc>
                <a:spcPct val="150000"/>
              </a:lnSpc>
            </a:pPr>
            <a:r>
              <a:rPr lang="en-US" sz="2800" dirty="0"/>
              <a:t>Formal diagnosis  -  concerns and hopes </a:t>
            </a:r>
            <a:r>
              <a:rPr lang="en-US" sz="1400" dirty="0"/>
              <a:t>(Dodd et al. 2019)</a:t>
            </a:r>
          </a:p>
          <a:p>
            <a:pPr marL="0" indent="0">
              <a:lnSpc>
                <a:spcPct val="150000"/>
              </a:lnSpc>
              <a:buNone/>
            </a:pPr>
            <a:endParaRPr lang="en-US" sz="2800" dirty="0"/>
          </a:p>
          <a:p>
            <a:pPr marL="0" indent="0">
              <a:lnSpc>
                <a:spcPct val="150000"/>
              </a:lnSpc>
              <a:buNone/>
            </a:pPr>
            <a:endParaRPr lang="en-GB" dirty="0"/>
          </a:p>
        </p:txBody>
      </p:sp>
    </p:spTree>
    <p:extLst>
      <p:ext uri="{BB962C8B-B14F-4D97-AF65-F5344CB8AC3E}">
        <p14:creationId xmlns:p14="http://schemas.microsoft.com/office/powerpoint/2010/main" val="3924220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AEAA7-7584-44D9-8D36-74DD28EB6305}"/>
              </a:ext>
            </a:extLst>
          </p:cNvPr>
          <p:cNvSpPr>
            <a:spLocks noGrp="1"/>
          </p:cNvSpPr>
          <p:nvPr>
            <p:ph type="title"/>
          </p:nvPr>
        </p:nvSpPr>
        <p:spPr/>
        <p:txBody>
          <a:bodyPr/>
          <a:lstStyle/>
          <a:p>
            <a:r>
              <a:rPr lang="en-GB" dirty="0"/>
              <a:t>Strengths and Limitations</a:t>
            </a:r>
          </a:p>
        </p:txBody>
      </p:sp>
      <p:sp>
        <p:nvSpPr>
          <p:cNvPr id="3" name="Content Placeholder 2">
            <a:extLst>
              <a:ext uri="{FF2B5EF4-FFF2-40B4-BE49-F238E27FC236}">
                <a16:creationId xmlns:a16="http://schemas.microsoft.com/office/drawing/2014/main" id="{7592FA60-A992-4439-85E2-62EE42453E07}"/>
              </a:ext>
            </a:extLst>
          </p:cNvPr>
          <p:cNvSpPr>
            <a:spLocks noGrp="1"/>
          </p:cNvSpPr>
          <p:nvPr>
            <p:ph idx="1"/>
          </p:nvPr>
        </p:nvSpPr>
        <p:spPr/>
        <p:txBody>
          <a:bodyPr>
            <a:normAutofit/>
          </a:bodyPr>
          <a:lstStyle/>
          <a:p>
            <a:pPr>
              <a:lnSpc>
                <a:spcPct val="150000"/>
              </a:lnSpc>
            </a:pPr>
            <a:r>
              <a:rPr lang="en-GB" sz="2800" dirty="0"/>
              <a:t>Body of extensive research to draw upon</a:t>
            </a:r>
          </a:p>
          <a:p>
            <a:pPr>
              <a:lnSpc>
                <a:spcPct val="150000"/>
              </a:lnSpc>
            </a:pPr>
            <a:r>
              <a:rPr lang="en-GB" sz="2800" dirty="0"/>
              <a:t>Some research is older (over ten years) </a:t>
            </a:r>
          </a:p>
          <a:p>
            <a:pPr>
              <a:lnSpc>
                <a:spcPct val="150000"/>
              </a:lnSpc>
            </a:pPr>
            <a:r>
              <a:rPr lang="en-GB" sz="2800" dirty="0"/>
              <a:t>Personal bias – the researcher has experience of working in the field of bereavement counselling and of attending university.</a:t>
            </a:r>
          </a:p>
        </p:txBody>
      </p:sp>
    </p:spTree>
    <p:extLst>
      <p:ext uri="{BB962C8B-B14F-4D97-AF65-F5344CB8AC3E}">
        <p14:creationId xmlns:p14="http://schemas.microsoft.com/office/powerpoint/2010/main" val="3041243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FB6AA-B5F0-4CAA-A1AE-F2A4AC02EF73}"/>
              </a:ext>
            </a:extLst>
          </p:cNvPr>
          <p:cNvSpPr>
            <a:spLocks noGrp="1"/>
          </p:cNvSpPr>
          <p:nvPr>
            <p:ph type="title"/>
          </p:nvPr>
        </p:nvSpPr>
        <p:spPr/>
        <p:txBody>
          <a:bodyPr/>
          <a:lstStyle/>
          <a:p>
            <a:r>
              <a:rPr lang="en-US" dirty="0"/>
              <a:t>Timescale</a:t>
            </a:r>
            <a:endParaRPr lang="en-GB" dirty="0"/>
          </a:p>
        </p:txBody>
      </p:sp>
      <p:sp>
        <p:nvSpPr>
          <p:cNvPr id="3" name="Content Placeholder 2">
            <a:extLst>
              <a:ext uri="{FF2B5EF4-FFF2-40B4-BE49-F238E27FC236}">
                <a16:creationId xmlns:a16="http://schemas.microsoft.com/office/drawing/2014/main" id="{79DF1BEE-08CA-45DA-9FE4-287E61E7991D}"/>
              </a:ext>
            </a:extLst>
          </p:cNvPr>
          <p:cNvSpPr>
            <a:spLocks noGrp="1"/>
          </p:cNvSpPr>
          <p:nvPr>
            <p:ph idx="1"/>
          </p:nvPr>
        </p:nvSpPr>
        <p:spPr/>
        <p:txBody>
          <a:bodyPr>
            <a:normAutofit/>
          </a:bodyPr>
          <a:lstStyle/>
          <a:p>
            <a:pPr>
              <a:lnSpc>
                <a:spcPct val="150000"/>
              </a:lnSpc>
            </a:pPr>
            <a:r>
              <a:rPr lang="en-US" sz="2800" dirty="0"/>
              <a:t>September - November - scoping review, question</a:t>
            </a:r>
          </a:p>
          <a:p>
            <a:pPr>
              <a:lnSpc>
                <a:spcPct val="150000"/>
              </a:lnSpc>
            </a:pPr>
            <a:r>
              <a:rPr lang="en-US" sz="2800" dirty="0"/>
              <a:t>December – Presenting Research Proposal</a:t>
            </a:r>
          </a:p>
          <a:p>
            <a:pPr>
              <a:lnSpc>
                <a:spcPct val="150000"/>
              </a:lnSpc>
            </a:pPr>
            <a:r>
              <a:rPr lang="en-US" sz="2800" dirty="0"/>
              <a:t>January – March - Average of 10 hours a week</a:t>
            </a:r>
          </a:p>
          <a:p>
            <a:pPr>
              <a:lnSpc>
                <a:spcPct val="150000"/>
              </a:lnSpc>
            </a:pPr>
            <a:r>
              <a:rPr lang="en-US" sz="2800" dirty="0"/>
              <a:t>April – Draft of final review</a:t>
            </a:r>
          </a:p>
          <a:p>
            <a:pPr>
              <a:lnSpc>
                <a:spcPct val="150000"/>
              </a:lnSpc>
            </a:pPr>
            <a:r>
              <a:rPr lang="en-US" sz="2800" dirty="0"/>
              <a:t>May – Final literature review </a:t>
            </a:r>
          </a:p>
          <a:p>
            <a:endParaRPr lang="en-GB" dirty="0"/>
          </a:p>
        </p:txBody>
      </p:sp>
    </p:spTree>
    <p:extLst>
      <p:ext uri="{BB962C8B-B14F-4D97-AF65-F5344CB8AC3E}">
        <p14:creationId xmlns:p14="http://schemas.microsoft.com/office/powerpoint/2010/main" val="43505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07CE2-F1BE-4C80-AFD2-1ABC8FB24444}"/>
              </a:ext>
            </a:extLst>
          </p:cNvPr>
          <p:cNvSpPr>
            <a:spLocks noGrp="1"/>
          </p:cNvSpPr>
          <p:nvPr>
            <p:ph type="title"/>
          </p:nvPr>
        </p:nvSpPr>
        <p:spPr/>
        <p:txBody>
          <a:bodyPr/>
          <a:lstStyle/>
          <a:p>
            <a:r>
              <a:rPr lang="en-GB" dirty="0"/>
              <a:t>Implications for Practice</a:t>
            </a:r>
          </a:p>
        </p:txBody>
      </p:sp>
      <p:sp>
        <p:nvSpPr>
          <p:cNvPr id="3" name="Content Placeholder 2">
            <a:extLst>
              <a:ext uri="{FF2B5EF4-FFF2-40B4-BE49-F238E27FC236}">
                <a16:creationId xmlns:a16="http://schemas.microsoft.com/office/drawing/2014/main" id="{DE802472-07C7-4230-83A7-79775B287E1D}"/>
              </a:ext>
            </a:extLst>
          </p:cNvPr>
          <p:cNvSpPr>
            <a:spLocks noGrp="1"/>
          </p:cNvSpPr>
          <p:nvPr>
            <p:ph idx="1"/>
          </p:nvPr>
        </p:nvSpPr>
        <p:spPr/>
        <p:txBody>
          <a:bodyPr>
            <a:normAutofit/>
          </a:bodyPr>
          <a:lstStyle/>
          <a:p>
            <a:pPr>
              <a:lnSpc>
                <a:spcPct val="150000"/>
              </a:lnSpc>
            </a:pPr>
            <a:r>
              <a:rPr lang="en-GB" sz="2800" dirty="0"/>
              <a:t>To provide insight and raise awareness of PGD within the university environment</a:t>
            </a:r>
          </a:p>
          <a:p>
            <a:pPr>
              <a:lnSpc>
                <a:spcPct val="150000"/>
              </a:lnSpc>
            </a:pPr>
            <a:r>
              <a:rPr lang="en-GB" sz="2800" dirty="0"/>
              <a:t>To encourage more knowledge of the implications of PGD for students in need of counselling</a:t>
            </a:r>
          </a:p>
        </p:txBody>
      </p:sp>
    </p:spTree>
    <p:extLst>
      <p:ext uri="{BB962C8B-B14F-4D97-AF65-F5344CB8AC3E}">
        <p14:creationId xmlns:p14="http://schemas.microsoft.com/office/powerpoint/2010/main" val="590626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BF6AD-BD93-4843-8D23-08DA375B9573}"/>
              </a:ext>
            </a:extLst>
          </p:cNvPr>
          <p:cNvSpPr>
            <a:spLocks noGrp="1"/>
          </p:cNvSpPr>
          <p:nvPr>
            <p:ph type="title"/>
          </p:nvPr>
        </p:nvSpPr>
        <p:spPr/>
        <p:txBody>
          <a:bodyPr/>
          <a:lstStyle/>
          <a:p>
            <a:r>
              <a:rPr lang="en-US" dirty="0"/>
              <a:t>Ideas for Further research</a:t>
            </a:r>
            <a:endParaRPr lang="en-GB" dirty="0"/>
          </a:p>
        </p:txBody>
      </p:sp>
      <p:sp>
        <p:nvSpPr>
          <p:cNvPr id="3" name="Content Placeholder 2">
            <a:extLst>
              <a:ext uri="{FF2B5EF4-FFF2-40B4-BE49-F238E27FC236}">
                <a16:creationId xmlns:a16="http://schemas.microsoft.com/office/drawing/2014/main" id="{FE0232C0-8B33-483E-9566-423016F76400}"/>
              </a:ext>
            </a:extLst>
          </p:cNvPr>
          <p:cNvSpPr>
            <a:spLocks noGrp="1"/>
          </p:cNvSpPr>
          <p:nvPr>
            <p:ph idx="1"/>
          </p:nvPr>
        </p:nvSpPr>
        <p:spPr/>
        <p:txBody>
          <a:bodyPr>
            <a:normAutofit/>
          </a:bodyPr>
          <a:lstStyle/>
          <a:p>
            <a:endParaRPr lang="en-US" sz="2800" dirty="0"/>
          </a:p>
          <a:p>
            <a:r>
              <a:rPr lang="en-US" sz="2800" dirty="0"/>
              <a:t>Continue further research in subject area.</a:t>
            </a:r>
          </a:p>
          <a:p>
            <a:pPr marL="0" indent="0">
              <a:buNone/>
            </a:pPr>
            <a:endParaRPr lang="en-US" sz="2800" dirty="0"/>
          </a:p>
          <a:p>
            <a:pPr>
              <a:lnSpc>
                <a:spcPct val="150000"/>
              </a:lnSpc>
            </a:pPr>
            <a:r>
              <a:rPr lang="en-US" sz="2800" dirty="0"/>
              <a:t>At this point the expected outcomes might change as research is never an ending in itself.</a:t>
            </a:r>
            <a:endParaRPr lang="en-GB" sz="2800" dirty="0"/>
          </a:p>
        </p:txBody>
      </p:sp>
    </p:spTree>
    <p:extLst>
      <p:ext uri="{BB962C8B-B14F-4D97-AF65-F5344CB8AC3E}">
        <p14:creationId xmlns:p14="http://schemas.microsoft.com/office/powerpoint/2010/main" val="4051797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8A38E-14FA-4B5A-9CDB-A84931535BDF}"/>
              </a:ext>
            </a:extLst>
          </p:cNvPr>
          <p:cNvSpPr>
            <a:spLocks noGrp="1"/>
          </p:cNvSpPr>
          <p:nvPr>
            <p:ph type="title"/>
          </p:nvPr>
        </p:nvSpPr>
        <p:spPr/>
        <p:txBody>
          <a:bodyPr/>
          <a:lstStyle/>
          <a:p>
            <a:r>
              <a:rPr lang="en-US" dirty="0"/>
              <a:t>Reflections</a:t>
            </a:r>
            <a:endParaRPr lang="en-GB" dirty="0"/>
          </a:p>
        </p:txBody>
      </p:sp>
      <p:sp>
        <p:nvSpPr>
          <p:cNvPr id="3" name="Content Placeholder 2">
            <a:extLst>
              <a:ext uri="{FF2B5EF4-FFF2-40B4-BE49-F238E27FC236}">
                <a16:creationId xmlns:a16="http://schemas.microsoft.com/office/drawing/2014/main" id="{7CA2B1C6-DF48-4652-A9F5-1F541A432551}"/>
              </a:ext>
            </a:extLst>
          </p:cNvPr>
          <p:cNvSpPr>
            <a:spLocks noGrp="1"/>
          </p:cNvSpPr>
          <p:nvPr>
            <p:ph idx="1"/>
          </p:nvPr>
        </p:nvSpPr>
        <p:spPr/>
        <p:txBody>
          <a:bodyPr>
            <a:normAutofit/>
          </a:bodyPr>
          <a:lstStyle/>
          <a:p>
            <a:pPr>
              <a:lnSpc>
                <a:spcPct val="150000"/>
              </a:lnSpc>
            </a:pPr>
            <a:r>
              <a:rPr lang="en-US" sz="2800" dirty="0"/>
              <a:t>Preparation is key</a:t>
            </a:r>
          </a:p>
          <a:p>
            <a:pPr>
              <a:lnSpc>
                <a:spcPct val="150000"/>
              </a:lnSpc>
            </a:pPr>
            <a:r>
              <a:rPr lang="en-US" sz="2800" dirty="0"/>
              <a:t>Develop further interest in topic</a:t>
            </a:r>
          </a:p>
          <a:p>
            <a:pPr>
              <a:lnSpc>
                <a:spcPct val="150000"/>
              </a:lnSpc>
            </a:pPr>
            <a:r>
              <a:rPr lang="en-US" sz="2800" dirty="0"/>
              <a:t>Keeping within the time boundaries</a:t>
            </a:r>
          </a:p>
          <a:p>
            <a:pPr>
              <a:lnSpc>
                <a:spcPct val="150000"/>
              </a:lnSpc>
            </a:pPr>
            <a:r>
              <a:rPr lang="en-US" sz="2800" dirty="0"/>
              <a:t>Build on current knowledge and skills</a:t>
            </a:r>
            <a:endParaRPr lang="en-GB" sz="2800" dirty="0"/>
          </a:p>
        </p:txBody>
      </p:sp>
    </p:spTree>
    <p:extLst>
      <p:ext uri="{BB962C8B-B14F-4D97-AF65-F5344CB8AC3E}">
        <p14:creationId xmlns:p14="http://schemas.microsoft.com/office/powerpoint/2010/main" val="3535977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5DC87-3D2D-43FD-A6A3-E26BC2287D20}"/>
              </a:ext>
            </a:extLst>
          </p:cNvPr>
          <p:cNvSpPr>
            <a:spLocks noGrp="1"/>
          </p:cNvSpPr>
          <p:nvPr>
            <p:ph type="title"/>
          </p:nvPr>
        </p:nvSpPr>
        <p:spPr/>
        <p:txBody>
          <a:bodyPr/>
          <a:lstStyle/>
          <a:p>
            <a:r>
              <a:rPr lang="en-US" dirty="0"/>
              <a:t>Any Questions?</a:t>
            </a:r>
            <a:endParaRPr lang="en-GB" dirty="0"/>
          </a:p>
        </p:txBody>
      </p:sp>
      <p:pic>
        <p:nvPicPr>
          <p:cNvPr id="5" name="Content Placeholder 4" descr="Thought bubble">
            <a:extLst>
              <a:ext uri="{FF2B5EF4-FFF2-40B4-BE49-F238E27FC236}">
                <a16:creationId xmlns:a16="http://schemas.microsoft.com/office/drawing/2014/main" id="{A572673D-CD71-4FC2-B34A-DBD3238A30E2}"/>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638028" y="2348880"/>
            <a:ext cx="7848871" cy="3816424"/>
          </a:xfrm>
        </p:spPr>
      </p:pic>
      <p:sp>
        <p:nvSpPr>
          <p:cNvPr id="6" name="TextBox 5">
            <a:extLst>
              <a:ext uri="{FF2B5EF4-FFF2-40B4-BE49-F238E27FC236}">
                <a16:creationId xmlns:a16="http://schemas.microsoft.com/office/drawing/2014/main" id="{6A0635D3-4DAB-4E39-B7FC-D2F90BE7BB7C}"/>
              </a:ext>
            </a:extLst>
          </p:cNvPr>
          <p:cNvSpPr txBox="1"/>
          <p:nvPr/>
        </p:nvSpPr>
        <p:spPr>
          <a:xfrm>
            <a:off x="6105534" y="3443482"/>
            <a:ext cx="936104" cy="1015663"/>
          </a:xfrm>
          <a:prstGeom prst="rect">
            <a:avLst/>
          </a:prstGeom>
          <a:noFill/>
        </p:spPr>
        <p:txBody>
          <a:bodyPr wrap="square" rtlCol="0">
            <a:spAutoFit/>
          </a:bodyPr>
          <a:lstStyle/>
          <a:p>
            <a:r>
              <a:rPr lang="en-US" sz="6000" dirty="0"/>
              <a:t>?</a:t>
            </a:r>
            <a:endParaRPr lang="en-GB" sz="6000" dirty="0"/>
          </a:p>
        </p:txBody>
      </p:sp>
    </p:spTree>
    <p:extLst>
      <p:ext uri="{BB962C8B-B14F-4D97-AF65-F5344CB8AC3E}">
        <p14:creationId xmlns:p14="http://schemas.microsoft.com/office/powerpoint/2010/main" val="3806939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D8BA9-1AF2-4CDC-A75B-6A6244BF7400}"/>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99EA6DAB-4217-4EDF-9105-97617FD39638}"/>
              </a:ext>
            </a:extLst>
          </p:cNvPr>
          <p:cNvSpPr>
            <a:spLocks noGrp="1"/>
          </p:cNvSpPr>
          <p:nvPr>
            <p:ph idx="1"/>
          </p:nvPr>
        </p:nvSpPr>
        <p:spPr/>
        <p:txBody>
          <a:bodyPr>
            <a:normAutofit/>
          </a:bodyPr>
          <a:lstStyle/>
          <a:p>
            <a:r>
              <a:rPr lang="en-US" sz="1400" dirty="0"/>
              <a:t>American Psychiatric Association: Diagnostic and Statistical Manual of Mental Disorders, Fifth Edition, Arlington, VA, American Psychiatric Association, 2013.</a:t>
            </a:r>
            <a:endParaRPr lang="en-GB" sz="1400" dirty="0"/>
          </a:p>
          <a:p>
            <a:r>
              <a:rPr lang="en-US" sz="1400" dirty="0"/>
              <a:t>Aoun, S. (2015) ‘Who Needs Bereavement Support? A Population-Based Survey of Bereavement Risk and Support Need’, </a:t>
            </a:r>
            <a:r>
              <a:rPr lang="en-US" sz="1400" i="1" dirty="0" err="1"/>
              <a:t>PLoS</a:t>
            </a:r>
            <a:r>
              <a:rPr lang="en-US" sz="1400" i="1" dirty="0"/>
              <a:t> One,</a:t>
            </a:r>
            <a:r>
              <a:rPr lang="en-US" sz="1400" dirty="0"/>
              <a:t> 10 (3). Available at: </a:t>
            </a:r>
            <a:r>
              <a:rPr lang="en-US" sz="1400" u="sng" dirty="0">
                <a:hlinkClick r:id="rId2"/>
              </a:rPr>
              <a:t>https://search-proquest-com.ezproxy.uwtsd.ac.uk/docview/1667004717?accountid=130472&amp;rfr_id=info%3Axri%2Fsid%3Aprimo</a:t>
            </a:r>
            <a:r>
              <a:rPr lang="en-US" sz="1400" dirty="0"/>
              <a:t> (Accessed: 30 November 2019).</a:t>
            </a:r>
            <a:endParaRPr lang="en-GB" sz="1400" dirty="0"/>
          </a:p>
          <a:p>
            <a:r>
              <a:rPr lang="en-US" sz="1400" dirty="0"/>
              <a:t>BACP. (2019) </a:t>
            </a:r>
            <a:r>
              <a:rPr lang="en-US" sz="1400" i="1" dirty="0"/>
              <a:t>Looking after our Students’ Mental Health. </a:t>
            </a:r>
            <a:r>
              <a:rPr lang="en-US" sz="1400" dirty="0"/>
              <a:t>Available at: </a:t>
            </a:r>
            <a:r>
              <a:rPr lang="en-US" sz="1400" u="sng" dirty="0">
                <a:hlinkClick r:id="rId3"/>
              </a:rPr>
              <a:t>https://www.bacp.co.uk/news/campaigns/student-mental-health-campaign/</a:t>
            </a:r>
            <a:r>
              <a:rPr lang="en-US" sz="1400" dirty="0"/>
              <a:t> (Accessed: 01</a:t>
            </a:r>
            <a:r>
              <a:rPr lang="en-US" sz="1400" baseline="30000" dirty="0"/>
              <a:t>st</a:t>
            </a:r>
            <a:r>
              <a:rPr lang="en-US" sz="1400" dirty="0"/>
              <a:t> December 2019). </a:t>
            </a:r>
            <a:endParaRPr lang="en-GB" sz="1400" dirty="0"/>
          </a:p>
          <a:p>
            <a:r>
              <a:rPr lang="en-US" sz="1400" dirty="0"/>
              <a:t>Breen, L. et al. (2018) ‘Difference in Meanings Made according to Prolonged Grief Symptomatology’, </a:t>
            </a:r>
            <a:r>
              <a:rPr lang="en-US" sz="1400" i="1" dirty="0"/>
              <a:t>Death Studies,</a:t>
            </a:r>
            <a:r>
              <a:rPr lang="en-US" sz="1400" dirty="0"/>
              <a:t> 42 (2) pp. 69-78. </a:t>
            </a:r>
            <a:endParaRPr lang="en-GB" sz="1400" dirty="0"/>
          </a:p>
          <a:p>
            <a:r>
              <a:rPr lang="en-US" sz="1400" dirty="0" err="1"/>
              <a:t>Clewell</a:t>
            </a:r>
            <a:r>
              <a:rPr lang="en-US" sz="1400" dirty="0"/>
              <a:t>, T. (2004) ‘Mourning Beyond Melancholia: Freud’s Psychoanalysis of Loss’, </a:t>
            </a:r>
            <a:r>
              <a:rPr lang="en-US" sz="1400" i="1" dirty="0"/>
              <a:t>Journal of the American Psychoanalytic Association,</a:t>
            </a:r>
            <a:r>
              <a:rPr lang="en-US" sz="1400" dirty="0"/>
              <a:t> 52 (1) pp. 43-65.</a:t>
            </a:r>
            <a:endParaRPr lang="en-GB" sz="1400" dirty="0"/>
          </a:p>
          <a:p>
            <a:r>
              <a:rPr lang="en-US" sz="1400" dirty="0" err="1"/>
              <a:t>Cupit</a:t>
            </a:r>
            <a:r>
              <a:rPr lang="en-US" sz="1400" dirty="0"/>
              <a:t>, I. et al. (2016) ‘College and the grieving student: A mixed-method analysis’, </a:t>
            </a:r>
            <a:r>
              <a:rPr lang="en-US" sz="1400" i="1" dirty="0"/>
              <a:t>Death Studies</a:t>
            </a:r>
            <a:r>
              <a:rPr lang="en-US" sz="1400" dirty="0"/>
              <a:t>, 40 (8) pp. 494-306.</a:t>
            </a:r>
            <a:endParaRPr lang="en-GB" sz="1400" dirty="0"/>
          </a:p>
          <a:p>
            <a:endParaRPr lang="en-GB" sz="1400" dirty="0"/>
          </a:p>
        </p:txBody>
      </p:sp>
    </p:spTree>
    <p:extLst>
      <p:ext uri="{BB962C8B-B14F-4D97-AF65-F5344CB8AC3E}">
        <p14:creationId xmlns:p14="http://schemas.microsoft.com/office/powerpoint/2010/main" val="1278593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17EBC-E284-4F07-972B-7F97A2323AC4}"/>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7F461DE-5B6A-4165-ADCE-707AFE647D1A}"/>
              </a:ext>
            </a:extLst>
          </p:cNvPr>
          <p:cNvSpPr>
            <a:spLocks noGrp="1"/>
          </p:cNvSpPr>
          <p:nvPr>
            <p:ph idx="1"/>
          </p:nvPr>
        </p:nvSpPr>
        <p:spPr/>
        <p:txBody>
          <a:bodyPr>
            <a:normAutofit/>
          </a:bodyPr>
          <a:lstStyle/>
          <a:p>
            <a:r>
              <a:rPr lang="en-US" sz="1500" dirty="0"/>
              <a:t>Cruse Bereavement Care (2019) </a:t>
            </a:r>
            <a:r>
              <a:rPr lang="en-US" sz="1500" i="1" dirty="0"/>
              <a:t>About Complicated Grief</a:t>
            </a:r>
            <a:r>
              <a:rPr lang="en-US" sz="1500" dirty="0"/>
              <a:t> Available at: </a:t>
            </a:r>
            <a:r>
              <a:rPr lang="en-US" sz="1500" u="sng" dirty="0">
                <a:hlinkClick r:id="rId2"/>
              </a:rPr>
              <a:t>https://www.cruse.org.uk/complicated-grief</a:t>
            </a:r>
            <a:r>
              <a:rPr lang="en-US" sz="1500" dirty="0"/>
              <a:t> (Accessed: 2</a:t>
            </a:r>
            <a:r>
              <a:rPr lang="en-US" sz="1500" baseline="30000" dirty="0"/>
              <a:t>nd</a:t>
            </a:r>
            <a:r>
              <a:rPr lang="en-US" sz="1500" dirty="0"/>
              <a:t> December 2019).</a:t>
            </a:r>
            <a:endParaRPr lang="en-GB" sz="1500" dirty="0"/>
          </a:p>
          <a:p>
            <a:r>
              <a:rPr lang="en-US" sz="1500" dirty="0"/>
              <a:t>Department for Business, Energy &amp; Industrial Strategy (2018) </a:t>
            </a:r>
            <a:r>
              <a:rPr lang="en-US" sz="1500" i="1" dirty="0"/>
              <a:t>Parental Leave and Pay: Government Response. </a:t>
            </a:r>
            <a:r>
              <a:rPr lang="en-US" sz="1500" dirty="0"/>
              <a:t>Available at:</a:t>
            </a:r>
          </a:p>
          <a:p>
            <a:r>
              <a:rPr lang="en-US" sz="1500" dirty="0"/>
              <a:t> </a:t>
            </a:r>
            <a:r>
              <a:rPr lang="en-US" sz="1500" u="sng" dirty="0">
                <a:hlinkClick r:id="rId3"/>
              </a:rPr>
              <a:t>https://www.gov.uk/government/consultations/parental-bereavement-leave-and-pay</a:t>
            </a:r>
            <a:r>
              <a:rPr lang="en-US" sz="1500" dirty="0"/>
              <a:t> (Accessed: 12th November 2019).</a:t>
            </a:r>
            <a:endParaRPr lang="en-GB" sz="1500" dirty="0"/>
          </a:p>
          <a:p>
            <a:r>
              <a:rPr lang="en-US" sz="1500" dirty="0"/>
              <a:t>Dodd, A. et al. (2019) ‘Psychiatrists’, Psychologists’ and Counselors’ Attitudes Regarding Complicated Grief’, </a:t>
            </a:r>
            <a:r>
              <a:rPr lang="en-US" sz="1500" i="1" dirty="0"/>
              <a:t>Journal of Affective Disorders,</a:t>
            </a:r>
            <a:r>
              <a:rPr lang="en-US" sz="1500" dirty="0"/>
              <a:t> 256, pp. 358-363. Available at: </a:t>
            </a:r>
            <a:r>
              <a:rPr lang="en-US" sz="1500" u="sng" dirty="0">
                <a:hlinkClick r:id="rId4"/>
              </a:rPr>
              <a:t>https://www-sciencedirect-com.ezproxy.uwtsd.ac.uk/science/article/pii/S0165032719302848</a:t>
            </a:r>
            <a:r>
              <a:rPr lang="en-US" sz="1500" dirty="0"/>
              <a:t> (Accessed: 12th September 2019.</a:t>
            </a:r>
            <a:endParaRPr lang="en-GB" sz="1500" dirty="0"/>
          </a:p>
          <a:p>
            <a:r>
              <a:rPr lang="en-US" sz="1500" dirty="0" err="1"/>
              <a:t>Eisma</a:t>
            </a:r>
            <a:r>
              <a:rPr lang="en-US" sz="1500" dirty="0"/>
              <a:t>, M. et al. (2019) ‘Does prolonged grief or suicide bereavement cause public stigma? A vignette-based experiment’, </a:t>
            </a:r>
            <a:r>
              <a:rPr lang="en-US" sz="1500" i="1" dirty="0"/>
              <a:t>Psychiatry Research, </a:t>
            </a:r>
            <a:r>
              <a:rPr lang="en-US" sz="1500" dirty="0"/>
              <a:t>(272) pp.784-789. Available at:  </a:t>
            </a:r>
            <a:r>
              <a:rPr lang="en-US" sz="1500" u="sng" dirty="0">
                <a:hlinkClick r:id="rId5"/>
              </a:rPr>
              <a:t>https://www-sciencedirect-com.ezproxy.uwtsd.ac.uk/science/article/pii/S0165178118317529</a:t>
            </a:r>
            <a:r>
              <a:rPr lang="en-US" sz="1500" dirty="0"/>
              <a:t> (Accessed: 28th November 2019).</a:t>
            </a:r>
            <a:endParaRPr lang="en-GB" sz="1500" dirty="0"/>
          </a:p>
          <a:p>
            <a:endParaRPr lang="en-GB" sz="1400" dirty="0"/>
          </a:p>
        </p:txBody>
      </p:sp>
    </p:spTree>
    <p:extLst>
      <p:ext uri="{BB962C8B-B14F-4D97-AF65-F5344CB8AC3E}">
        <p14:creationId xmlns:p14="http://schemas.microsoft.com/office/powerpoint/2010/main" val="1585534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2CB29-533A-4E19-8103-888A732A39F9}"/>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BC9AEC64-B7A0-423A-B9CF-429B7F4C4296}"/>
              </a:ext>
            </a:extLst>
          </p:cNvPr>
          <p:cNvSpPr>
            <a:spLocks noGrp="1"/>
          </p:cNvSpPr>
          <p:nvPr>
            <p:ph idx="1"/>
          </p:nvPr>
        </p:nvSpPr>
        <p:spPr/>
        <p:txBody>
          <a:bodyPr>
            <a:normAutofit/>
          </a:bodyPr>
          <a:lstStyle/>
          <a:p>
            <a:r>
              <a:rPr lang="en-US" sz="1400" dirty="0"/>
              <a:t>Flynn, D. (2019) ‘Student Death and the University Response’, </a:t>
            </a:r>
            <a:r>
              <a:rPr lang="en-US" sz="1400" i="1" dirty="0"/>
              <a:t>University and College Counselling</a:t>
            </a:r>
            <a:r>
              <a:rPr lang="en-US" sz="1400" dirty="0"/>
              <a:t>, 7 (4). Available at: </a:t>
            </a:r>
            <a:r>
              <a:rPr lang="en-US" sz="1400" u="sng" dirty="0">
                <a:hlinkClick r:id="rId2"/>
              </a:rPr>
              <a:t>https://www.bacp.co.uk/bacp-journals/university-and-college-counselling/november-2019/student-death-and-the-university-response/</a:t>
            </a:r>
            <a:r>
              <a:rPr lang="en-US" sz="1400" dirty="0"/>
              <a:t> (Accessed: 5</a:t>
            </a:r>
            <a:r>
              <a:rPr lang="en-US" sz="1400" baseline="30000" dirty="0"/>
              <a:t>th</a:t>
            </a:r>
            <a:r>
              <a:rPr lang="en-US" sz="1400" dirty="0"/>
              <a:t> December 2019).</a:t>
            </a:r>
            <a:endParaRPr lang="en-GB" sz="1400" dirty="0"/>
          </a:p>
          <a:p>
            <a:r>
              <a:rPr lang="en-US" sz="1400" dirty="0"/>
              <a:t>Horowitz, M. </a:t>
            </a:r>
            <a:r>
              <a:rPr lang="en-US" sz="1400" dirty="0" err="1"/>
              <a:t>Bonano</a:t>
            </a:r>
            <a:r>
              <a:rPr lang="en-US" sz="1400" dirty="0"/>
              <a:t>, G. and </a:t>
            </a:r>
            <a:r>
              <a:rPr lang="en-US" sz="1400" dirty="0" err="1"/>
              <a:t>Holen</a:t>
            </a:r>
            <a:r>
              <a:rPr lang="en-US" sz="1400" dirty="0"/>
              <a:t>, A. (1993) ‘</a:t>
            </a:r>
            <a:r>
              <a:rPr lang="en-US" sz="1400" dirty="0" err="1"/>
              <a:t>Pathalogical</a:t>
            </a:r>
            <a:r>
              <a:rPr lang="en-US" sz="1400" dirty="0"/>
              <a:t> Grief: Diagnosis and Explanation’, </a:t>
            </a:r>
            <a:r>
              <a:rPr lang="en-US" sz="1400" i="1" dirty="0"/>
              <a:t>Psychosomatic Medicine,</a:t>
            </a:r>
            <a:r>
              <a:rPr lang="en-US" sz="1400" dirty="0"/>
              <a:t> 55 (3) pp. 260-273.</a:t>
            </a:r>
            <a:endParaRPr lang="en-GB" sz="1400" dirty="0"/>
          </a:p>
          <a:p>
            <a:r>
              <a:rPr lang="en-US" sz="1400" dirty="0"/>
              <a:t>Horowitz, M. et al. (1997) ‘Diagnostic Criteria for Complicated Grief Disorder’,</a:t>
            </a:r>
            <a:r>
              <a:rPr lang="en-US" sz="1400" i="1" dirty="0"/>
              <a:t> American Journal of Psychiatry, </a:t>
            </a:r>
            <a:r>
              <a:rPr lang="en-US" sz="1400" dirty="0"/>
              <a:t>154 (7) pp. 904-910.</a:t>
            </a:r>
            <a:endParaRPr lang="en-GB" sz="1400" dirty="0"/>
          </a:p>
          <a:p>
            <a:r>
              <a:rPr lang="en-US" sz="1600" dirty="0"/>
              <a:t>International Classification of Diseases for Mortality and Morbidity Statistics, (ICD-11), 2019, 11</a:t>
            </a:r>
            <a:r>
              <a:rPr lang="en-US" sz="1600" baseline="30000" dirty="0"/>
              <a:t>th</a:t>
            </a:r>
            <a:r>
              <a:rPr lang="en-US" sz="1600" dirty="0"/>
              <a:t> Revision, version 4. World Health Organization. Available at: </a:t>
            </a:r>
            <a:r>
              <a:rPr lang="en-US" sz="1600" u="sng" dirty="0">
                <a:hlinkClick r:id="rId3"/>
              </a:rPr>
              <a:t>https://www.who.int/</a:t>
            </a:r>
            <a:r>
              <a:rPr lang="en-US" sz="1600" dirty="0"/>
              <a:t> (Accessed: October 10</a:t>
            </a:r>
            <a:r>
              <a:rPr lang="en-US" sz="1600" baseline="30000" dirty="0"/>
              <a:t>th</a:t>
            </a:r>
            <a:r>
              <a:rPr lang="en-US" sz="1600" dirty="0"/>
              <a:t> 2019). </a:t>
            </a:r>
            <a:endParaRPr lang="en-GB" sz="1600" dirty="0"/>
          </a:p>
          <a:p>
            <a:r>
              <a:rPr lang="en-US" sz="1600" dirty="0" err="1"/>
              <a:t>Killikelly</a:t>
            </a:r>
            <a:r>
              <a:rPr lang="en-US" sz="1600" dirty="0"/>
              <a:t>, C. and </a:t>
            </a:r>
            <a:r>
              <a:rPr lang="en-US" sz="1600" dirty="0" err="1"/>
              <a:t>Maercker</a:t>
            </a:r>
            <a:r>
              <a:rPr lang="en-US" sz="1600" dirty="0"/>
              <a:t>, A. (2019) ‘Prolonged Grief Disorder for ICD-11: The Primacy of Clinical Utility and International Applicability’, </a:t>
            </a:r>
            <a:r>
              <a:rPr lang="en-US" sz="1600" i="1" dirty="0"/>
              <a:t>European Journal of </a:t>
            </a:r>
            <a:r>
              <a:rPr lang="en-US" sz="1600" i="1" dirty="0" err="1"/>
              <a:t>Psychotraumatology</a:t>
            </a:r>
            <a:r>
              <a:rPr lang="en-US" sz="1600" i="1" dirty="0"/>
              <a:t>,</a:t>
            </a:r>
            <a:r>
              <a:rPr lang="en-US" sz="1600" dirty="0"/>
              <a:t> 8 (0). Available at: </a:t>
            </a:r>
            <a:r>
              <a:rPr lang="en-US" sz="1600" u="sng" dirty="0">
                <a:hlinkClick r:id="rId4"/>
              </a:rPr>
              <a:t>https://doaj.org/article/87fb5cfbe2bf482ca7be3c38e686a2e1</a:t>
            </a:r>
            <a:r>
              <a:rPr lang="en-US" sz="1600" dirty="0"/>
              <a:t> (Accessed: 30 November 2019).</a:t>
            </a:r>
            <a:endParaRPr lang="en-GB" sz="1600" dirty="0"/>
          </a:p>
          <a:p>
            <a:endParaRPr lang="en-GB" sz="1400" dirty="0"/>
          </a:p>
        </p:txBody>
      </p:sp>
    </p:spTree>
    <p:extLst>
      <p:ext uri="{BB962C8B-B14F-4D97-AF65-F5344CB8AC3E}">
        <p14:creationId xmlns:p14="http://schemas.microsoft.com/office/powerpoint/2010/main" val="3394777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37F13-F699-48F8-8E5F-221313EEA981}"/>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6EA718EB-7151-4E56-92B9-8F4C82913DC2}"/>
              </a:ext>
            </a:extLst>
          </p:cNvPr>
          <p:cNvSpPr>
            <a:spLocks noGrp="1"/>
          </p:cNvSpPr>
          <p:nvPr>
            <p:ph idx="1"/>
          </p:nvPr>
        </p:nvSpPr>
        <p:spPr/>
        <p:txBody>
          <a:bodyPr>
            <a:normAutofit/>
          </a:bodyPr>
          <a:lstStyle/>
          <a:p>
            <a:r>
              <a:rPr lang="en-US" sz="1400" dirty="0" err="1"/>
              <a:t>Prigerson</a:t>
            </a:r>
            <a:r>
              <a:rPr lang="en-US" sz="1400" dirty="0"/>
              <a:t>, H. e al. (2009) ‘Prolonged Grief Disorder. Psychometric Validation of Criteria Proposed for DSM-V and ICD-11’, </a:t>
            </a:r>
            <a:r>
              <a:rPr lang="en-US" sz="1400" i="1" dirty="0" err="1"/>
              <a:t>PLos</a:t>
            </a:r>
            <a:r>
              <a:rPr lang="en-US" sz="1400" i="1" dirty="0"/>
              <a:t> Medicine, </a:t>
            </a:r>
            <a:r>
              <a:rPr lang="en-US" sz="1400" dirty="0"/>
              <a:t>6 (8) e1000121. Available at: </a:t>
            </a:r>
            <a:r>
              <a:rPr lang="en-US" sz="1400" u="sng" dirty="0">
                <a:hlinkClick r:id="rId2"/>
              </a:rPr>
              <a:t>https://dash.harvard.edu/handle/1/4738026</a:t>
            </a:r>
            <a:r>
              <a:rPr lang="en-US" sz="1400" dirty="0"/>
              <a:t> (Accessed: 2</a:t>
            </a:r>
            <a:r>
              <a:rPr lang="en-US" sz="1400" baseline="30000" dirty="0"/>
              <a:t>nd</a:t>
            </a:r>
            <a:r>
              <a:rPr lang="en-US" sz="1400" dirty="0"/>
              <a:t> December 2019).</a:t>
            </a:r>
            <a:endParaRPr lang="en-GB" sz="1400" dirty="0"/>
          </a:p>
          <a:p>
            <a:r>
              <a:rPr lang="en-US" sz="1400" dirty="0" err="1"/>
              <a:t>Zisook</a:t>
            </a:r>
            <a:r>
              <a:rPr lang="en-US" sz="1400" dirty="0"/>
              <a:t>, S. and Shear, K. (2009) ‘Greif and Bereavement: What Psychiatrists need to know’, </a:t>
            </a:r>
            <a:r>
              <a:rPr lang="en-US" sz="1400" i="1" dirty="0"/>
              <a:t>World Psychiatry: Official Journal of the World Psychiatric Association,</a:t>
            </a:r>
            <a:r>
              <a:rPr lang="en-US" sz="1400" dirty="0"/>
              <a:t> 8 (2) pp. 67-74</a:t>
            </a:r>
            <a:r>
              <a:rPr lang="en-US" dirty="0"/>
              <a:t>.</a:t>
            </a:r>
            <a:endParaRPr lang="en-GB" dirty="0"/>
          </a:p>
          <a:p>
            <a:endParaRPr lang="en-GB" sz="1400" dirty="0"/>
          </a:p>
        </p:txBody>
      </p:sp>
    </p:spTree>
    <p:extLst>
      <p:ext uri="{BB962C8B-B14F-4D97-AF65-F5344CB8AC3E}">
        <p14:creationId xmlns:p14="http://schemas.microsoft.com/office/powerpoint/2010/main" val="4017644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Ocean Waves 16x9">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cean waves nature presentation (widescreen).potx" id="{1FE9163D-5548-432F-82B6-65BFDB1BFAF3}" vid="{2D48191D-94F2-482B-9433-3810ECBC6178}"/>
    </a:ext>
  </a:extLst>
</a:theme>
</file>

<file path=ppt/theme/theme2.xml><?xml version="1.0" encoding="utf-8"?>
<a:theme xmlns:a="http://schemas.openxmlformats.org/drawingml/2006/main" name="Office Theme">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5C5BB1-9D2C-412A-AE6C-0FC75190A4CE}">
  <ds:schemaRefs>
    <ds:schemaRef ds:uri="http://purl.org/dc/terms/"/>
    <ds:schemaRef ds:uri="http://schemas.microsoft.com/office/2006/metadata/properties"/>
    <ds:schemaRef ds:uri="http://schemas.microsoft.com/office/2006/documentManagement/types"/>
    <ds:schemaRef ds:uri="40262f94-9f35-4ac3-9a90-690165a166b7"/>
    <ds:schemaRef ds:uri="a4f35948-e619-41b3-aa29-22878b09cfd2"/>
    <ds:schemaRef ds:uri="http://schemas.openxmlformats.org/package/2006/metadata/core-properties"/>
    <ds:schemaRef ds:uri="http://purl.org/dc/dcmitype/"/>
    <ds:schemaRef ds:uri="http://schemas.microsoft.com/office/infopath/2007/PartnerControls"/>
    <ds:schemaRef ds:uri="http://www.w3.org/XML/1998/namespace"/>
    <ds:schemaRef ds:uri="http://purl.org/dc/elements/1.1/"/>
  </ds:schemaRefs>
</ds:datastoreItem>
</file>

<file path=customXml/itemProps2.xml><?xml version="1.0" encoding="utf-8"?>
<ds:datastoreItem xmlns:ds="http://schemas.openxmlformats.org/officeDocument/2006/customXml" ds:itemID="{E6A2223A-9182-462D-922F-5606A5A907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B6DE00F-F2BC-4082-AB87-D0D78777DE1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1542</TotalTime>
  <Words>1743</Words>
  <Application>Microsoft Office PowerPoint</Application>
  <PresentationFormat>Custom</PresentationFormat>
  <Paragraphs>163</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Century Gothic</vt:lpstr>
      <vt:lpstr>Ocean Waves 16x9</vt:lpstr>
      <vt:lpstr>Research Proposal</vt:lpstr>
      <vt:lpstr>Title</vt:lpstr>
      <vt:lpstr>Statement</vt:lpstr>
      <vt:lpstr>Aims</vt:lpstr>
      <vt:lpstr>Objectives</vt:lpstr>
      <vt:lpstr>Question</vt:lpstr>
      <vt:lpstr>Key Words</vt:lpstr>
      <vt:lpstr>Audience Participation</vt:lpstr>
      <vt:lpstr>Definition:  International Classification of Diseases, 11th revision,                                                                      (World Health Organization, 2018)</vt:lpstr>
      <vt:lpstr>Definition – continued…</vt:lpstr>
      <vt:lpstr>Definition – continued…….</vt:lpstr>
      <vt:lpstr>Method - Methodology</vt:lpstr>
      <vt:lpstr>Background and Context</vt:lpstr>
      <vt:lpstr>Background and Context</vt:lpstr>
      <vt:lpstr>Background and Context</vt:lpstr>
      <vt:lpstr>Background and Context</vt:lpstr>
      <vt:lpstr>Ethical Considerations</vt:lpstr>
      <vt:lpstr>What’s already been written</vt:lpstr>
      <vt:lpstr>Authors Under Consideration</vt:lpstr>
      <vt:lpstr>Potential Arguments/ Implications</vt:lpstr>
      <vt:lpstr>Gaps in Research</vt:lpstr>
      <vt:lpstr>Discussion Point</vt:lpstr>
      <vt:lpstr>Strengths and Limitations</vt:lpstr>
      <vt:lpstr>Timescale</vt:lpstr>
      <vt:lpstr>Implications for Practice</vt:lpstr>
      <vt:lpstr>Ideas for Further research</vt:lpstr>
      <vt:lpstr>Reflections</vt:lpstr>
      <vt:lpstr>Any Questions?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Reseach Proposal</dc:title>
  <dc:creator>Sian</dc:creator>
  <cp:lastModifiedBy>Sian</cp:lastModifiedBy>
  <cp:revision>162</cp:revision>
  <cp:lastPrinted>2019-12-08T17:02:39Z</cp:lastPrinted>
  <dcterms:created xsi:type="dcterms:W3CDTF">2019-12-07T16:31:56Z</dcterms:created>
  <dcterms:modified xsi:type="dcterms:W3CDTF">2019-12-09T23:37:25Z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