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4" r:id="rId8"/>
    <p:sldId id="266" r:id="rId9"/>
  </p:sldIdLst>
  <p:sldSz cx="18288000" cy="10287000"/>
  <p:notesSz cx="6858000" cy="9144000"/>
  <p:embeddedFontLst>
    <p:embeddedFont>
      <p:font typeface="Calibri" panose="020F0502020204030204" pitchFamily="34" charset="0"/>
      <p:regular r:id="rId11"/>
      <p:bold r:id="rId12"/>
      <p:italic r:id="rId13"/>
      <p:boldItalic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9767" autoAdjust="0"/>
  </p:normalViewPr>
  <p:slideViewPr>
    <p:cSldViewPr>
      <p:cViewPr varScale="1">
        <p:scale>
          <a:sx n="28" d="100"/>
          <a:sy n="28" d="100"/>
        </p:scale>
        <p:origin x="42" y="5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3.fntdata"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font" Target="fonts/font2.fntdata"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font" Target="fonts/font1.fntdata"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4.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F3FDF-EF22-41F5-995E-FB29BBA32980}" type="datetimeFigureOut">
              <a:rPr lang="en-IN" smtClean="0"/>
              <a:t>28-11-2025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EDA5E-3034-41FD-A7F1-6248FDA2AD40}" type="slidenum">
              <a:rPr lang="en-IN" smtClean="0"/>
              <a:t>‹#›</a:t>
            </a:fld>
            <a:endParaRPr lang="en-IN"/>
          </a:p>
        </p:txBody>
      </p:sp>
    </p:spTree>
    <p:extLst>
      <p:ext uri="{BB962C8B-B14F-4D97-AF65-F5344CB8AC3E}">
        <p14:creationId xmlns:p14="http://schemas.microsoft.com/office/powerpoint/2010/main" val="754108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Teamwork allows individuals to monitor performance and productivity while allowing the development of a diverse skill set. The presentations aim to evaluate the specification of teamwork and its relevancy towards creativity and satisfaction. The analysis will include effective correlation with Belbin's Team Role Theory, </a:t>
            </a:r>
            <a:r>
              <a:rPr lang="en-GB" sz="1200" kern="1200" dirty="0" err="1">
                <a:solidFill>
                  <a:schemeClr val="tx1"/>
                </a:solidFill>
                <a:effectLst/>
                <a:latin typeface="+mn-lt"/>
                <a:ea typeface="+mn-ea"/>
                <a:cs typeface="+mn-cs"/>
              </a:rPr>
              <a:t>Tuckman's</a:t>
            </a:r>
            <a:r>
              <a:rPr lang="en-GB" sz="1200" kern="1200" dirty="0">
                <a:solidFill>
                  <a:schemeClr val="tx1"/>
                </a:solidFill>
                <a:effectLst/>
                <a:latin typeface="+mn-lt"/>
                <a:ea typeface="+mn-ea"/>
                <a:cs typeface="+mn-cs"/>
              </a:rPr>
              <a:t> Group Development Theory, and Thomas </a:t>
            </a:r>
            <a:r>
              <a:rPr lang="en-GB" sz="1200" kern="1200" dirty="0" err="1">
                <a:solidFill>
                  <a:schemeClr val="tx1"/>
                </a:solidFill>
                <a:effectLst/>
                <a:latin typeface="+mn-lt"/>
                <a:ea typeface="+mn-ea"/>
                <a:cs typeface="+mn-cs"/>
              </a:rPr>
              <a:t>Kilmann</a:t>
            </a:r>
            <a:r>
              <a:rPr lang="en-GB" sz="1200" kern="1200" dirty="0">
                <a:solidFill>
                  <a:schemeClr val="tx1"/>
                </a:solidFill>
                <a:effectLst/>
                <a:latin typeface="+mn-lt"/>
                <a:ea typeface="+mn-ea"/>
                <a:cs typeface="+mn-cs"/>
              </a:rPr>
              <a:t> Conflict Management Model. Examples of good and bad teamwork will be provided as well for further clarity towards teamwork. </a:t>
            </a:r>
            <a:endParaRPr lang="en-IN" sz="1200" kern="1200" dirty="0">
              <a:solidFill>
                <a:schemeClr val="tx1"/>
              </a:solidFill>
              <a:effectLst/>
              <a:latin typeface="+mn-lt"/>
              <a:ea typeface="+mn-ea"/>
              <a:cs typeface="+mn-cs"/>
            </a:endParaRPr>
          </a:p>
          <a:p>
            <a:endParaRPr lang="en-IN" dirty="0"/>
          </a:p>
          <a:p>
            <a:endParaRPr lang="en-IN" dirty="0"/>
          </a:p>
        </p:txBody>
      </p:sp>
      <p:sp>
        <p:nvSpPr>
          <p:cNvPr id="4" name="Slide Number Placeholder 3"/>
          <p:cNvSpPr>
            <a:spLocks noGrp="1"/>
          </p:cNvSpPr>
          <p:nvPr>
            <p:ph type="sldNum" sz="quarter" idx="10"/>
          </p:nvPr>
        </p:nvSpPr>
        <p:spPr/>
        <p:txBody>
          <a:bodyPr/>
          <a:lstStyle/>
          <a:p>
            <a:fld id="{C06EDA5E-3034-41FD-A7F1-6248FDA2AD40}" type="slidenum">
              <a:rPr lang="en-IN" smtClean="0"/>
              <a:t>2</a:t>
            </a:fld>
            <a:endParaRPr lang="en-IN"/>
          </a:p>
        </p:txBody>
      </p:sp>
    </p:spTree>
    <p:extLst>
      <p:ext uri="{BB962C8B-B14F-4D97-AF65-F5344CB8AC3E}">
        <p14:creationId xmlns:p14="http://schemas.microsoft.com/office/powerpoint/2010/main" val="495861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Assortment of a successful team is imminent as it helps to leverage skills, diverse perspective, and mutual trust. I think development of a successful team enhances the continuous learning process while promoting the idea of accountability and transparency. Psychological safety is also an equivalent objective that allows members to rely on each other while outperforming fears with creative ideas. </a:t>
            </a:r>
            <a:endParaRPr lang="en-IN" sz="1200" kern="1200" dirty="0">
              <a:solidFill>
                <a:schemeClr val="tx1"/>
              </a:solidFill>
              <a:effectLst/>
              <a:latin typeface="+mn-lt"/>
              <a:ea typeface="+mn-ea"/>
              <a:cs typeface="+mn-cs"/>
            </a:endParaRPr>
          </a:p>
          <a:p>
            <a:endParaRPr lang="en-IN" dirty="0"/>
          </a:p>
          <a:p>
            <a:endParaRPr lang="en-IN" dirty="0"/>
          </a:p>
        </p:txBody>
      </p:sp>
      <p:sp>
        <p:nvSpPr>
          <p:cNvPr id="4" name="Slide Number Placeholder 3"/>
          <p:cNvSpPr>
            <a:spLocks noGrp="1"/>
          </p:cNvSpPr>
          <p:nvPr>
            <p:ph type="sldNum" sz="quarter" idx="10"/>
          </p:nvPr>
        </p:nvSpPr>
        <p:spPr/>
        <p:txBody>
          <a:bodyPr/>
          <a:lstStyle/>
          <a:p>
            <a:fld id="{C06EDA5E-3034-41FD-A7F1-6248FDA2AD40}" type="slidenum">
              <a:rPr lang="en-IN" smtClean="0"/>
              <a:t>3</a:t>
            </a:fld>
            <a:endParaRPr lang="en-IN"/>
          </a:p>
        </p:txBody>
      </p:sp>
    </p:spTree>
    <p:extLst>
      <p:ext uri="{BB962C8B-B14F-4D97-AF65-F5344CB8AC3E}">
        <p14:creationId xmlns:p14="http://schemas.microsoft.com/office/powerpoint/2010/main" val="2913728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discussed theories are relevant as it talks about the importance of productivity while contemplating on approaches for development of skills. Belbin's Team Role Theory states that a mixture of different roles are crucial for productivity based on action oriented approaches. </a:t>
            </a:r>
            <a:r>
              <a:rPr lang="en-GB" sz="1200" kern="1200" dirty="0" err="1">
                <a:solidFill>
                  <a:schemeClr val="tx1"/>
                </a:solidFill>
                <a:effectLst/>
                <a:latin typeface="+mn-lt"/>
                <a:ea typeface="+mn-ea"/>
                <a:cs typeface="+mn-cs"/>
              </a:rPr>
              <a:t>Tuckman's</a:t>
            </a:r>
            <a:r>
              <a:rPr lang="en-GB" sz="1200" kern="1200" dirty="0">
                <a:solidFill>
                  <a:schemeClr val="tx1"/>
                </a:solidFill>
                <a:effectLst/>
                <a:latin typeface="+mn-lt"/>
                <a:ea typeface="+mn-ea"/>
                <a:cs typeface="+mn-cs"/>
              </a:rPr>
              <a:t> Group Development Theory identifies that each action in a group is sequentially bound, increasing team dynamic. Thomas </a:t>
            </a:r>
            <a:r>
              <a:rPr lang="en-GB" sz="1200" kern="1200" dirty="0" err="1">
                <a:solidFill>
                  <a:schemeClr val="tx1"/>
                </a:solidFill>
                <a:effectLst/>
                <a:latin typeface="+mn-lt"/>
                <a:ea typeface="+mn-ea"/>
                <a:cs typeface="+mn-cs"/>
              </a:rPr>
              <a:t>Kilmann</a:t>
            </a:r>
            <a:r>
              <a:rPr lang="en-GB" sz="1200" kern="1200" dirty="0">
                <a:solidFill>
                  <a:schemeClr val="tx1"/>
                </a:solidFill>
                <a:effectLst/>
                <a:latin typeface="+mn-lt"/>
                <a:ea typeface="+mn-ea"/>
                <a:cs typeface="+mn-cs"/>
              </a:rPr>
              <a:t> Conflict Management Model determines that individuals naturally perceive each other for adaptation of a conflict situation for better outcomes. </a:t>
            </a:r>
            <a:endParaRPr lang="en-IN" sz="1200" kern="1200" dirty="0">
              <a:solidFill>
                <a:schemeClr val="tx1"/>
              </a:solidFill>
              <a:effectLst/>
              <a:latin typeface="+mn-lt"/>
              <a:ea typeface="+mn-ea"/>
              <a:cs typeface="+mn-cs"/>
            </a:endParaRPr>
          </a:p>
          <a:p>
            <a:endParaRPr lang="en-IN" dirty="0"/>
          </a:p>
          <a:p>
            <a:endParaRPr lang="en-IN" dirty="0"/>
          </a:p>
        </p:txBody>
      </p:sp>
      <p:sp>
        <p:nvSpPr>
          <p:cNvPr id="4" name="Slide Number Placeholder 3"/>
          <p:cNvSpPr>
            <a:spLocks noGrp="1"/>
          </p:cNvSpPr>
          <p:nvPr>
            <p:ph type="sldNum" sz="quarter" idx="10"/>
          </p:nvPr>
        </p:nvSpPr>
        <p:spPr/>
        <p:txBody>
          <a:bodyPr/>
          <a:lstStyle/>
          <a:p>
            <a:fld id="{C06EDA5E-3034-41FD-A7F1-6248FDA2AD40}" type="slidenum">
              <a:rPr lang="en-IN" smtClean="0"/>
              <a:t>4</a:t>
            </a:fld>
            <a:endParaRPr lang="en-IN"/>
          </a:p>
        </p:txBody>
      </p:sp>
    </p:spTree>
    <p:extLst>
      <p:ext uri="{BB962C8B-B14F-4D97-AF65-F5344CB8AC3E}">
        <p14:creationId xmlns:p14="http://schemas.microsoft.com/office/powerpoint/2010/main" val="745949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discussed examples offer extensive evaluation regarding the importance of communication and collaboration. I think it is essential for equal contribution of each team member for reassurance of effective teamwork leading to a positive outcome. In my opinion, segregation of responsibilities allows group members to work on resilience for solving issues while elevating the chances of resilience in different situations. </a:t>
            </a:r>
            <a:endParaRPr lang="en-IN" sz="1200" kern="1200" dirty="0">
              <a:solidFill>
                <a:schemeClr val="tx1"/>
              </a:solidFill>
              <a:effectLst/>
              <a:latin typeface="+mn-lt"/>
              <a:ea typeface="+mn-ea"/>
              <a:cs typeface="+mn-cs"/>
            </a:endParaRPr>
          </a:p>
          <a:p>
            <a:endParaRPr lang="en-IN" b="1" dirty="0"/>
          </a:p>
        </p:txBody>
      </p:sp>
      <p:sp>
        <p:nvSpPr>
          <p:cNvPr id="4" name="Slide Number Placeholder 3"/>
          <p:cNvSpPr>
            <a:spLocks noGrp="1"/>
          </p:cNvSpPr>
          <p:nvPr>
            <p:ph type="sldNum" sz="quarter" idx="10"/>
          </p:nvPr>
        </p:nvSpPr>
        <p:spPr/>
        <p:txBody>
          <a:bodyPr/>
          <a:lstStyle/>
          <a:p>
            <a:fld id="{C06EDA5E-3034-41FD-A7F1-6248FDA2AD40}" type="slidenum">
              <a:rPr lang="en-IN" smtClean="0"/>
              <a:t>5</a:t>
            </a:fld>
            <a:endParaRPr lang="en-IN"/>
          </a:p>
        </p:txBody>
      </p:sp>
    </p:spTree>
    <p:extLst>
      <p:ext uri="{BB962C8B-B14F-4D97-AF65-F5344CB8AC3E}">
        <p14:creationId xmlns:p14="http://schemas.microsoft.com/office/powerpoint/2010/main" val="3459949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Examples have helped with the interpretation of credible reciprocation in different ways team members complement each other along with their respective activities. The evaluation has highlighted the importance of teamwork from different perspectives.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C06EDA5E-3034-41FD-A7F1-6248FDA2AD40}" type="slidenum">
              <a:rPr lang="en-IN" smtClean="0"/>
              <a:t>6</a:t>
            </a:fld>
            <a:endParaRPr lang="en-IN"/>
          </a:p>
        </p:txBody>
      </p:sp>
    </p:spTree>
    <p:extLst>
      <p:ext uri="{BB962C8B-B14F-4D97-AF65-F5344CB8AC3E}">
        <p14:creationId xmlns:p14="http://schemas.microsoft.com/office/powerpoint/2010/main" val="562846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 /><Relationship Id="rId3" Type="http://schemas.openxmlformats.org/officeDocument/2006/relationships/image" Target="../media/image2.svg" /><Relationship Id="rId7" Type="http://schemas.openxmlformats.org/officeDocument/2006/relationships/image" Target="../media/image6.svg" /><Relationship Id="rId2" Type="http://schemas.openxmlformats.org/officeDocument/2006/relationships/image" Target="../media/image1.png" /><Relationship Id="rId1" Type="http://schemas.openxmlformats.org/officeDocument/2006/relationships/slideLayout" Target="../slideLayouts/slideLayout7.xml" /><Relationship Id="rId6" Type="http://schemas.openxmlformats.org/officeDocument/2006/relationships/image" Target="../media/image5.png" /><Relationship Id="rId5" Type="http://schemas.openxmlformats.org/officeDocument/2006/relationships/image" Target="../media/image4.sv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3" Type="http://schemas.openxmlformats.org/officeDocument/2006/relationships/image" Target="../media/image5.png" /><Relationship Id="rId7" Type="http://schemas.openxmlformats.org/officeDocument/2006/relationships/image" Target="../media/image8.jpeg"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image" Target="../media/image2.svg" /><Relationship Id="rId5" Type="http://schemas.openxmlformats.org/officeDocument/2006/relationships/image" Target="../media/image1.png" /><Relationship Id="rId4" Type="http://schemas.openxmlformats.org/officeDocument/2006/relationships/image" Target="../media/image6.svg"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7.xml" /><Relationship Id="rId6" Type="http://schemas.openxmlformats.org/officeDocument/2006/relationships/image" Target="../media/image9.jpeg" /><Relationship Id="rId5" Type="http://schemas.openxmlformats.org/officeDocument/2006/relationships/image" Target="../media/image8.jpeg" /><Relationship Id="rId4" Type="http://schemas.openxmlformats.org/officeDocument/2006/relationships/image" Target="../media/image2.svg" /></Relationships>
</file>

<file path=ppt/slides/_rels/slide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7.xml" /><Relationship Id="rId5" Type="http://schemas.openxmlformats.org/officeDocument/2006/relationships/image" Target="../media/image10.png" /><Relationship Id="rId4" Type="http://schemas.openxmlformats.org/officeDocument/2006/relationships/image" Target="../media/image2.svg" /></Relationships>
</file>

<file path=ppt/slides/_rels/slide5.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image" Target="../media/image12.jpeg" /><Relationship Id="rId5" Type="http://schemas.openxmlformats.org/officeDocument/2006/relationships/image" Target="../media/image6.svg" /><Relationship Id="rId4" Type="http://schemas.openxmlformats.org/officeDocument/2006/relationships/image" Target="../media/image5.png" /></Relationships>
</file>

<file path=ppt/slides/_rels/slide6.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5.xml" /><Relationship Id="rId1" Type="http://schemas.openxmlformats.org/officeDocument/2006/relationships/slideLayout" Target="../slideLayouts/slideLayout7.xml" /><Relationship Id="rId5" Type="http://schemas.openxmlformats.org/officeDocument/2006/relationships/image" Target="../media/image13.jpeg" /><Relationship Id="rId4" Type="http://schemas.openxmlformats.org/officeDocument/2006/relationships/image" Target="../media/image2.svg" /></Relationships>
</file>

<file path=ppt/slides/_rels/slide7.xml.rels><?xml version="1.0" encoding="UTF-8" standalone="yes"?>
<Relationships xmlns="http://schemas.openxmlformats.org/package/2006/relationships"><Relationship Id="rId8" Type="http://schemas.openxmlformats.org/officeDocument/2006/relationships/hyperlink" Target="https://doi.org/10.3390/su15108103" TargetMode="External" /><Relationship Id="rId3" Type="http://schemas.openxmlformats.org/officeDocument/2006/relationships/image" Target="../media/image2.svg" /><Relationship Id="rId7" Type="http://schemas.openxmlformats.org/officeDocument/2006/relationships/hyperlink" Target="https://doi.org/10.3390/bs14111046" TargetMode="External" /><Relationship Id="rId2" Type="http://schemas.openxmlformats.org/officeDocument/2006/relationships/image" Target="../media/image1.png" /><Relationship Id="rId1" Type="http://schemas.openxmlformats.org/officeDocument/2006/relationships/slideLayout" Target="../slideLayouts/slideLayout7.xml" /><Relationship Id="rId6" Type="http://schemas.openxmlformats.org/officeDocument/2006/relationships/hyperlink" Target="https://doi.org/10.33168/JMCDE.%202025.0104" TargetMode="External" /><Relationship Id="rId5" Type="http://schemas.openxmlformats.org/officeDocument/2006/relationships/image" Target="../media/image6.svg" /><Relationship Id="rId4" Type="http://schemas.openxmlformats.org/officeDocument/2006/relationships/image" Target="../media/image5.png" /><Relationship Id="rId9" Type="http://schemas.openxmlformats.org/officeDocument/2006/relationships/hyperlink" Target="https://eric.ed.gov/?id=EJ1482543" TargetMode="External" /></Relationships>
</file>

<file path=ppt/slides/_rels/slide8.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png" /><Relationship Id="rId1" Type="http://schemas.openxmlformats.org/officeDocument/2006/relationships/slideLayout" Target="../slideLayouts/slideLayout7.xml" /><Relationship Id="rId5" Type="http://schemas.openxmlformats.org/officeDocument/2006/relationships/image" Target="../media/image6.svg" /><Relationship Id="rId4" Type="http://schemas.openxmlformats.org/officeDocument/2006/relationships/image" Target="../media/image5.pn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9E8EC"/>
        </a:solidFill>
        <a:effectLst/>
      </p:bgPr>
    </p:bg>
    <p:spTree>
      <p:nvGrpSpPr>
        <p:cNvPr id="1" name=""/>
        <p:cNvGrpSpPr/>
        <p:nvPr/>
      </p:nvGrpSpPr>
      <p:grpSpPr>
        <a:xfrm>
          <a:off x="0" y="0"/>
          <a:ext cx="0" cy="0"/>
          <a:chOff x="0" y="0"/>
          <a:chExt cx="0" cy="0"/>
        </a:xfrm>
      </p:grpSpPr>
      <p:sp>
        <p:nvSpPr>
          <p:cNvPr id="3" name="Freeform 3"/>
          <p:cNvSpPr/>
          <p:nvPr/>
        </p:nvSpPr>
        <p:spPr>
          <a:xfrm>
            <a:off x="0" y="8523105"/>
            <a:ext cx="6285357" cy="1791327"/>
          </a:xfrm>
          <a:custGeom>
            <a:avLst/>
            <a:gdLst/>
            <a:ahLst/>
            <a:cxnLst/>
            <a:rect l="l" t="t" r="r" b="b"/>
            <a:pathLst>
              <a:path w="6285357" h="1791327">
                <a:moveTo>
                  <a:pt x="0" y="0"/>
                </a:moveTo>
                <a:lnTo>
                  <a:pt x="6285357" y="0"/>
                </a:lnTo>
                <a:lnTo>
                  <a:pt x="6285357" y="1791327"/>
                </a:lnTo>
                <a:lnTo>
                  <a:pt x="0" y="179132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10800000">
            <a:off x="10954528" y="0"/>
            <a:ext cx="7315200" cy="2157984"/>
          </a:xfrm>
          <a:custGeom>
            <a:avLst/>
            <a:gdLst/>
            <a:ahLst/>
            <a:cxnLst/>
            <a:rect l="l" t="t" r="r" b="b"/>
            <a:pathLst>
              <a:path w="7315200" h="2157984">
                <a:moveTo>
                  <a:pt x="0" y="0"/>
                </a:moveTo>
                <a:lnTo>
                  <a:pt x="7315200" y="0"/>
                </a:lnTo>
                <a:lnTo>
                  <a:pt x="7315200" y="2157984"/>
                </a:lnTo>
                <a:lnTo>
                  <a:pt x="0" y="2157984"/>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5" name="Freeform 5"/>
          <p:cNvSpPr/>
          <p:nvPr/>
        </p:nvSpPr>
        <p:spPr>
          <a:xfrm>
            <a:off x="14966634" y="8309273"/>
            <a:ext cx="3303094" cy="1977727"/>
          </a:xfrm>
          <a:custGeom>
            <a:avLst/>
            <a:gdLst/>
            <a:ahLst/>
            <a:cxnLst/>
            <a:rect l="l" t="t" r="r" b="b"/>
            <a:pathLst>
              <a:path w="3303094" h="1977727">
                <a:moveTo>
                  <a:pt x="0" y="0"/>
                </a:moveTo>
                <a:lnTo>
                  <a:pt x="3303094" y="0"/>
                </a:lnTo>
                <a:lnTo>
                  <a:pt x="3303094" y="1977727"/>
                </a:lnTo>
                <a:lnTo>
                  <a:pt x="0" y="197772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6" name="Group 6"/>
          <p:cNvGrpSpPr/>
          <p:nvPr/>
        </p:nvGrpSpPr>
        <p:grpSpPr>
          <a:xfrm>
            <a:off x="304800" y="3083"/>
            <a:ext cx="454945" cy="6886657"/>
            <a:chOff x="0" y="0"/>
            <a:chExt cx="119821" cy="1813770"/>
          </a:xfrm>
        </p:grpSpPr>
        <p:sp>
          <p:nvSpPr>
            <p:cNvPr id="7" name="Freeform 7"/>
            <p:cNvSpPr/>
            <p:nvPr/>
          </p:nvSpPr>
          <p:spPr>
            <a:xfrm>
              <a:off x="0" y="0"/>
              <a:ext cx="119821" cy="1813770"/>
            </a:xfrm>
            <a:custGeom>
              <a:avLst/>
              <a:gdLst/>
              <a:ahLst/>
              <a:cxnLst/>
              <a:rect l="l" t="t" r="r" b="b"/>
              <a:pathLst>
                <a:path w="119821" h="1813770">
                  <a:moveTo>
                    <a:pt x="0" y="0"/>
                  </a:moveTo>
                  <a:lnTo>
                    <a:pt x="119821" y="0"/>
                  </a:lnTo>
                  <a:lnTo>
                    <a:pt x="119821" y="1813770"/>
                  </a:lnTo>
                  <a:lnTo>
                    <a:pt x="0" y="1813770"/>
                  </a:lnTo>
                  <a:close/>
                </a:path>
              </a:pathLst>
            </a:custGeom>
            <a:solidFill>
              <a:srgbClr val="4B824E"/>
            </a:solidFill>
          </p:spPr>
          <p:txBody>
            <a:bodyPr/>
            <a:lstStyle/>
            <a:p>
              <a:endParaRPr lang="en-GB"/>
            </a:p>
          </p:txBody>
        </p:sp>
        <p:sp>
          <p:nvSpPr>
            <p:cNvPr id="8" name="TextBox 8"/>
            <p:cNvSpPr txBox="1"/>
            <p:nvPr/>
          </p:nvSpPr>
          <p:spPr>
            <a:xfrm>
              <a:off x="0" y="-38100"/>
              <a:ext cx="119821" cy="185187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3932002" y="2533742"/>
            <a:ext cx="4355998" cy="4355998"/>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4B824E">
                <a:alpha val="9804"/>
              </a:srgbClr>
            </a:solidFill>
          </p:spPr>
          <p:txBody>
            <a:bodyPr/>
            <a:lstStyle/>
            <a:p>
              <a:endParaRPr lang="en-GB"/>
            </a:p>
          </p:txBody>
        </p:sp>
        <p:sp>
          <p:nvSpPr>
            <p:cNvPr id="11" name="TextBox 11"/>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2" name="Group 12"/>
          <p:cNvGrpSpPr/>
          <p:nvPr/>
        </p:nvGrpSpPr>
        <p:grpSpPr>
          <a:xfrm>
            <a:off x="13267054" y="5935777"/>
            <a:ext cx="2373496" cy="2373496"/>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224B8D">
                <a:alpha val="9804"/>
              </a:srgbClr>
            </a:solidFill>
          </p:spPr>
          <p:txBody>
            <a:bodyPr/>
            <a:lstStyle/>
            <a:p>
              <a:endParaRPr lang="en-GB"/>
            </a:p>
          </p:txBody>
        </p:sp>
        <p:sp>
          <p:nvSpPr>
            <p:cNvPr id="14" name="TextBox 14"/>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5" name="Group 15"/>
          <p:cNvGrpSpPr/>
          <p:nvPr/>
        </p:nvGrpSpPr>
        <p:grpSpPr>
          <a:xfrm>
            <a:off x="13115228" y="5098342"/>
            <a:ext cx="1024823" cy="1024823"/>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61E25">
                <a:alpha val="9804"/>
              </a:srgbClr>
            </a:solidFill>
          </p:spPr>
          <p:txBody>
            <a:bodyPr/>
            <a:lstStyle/>
            <a:p>
              <a:endParaRPr lang="en-GB"/>
            </a:p>
          </p:txBody>
        </p:sp>
        <p:sp>
          <p:nvSpPr>
            <p:cNvPr id="17" name="TextBox 17"/>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8" name="Group 9"/>
          <p:cNvGrpSpPr/>
          <p:nvPr/>
        </p:nvGrpSpPr>
        <p:grpSpPr>
          <a:xfrm>
            <a:off x="1027634" y="0"/>
            <a:ext cx="4355998" cy="4355998"/>
            <a:chOff x="0" y="0"/>
            <a:chExt cx="812800" cy="812800"/>
          </a:xfrm>
        </p:grpSpPr>
        <p:sp>
          <p:nvSpPr>
            <p:cNvPr id="19" name="Freeform 1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4B824E">
                <a:alpha val="9804"/>
              </a:srgbClr>
            </a:solidFill>
          </p:spPr>
          <p:txBody>
            <a:bodyPr/>
            <a:lstStyle/>
            <a:p>
              <a:endParaRPr lang="en-GB"/>
            </a:p>
          </p:txBody>
        </p:sp>
        <p:sp>
          <p:nvSpPr>
            <p:cNvPr id="20" name="TextBox 11"/>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21" name="Group 15"/>
          <p:cNvGrpSpPr/>
          <p:nvPr/>
        </p:nvGrpSpPr>
        <p:grpSpPr>
          <a:xfrm>
            <a:off x="4319902" y="359557"/>
            <a:ext cx="1024823" cy="1024823"/>
            <a:chOff x="0" y="0"/>
            <a:chExt cx="812800" cy="812800"/>
          </a:xfrm>
        </p:grpSpPr>
        <p:sp>
          <p:nvSpPr>
            <p:cNvPr id="22" name="Freeform 16"/>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61E25">
                <a:alpha val="9804"/>
              </a:srgbClr>
            </a:solidFill>
          </p:spPr>
          <p:txBody>
            <a:bodyPr/>
            <a:lstStyle/>
            <a:p>
              <a:endParaRPr lang="en-GB"/>
            </a:p>
          </p:txBody>
        </p:sp>
        <p:sp>
          <p:nvSpPr>
            <p:cNvPr id="23" name="TextBox 17"/>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24" name="Group 12"/>
          <p:cNvGrpSpPr/>
          <p:nvPr/>
        </p:nvGrpSpPr>
        <p:grpSpPr>
          <a:xfrm>
            <a:off x="889974" y="3466325"/>
            <a:ext cx="2373496" cy="2373496"/>
            <a:chOff x="0" y="0"/>
            <a:chExt cx="812800" cy="812800"/>
          </a:xfrm>
        </p:grpSpPr>
        <p:sp>
          <p:nvSpPr>
            <p:cNvPr id="25" name="Freeform 13"/>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224B8D">
                <a:alpha val="9804"/>
              </a:srgbClr>
            </a:solidFill>
          </p:spPr>
          <p:txBody>
            <a:bodyPr/>
            <a:lstStyle/>
            <a:p>
              <a:endParaRPr lang="en-GB"/>
            </a:p>
          </p:txBody>
        </p:sp>
        <p:sp>
          <p:nvSpPr>
            <p:cNvPr id="26" name="TextBox 14"/>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sp>
        <p:nvSpPr>
          <p:cNvPr id="28" name="Rectangle 27"/>
          <p:cNvSpPr/>
          <p:nvPr/>
        </p:nvSpPr>
        <p:spPr>
          <a:xfrm>
            <a:off x="1605824" y="2924052"/>
            <a:ext cx="7461976" cy="5286832"/>
          </a:xfrm>
          <a:prstGeom prst="rect">
            <a:avLst/>
          </a:prstGeom>
        </p:spPr>
        <p:txBody>
          <a:bodyPr wrap="square">
            <a:spAutoFit/>
          </a:bodyPr>
          <a:lstStyle/>
          <a:p>
            <a:pPr algn="ctr">
              <a:lnSpc>
                <a:spcPct val="150000"/>
              </a:lnSpc>
            </a:pPr>
            <a:r>
              <a:rPr lang="en-GB" sz="3600" b="1" dirty="0">
                <a:latin typeface="Arial" panose="020B0604020202020204" pitchFamily="34" charset="0"/>
                <a:cs typeface="Arial" panose="020B0604020202020204" pitchFamily="34" charset="0"/>
              </a:rPr>
              <a:t>BMSW</a:t>
            </a:r>
            <a:r>
              <a:rPr lang="en-IN" sz="3600" b="1" dirty="0">
                <a:latin typeface="Arial" panose="020B0604020202020204" pitchFamily="34" charset="0"/>
                <a:cs typeface="Arial" panose="020B0604020202020204" pitchFamily="34" charset="0"/>
              </a:rPr>
              <a:t>4009</a:t>
            </a:r>
          </a:p>
          <a:p>
            <a:pPr algn="ctr">
              <a:lnSpc>
                <a:spcPct val="150000"/>
              </a:lnSpc>
            </a:pPr>
            <a:r>
              <a:rPr lang="en-US" sz="3600" b="1" dirty="0">
                <a:latin typeface="Arial" panose="020B0604020202020204" pitchFamily="34" charset="0"/>
                <a:cs typeface="Arial" panose="020B0604020202020204" pitchFamily="34" charset="0"/>
              </a:rPr>
              <a:t>Effective Teamwork and Communication </a:t>
            </a:r>
          </a:p>
          <a:p>
            <a:pPr algn="ctr">
              <a:lnSpc>
                <a:spcPct val="150000"/>
              </a:lnSpc>
            </a:pPr>
            <a:r>
              <a:rPr lang="en-US" sz="2400" b="1" dirty="0">
                <a:latin typeface="Arial" panose="020B0604020202020204" pitchFamily="34" charset="0"/>
                <a:cs typeface="Arial" panose="020B0604020202020204" pitchFamily="34" charset="0"/>
              </a:rPr>
              <a:t>Name: </a:t>
            </a:r>
            <a:r>
              <a:rPr lang="en-GB" sz="2400" b="1" dirty="0" err="1">
                <a:latin typeface="Arial" panose="020B0604020202020204" pitchFamily="34" charset="0"/>
                <a:cs typeface="Arial" panose="020B0604020202020204" pitchFamily="34" charset="0"/>
              </a:rPr>
              <a:t>Tudorel</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Nusca</a:t>
            </a:r>
            <a:endParaRPr lang="en-US" sz="2400" b="1" dirty="0">
              <a:latin typeface="Arial" panose="020B0604020202020204" pitchFamily="34" charset="0"/>
              <a:cs typeface="Arial" panose="020B0604020202020204" pitchFamily="34" charset="0"/>
            </a:endParaRPr>
          </a:p>
          <a:p>
            <a:pPr algn="ctr">
              <a:lnSpc>
                <a:spcPct val="150000"/>
              </a:lnSpc>
            </a:pPr>
            <a:r>
              <a:rPr lang="en-US" sz="2400" b="1" dirty="0">
                <a:latin typeface="Arial" panose="020B0604020202020204" pitchFamily="34" charset="0"/>
                <a:cs typeface="Arial" panose="020B0604020202020204" pitchFamily="34" charset="0"/>
              </a:rPr>
              <a:t>Student ID:</a:t>
            </a:r>
            <a:r>
              <a:rPr lang="en-GB" sz="2400" b="1" dirty="0">
                <a:latin typeface="Arial" panose="020B0604020202020204" pitchFamily="34" charset="0"/>
                <a:cs typeface="Arial" panose="020B0604020202020204" pitchFamily="34" charset="0"/>
              </a:rPr>
              <a:t> 2431489</a:t>
            </a:r>
            <a:r>
              <a:rPr lang="en-US" sz="2400" b="1" dirty="0">
                <a:latin typeface="Arial" panose="020B0604020202020204" pitchFamily="34" charset="0"/>
                <a:cs typeface="Arial" panose="020B0604020202020204" pitchFamily="34" charset="0"/>
              </a:rPr>
              <a:t> </a:t>
            </a:r>
            <a:endParaRPr lang="en-GB" sz="2400" b="1"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Lecturer : Melanie Squire</a:t>
            </a:r>
            <a:endParaRPr lang="en-US" sz="2400" b="1" dirty="0">
              <a:latin typeface="Arial" panose="020B0604020202020204" pitchFamily="34" charset="0"/>
              <a:cs typeface="Arial" panose="020B0604020202020204" pitchFamily="34" charset="0"/>
            </a:endParaRPr>
          </a:p>
          <a:p>
            <a:pPr algn="ctr">
              <a:lnSpc>
                <a:spcPct val="150000"/>
              </a:lnSpc>
            </a:pPr>
            <a:r>
              <a:rPr lang="en-US" sz="2400" b="1" dirty="0">
                <a:latin typeface="Arial" panose="020B0604020202020204" pitchFamily="34" charset="0"/>
                <a:cs typeface="Arial" panose="020B0604020202020204" pitchFamily="34" charset="0"/>
              </a:rPr>
              <a:t>Date: </a:t>
            </a:r>
            <a:r>
              <a:rPr lang="en-GB" sz="2400" b="1" dirty="0">
                <a:latin typeface="Arial" panose="020B0604020202020204" pitchFamily="34" charset="0"/>
                <a:cs typeface="Arial" panose="020B0604020202020204" pitchFamily="34" charset="0"/>
              </a:rPr>
              <a:t>01.12.2025</a:t>
            </a:r>
            <a:endParaRPr lang="en-US" sz="2400" b="1" dirty="0">
              <a:latin typeface="Arial" panose="020B0604020202020204" pitchFamily="34" charset="0"/>
              <a:cs typeface="Arial" panose="020B0604020202020204" pitchFamily="34" charset="0"/>
            </a:endParaRPr>
          </a:p>
          <a:p>
            <a:pPr algn="ctr">
              <a:lnSpc>
                <a:spcPct val="150000"/>
              </a:lnSpc>
            </a:pPr>
            <a:r>
              <a:rPr lang="en-US" sz="2400" b="1" dirty="0">
                <a:latin typeface="Arial" panose="020B0604020202020204" pitchFamily="34" charset="0"/>
                <a:cs typeface="Arial" panose="020B0604020202020204" pitchFamily="34" charset="0"/>
              </a:rPr>
              <a:t>What makes an effective team?</a:t>
            </a:r>
            <a:endParaRPr lang="en-IN" sz="2400" b="1" dirty="0">
              <a:latin typeface="Arial" panose="020B0604020202020204" pitchFamily="34" charset="0"/>
              <a:cs typeface="Arial" panose="020B0604020202020204" pitchFamily="34" charset="0"/>
            </a:endParaRPr>
          </a:p>
        </p:txBody>
      </p:sp>
      <p:grpSp>
        <p:nvGrpSpPr>
          <p:cNvPr id="29" name="Group 17"/>
          <p:cNvGrpSpPr/>
          <p:nvPr/>
        </p:nvGrpSpPr>
        <p:grpSpPr>
          <a:xfrm>
            <a:off x="9477196" y="2432513"/>
            <a:ext cx="5963027" cy="5876760"/>
            <a:chOff x="0" y="0"/>
            <a:chExt cx="824731" cy="812800"/>
          </a:xfrm>
        </p:grpSpPr>
        <p:sp>
          <p:nvSpPr>
            <p:cNvPr id="30" name="Freeform 18"/>
            <p:cNvSpPr/>
            <p:nvPr/>
          </p:nvSpPr>
          <p:spPr>
            <a:xfrm>
              <a:off x="0" y="0"/>
              <a:ext cx="824731" cy="812800"/>
            </a:xfrm>
            <a:custGeom>
              <a:avLst/>
              <a:gdLst/>
              <a:ahLst/>
              <a:cxnLst/>
              <a:rect l="l" t="t" r="r" b="b"/>
              <a:pathLst>
                <a:path w="824731" h="812800">
                  <a:moveTo>
                    <a:pt x="275059" y="793731"/>
                  </a:moveTo>
                  <a:cubicBezTo>
                    <a:pt x="317341" y="805245"/>
                    <a:pt x="365410" y="812800"/>
                    <a:pt x="412588" y="812800"/>
                  </a:cubicBezTo>
                  <a:cubicBezTo>
                    <a:pt x="459767" y="812800"/>
                    <a:pt x="505165" y="806323"/>
                    <a:pt x="547001" y="794809"/>
                  </a:cubicBezTo>
                  <a:cubicBezTo>
                    <a:pt x="547893" y="794450"/>
                    <a:pt x="548783" y="794450"/>
                    <a:pt x="549672" y="794090"/>
                  </a:cubicBezTo>
                  <a:cubicBezTo>
                    <a:pt x="706785" y="748035"/>
                    <a:pt x="822506" y="626421"/>
                    <a:pt x="824731" y="484298"/>
                  </a:cubicBezTo>
                  <a:lnTo>
                    <a:pt x="824731" y="0"/>
                  </a:lnTo>
                  <a:lnTo>
                    <a:pt x="0" y="0"/>
                  </a:lnTo>
                  <a:lnTo>
                    <a:pt x="0" y="483939"/>
                  </a:lnTo>
                  <a:cubicBezTo>
                    <a:pt x="2225" y="627140"/>
                    <a:pt x="116166" y="748755"/>
                    <a:pt x="275059" y="793731"/>
                  </a:cubicBezTo>
                  <a:close/>
                </a:path>
              </a:pathLst>
            </a:custGeom>
            <a:blipFill>
              <a:blip r:embed="rId8"/>
              <a:stretch>
                <a:fillRect t="-17645" b="-17645"/>
              </a:stretch>
            </a:blipFill>
          </p:spPr>
          <p:txBody>
            <a:bodyPr/>
            <a:lstStyle/>
            <a:p>
              <a:endParaRPr lang="en-US"/>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9E8EC"/>
        </a:solidFill>
        <a:effectLst/>
      </p:bgPr>
    </p:bg>
    <p:spTree>
      <p:nvGrpSpPr>
        <p:cNvPr id="1" name=""/>
        <p:cNvGrpSpPr/>
        <p:nvPr/>
      </p:nvGrpSpPr>
      <p:grpSpPr>
        <a:xfrm>
          <a:off x="0" y="0"/>
          <a:ext cx="0" cy="0"/>
          <a:chOff x="0" y="0"/>
          <a:chExt cx="0" cy="0"/>
        </a:xfrm>
      </p:grpSpPr>
      <p:sp>
        <p:nvSpPr>
          <p:cNvPr id="2" name="Freeform 2"/>
          <p:cNvSpPr/>
          <p:nvPr/>
        </p:nvSpPr>
        <p:spPr>
          <a:xfrm>
            <a:off x="0" y="17577"/>
            <a:ext cx="3142678" cy="1881679"/>
          </a:xfrm>
          <a:custGeom>
            <a:avLst/>
            <a:gdLst/>
            <a:ahLst/>
            <a:cxnLst/>
            <a:rect l="l" t="t" r="r" b="b"/>
            <a:pathLst>
              <a:path w="3142678" h="1881679">
                <a:moveTo>
                  <a:pt x="0" y="0"/>
                </a:moveTo>
                <a:lnTo>
                  <a:pt x="3142678" y="0"/>
                </a:lnTo>
                <a:lnTo>
                  <a:pt x="3142678" y="1881678"/>
                </a:lnTo>
                <a:lnTo>
                  <a:pt x="0" y="188167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0" y="8523105"/>
            <a:ext cx="6285357" cy="1791327"/>
          </a:xfrm>
          <a:custGeom>
            <a:avLst/>
            <a:gdLst/>
            <a:ahLst/>
            <a:cxnLst/>
            <a:rect l="l" t="t" r="r" b="b"/>
            <a:pathLst>
              <a:path w="6285357" h="1791327">
                <a:moveTo>
                  <a:pt x="0" y="0"/>
                </a:moveTo>
                <a:lnTo>
                  <a:pt x="6285357" y="0"/>
                </a:lnTo>
                <a:lnTo>
                  <a:pt x="6285357" y="1791327"/>
                </a:lnTo>
                <a:lnTo>
                  <a:pt x="0" y="179132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5" name="Group 5"/>
          <p:cNvGrpSpPr/>
          <p:nvPr/>
        </p:nvGrpSpPr>
        <p:grpSpPr>
          <a:xfrm>
            <a:off x="5368158" y="9169659"/>
            <a:ext cx="11891142" cy="1144773"/>
            <a:chOff x="0" y="0"/>
            <a:chExt cx="1680460" cy="161780"/>
          </a:xfrm>
        </p:grpSpPr>
        <p:sp>
          <p:nvSpPr>
            <p:cNvPr id="6" name="Freeform 6"/>
            <p:cNvSpPr/>
            <p:nvPr/>
          </p:nvSpPr>
          <p:spPr>
            <a:xfrm>
              <a:off x="0" y="0"/>
              <a:ext cx="1680460" cy="161780"/>
            </a:xfrm>
            <a:custGeom>
              <a:avLst/>
              <a:gdLst/>
              <a:ahLst/>
              <a:cxnLst/>
              <a:rect l="l" t="t" r="r" b="b"/>
              <a:pathLst>
                <a:path w="1680460" h="161780">
                  <a:moveTo>
                    <a:pt x="203200" y="0"/>
                  </a:moveTo>
                  <a:lnTo>
                    <a:pt x="1680460" y="0"/>
                  </a:lnTo>
                  <a:lnTo>
                    <a:pt x="1477260" y="161780"/>
                  </a:lnTo>
                  <a:lnTo>
                    <a:pt x="0" y="161780"/>
                  </a:lnTo>
                  <a:lnTo>
                    <a:pt x="203200" y="0"/>
                  </a:lnTo>
                  <a:close/>
                </a:path>
              </a:pathLst>
            </a:custGeom>
            <a:solidFill>
              <a:srgbClr val="224B8D"/>
            </a:solidFill>
          </p:spPr>
          <p:txBody>
            <a:bodyPr/>
            <a:lstStyle/>
            <a:p>
              <a:endParaRPr lang="en-GB"/>
            </a:p>
          </p:txBody>
        </p:sp>
        <p:sp>
          <p:nvSpPr>
            <p:cNvPr id="7" name="TextBox 7"/>
            <p:cNvSpPr txBox="1"/>
            <p:nvPr/>
          </p:nvSpPr>
          <p:spPr>
            <a:xfrm>
              <a:off x="101600" y="0"/>
              <a:ext cx="1477260" cy="161780"/>
            </a:xfrm>
            <a:prstGeom prst="rect">
              <a:avLst/>
            </a:prstGeom>
          </p:spPr>
          <p:txBody>
            <a:bodyPr lIns="50800" tIns="50800" rIns="50800" bIns="50800" rtlCol="0" anchor="ctr"/>
            <a:lstStyle/>
            <a:p>
              <a:pPr algn="ctr">
                <a:lnSpc>
                  <a:spcPts val="2999"/>
                </a:lnSpc>
              </a:pPr>
              <a:endParaRPr/>
            </a:p>
          </p:txBody>
        </p:sp>
      </p:grpSp>
      <p:grpSp>
        <p:nvGrpSpPr>
          <p:cNvPr id="8" name="Group 8"/>
          <p:cNvGrpSpPr/>
          <p:nvPr/>
        </p:nvGrpSpPr>
        <p:grpSpPr>
          <a:xfrm>
            <a:off x="15640550" y="7666982"/>
            <a:ext cx="2647450" cy="264745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4B824E"/>
            </a:solidFill>
          </p:spPr>
          <p:txBody>
            <a:bodyPr/>
            <a:lstStyle/>
            <a:p>
              <a:endParaRPr lang="en-GB"/>
            </a:p>
          </p:txBody>
        </p:sp>
        <p:sp>
          <p:nvSpPr>
            <p:cNvPr id="10" name="TextBox 10"/>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21" name="Group 4"/>
          <p:cNvGrpSpPr>
            <a:grpSpLocks noChangeAspect="1"/>
          </p:cNvGrpSpPr>
          <p:nvPr/>
        </p:nvGrpSpPr>
        <p:grpSpPr>
          <a:xfrm rot="16200000">
            <a:off x="11426361" y="3447388"/>
            <a:ext cx="10327142" cy="3406949"/>
            <a:chOff x="0" y="0"/>
            <a:chExt cx="5960393" cy="1676361"/>
          </a:xfrm>
        </p:grpSpPr>
        <p:sp>
          <p:nvSpPr>
            <p:cNvPr id="22" name="Freeform 5"/>
            <p:cNvSpPr/>
            <p:nvPr/>
          </p:nvSpPr>
          <p:spPr>
            <a:xfrm>
              <a:off x="0" y="0"/>
              <a:ext cx="5960393" cy="1676361"/>
            </a:xfrm>
            <a:custGeom>
              <a:avLst/>
              <a:gdLst/>
              <a:ahLst/>
              <a:cxnLst/>
              <a:rect l="l" t="t" r="r" b="b"/>
              <a:pathLst>
                <a:path w="5960393" h="1676361">
                  <a:moveTo>
                    <a:pt x="5960393" y="1050362"/>
                  </a:moveTo>
                  <a:cubicBezTo>
                    <a:pt x="5960393" y="1259028"/>
                    <a:pt x="5960393" y="1467695"/>
                    <a:pt x="5960393" y="1676361"/>
                  </a:cubicBezTo>
                  <a:cubicBezTo>
                    <a:pt x="3973595" y="1676361"/>
                    <a:pt x="1986798" y="1676361"/>
                    <a:pt x="0" y="1676361"/>
                  </a:cubicBezTo>
                  <a:cubicBezTo>
                    <a:pt x="0" y="1467695"/>
                    <a:pt x="0" y="1259028"/>
                    <a:pt x="0" y="1050362"/>
                  </a:cubicBezTo>
                  <a:lnTo>
                    <a:pt x="2980197" y="0"/>
                  </a:lnTo>
                  <a:cubicBezTo>
                    <a:pt x="3973595" y="350121"/>
                    <a:pt x="4966994" y="700242"/>
                    <a:pt x="5960393" y="1050362"/>
                  </a:cubicBezTo>
                  <a:close/>
                </a:path>
              </a:pathLst>
            </a:custGeom>
            <a:solidFill>
              <a:srgbClr val="F1945B"/>
            </a:solidFill>
          </p:spPr>
          <p:txBody>
            <a:bodyPr/>
            <a:lstStyle/>
            <a:p>
              <a:endParaRPr lang="en-GB"/>
            </a:p>
          </p:txBody>
        </p:sp>
        <p:sp>
          <p:nvSpPr>
            <p:cNvPr id="23" name="Freeform 6"/>
            <p:cNvSpPr/>
            <p:nvPr/>
          </p:nvSpPr>
          <p:spPr>
            <a:xfrm>
              <a:off x="0" y="0"/>
              <a:ext cx="5960393" cy="1676361"/>
            </a:xfrm>
            <a:custGeom>
              <a:avLst/>
              <a:gdLst/>
              <a:ahLst/>
              <a:cxnLst/>
              <a:rect l="l" t="t" r="r" b="b"/>
              <a:pathLst>
                <a:path w="5960393" h="1676361">
                  <a:moveTo>
                    <a:pt x="5960393" y="1050362"/>
                  </a:moveTo>
                  <a:cubicBezTo>
                    <a:pt x="5960393" y="1259028"/>
                    <a:pt x="5960393" y="1467695"/>
                    <a:pt x="5960393" y="1676361"/>
                  </a:cubicBezTo>
                  <a:cubicBezTo>
                    <a:pt x="3973595" y="1676361"/>
                    <a:pt x="1986798" y="1676361"/>
                    <a:pt x="0" y="1676361"/>
                  </a:cubicBezTo>
                  <a:cubicBezTo>
                    <a:pt x="0" y="1467695"/>
                    <a:pt x="0" y="1259028"/>
                    <a:pt x="0" y="1050362"/>
                  </a:cubicBezTo>
                  <a:lnTo>
                    <a:pt x="2980197" y="0"/>
                  </a:lnTo>
                  <a:cubicBezTo>
                    <a:pt x="3973595" y="350121"/>
                    <a:pt x="4966994" y="700242"/>
                    <a:pt x="5960393" y="1050362"/>
                  </a:cubicBezTo>
                  <a:close/>
                </a:path>
              </a:pathLst>
            </a:custGeom>
            <a:blipFill>
              <a:blip r:embed="rId7"/>
              <a:stretch>
                <a:fillRect t="-83532" b="-53356"/>
              </a:stretch>
            </a:blipFill>
          </p:spPr>
          <p:txBody>
            <a:bodyPr/>
            <a:lstStyle/>
            <a:p>
              <a:endParaRPr lang="en-GB"/>
            </a:p>
          </p:txBody>
        </p:sp>
      </p:grpSp>
      <p:sp>
        <p:nvSpPr>
          <p:cNvPr id="15" name="Rectangle 14"/>
          <p:cNvSpPr/>
          <p:nvPr/>
        </p:nvSpPr>
        <p:spPr>
          <a:xfrm>
            <a:off x="4800600" y="1181100"/>
            <a:ext cx="9669635" cy="523220"/>
          </a:xfrm>
          <a:prstGeom prst="rect">
            <a:avLst/>
          </a:prstGeom>
        </p:spPr>
        <p:txBody>
          <a:bodyPr wrap="none">
            <a:spAutoFit/>
          </a:bodyPr>
          <a:lstStyle/>
          <a:p>
            <a:r>
              <a:rPr lang="en-US" sz="2800" b="1" dirty="0">
                <a:latin typeface="Arial" panose="020B0604020202020204" pitchFamily="34" charset="0"/>
                <a:cs typeface="Arial" panose="020B0604020202020204" pitchFamily="34" charset="0"/>
              </a:rPr>
              <a:t>Introduction to teamwork - why is teamwork important?</a:t>
            </a:r>
            <a:endParaRPr lang="en-IN" sz="2800" b="1" dirty="0">
              <a:latin typeface="Arial" panose="020B0604020202020204" pitchFamily="34" charset="0"/>
              <a:cs typeface="Arial" panose="020B0604020202020204" pitchFamily="34" charset="0"/>
            </a:endParaRPr>
          </a:p>
        </p:txBody>
      </p:sp>
      <p:sp>
        <p:nvSpPr>
          <p:cNvPr id="16" name="Rectangle 15"/>
          <p:cNvSpPr/>
          <p:nvPr/>
        </p:nvSpPr>
        <p:spPr>
          <a:xfrm>
            <a:off x="3104578" y="3598174"/>
            <a:ext cx="10744200" cy="2308324"/>
          </a:xfrm>
          <a:prstGeom prst="rect">
            <a:avLst/>
          </a:prstGeom>
        </p:spPr>
        <p:txBody>
          <a:bodyPr wrap="square">
            <a:spAutoFit/>
          </a:bodyPr>
          <a:lstStyle/>
          <a:p>
            <a:pPr algn="just">
              <a:lnSpc>
                <a:spcPct val="150000"/>
              </a:lnSpc>
            </a:pPr>
            <a:r>
              <a:rPr lang="en-US" sz="2400" dirty="0">
                <a:latin typeface="Arial" panose="020B0604020202020204" pitchFamily="34" charset="0"/>
                <a:cs typeface="Arial" panose="020B0604020202020204" pitchFamily="34" charset="0"/>
              </a:rPr>
              <a:t>Teamwork is important as it allows individuals to explore a diverse set of skills and perspectives (Chen et al., 2024). </a:t>
            </a:r>
          </a:p>
          <a:p>
            <a:pPr algn="just">
              <a:lnSpc>
                <a:spcPct val="150000"/>
              </a:lnSpc>
            </a:pPr>
            <a:r>
              <a:rPr lang="en-US" sz="2400" dirty="0">
                <a:latin typeface="Arial" panose="020B0604020202020204" pitchFamily="34" charset="0"/>
                <a:cs typeface="Arial" panose="020B0604020202020204" pitchFamily="34" charset="0"/>
              </a:rPr>
              <a:t>The importance of teamwork determines problem solving, higher productivity rate with greater innovative outcome.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9E8EC"/>
        </a:solidFill>
        <a:effectLst/>
      </p:bgPr>
    </p:bg>
    <p:spTree>
      <p:nvGrpSpPr>
        <p:cNvPr id="1" name=""/>
        <p:cNvGrpSpPr/>
        <p:nvPr/>
      </p:nvGrpSpPr>
      <p:grpSpPr>
        <a:xfrm>
          <a:off x="0" y="0"/>
          <a:ext cx="0" cy="0"/>
          <a:chOff x="0" y="0"/>
          <a:chExt cx="0" cy="0"/>
        </a:xfrm>
      </p:grpSpPr>
      <p:sp>
        <p:nvSpPr>
          <p:cNvPr id="2" name="Freeform 2"/>
          <p:cNvSpPr/>
          <p:nvPr/>
        </p:nvSpPr>
        <p:spPr>
          <a:xfrm>
            <a:off x="0" y="8523105"/>
            <a:ext cx="6285357" cy="1791327"/>
          </a:xfrm>
          <a:custGeom>
            <a:avLst/>
            <a:gdLst/>
            <a:ahLst/>
            <a:cxnLst/>
            <a:rect l="l" t="t" r="r" b="b"/>
            <a:pathLst>
              <a:path w="6285357" h="1791327">
                <a:moveTo>
                  <a:pt x="0" y="0"/>
                </a:moveTo>
                <a:lnTo>
                  <a:pt x="6285357" y="0"/>
                </a:lnTo>
                <a:lnTo>
                  <a:pt x="6285357" y="1791327"/>
                </a:lnTo>
                <a:lnTo>
                  <a:pt x="0" y="17913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flipH="1">
            <a:off x="12002643" y="8523105"/>
            <a:ext cx="6285357" cy="1791327"/>
          </a:xfrm>
          <a:custGeom>
            <a:avLst/>
            <a:gdLst/>
            <a:ahLst/>
            <a:cxnLst/>
            <a:rect l="l" t="t" r="r" b="b"/>
            <a:pathLst>
              <a:path w="6285357" h="1791327">
                <a:moveTo>
                  <a:pt x="6285357" y="0"/>
                </a:moveTo>
                <a:lnTo>
                  <a:pt x="0" y="0"/>
                </a:lnTo>
                <a:lnTo>
                  <a:pt x="0" y="1791327"/>
                </a:lnTo>
                <a:lnTo>
                  <a:pt x="6285357" y="1791327"/>
                </a:lnTo>
                <a:lnTo>
                  <a:pt x="6285357"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a:grpSpLocks noChangeAspect="1"/>
          </p:cNvGrpSpPr>
          <p:nvPr/>
        </p:nvGrpSpPr>
        <p:grpSpPr>
          <a:xfrm>
            <a:off x="2561480" y="6620874"/>
            <a:ext cx="13035114" cy="3666126"/>
            <a:chOff x="0" y="0"/>
            <a:chExt cx="5960393" cy="1676361"/>
          </a:xfrm>
        </p:grpSpPr>
        <p:sp>
          <p:nvSpPr>
            <p:cNvPr id="5" name="Freeform 5"/>
            <p:cNvSpPr/>
            <p:nvPr/>
          </p:nvSpPr>
          <p:spPr>
            <a:xfrm>
              <a:off x="0" y="0"/>
              <a:ext cx="5960393" cy="1676361"/>
            </a:xfrm>
            <a:custGeom>
              <a:avLst/>
              <a:gdLst/>
              <a:ahLst/>
              <a:cxnLst/>
              <a:rect l="l" t="t" r="r" b="b"/>
              <a:pathLst>
                <a:path w="5960393" h="1676361">
                  <a:moveTo>
                    <a:pt x="5960393" y="1050362"/>
                  </a:moveTo>
                  <a:cubicBezTo>
                    <a:pt x="5960393" y="1259028"/>
                    <a:pt x="5960393" y="1467695"/>
                    <a:pt x="5960393" y="1676361"/>
                  </a:cubicBezTo>
                  <a:cubicBezTo>
                    <a:pt x="3973595" y="1676361"/>
                    <a:pt x="1986798" y="1676361"/>
                    <a:pt x="0" y="1676361"/>
                  </a:cubicBezTo>
                  <a:cubicBezTo>
                    <a:pt x="0" y="1467695"/>
                    <a:pt x="0" y="1259028"/>
                    <a:pt x="0" y="1050362"/>
                  </a:cubicBezTo>
                  <a:lnTo>
                    <a:pt x="2980197" y="0"/>
                  </a:lnTo>
                  <a:cubicBezTo>
                    <a:pt x="3973595" y="350121"/>
                    <a:pt x="4966994" y="700242"/>
                    <a:pt x="5960393" y="1050362"/>
                  </a:cubicBezTo>
                  <a:close/>
                </a:path>
              </a:pathLst>
            </a:custGeom>
            <a:solidFill>
              <a:srgbClr val="F1945B"/>
            </a:solidFill>
          </p:spPr>
          <p:txBody>
            <a:bodyPr/>
            <a:lstStyle/>
            <a:p>
              <a:endParaRPr lang="en-GB"/>
            </a:p>
          </p:txBody>
        </p:sp>
        <p:sp>
          <p:nvSpPr>
            <p:cNvPr id="6" name="Freeform 6"/>
            <p:cNvSpPr/>
            <p:nvPr/>
          </p:nvSpPr>
          <p:spPr>
            <a:xfrm>
              <a:off x="0" y="0"/>
              <a:ext cx="5960393" cy="1676361"/>
            </a:xfrm>
            <a:custGeom>
              <a:avLst/>
              <a:gdLst/>
              <a:ahLst/>
              <a:cxnLst/>
              <a:rect l="l" t="t" r="r" b="b"/>
              <a:pathLst>
                <a:path w="5960393" h="1676361">
                  <a:moveTo>
                    <a:pt x="5960393" y="1050362"/>
                  </a:moveTo>
                  <a:cubicBezTo>
                    <a:pt x="5960393" y="1259028"/>
                    <a:pt x="5960393" y="1467695"/>
                    <a:pt x="5960393" y="1676361"/>
                  </a:cubicBezTo>
                  <a:cubicBezTo>
                    <a:pt x="3973595" y="1676361"/>
                    <a:pt x="1986798" y="1676361"/>
                    <a:pt x="0" y="1676361"/>
                  </a:cubicBezTo>
                  <a:cubicBezTo>
                    <a:pt x="0" y="1467695"/>
                    <a:pt x="0" y="1259028"/>
                    <a:pt x="0" y="1050362"/>
                  </a:cubicBezTo>
                  <a:lnTo>
                    <a:pt x="2980197" y="0"/>
                  </a:lnTo>
                  <a:cubicBezTo>
                    <a:pt x="3973595" y="350121"/>
                    <a:pt x="4966994" y="700242"/>
                    <a:pt x="5960393" y="1050362"/>
                  </a:cubicBezTo>
                  <a:close/>
                </a:path>
              </a:pathLst>
            </a:custGeom>
            <a:blipFill>
              <a:blip r:embed="rId5"/>
              <a:stretch>
                <a:fillRect t="-83532" b="-53356"/>
              </a:stretch>
            </a:blipFill>
          </p:spPr>
          <p:txBody>
            <a:bodyPr/>
            <a:lstStyle/>
            <a:p>
              <a:endParaRPr lang="en-GB"/>
            </a:p>
          </p:txBody>
        </p:sp>
      </p:grpSp>
      <p:grpSp>
        <p:nvGrpSpPr>
          <p:cNvPr id="7" name="Group 7"/>
          <p:cNvGrpSpPr/>
          <p:nvPr/>
        </p:nvGrpSpPr>
        <p:grpSpPr>
          <a:xfrm>
            <a:off x="13932002" y="3457518"/>
            <a:ext cx="4355998" cy="435599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4B824E">
                <a:alpha val="9804"/>
              </a:srgbClr>
            </a:solidFill>
          </p:spPr>
          <p:txBody>
            <a:bodyPr/>
            <a:lstStyle/>
            <a:p>
              <a:endParaRPr lang="en-GB"/>
            </a:p>
          </p:txBody>
        </p:sp>
        <p:sp>
          <p:nvSpPr>
            <p:cNvPr id="9" name="TextBox 9"/>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0" name="Group 10"/>
          <p:cNvGrpSpPr/>
          <p:nvPr/>
        </p:nvGrpSpPr>
        <p:grpSpPr>
          <a:xfrm>
            <a:off x="0" y="3466812"/>
            <a:ext cx="4355998" cy="435599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4B824E">
                <a:alpha val="9804"/>
              </a:srgbClr>
            </a:solidFill>
          </p:spPr>
          <p:txBody>
            <a:bodyPr/>
            <a:lstStyle/>
            <a:p>
              <a:endParaRPr lang="en-GB"/>
            </a:p>
          </p:txBody>
        </p:sp>
        <p:sp>
          <p:nvSpPr>
            <p:cNvPr id="12" name="TextBox 12"/>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3" name="Group 13"/>
          <p:cNvGrpSpPr/>
          <p:nvPr/>
        </p:nvGrpSpPr>
        <p:grpSpPr>
          <a:xfrm>
            <a:off x="1292183" y="2280065"/>
            <a:ext cx="2373496" cy="237349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224B8D">
                <a:alpha val="9804"/>
              </a:srgbClr>
            </a:solidFill>
          </p:spPr>
          <p:txBody>
            <a:bodyPr/>
            <a:lstStyle/>
            <a:p>
              <a:endParaRPr lang="en-GB"/>
            </a:p>
          </p:txBody>
        </p:sp>
        <p:sp>
          <p:nvSpPr>
            <p:cNvPr id="15" name="TextBox 15"/>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6" name="Group 16"/>
          <p:cNvGrpSpPr/>
          <p:nvPr/>
        </p:nvGrpSpPr>
        <p:grpSpPr>
          <a:xfrm>
            <a:off x="14464274" y="2270770"/>
            <a:ext cx="2373496" cy="2373496"/>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224B8D">
                <a:alpha val="9804"/>
              </a:srgbClr>
            </a:solidFill>
          </p:spPr>
          <p:txBody>
            <a:bodyPr/>
            <a:lstStyle/>
            <a:p>
              <a:endParaRPr lang="en-GB"/>
            </a:p>
          </p:txBody>
        </p:sp>
        <p:sp>
          <p:nvSpPr>
            <p:cNvPr id="18" name="TextBox 18"/>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9" name="Group 19"/>
          <p:cNvGrpSpPr/>
          <p:nvPr/>
        </p:nvGrpSpPr>
        <p:grpSpPr>
          <a:xfrm>
            <a:off x="694197" y="7074954"/>
            <a:ext cx="1024823" cy="102482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61E25">
                <a:alpha val="9804"/>
              </a:srgbClr>
            </a:solidFill>
          </p:spPr>
          <p:txBody>
            <a:bodyPr/>
            <a:lstStyle/>
            <a:p>
              <a:endParaRPr lang="en-GB"/>
            </a:p>
          </p:txBody>
        </p:sp>
        <p:sp>
          <p:nvSpPr>
            <p:cNvPr id="21" name="TextBox 21"/>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22" name="Group 22"/>
          <p:cNvGrpSpPr/>
          <p:nvPr/>
        </p:nvGrpSpPr>
        <p:grpSpPr>
          <a:xfrm>
            <a:off x="14109911" y="7074954"/>
            <a:ext cx="1024823" cy="1024823"/>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61E25">
                <a:alpha val="9804"/>
              </a:srgbClr>
            </a:solidFill>
          </p:spPr>
          <p:txBody>
            <a:bodyPr/>
            <a:lstStyle/>
            <a:p>
              <a:endParaRPr lang="en-GB"/>
            </a:p>
          </p:txBody>
        </p:sp>
        <p:sp>
          <p:nvSpPr>
            <p:cNvPr id="24" name="TextBox 24"/>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sp>
        <p:nvSpPr>
          <p:cNvPr id="28" name="Rectangle 27"/>
          <p:cNvSpPr/>
          <p:nvPr/>
        </p:nvSpPr>
        <p:spPr>
          <a:xfrm>
            <a:off x="6477984" y="1181100"/>
            <a:ext cx="5702202" cy="523220"/>
          </a:xfrm>
          <a:prstGeom prst="rect">
            <a:avLst/>
          </a:prstGeom>
        </p:spPr>
        <p:txBody>
          <a:bodyPr wrap="none">
            <a:spAutoFit/>
          </a:bodyPr>
          <a:lstStyle/>
          <a:p>
            <a:r>
              <a:rPr lang="en-US" sz="2800" b="1" dirty="0">
                <a:latin typeface="Arial" panose="020B0604020202020204" pitchFamily="34" charset="0"/>
                <a:cs typeface="Arial" panose="020B0604020202020204" pitchFamily="34" charset="0"/>
              </a:rPr>
              <a:t>What makes a successful team?</a:t>
            </a:r>
            <a:endParaRPr lang="en-IN" sz="2800" b="1" dirty="0">
              <a:latin typeface="Arial" panose="020B0604020202020204" pitchFamily="34" charset="0"/>
              <a:cs typeface="Arial" panose="020B0604020202020204" pitchFamily="34" charset="0"/>
            </a:endParaRPr>
          </a:p>
        </p:txBody>
      </p:sp>
      <p:sp>
        <p:nvSpPr>
          <p:cNvPr id="29" name="Rectangle 28"/>
          <p:cNvSpPr/>
          <p:nvPr/>
        </p:nvSpPr>
        <p:spPr>
          <a:xfrm>
            <a:off x="1542878" y="3157321"/>
            <a:ext cx="9144000" cy="2793842"/>
          </a:xfrm>
          <a:prstGeom prst="rect">
            <a:avLst/>
          </a:prstGeom>
        </p:spPr>
        <p:txBody>
          <a:bodyPr>
            <a:spAutoFit/>
          </a:bodyPr>
          <a:lstStyle/>
          <a:p>
            <a:pPr algn="just">
              <a:lnSpc>
                <a:spcPct val="150000"/>
              </a:lnSpc>
            </a:pPr>
            <a:r>
              <a:rPr lang="en-US" sz="2400" dirty="0">
                <a:latin typeface="Arial" panose="020B0604020202020204" pitchFamily="34" charset="0"/>
                <a:cs typeface="Arial" panose="020B0604020202020204" pitchFamily="34" charset="0"/>
              </a:rPr>
              <a:t>Functionality of a successful team is based on communication, mutual trust, and sense of belonging. </a:t>
            </a:r>
          </a:p>
          <a:p>
            <a:pPr algn="just">
              <a:lnSpc>
                <a:spcPct val="150000"/>
              </a:lnSpc>
            </a:pPr>
            <a:r>
              <a:rPr lang="en-US" sz="2400" dirty="0">
                <a:latin typeface="Arial" panose="020B0604020202020204" pitchFamily="34" charset="0"/>
                <a:cs typeface="Arial" panose="020B0604020202020204" pitchFamily="34" charset="0"/>
              </a:rPr>
              <a:t>Inclusion of effective leadership, communication, setting goals and objectives works as the foundational structure of an effective team (</a:t>
            </a:r>
            <a:r>
              <a:rPr lang="en-US" sz="2400" dirty="0" err="1">
                <a:latin typeface="Arial" panose="020B0604020202020204" pitchFamily="34" charset="0"/>
                <a:cs typeface="Arial" panose="020B0604020202020204" pitchFamily="34" charset="0"/>
              </a:rPr>
              <a:t>Drigas</a:t>
            </a:r>
            <a:r>
              <a:rPr lang="en-US" sz="2400" dirty="0">
                <a:latin typeface="Arial" panose="020B0604020202020204" pitchFamily="34" charset="0"/>
                <a:cs typeface="Arial" panose="020B0604020202020204" pitchFamily="34" charset="0"/>
              </a:rPr>
              <a:t> et al., 2023). </a:t>
            </a:r>
          </a:p>
        </p:txBody>
      </p:sp>
      <p:pic>
        <p:nvPicPr>
          <p:cNvPr id="30" name="Picture 2" descr="Steps to Building an Effective Tea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081150" y="3144820"/>
            <a:ext cx="5582137" cy="318979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9E8EC"/>
        </a:solidFill>
        <a:effectLst/>
      </p:bgPr>
    </p:bg>
    <p:spTree>
      <p:nvGrpSpPr>
        <p:cNvPr id="1" name=""/>
        <p:cNvGrpSpPr/>
        <p:nvPr/>
      </p:nvGrpSpPr>
      <p:grpSpPr>
        <a:xfrm>
          <a:off x="0" y="0"/>
          <a:ext cx="0" cy="0"/>
          <a:chOff x="0" y="0"/>
          <a:chExt cx="0" cy="0"/>
        </a:xfrm>
      </p:grpSpPr>
      <p:sp>
        <p:nvSpPr>
          <p:cNvPr id="2" name="Freeform 2"/>
          <p:cNvSpPr/>
          <p:nvPr/>
        </p:nvSpPr>
        <p:spPr>
          <a:xfrm flipH="1">
            <a:off x="12002643" y="8523105"/>
            <a:ext cx="6285357" cy="1791327"/>
          </a:xfrm>
          <a:custGeom>
            <a:avLst/>
            <a:gdLst/>
            <a:ahLst/>
            <a:cxnLst/>
            <a:rect l="l" t="t" r="r" b="b"/>
            <a:pathLst>
              <a:path w="6285357" h="1791327">
                <a:moveTo>
                  <a:pt x="6285357" y="0"/>
                </a:moveTo>
                <a:lnTo>
                  <a:pt x="0" y="0"/>
                </a:lnTo>
                <a:lnTo>
                  <a:pt x="0" y="1791327"/>
                </a:lnTo>
                <a:lnTo>
                  <a:pt x="6285357" y="1791327"/>
                </a:lnTo>
                <a:lnTo>
                  <a:pt x="6285357"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13932002" y="95517"/>
            <a:ext cx="4355998" cy="4355998"/>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4B824E">
                <a:alpha val="9804"/>
              </a:srgbClr>
            </a:solidFill>
          </p:spPr>
          <p:txBody>
            <a:bodyPr/>
            <a:lstStyle/>
            <a:p>
              <a:endParaRPr lang="en-GB"/>
            </a:p>
          </p:txBody>
        </p:sp>
        <p:sp>
          <p:nvSpPr>
            <p:cNvPr id="5" name="TextBox 5"/>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6" name="Group 6"/>
          <p:cNvGrpSpPr/>
          <p:nvPr/>
        </p:nvGrpSpPr>
        <p:grpSpPr>
          <a:xfrm>
            <a:off x="12745255" y="2770004"/>
            <a:ext cx="2373496" cy="2373496"/>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224B8D">
                <a:alpha val="9804"/>
              </a:srgbClr>
            </a:solidFill>
          </p:spPr>
          <p:txBody>
            <a:bodyPr/>
            <a:lstStyle/>
            <a:p>
              <a:endParaRPr lang="en-GB"/>
            </a:p>
          </p:txBody>
        </p:sp>
        <p:sp>
          <p:nvSpPr>
            <p:cNvPr id="8" name="TextBox 8"/>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9" name="Group 9"/>
          <p:cNvGrpSpPr/>
          <p:nvPr/>
        </p:nvGrpSpPr>
        <p:grpSpPr>
          <a:xfrm>
            <a:off x="16209814" y="1845162"/>
            <a:ext cx="1024823" cy="102482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61E25">
                <a:alpha val="9804"/>
              </a:srgbClr>
            </a:solidFill>
          </p:spPr>
          <p:txBody>
            <a:bodyPr/>
            <a:lstStyle/>
            <a:p>
              <a:endParaRPr lang="en-GB"/>
            </a:p>
          </p:txBody>
        </p:sp>
        <p:sp>
          <p:nvSpPr>
            <p:cNvPr id="11" name="TextBox 11"/>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sp>
        <p:nvSpPr>
          <p:cNvPr id="15" name="Rectangle 14"/>
          <p:cNvSpPr/>
          <p:nvPr/>
        </p:nvSpPr>
        <p:spPr>
          <a:xfrm>
            <a:off x="7689127" y="1165017"/>
            <a:ext cx="3283271" cy="523220"/>
          </a:xfrm>
          <a:prstGeom prst="rect">
            <a:avLst/>
          </a:prstGeom>
        </p:spPr>
        <p:txBody>
          <a:bodyPr wrap="none">
            <a:spAutoFit/>
          </a:bodyPr>
          <a:lstStyle/>
          <a:p>
            <a:r>
              <a:rPr lang="en-US" sz="2800" b="1" dirty="0">
                <a:latin typeface="Arial" panose="020B0604020202020204" pitchFamily="34" charset="0"/>
                <a:cs typeface="Arial" panose="020B0604020202020204" pitchFamily="34" charset="0"/>
              </a:rPr>
              <a:t>Relevant Theories</a:t>
            </a:r>
            <a:endParaRPr lang="en-IN" sz="2800" b="1" dirty="0">
              <a:latin typeface="Arial" panose="020B0604020202020204" pitchFamily="34" charset="0"/>
              <a:cs typeface="Arial" panose="020B0604020202020204" pitchFamily="34" charset="0"/>
            </a:endParaRPr>
          </a:p>
        </p:txBody>
      </p:sp>
      <p:sp>
        <p:nvSpPr>
          <p:cNvPr id="16" name="Rectangle 15"/>
          <p:cNvSpPr/>
          <p:nvPr/>
        </p:nvSpPr>
        <p:spPr>
          <a:xfrm>
            <a:off x="1483778" y="2314858"/>
            <a:ext cx="8077602" cy="7294305"/>
          </a:xfrm>
          <a:prstGeom prst="rect">
            <a:avLst/>
          </a:prstGeom>
        </p:spPr>
        <p:txBody>
          <a:bodyPr wrap="square">
            <a:spAutoFit/>
          </a:bodyPr>
          <a:lstStyle/>
          <a:p>
            <a:pPr algn="just">
              <a:lnSpc>
                <a:spcPct val="150000"/>
              </a:lnSpc>
              <a:spcAft>
                <a:spcPts val="0"/>
              </a:spcAft>
            </a:pPr>
            <a:r>
              <a:rPr lang="en-GB" sz="2400" b="1" i="1" dirty="0">
                <a:latin typeface="Arial" panose="020B0604020202020204" pitchFamily="34" charset="0"/>
                <a:ea typeface="Arial" panose="020B0604020202020204" pitchFamily="34" charset="0"/>
              </a:rPr>
              <a:t>Belbin's Team Role Theory: </a:t>
            </a:r>
            <a:r>
              <a:rPr lang="en-GB" sz="2400" dirty="0">
                <a:latin typeface="Arial" panose="020B0604020202020204" pitchFamily="34" charset="0"/>
                <a:ea typeface="Arial" panose="020B0604020202020204" pitchFamily="34" charset="0"/>
              </a:rPr>
              <a:t>The theory talks about identification of behavioural roles within a team based on behavioural attributes (</a:t>
            </a:r>
            <a:r>
              <a:rPr lang="en-GB" sz="2400" dirty="0">
                <a:solidFill>
                  <a:srgbClr val="222222"/>
                </a:solidFill>
                <a:latin typeface="Arial" panose="020B0604020202020204" pitchFamily="34" charset="0"/>
                <a:ea typeface="Arial" panose="020B0604020202020204" pitchFamily="34" charset="0"/>
              </a:rPr>
              <a:t>Turner, 2025</a:t>
            </a:r>
            <a:r>
              <a:rPr lang="en-GB" sz="2400" dirty="0">
                <a:latin typeface="Arial" panose="020B0604020202020204" pitchFamily="34" charset="0"/>
                <a:ea typeface="Arial" panose="020B0604020202020204" pitchFamily="34" charset="0"/>
              </a:rPr>
              <a:t>). </a:t>
            </a:r>
            <a:endParaRPr lang="en-IN" sz="2400" dirty="0">
              <a:latin typeface="Arial" panose="020B0604020202020204" pitchFamily="34" charset="0"/>
              <a:ea typeface="Arial" panose="020B0604020202020204" pitchFamily="34" charset="0"/>
            </a:endParaRPr>
          </a:p>
          <a:p>
            <a:pPr algn="just">
              <a:lnSpc>
                <a:spcPct val="150000"/>
              </a:lnSpc>
              <a:spcAft>
                <a:spcPts val="0"/>
              </a:spcAft>
            </a:pPr>
            <a:r>
              <a:rPr lang="en-GB" sz="2400" b="1" i="1" dirty="0" err="1">
                <a:latin typeface="Arial" panose="020B0604020202020204" pitchFamily="34" charset="0"/>
                <a:ea typeface="Arial" panose="020B0604020202020204" pitchFamily="34" charset="0"/>
              </a:rPr>
              <a:t>Tuckman's</a:t>
            </a:r>
            <a:r>
              <a:rPr lang="en-GB" sz="2400" b="1" i="1" dirty="0">
                <a:latin typeface="Arial" panose="020B0604020202020204" pitchFamily="34" charset="0"/>
                <a:ea typeface="Arial" panose="020B0604020202020204" pitchFamily="34" charset="0"/>
              </a:rPr>
              <a:t> Group Development Theory:</a:t>
            </a:r>
            <a:r>
              <a:rPr lang="en-GB" sz="2400" dirty="0">
                <a:latin typeface="Arial" panose="020B0604020202020204" pitchFamily="34" charset="0"/>
                <a:ea typeface="Arial" panose="020B0604020202020204" pitchFamily="34" charset="0"/>
              </a:rPr>
              <a:t> The theory talks about five stages, which are forming, storming, and norming, performing and adjourning for the evolution of group members resulting in high performance (</a:t>
            </a:r>
            <a:r>
              <a:rPr lang="en-GB" sz="2400" dirty="0" err="1">
                <a:solidFill>
                  <a:srgbClr val="222222"/>
                </a:solidFill>
                <a:latin typeface="Arial" panose="020B0604020202020204" pitchFamily="34" charset="0"/>
                <a:ea typeface="Arial" panose="020B0604020202020204" pitchFamily="34" charset="0"/>
              </a:rPr>
              <a:t>Göçen</a:t>
            </a:r>
            <a:r>
              <a:rPr lang="en-GB" sz="2400" dirty="0">
                <a:solidFill>
                  <a:srgbClr val="222222"/>
                </a:solidFill>
                <a:latin typeface="Arial" panose="020B0604020202020204" pitchFamily="34" charset="0"/>
                <a:ea typeface="Arial" panose="020B0604020202020204" pitchFamily="34" charset="0"/>
              </a:rPr>
              <a:t> </a:t>
            </a:r>
            <a:r>
              <a:rPr lang="en-GB" sz="2400" i="1" dirty="0">
                <a:solidFill>
                  <a:srgbClr val="222222"/>
                </a:solidFill>
                <a:latin typeface="Arial" panose="020B0604020202020204" pitchFamily="34" charset="0"/>
                <a:ea typeface="Arial" panose="020B0604020202020204" pitchFamily="34" charset="0"/>
              </a:rPr>
              <a:t>et al.,</a:t>
            </a:r>
            <a:r>
              <a:rPr lang="en-GB" sz="2400" dirty="0">
                <a:solidFill>
                  <a:srgbClr val="222222"/>
                </a:solidFill>
                <a:latin typeface="Arial" panose="020B0604020202020204" pitchFamily="34" charset="0"/>
                <a:ea typeface="Arial" panose="020B0604020202020204" pitchFamily="34" charset="0"/>
              </a:rPr>
              <a:t> 2025</a:t>
            </a:r>
            <a:r>
              <a:rPr lang="en-GB" sz="2400" dirty="0">
                <a:latin typeface="Arial" panose="020B0604020202020204" pitchFamily="34" charset="0"/>
                <a:ea typeface="Arial" panose="020B0604020202020204" pitchFamily="34" charset="0"/>
              </a:rPr>
              <a:t>). </a:t>
            </a:r>
            <a:endParaRPr lang="en-IN" sz="2400" dirty="0">
              <a:latin typeface="Arial" panose="020B0604020202020204" pitchFamily="34" charset="0"/>
              <a:ea typeface="Arial" panose="020B0604020202020204" pitchFamily="34" charset="0"/>
            </a:endParaRPr>
          </a:p>
          <a:p>
            <a:pPr algn="just">
              <a:lnSpc>
                <a:spcPct val="150000"/>
              </a:lnSpc>
              <a:spcAft>
                <a:spcPts val="0"/>
              </a:spcAft>
            </a:pPr>
            <a:r>
              <a:rPr lang="en-GB" sz="2400" b="1" i="1" dirty="0">
                <a:latin typeface="Arial" panose="020B0604020202020204" pitchFamily="34" charset="0"/>
                <a:ea typeface="Arial" panose="020B0604020202020204" pitchFamily="34" charset="0"/>
              </a:rPr>
              <a:t>Thomas </a:t>
            </a:r>
            <a:r>
              <a:rPr lang="en-GB" sz="2400" b="1" i="1" dirty="0" err="1">
                <a:latin typeface="Arial" panose="020B0604020202020204" pitchFamily="34" charset="0"/>
                <a:ea typeface="Arial" panose="020B0604020202020204" pitchFamily="34" charset="0"/>
              </a:rPr>
              <a:t>Kilmann</a:t>
            </a:r>
            <a:r>
              <a:rPr lang="en-GB" sz="2400" b="1" i="1" dirty="0">
                <a:latin typeface="Arial" panose="020B0604020202020204" pitchFamily="34" charset="0"/>
                <a:ea typeface="Arial" panose="020B0604020202020204" pitchFamily="34" charset="0"/>
              </a:rPr>
              <a:t> Conflict Management Model:</a:t>
            </a:r>
            <a:r>
              <a:rPr lang="en-GB" sz="2400" dirty="0">
                <a:latin typeface="Arial" panose="020B0604020202020204" pitchFamily="34" charset="0"/>
                <a:ea typeface="Arial" panose="020B0604020202020204" pitchFamily="34" charset="0"/>
              </a:rPr>
              <a:t> The theory talks about assertiveness and cooperativeness for five modes competing, collaborating, compromising, avoiding, and accommodating (</a:t>
            </a:r>
            <a:r>
              <a:rPr lang="en-GB" sz="2400" dirty="0">
                <a:solidFill>
                  <a:srgbClr val="222222"/>
                </a:solidFill>
                <a:latin typeface="Arial" panose="020B0604020202020204" pitchFamily="34" charset="0"/>
                <a:ea typeface="Arial" panose="020B0604020202020204" pitchFamily="34" charset="0"/>
              </a:rPr>
              <a:t>Al </a:t>
            </a:r>
            <a:r>
              <a:rPr lang="en-GB" sz="2400" dirty="0" err="1">
                <a:solidFill>
                  <a:srgbClr val="222222"/>
                </a:solidFill>
                <a:latin typeface="Arial" panose="020B0604020202020204" pitchFamily="34" charset="0"/>
                <a:ea typeface="Arial" panose="020B0604020202020204" pitchFamily="34" charset="0"/>
              </a:rPr>
              <a:t>Kabbani</a:t>
            </a:r>
            <a:r>
              <a:rPr lang="en-GB" sz="2400" dirty="0">
                <a:solidFill>
                  <a:srgbClr val="222222"/>
                </a:solidFill>
                <a:latin typeface="Arial" panose="020B0604020202020204" pitchFamily="34" charset="0"/>
                <a:ea typeface="Arial" panose="020B0604020202020204" pitchFamily="34" charset="0"/>
              </a:rPr>
              <a:t> and </a:t>
            </a:r>
            <a:r>
              <a:rPr lang="en-GB" sz="2400" dirty="0" err="1">
                <a:solidFill>
                  <a:srgbClr val="222222"/>
                </a:solidFill>
                <a:latin typeface="Arial" panose="020B0604020202020204" pitchFamily="34" charset="0"/>
                <a:ea typeface="Arial" panose="020B0604020202020204" pitchFamily="34" charset="0"/>
              </a:rPr>
              <a:t>Dalati</a:t>
            </a:r>
            <a:r>
              <a:rPr lang="en-GB" sz="2400" dirty="0">
                <a:solidFill>
                  <a:srgbClr val="222222"/>
                </a:solidFill>
                <a:latin typeface="Arial" panose="020B0604020202020204" pitchFamily="34" charset="0"/>
                <a:ea typeface="Arial" panose="020B0604020202020204" pitchFamily="34" charset="0"/>
              </a:rPr>
              <a:t>, 2025</a:t>
            </a:r>
            <a:r>
              <a:rPr lang="en-GB" sz="2400" dirty="0">
                <a:latin typeface="Arial" panose="020B0604020202020204" pitchFamily="34" charset="0"/>
                <a:ea typeface="Arial" panose="020B0604020202020204" pitchFamily="34" charset="0"/>
              </a:rPr>
              <a:t>). </a:t>
            </a:r>
            <a:endParaRPr lang="en-IN" sz="2400" dirty="0">
              <a:effectLst/>
              <a:latin typeface="Arial" panose="020B0604020202020204" pitchFamily="34" charset="0"/>
              <a:ea typeface="Arial" panose="020B0604020202020204" pitchFamily="34" charset="0"/>
            </a:endParaRPr>
          </a:p>
        </p:txBody>
      </p:sp>
      <p:pic>
        <p:nvPicPr>
          <p:cNvPr id="18" name="Picture 2" descr="Stages of Group Development - The Common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00190" y="3702828"/>
            <a:ext cx="7063623" cy="42868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9E8EC"/>
        </a:solidFill>
        <a:effectLst/>
      </p:bgPr>
    </p:bg>
    <p:spTree>
      <p:nvGrpSpPr>
        <p:cNvPr id="1" name=""/>
        <p:cNvGrpSpPr/>
        <p:nvPr/>
      </p:nvGrpSpPr>
      <p:grpSpPr>
        <a:xfrm>
          <a:off x="0" y="0"/>
          <a:ext cx="0" cy="0"/>
          <a:chOff x="0" y="0"/>
          <a:chExt cx="0" cy="0"/>
        </a:xfrm>
      </p:grpSpPr>
      <p:grpSp>
        <p:nvGrpSpPr>
          <p:cNvPr id="2" name="Group 2"/>
          <p:cNvGrpSpPr/>
          <p:nvPr/>
        </p:nvGrpSpPr>
        <p:grpSpPr>
          <a:xfrm>
            <a:off x="11353800" y="7962899"/>
            <a:ext cx="6901543" cy="2329543"/>
            <a:chOff x="0" y="0"/>
            <a:chExt cx="972050" cy="293437"/>
          </a:xfrm>
        </p:grpSpPr>
        <p:sp>
          <p:nvSpPr>
            <p:cNvPr id="3" name="Freeform 3"/>
            <p:cNvSpPr/>
            <p:nvPr/>
          </p:nvSpPr>
          <p:spPr>
            <a:xfrm>
              <a:off x="0" y="0"/>
              <a:ext cx="972050" cy="293437"/>
            </a:xfrm>
            <a:custGeom>
              <a:avLst/>
              <a:gdLst/>
              <a:ahLst/>
              <a:cxnLst/>
              <a:rect l="l" t="t" r="r" b="b"/>
              <a:pathLst>
                <a:path w="972050" h="293437">
                  <a:moveTo>
                    <a:pt x="203200" y="293437"/>
                  </a:moveTo>
                  <a:lnTo>
                    <a:pt x="768850" y="293437"/>
                  </a:lnTo>
                  <a:lnTo>
                    <a:pt x="972050" y="0"/>
                  </a:lnTo>
                  <a:lnTo>
                    <a:pt x="0" y="0"/>
                  </a:lnTo>
                  <a:lnTo>
                    <a:pt x="203200" y="293437"/>
                  </a:lnTo>
                  <a:close/>
                </a:path>
              </a:pathLst>
            </a:custGeom>
            <a:blipFill>
              <a:blip r:embed="rId3"/>
              <a:stretch>
                <a:fillRect t="-132172" b="-16275"/>
              </a:stretch>
            </a:blipFill>
          </p:spPr>
          <p:txBody>
            <a:bodyPr/>
            <a:lstStyle/>
            <a:p>
              <a:endParaRPr lang="en-GB"/>
            </a:p>
          </p:txBody>
        </p:sp>
      </p:grpSp>
      <p:sp>
        <p:nvSpPr>
          <p:cNvPr id="5" name="Freeform 5"/>
          <p:cNvSpPr/>
          <p:nvPr/>
        </p:nvSpPr>
        <p:spPr>
          <a:xfrm>
            <a:off x="14406946" y="301201"/>
            <a:ext cx="3848397" cy="2304228"/>
          </a:xfrm>
          <a:custGeom>
            <a:avLst/>
            <a:gdLst/>
            <a:ahLst/>
            <a:cxnLst/>
            <a:rect l="l" t="t" r="r" b="b"/>
            <a:pathLst>
              <a:path w="3848397" h="2304228">
                <a:moveTo>
                  <a:pt x="0" y="0"/>
                </a:moveTo>
                <a:lnTo>
                  <a:pt x="3848397" y="0"/>
                </a:lnTo>
                <a:lnTo>
                  <a:pt x="3848397" y="2304228"/>
                </a:lnTo>
                <a:lnTo>
                  <a:pt x="0" y="230422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6" name="Group 6"/>
          <p:cNvGrpSpPr/>
          <p:nvPr/>
        </p:nvGrpSpPr>
        <p:grpSpPr>
          <a:xfrm>
            <a:off x="162340" y="7277100"/>
            <a:ext cx="3226505" cy="2803398"/>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4B824E">
                <a:alpha val="9804"/>
              </a:srgbClr>
            </a:solidFill>
          </p:spPr>
          <p:txBody>
            <a:bodyPr/>
            <a:lstStyle/>
            <a:p>
              <a:endParaRPr lang="en-GB"/>
            </a:p>
          </p:txBody>
        </p:sp>
        <p:sp>
          <p:nvSpPr>
            <p:cNvPr id="8" name="TextBox 8"/>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9" name="Group 9"/>
          <p:cNvGrpSpPr/>
          <p:nvPr/>
        </p:nvGrpSpPr>
        <p:grpSpPr>
          <a:xfrm>
            <a:off x="3796789" y="8161639"/>
            <a:ext cx="2373496" cy="237349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224B8D">
                <a:alpha val="9804"/>
              </a:srgbClr>
            </a:solidFill>
          </p:spPr>
          <p:txBody>
            <a:bodyPr/>
            <a:lstStyle/>
            <a:p>
              <a:endParaRPr lang="en-GB"/>
            </a:p>
          </p:txBody>
        </p:sp>
        <p:sp>
          <p:nvSpPr>
            <p:cNvPr id="11" name="TextBox 11"/>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sp>
        <p:nvSpPr>
          <p:cNvPr id="13" name="Rectangle 12"/>
          <p:cNvSpPr/>
          <p:nvPr/>
        </p:nvSpPr>
        <p:spPr>
          <a:xfrm>
            <a:off x="5813377" y="1191705"/>
            <a:ext cx="6707862" cy="523220"/>
          </a:xfrm>
          <a:prstGeom prst="rect">
            <a:avLst/>
          </a:prstGeom>
        </p:spPr>
        <p:txBody>
          <a:bodyPr wrap="none">
            <a:spAutoFit/>
          </a:bodyPr>
          <a:lstStyle/>
          <a:p>
            <a:r>
              <a:rPr lang="en-US" sz="2800" b="1" dirty="0">
                <a:latin typeface="Arial" panose="020B0604020202020204" pitchFamily="34" charset="0"/>
                <a:cs typeface="Arial" panose="020B0604020202020204" pitchFamily="34" charset="0"/>
              </a:rPr>
              <a:t>Examples of Good and Bad Teamwork</a:t>
            </a:r>
            <a:endParaRPr lang="en-IN" sz="2800" b="1" dirty="0">
              <a:latin typeface="Arial" panose="020B0604020202020204" pitchFamily="34" charset="0"/>
              <a:cs typeface="Arial" panose="020B0604020202020204" pitchFamily="34" charset="0"/>
            </a:endParaRPr>
          </a:p>
        </p:txBody>
      </p:sp>
      <p:sp>
        <p:nvSpPr>
          <p:cNvPr id="15" name="Rectangle 14"/>
          <p:cNvSpPr/>
          <p:nvPr/>
        </p:nvSpPr>
        <p:spPr>
          <a:xfrm>
            <a:off x="1076025" y="3526750"/>
            <a:ext cx="8382000" cy="3416320"/>
          </a:xfrm>
          <a:prstGeom prst="rect">
            <a:avLst/>
          </a:prstGeom>
        </p:spPr>
        <p:txBody>
          <a:bodyPr wrap="square">
            <a:spAutoFit/>
          </a:bodyPr>
          <a:lstStyle/>
          <a:p>
            <a:pPr algn="just">
              <a:lnSpc>
                <a:spcPct val="150000"/>
              </a:lnSpc>
            </a:pPr>
            <a:r>
              <a:rPr lang="en-US" sz="2400" dirty="0">
                <a:latin typeface="Arial" panose="020B0604020202020204" pitchFamily="34" charset="0"/>
                <a:cs typeface="Arial" panose="020B0604020202020204" pitchFamily="34" charset="0"/>
              </a:rPr>
              <a:t>Good Team Work: Collaborating among individuals to finish a project within a given timeline, accomplishing a common goal. </a:t>
            </a:r>
          </a:p>
          <a:p>
            <a:pPr algn="just">
              <a:lnSpc>
                <a:spcPct val="150000"/>
              </a:lnSpc>
            </a:pPr>
            <a:r>
              <a:rPr lang="en-US" sz="2400" dirty="0">
                <a:latin typeface="Arial" panose="020B0604020202020204" pitchFamily="34" charset="0"/>
                <a:cs typeface="Arial" panose="020B0604020202020204" pitchFamily="34" charset="0"/>
              </a:rPr>
              <a:t>Bad Team Work: Ineffective communication and lack of responsibility segregation leading to neglected tasks and failed deadlines. </a:t>
            </a:r>
          </a:p>
        </p:txBody>
      </p:sp>
      <p:grpSp>
        <p:nvGrpSpPr>
          <p:cNvPr id="16" name="Group 5"/>
          <p:cNvGrpSpPr/>
          <p:nvPr/>
        </p:nvGrpSpPr>
        <p:grpSpPr>
          <a:xfrm>
            <a:off x="10371710" y="3390738"/>
            <a:ext cx="7722737" cy="3552332"/>
            <a:chOff x="0" y="0"/>
            <a:chExt cx="883510" cy="406400"/>
          </a:xfrm>
        </p:grpSpPr>
        <p:sp>
          <p:nvSpPr>
            <p:cNvPr id="17" name="Freeform 6"/>
            <p:cNvSpPr/>
            <p:nvPr/>
          </p:nvSpPr>
          <p:spPr>
            <a:xfrm>
              <a:off x="0" y="0"/>
              <a:ext cx="883510" cy="406400"/>
            </a:xfrm>
            <a:custGeom>
              <a:avLst/>
              <a:gdLst/>
              <a:ahLst/>
              <a:cxnLst/>
              <a:rect l="l" t="t" r="r" b="b"/>
              <a:pathLst>
                <a:path w="883510" h="406400">
                  <a:moveTo>
                    <a:pt x="680310" y="0"/>
                  </a:moveTo>
                  <a:cubicBezTo>
                    <a:pt x="792540" y="0"/>
                    <a:pt x="883510" y="90970"/>
                    <a:pt x="883510" y="203200"/>
                  </a:cubicBezTo>
                  <a:cubicBezTo>
                    <a:pt x="883510" y="315430"/>
                    <a:pt x="792540" y="406400"/>
                    <a:pt x="680310" y="406400"/>
                  </a:cubicBezTo>
                  <a:lnTo>
                    <a:pt x="203200" y="406400"/>
                  </a:lnTo>
                  <a:cubicBezTo>
                    <a:pt x="90970" y="406400"/>
                    <a:pt x="0" y="315430"/>
                    <a:pt x="0" y="203200"/>
                  </a:cubicBezTo>
                  <a:cubicBezTo>
                    <a:pt x="0" y="90970"/>
                    <a:pt x="90970" y="0"/>
                    <a:pt x="203200" y="0"/>
                  </a:cubicBezTo>
                  <a:lnTo>
                    <a:pt x="680310" y="0"/>
                  </a:lnTo>
                </a:path>
              </a:pathLst>
            </a:custGeom>
            <a:blipFill>
              <a:blip r:embed="rId6"/>
              <a:stretch>
                <a:fillRect t="-22466" b="-22466"/>
              </a:stretch>
            </a:blipFill>
          </p:spPr>
          <p:txBody>
            <a:bodyPr/>
            <a:lstStyle/>
            <a:p>
              <a:endParaRPr lang="en-US"/>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9E8EC"/>
        </a:solidFill>
        <a:effectLst/>
      </p:bgPr>
    </p:bg>
    <p:spTree>
      <p:nvGrpSpPr>
        <p:cNvPr id="1" name=""/>
        <p:cNvGrpSpPr/>
        <p:nvPr/>
      </p:nvGrpSpPr>
      <p:grpSpPr>
        <a:xfrm>
          <a:off x="0" y="0"/>
          <a:ext cx="0" cy="0"/>
          <a:chOff x="0" y="0"/>
          <a:chExt cx="0" cy="0"/>
        </a:xfrm>
      </p:grpSpPr>
      <p:sp>
        <p:nvSpPr>
          <p:cNvPr id="2" name="Freeform 2"/>
          <p:cNvSpPr/>
          <p:nvPr/>
        </p:nvSpPr>
        <p:spPr>
          <a:xfrm>
            <a:off x="0" y="8523105"/>
            <a:ext cx="6285357" cy="1791327"/>
          </a:xfrm>
          <a:custGeom>
            <a:avLst/>
            <a:gdLst/>
            <a:ahLst/>
            <a:cxnLst/>
            <a:rect l="l" t="t" r="r" b="b"/>
            <a:pathLst>
              <a:path w="6285357" h="1791327">
                <a:moveTo>
                  <a:pt x="0" y="0"/>
                </a:moveTo>
                <a:lnTo>
                  <a:pt x="6285357" y="0"/>
                </a:lnTo>
                <a:lnTo>
                  <a:pt x="6285357" y="1791327"/>
                </a:lnTo>
                <a:lnTo>
                  <a:pt x="0" y="17913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Rectangle 6"/>
          <p:cNvSpPr/>
          <p:nvPr/>
        </p:nvSpPr>
        <p:spPr>
          <a:xfrm>
            <a:off x="8086597" y="1181100"/>
            <a:ext cx="2141933" cy="523220"/>
          </a:xfrm>
          <a:prstGeom prst="rect">
            <a:avLst/>
          </a:prstGeom>
        </p:spPr>
        <p:txBody>
          <a:bodyPr wrap="none">
            <a:spAutoFit/>
          </a:bodyPr>
          <a:lstStyle/>
          <a:p>
            <a:r>
              <a:rPr lang="en-US" sz="2800" b="1" dirty="0">
                <a:latin typeface="Arial" panose="020B0604020202020204" pitchFamily="34" charset="0"/>
                <a:cs typeface="Arial" panose="020B0604020202020204" pitchFamily="34" charset="0"/>
              </a:rPr>
              <a:t>Conclusion</a:t>
            </a:r>
            <a:endParaRPr lang="en-IN" sz="2800" b="1" dirty="0">
              <a:latin typeface="Arial" panose="020B0604020202020204" pitchFamily="34" charset="0"/>
              <a:cs typeface="Arial" panose="020B0604020202020204" pitchFamily="34" charset="0"/>
            </a:endParaRPr>
          </a:p>
        </p:txBody>
      </p:sp>
      <p:sp>
        <p:nvSpPr>
          <p:cNvPr id="10" name="Rectangle 9"/>
          <p:cNvSpPr/>
          <p:nvPr/>
        </p:nvSpPr>
        <p:spPr>
          <a:xfrm>
            <a:off x="1766163" y="3782046"/>
            <a:ext cx="7391400" cy="3970318"/>
          </a:xfrm>
          <a:prstGeom prst="rect">
            <a:avLst/>
          </a:prstGeom>
        </p:spPr>
        <p:txBody>
          <a:bodyPr wrap="square">
            <a:spAutoFit/>
          </a:bodyPr>
          <a:lstStyle/>
          <a:p>
            <a:pPr algn="just">
              <a:lnSpc>
                <a:spcPct val="150000"/>
              </a:lnSpc>
            </a:pPr>
            <a:r>
              <a:rPr lang="en-US" sz="2400" dirty="0">
                <a:latin typeface="Arial" panose="020B0604020202020204" pitchFamily="34" charset="0"/>
                <a:cs typeface="Arial" panose="020B0604020202020204" pitchFamily="34" charset="0"/>
              </a:rPr>
              <a:t>In conclusion, the assessment has offered credible analysis regarding the importance of teamwork while contemplating efficiency of different theoretical frameworks. </a:t>
            </a:r>
          </a:p>
          <a:p>
            <a:pPr algn="just">
              <a:lnSpc>
                <a:spcPct val="150000"/>
              </a:lnSpc>
            </a:pPr>
            <a:r>
              <a:rPr lang="en-US" sz="2400" dirty="0">
                <a:latin typeface="Arial" panose="020B0604020202020204" pitchFamily="34" charset="0"/>
                <a:cs typeface="Arial" panose="020B0604020202020204" pitchFamily="34" charset="0"/>
              </a:rPr>
              <a:t>Evaluation of significance regarding relevancy of teamwork along with examples has aided the interpretation of team role. </a:t>
            </a:r>
          </a:p>
        </p:txBody>
      </p:sp>
      <p:pic>
        <p:nvPicPr>
          <p:cNvPr id="11" name="Picture 2" descr="Team Building - Definition, Importance, Types &amp; Process | HRM | MBA Skoo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96600" y="2814455"/>
            <a:ext cx="6007319" cy="59055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9E8EC"/>
        </a:solidFill>
        <a:effectLst/>
      </p:bgPr>
    </p:bg>
    <p:spTree>
      <p:nvGrpSpPr>
        <p:cNvPr id="1" name=""/>
        <p:cNvGrpSpPr/>
        <p:nvPr/>
      </p:nvGrpSpPr>
      <p:grpSpPr>
        <a:xfrm>
          <a:off x="0" y="0"/>
          <a:ext cx="0" cy="0"/>
          <a:chOff x="0" y="0"/>
          <a:chExt cx="0" cy="0"/>
        </a:xfrm>
      </p:grpSpPr>
      <p:sp>
        <p:nvSpPr>
          <p:cNvPr id="2" name="Freeform 2"/>
          <p:cNvSpPr/>
          <p:nvPr/>
        </p:nvSpPr>
        <p:spPr>
          <a:xfrm>
            <a:off x="0" y="8523105"/>
            <a:ext cx="6285357" cy="1791327"/>
          </a:xfrm>
          <a:custGeom>
            <a:avLst/>
            <a:gdLst/>
            <a:ahLst/>
            <a:cxnLst/>
            <a:rect l="l" t="t" r="r" b="b"/>
            <a:pathLst>
              <a:path w="6285357" h="1791327">
                <a:moveTo>
                  <a:pt x="0" y="0"/>
                </a:moveTo>
                <a:lnTo>
                  <a:pt x="6285357" y="0"/>
                </a:lnTo>
                <a:lnTo>
                  <a:pt x="6285357" y="1791327"/>
                </a:lnTo>
                <a:lnTo>
                  <a:pt x="0" y="179132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flipH="1">
            <a:off x="12002643" y="8523105"/>
            <a:ext cx="6285357" cy="1791327"/>
          </a:xfrm>
          <a:custGeom>
            <a:avLst/>
            <a:gdLst/>
            <a:ahLst/>
            <a:cxnLst/>
            <a:rect l="l" t="t" r="r" b="b"/>
            <a:pathLst>
              <a:path w="6285357" h="1791327">
                <a:moveTo>
                  <a:pt x="6285357" y="0"/>
                </a:moveTo>
                <a:lnTo>
                  <a:pt x="0" y="0"/>
                </a:lnTo>
                <a:lnTo>
                  <a:pt x="0" y="1791327"/>
                </a:lnTo>
                <a:lnTo>
                  <a:pt x="6285357" y="1791327"/>
                </a:lnTo>
                <a:lnTo>
                  <a:pt x="6285357"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13932002" y="3323682"/>
            <a:ext cx="4355998" cy="435599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4B824E">
                <a:alpha val="9804"/>
              </a:srgbClr>
            </a:solidFill>
          </p:spPr>
          <p:txBody>
            <a:bodyPr/>
            <a:lstStyle/>
            <a:p>
              <a:endParaRPr lang="en-GB"/>
            </a:p>
          </p:txBody>
        </p:sp>
        <p:sp>
          <p:nvSpPr>
            <p:cNvPr id="6" name="TextBox 6"/>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7" name="Group 7"/>
          <p:cNvGrpSpPr/>
          <p:nvPr/>
        </p:nvGrpSpPr>
        <p:grpSpPr>
          <a:xfrm>
            <a:off x="0" y="3558875"/>
            <a:ext cx="4355998" cy="435599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4B824E">
                <a:alpha val="9804"/>
              </a:srgbClr>
            </a:solidFill>
          </p:spPr>
          <p:txBody>
            <a:bodyPr/>
            <a:lstStyle/>
            <a:p>
              <a:endParaRPr lang="en-GB"/>
            </a:p>
          </p:txBody>
        </p:sp>
        <p:sp>
          <p:nvSpPr>
            <p:cNvPr id="9" name="TextBox 9"/>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0" name="Group 10"/>
          <p:cNvGrpSpPr/>
          <p:nvPr/>
        </p:nvGrpSpPr>
        <p:grpSpPr>
          <a:xfrm>
            <a:off x="1292183" y="2372127"/>
            <a:ext cx="2373496" cy="237349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224B8D">
                <a:alpha val="9804"/>
              </a:srgbClr>
            </a:solidFill>
          </p:spPr>
          <p:txBody>
            <a:bodyPr/>
            <a:lstStyle/>
            <a:p>
              <a:endParaRPr lang="en-GB"/>
            </a:p>
          </p:txBody>
        </p:sp>
        <p:sp>
          <p:nvSpPr>
            <p:cNvPr id="12" name="TextBox 12"/>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3" name="Group 13"/>
          <p:cNvGrpSpPr/>
          <p:nvPr/>
        </p:nvGrpSpPr>
        <p:grpSpPr>
          <a:xfrm>
            <a:off x="14464274" y="2136934"/>
            <a:ext cx="2373496" cy="237349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224B8D">
                <a:alpha val="9804"/>
              </a:srgbClr>
            </a:solidFill>
          </p:spPr>
          <p:txBody>
            <a:bodyPr/>
            <a:lstStyle/>
            <a:p>
              <a:endParaRPr lang="en-GB"/>
            </a:p>
          </p:txBody>
        </p:sp>
        <p:sp>
          <p:nvSpPr>
            <p:cNvPr id="15" name="TextBox 15"/>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6" name="Group 16"/>
          <p:cNvGrpSpPr/>
          <p:nvPr/>
        </p:nvGrpSpPr>
        <p:grpSpPr>
          <a:xfrm>
            <a:off x="694197" y="7074954"/>
            <a:ext cx="1024823" cy="1024823"/>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61E25">
                <a:alpha val="9804"/>
              </a:srgbClr>
            </a:solidFill>
          </p:spPr>
          <p:txBody>
            <a:bodyPr/>
            <a:lstStyle/>
            <a:p>
              <a:endParaRPr lang="en-GB"/>
            </a:p>
          </p:txBody>
        </p:sp>
        <p:sp>
          <p:nvSpPr>
            <p:cNvPr id="18" name="TextBox 18"/>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9" name="Group 19"/>
          <p:cNvGrpSpPr/>
          <p:nvPr/>
        </p:nvGrpSpPr>
        <p:grpSpPr>
          <a:xfrm>
            <a:off x="14109911" y="6941118"/>
            <a:ext cx="1024823" cy="102482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61E25">
                <a:alpha val="9804"/>
              </a:srgbClr>
            </a:solidFill>
          </p:spPr>
          <p:txBody>
            <a:bodyPr/>
            <a:lstStyle/>
            <a:p>
              <a:endParaRPr lang="en-GB"/>
            </a:p>
          </p:txBody>
        </p:sp>
        <p:sp>
          <p:nvSpPr>
            <p:cNvPr id="21" name="TextBox 21"/>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sp>
        <p:nvSpPr>
          <p:cNvPr id="22" name="Freeform 22"/>
          <p:cNvSpPr/>
          <p:nvPr/>
        </p:nvSpPr>
        <p:spPr>
          <a:xfrm>
            <a:off x="0" y="0"/>
            <a:ext cx="2638446" cy="1579769"/>
          </a:xfrm>
          <a:custGeom>
            <a:avLst/>
            <a:gdLst/>
            <a:ahLst/>
            <a:cxnLst/>
            <a:rect l="l" t="t" r="r" b="b"/>
            <a:pathLst>
              <a:path w="2638446" h="1579769">
                <a:moveTo>
                  <a:pt x="0" y="0"/>
                </a:moveTo>
                <a:lnTo>
                  <a:pt x="2638446" y="0"/>
                </a:lnTo>
                <a:lnTo>
                  <a:pt x="2638446" y="1579769"/>
                </a:lnTo>
                <a:lnTo>
                  <a:pt x="0" y="15797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Freeform 23"/>
          <p:cNvSpPr/>
          <p:nvPr/>
        </p:nvSpPr>
        <p:spPr>
          <a:xfrm flipH="1">
            <a:off x="15649554" y="-28747"/>
            <a:ext cx="2638446" cy="1579769"/>
          </a:xfrm>
          <a:custGeom>
            <a:avLst/>
            <a:gdLst/>
            <a:ahLst/>
            <a:cxnLst/>
            <a:rect l="l" t="t" r="r" b="b"/>
            <a:pathLst>
              <a:path w="2638446" h="1579769">
                <a:moveTo>
                  <a:pt x="2638446" y="0"/>
                </a:moveTo>
                <a:lnTo>
                  <a:pt x="0" y="0"/>
                </a:lnTo>
                <a:lnTo>
                  <a:pt x="0" y="1579769"/>
                </a:lnTo>
                <a:lnTo>
                  <a:pt x="2638446" y="1579769"/>
                </a:lnTo>
                <a:lnTo>
                  <a:pt x="263844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4" name="TextBox 23"/>
          <p:cNvSpPr txBox="1"/>
          <p:nvPr/>
        </p:nvSpPr>
        <p:spPr>
          <a:xfrm>
            <a:off x="0" y="800100"/>
            <a:ext cx="18288000" cy="739754"/>
          </a:xfrm>
          <a:prstGeom prst="rect">
            <a:avLst/>
          </a:prstGeom>
          <a:noFill/>
        </p:spPr>
        <p:txBody>
          <a:bodyPr wrap="square" rtlCol="0">
            <a:spAutoFit/>
          </a:bodyPr>
          <a:lstStyle/>
          <a:p>
            <a:pPr algn="ctr">
              <a:lnSpc>
                <a:spcPct val="150000"/>
              </a:lnSpc>
            </a:pPr>
            <a:r>
              <a:rPr lang="en-US" sz="3200" b="1" dirty="0">
                <a:latin typeface="Arial" panose="020B0604020202020204" pitchFamily="34" charset="0"/>
                <a:cs typeface="Arial" panose="020B0604020202020204" pitchFamily="34" charset="0"/>
              </a:rPr>
              <a:t>Reference List</a:t>
            </a:r>
            <a:endParaRPr lang="en-IN" sz="3200" b="1" dirty="0">
              <a:latin typeface="Arial" panose="020B0604020202020204" pitchFamily="34" charset="0"/>
              <a:cs typeface="Arial" panose="020B0604020202020204" pitchFamily="34" charset="0"/>
            </a:endParaRPr>
          </a:p>
        </p:txBody>
      </p:sp>
      <p:sp>
        <p:nvSpPr>
          <p:cNvPr id="27" name="Rectangle 26"/>
          <p:cNvSpPr/>
          <p:nvPr/>
        </p:nvSpPr>
        <p:spPr>
          <a:xfrm>
            <a:off x="685800" y="1689484"/>
            <a:ext cx="16916400" cy="6877011"/>
          </a:xfrm>
          <a:prstGeom prst="rect">
            <a:avLst/>
          </a:prstGeom>
        </p:spPr>
        <p:txBody>
          <a:bodyPr wrap="square">
            <a:spAutoFit/>
          </a:bodyPr>
          <a:lstStyle/>
          <a:p>
            <a:pPr algn="just">
              <a:lnSpc>
                <a:spcPct val="150000"/>
              </a:lnSpc>
              <a:spcAft>
                <a:spcPts val="800"/>
              </a:spcAft>
            </a:pP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Al </a:t>
            </a:r>
            <a:r>
              <a:rPr lang="en-GB" sz="2400" dirty="0" err="1">
                <a:solidFill>
                  <a:srgbClr val="222222"/>
                </a:solidFill>
                <a:latin typeface="Arial" panose="020B0604020202020204" pitchFamily="34" charset="0"/>
                <a:ea typeface="Calibri" panose="020F0502020204030204" pitchFamily="34" charset="0"/>
                <a:cs typeface="Arial" panose="020B0604020202020204" pitchFamily="34" charset="0"/>
              </a:rPr>
              <a:t>Kabbani</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M. and </a:t>
            </a:r>
            <a:r>
              <a:rPr lang="en-GB" sz="2400" dirty="0" err="1">
                <a:solidFill>
                  <a:srgbClr val="222222"/>
                </a:solidFill>
                <a:latin typeface="Arial" panose="020B0604020202020204" pitchFamily="34" charset="0"/>
                <a:ea typeface="Calibri" panose="020F0502020204030204" pitchFamily="34" charset="0"/>
                <a:cs typeface="Arial" panose="020B0604020202020204" pitchFamily="34" charset="0"/>
              </a:rPr>
              <a:t>Dalati</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S., (2025) ‘Analysis Of Conflict Management Styles And Organisational Performance’, </a:t>
            </a:r>
            <a:r>
              <a:rPr lang="en-GB" sz="2400" i="1" dirty="0">
                <a:solidFill>
                  <a:srgbClr val="222222"/>
                </a:solidFill>
                <a:latin typeface="Arial" panose="020B0604020202020204" pitchFamily="34" charset="0"/>
                <a:ea typeface="Calibri" panose="020F0502020204030204" pitchFamily="34" charset="0"/>
                <a:cs typeface="Arial" panose="020B0604020202020204" pitchFamily="34" charset="0"/>
              </a:rPr>
              <a:t>Journal Of Management Changes In The Digital Era</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GB" sz="2400" i="1" dirty="0">
                <a:solidFill>
                  <a:srgbClr val="222222"/>
                </a:solidFill>
                <a:latin typeface="Arial" panose="020B0604020202020204" pitchFamily="34" charset="0"/>
                <a:ea typeface="Calibri" panose="020F0502020204030204" pitchFamily="34" charset="0"/>
                <a:cs typeface="Arial" panose="020B0604020202020204" pitchFamily="34" charset="0"/>
              </a:rPr>
              <a:t>4</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(01), pp.44-68. </a:t>
            </a:r>
            <a:r>
              <a:rPr lang="en-GB" sz="2400" u="sng" dirty="0">
                <a:solidFill>
                  <a:srgbClr val="222222"/>
                </a:solidFill>
                <a:latin typeface="Arial" panose="020B0604020202020204" pitchFamily="34" charset="0"/>
                <a:ea typeface="Calibri" panose="020F0502020204030204" pitchFamily="34" charset="0"/>
                <a:cs typeface="Arial" panose="020B0604020202020204" pitchFamily="34" charset="0"/>
                <a:hlinkClick r:id="rId6"/>
              </a:rPr>
              <a:t>https://doi.org/10.33168/JMCDE. 2025.0104</a:t>
            </a:r>
            <a:r>
              <a:rPr lang="en-GB" sz="2400" dirty="0">
                <a:latin typeface="Arial" panose="020B0604020202020204" pitchFamily="34" charset="0"/>
                <a:ea typeface="Calibri" panose="020F0502020204030204" pitchFamily="34" charset="0"/>
                <a:cs typeface="Arial" panose="020B0604020202020204" pitchFamily="34" charset="0"/>
              </a:rPr>
              <a:t> </a:t>
            </a:r>
            <a:endParaRPr lang="en-IN" sz="24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Chen, S., Ma, L., &amp; Ma, Y. (2024) ‘Chinese Doctoral Students Involved in Interdisciplinary Learning Score Higher on Scientific Creativity: The Roles of Teamwork Skills and Collaborative </a:t>
            </a:r>
            <a:r>
              <a:rPr lang="en-GB" sz="2400" dirty="0" err="1">
                <a:solidFill>
                  <a:srgbClr val="222222"/>
                </a:solidFill>
                <a:latin typeface="Arial" panose="020B0604020202020204" pitchFamily="34" charset="0"/>
                <a:ea typeface="Calibri" panose="020F0502020204030204" pitchFamily="34" charset="0"/>
                <a:cs typeface="Arial" panose="020B0604020202020204" pitchFamily="34" charset="0"/>
              </a:rPr>
              <a:t>Behaviors</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GB" sz="2400" i="1" dirty="0" err="1">
                <a:solidFill>
                  <a:srgbClr val="222222"/>
                </a:solidFill>
                <a:latin typeface="Arial" panose="020B0604020202020204" pitchFamily="34" charset="0"/>
                <a:ea typeface="Calibri" panose="020F0502020204030204" pitchFamily="34" charset="0"/>
                <a:cs typeface="Arial" panose="020B0604020202020204" pitchFamily="34" charset="0"/>
              </a:rPr>
              <a:t>Behavioral</a:t>
            </a:r>
            <a:r>
              <a:rPr lang="en-GB" sz="2400" i="1" dirty="0">
                <a:solidFill>
                  <a:srgbClr val="222222"/>
                </a:solidFill>
                <a:latin typeface="Arial" panose="020B0604020202020204" pitchFamily="34" charset="0"/>
                <a:ea typeface="Calibri" panose="020F0502020204030204" pitchFamily="34" charset="0"/>
                <a:cs typeface="Arial" panose="020B0604020202020204" pitchFamily="34" charset="0"/>
              </a:rPr>
              <a:t> Sciences</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GB" sz="2400" i="1" dirty="0">
                <a:solidFill>
                  <a:srgbClr val="222222"/>
                </a:solidFill>
                <a:latin typeface="Arial" panose="020B0604020202020204" pitchFamily="34" charset="0"/>
                <a:ea typeface="Calibri" panose="020F0502020204030204" pitchFamily="34" charset="0"/>
                <a:cs typeface="Arial" panose="020B0604020202020204" pitchFamily="34" charset="0"/>
              </a:rPr>
              <a:t>14</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(11), 1046. </a:t>
            </a:r>
            <a:r>
              <a:rPr lang="en-GB" sz="2400" u="sng" dirty="0">
                <a:solidFill>
                  <a:srgbClr val="222222"/>
                </a:solidFill>
                <a:latin typeface="Arial" panose="020B0604020202020204" pitchFamily="34" charset="0"/>
                <a:ea typeface="Calibri" panose="020F0502020204030204" pitchFamily="34" charset="0"/>
                <a:cs typeface="Arial" panose="020B0604020202020204" pitchFamily="34" charset="0"/>
                <a:hlinkClick r:id="rId7"/>
              </a:rPr>
              <a:t>https://doi.org/10.3390/bs14111046</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GB" sz="2400" dirty="0" err="1">
                <a:solidFill>
                  <a:srgbClr val="222222"/>
                </a:solidFill>
                <a:latin typeface="Arial" panose="020B0604020202020204" pitchFamily="34" charset="0"/>
                <a:ea typeface="Calibri" panose="020F0502020204030204" pitchFamily="34" charset="0"/>
                <a:cs typeface="Arial" panose="020B0604020202020204" pitchFamily="34" charset="0"/>
              </a:rPr>
              <a:t>Drigas</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A., </a:t>
            </a:r>
            <a:r>
              <a:rPr lang="en-GB" sz="2400" dirty="0" err="1">
                <a:solidFill>
                  <a:srgbClr val="222222"/>
                </a:solidFill>
                <a:latin typeface="Arial" panose="020B0604020202020204" pitchFamily="34" charset="0"/>
                <a:ea typeface="Calibri" panose="020F0502020204030204" pitchFamily="34" charset="0"/>
                <a:cs typeface="Arial" panose="020B0604020202020204" pitchFamily="34" charset="0"/>
              </a:rPr>
              <a:t>Papoutsi</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C., &amp; </a:t>
            </a:r>
            <a:r>
              <a:rPr lang="en-GB" sz="2400" dirty="0" err="1">
                <a:solidFill>
                  <a:srgbClr val="222222"/>
                </a:solidFill>
                <a:latin typeface="Arial" panose="020B0604020202020204" pitchFamily="34" charset="0"/>
                <a:ea typeface="Calibri" panose="020F0502020204030204" pitchFamily="34" charset="0"/>
                <a:cs typeface="Arial" panose="020B0604020202020204" pitchFamily="34" charset="0"/>
              </a:rPr>
              <a:t>Skianis</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C. (2023) ‘Being an Emotionally Intelligent Leader through the Nine-Layer Model of Emotional Intelligence—The Supporting Role of New Technologies’, </a:t>
            </a:r>
            <a:r>
              <a:rPr lang="en-GB" sz="2400" i="1" dirty="0">
                <a:solidFill>
                  <a:srgbClr val="222222"/>
                </a:solidFill>
                <a:latin typeface="Arial" panose="020B0604020202020204" pitchFamily="34" charset="0"/>
                <a:ea typeface="Calibri" panose="020F0502020204030204" pitchFamily="34" charset="0"/>
                <a:cs typeface="Arial" panose="020B0604020202020204" pitchFamily="34" charset="0"/>
              </a:rPr>
              <a:t>Sustainability</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GB" sz="2400" i="1" dirty="0">
                <a:solidFill>
                  <a:srgbClr val="222222"/>
                </a:solidFill>
                <a:latin typeface="Arial" panose="020B0604020202020204" pitchFamily="34" charset="0"/>
                <a:ea typeface="Calibri" panose="020F0502020204030204" pitchFamily="34" charset="0"/>
                <a:cs typeface="Arial" panose="020B0604020202020204" pitchFamily="34" charset="0"/>
              </a:rPr>
              <a:t>15</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(10), 8103. </a:t>
            </a:r>
            <a:r>
              <a:rPr lang="en-GB" sz="2400" u="sng" dirty="0">
                <a:solidFill>
                  <a:srgbClr val="222222"/>
                </a:solidFill>
                <a:latin typeface="Arial" panose="020B0604020202020204" pitchFamily="34" charset="0"/>
                <a:ea typeface="Calibri" panose="020F0502020204030204" pitchFamily="34" charset="0"/>
                <a:cs typeface="Arial" panose="020B0604020202020204" pitchFamily="34" charset="0"/>
                <a:hlinkClick r:id="rId8"/>
              </a:rPr>
              <a:t>https://doi.org/10.3390/su15108103</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GB" sz="2400" dirty="0" err="1">
                <a:solidFill>
                  <a:srgbClr val="222222"/>
                </a:solidFill>
                <a:latin typeface="Arial" panose="020B0604020202020204" pitchFamily="34" charset="0"/>
                <a:ea typeface="Calibri" panose="020F0502020204030204" pitchFamily="34" charset="0"/>
                <a:cs typeface="Arial" panose="020B0604020202020204" pitchFamily="34" charset="0"/>
              </a:rPr>
              <a:t>Göçen</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A., Mancini, F., Elizondo, I.J., </a:t>
            </a:r>
            <a:r>
              <a:rPr lang="en-GB" sz="2400" dirty="0" err="1">
                <a:solidFill>
                  <a:srgbClr val="222222"/>
                </a:solidFill>
                <a:latin typeface="Arial" panose="020B0604020202020204" pitchFamily="34" charset="0"/>
                <a:ea typeface="Calibri" panose="020F0502020204030204" pitchFamily="34" charset="0"/>
                <a:cs typeface="Arial" panose="020B0604020202020204" pitchFamily="34" charset="0"/>
              </a:rPr>
              <a:t>Türkoglu</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M.E. and </a:t>
            </a:r>
            <a:r>
              <a:rPr lang="en-GB" sz="2400" dirty="0" err="1">
                <a:solidFill>
                  <a:srgbClr val="222222"/>
                </a:solidFill>
                <a:latin typeface="Arial" panose="020B0604020202020204" pitchFamily="34" charset="0"/>
                <a:ea typeface="Calibri" panose="020F0502020204030204" pitchFamily="34" charset="0"/>
                <a:cs typeface="Arial" panose="020B0604020202020204" pitchFamily="34" charset="0"/>
              </a:rPr>
              <a:t>Dogmus</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A., (2025) ‘An Investigation of Group </a:t>
            </a:r>
            <a:r>
              <a:rPr lang="en-GB" sz="2400" dirty="0" err="1">
                <a:solidFill>
                  <a:srgbClr val="222222"/>
                </a:solidFill>
                <a:latin typeface="Arial" panose="020B0604020202020204" pitchFamily="34" charset="0"/>
                <a:ea typeface="Calibri" panose="020F0502020204030204" pitchFamily="34" charset="0"/>
                <a:cs typeface="Arial" panose="020B0604020202020204" pitchFamily="34" charset="0"/>
              </a:rPr>
              <a:t>Behavior</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Leadership and Intercultural Communication: An </a:t>
            </a:r>
            <a:r>
              <a:rPr lang="en-GB" sz="2400" dirty="0" err="1">
                <a:solidFill>
                  <a:srgbClr val="222222"/>
                </a:solidFill>
                <a:latin typeface="Arial" panose="020B0604020202020204" pitchFamily="34" charset="0"/>
                <a:ea typeface="Calibri" panose="020F0502020204030204" pitchFamily="34" charset="0"/>
                <a:cs typeface="Arial" panose="020B0604020202020204" pitchFamily="34" charset="0"/>
              </a:rPr>
              <a:t>eTwinning</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ITE Project’, </a:t>
            </a:r>
            <a:r>
              <a:rPr lang="en-GB" sz="2400" i="1" dirty="0">
                <a:solidFill>
                  <a:srgbClr val="222222"/>
                </a:solidFill>
                <a:latin typeface="Arial" panose="020B0604020202020204" pitchFamily="34" charset="0"/>
                <a:ea typeface="Calibri" panose="020F0502020204030204" pitchFamily="34" charset="0"/>
                <a:cs typeface="Arial" panose="020B0604020202020204" pitchFamily="34" charset="0"/>
              </a:rPr>
              <a:t>IAFOR Journal of Education</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GB" sz="2400" i="1" dirty="0">
                <a:solidFill>
                  <a:srgbClr val="222222"/>
                </a:solidFill>
                <a:latin typeface="Arial" panose="020B0604020202020204" pitchFamily="34" charset="0"/>
                <a:ea typeface="Calibri" panose="020F0502020204030204" pitchFamily="34" charset="0"/>
                <a:cs typeface="Arial" panose="020B0604020202020204" pitchFamily="34" charset="0"/>
              </a:rPr>
              <a:t>13</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(2), pp.11-33. </a:t>
            </a:r>
            <a:r>
              <a:rPr lang="en-GB" sz="2400" u="sng" dirty="0">
                <a:solidFill>
                  <a:srgbClr val="222222"/>
                </a:solidFill>
                <a:latin typeface="Arial" panose="020B0604020202020204" pitchFamily="34" charset="0"/>
                <a:ea typeface="Calibri" panose="020F0502020204030204" pitchFamily="34" charset="0"/>
                <a:cs typeface="Arial" panose="020B0604020202020204" pitchFamily="34" charset="0"/>
                <a:hlinkClick r:id="rId9"/>
              </a:rPr>
              <a:t>https://eric.ed.gov/?id=EJ1482543</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a:t>
            </a:r>
          </a:p>
          <a:p>
            <a:pPr algn="just">
              <a:lnSpc>
                <a:spcPct val="150000"/>
              </a:lnSpc>
              <a:spcAft>
                <a:spcPts val="800"/>
              </a:spcAft>
            </a:pP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Turner, M., (2025, July) ‘\Educating for innovation: using problem-based collaborative tasks and Belbin’s team roles to enhance the development of student enterprise skills’, In </a:t>
            </a:r>
            <a:r>
              <a:rPr lang="en-GB" sz="2400" i="1" dirty="0">
                <a:solidFill>
                  <a:srgbClr val="222222"/>
                </a:solidFill>
                <a:latin typeface="Arial" panose="020B0604020202020204" pitchFamily="34" charset="0"/>
                <a:ea typeface="Calibri" panose="020F0502020204030204" pitchFamily="34" charset="0"/>
                <a:cs typeface="Arial" panose="020B0604020202020204" pitchFamily="34" charset="0"/>
              </a:rPr>
              <a:t>16th International Conference on Applied Human Factors and Ergonomics (AHFE) and the Affiliated Conference</a:t>
            </a:r>
            <a:r>
              <a:rPr lang="en-GB" sz="2400" dirty="0">
                <a:solidFill>
                  <a:srgbClr val="222222"/>
                </a:solidFill>
                <a:latin typeface="Arial" panose="020B0604020202020204" pitchFamily="34" charset="0"/>
                <a:ea typeface="Calibri" panose="020F0502020204030204" pitchFamily="34" charset="0"/>
                <a:cs typeface="Arial" panose="020B0604020202020204" pitchFamily="34" charset="0"/>
              </a:rPr>
              <a:t> (pp. 132-143). AHFE International. </a:t>
            </a:r>
            <a:endParaRPr lang="en-GB" sz="24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9E8EC"/>
        </a:solidFill>
        <a:effectLst/>
      </p:bgPr>
    </p:bg>
    <p:spTree>
      <p:nvGrpSpPr>
        <p:cNvPr id="1" name=""/>
        <p:cNvGrpSpPr/>
        <p:nvPr/>
      </p:nvGrpSpPr>
      <p:grpSpPr>
        <a:xfrm>
          <a:off x="0" y="0"/>
          <a:ext cx="0" cy="0"/>
          <a:chOff x="0" y="0"/>
          <a:chExt cx="0" cy="0"/>
        </a:xfrm>
      </p:grpSpPr>
      <p:sp>
        <p:nvSpPr>
          <p:cNvPr id="2" name="Freeform 2"/>
          <p:cNvSpPr/>
          <p:nvPr/>
        </p:nvSpPr>
        <p:spPr>
          <a:xfrm>
            <a:off x="0" y="8523105"/>
            <a:ext cx="6285357" cy="1791327"/>
          </a:xfrm>
          <a:custGeom>
            <a:avLst/>
            <a:gdLst/>
            <a:ahLst/>
            <a:cxnLst/>
            <a:rect l="l" t="t" r="r" b="b"/>
            <a:pathLst>
              <a:path w="6285357" h="1791327">
                <a:moveTo>
                  <a:pt x="0" y="0"/>
                </a:moveTo>
                <a:lnTo>
                  <a:pt x="6285357" y="0"/>
                </a:lnTo>
                <a:lnTo>
                  <a:pt x="6285357" y="1791327"/>
                </a:lnTo>
                <a:lnTo>
                  <a:pt x="0" y="179132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flipH="1">
            <a:off x="12002643" y="8523105"/>
            <a:ext cx="6285357" cy="1791327"/>
          </a:xfrm>
          <a:custGeom>
            <a:avLst/>
            <a:gdLst/>
            <a:ahLst/>
            <a:cxnLst/>
            <a:rect l="l" t="t" r="r" b="b"/>
            <a:pathLst>
              <a:path w="6285357" h="1791327">
                <a:moveTo>
                  <a:pt x="6285357" y="0"/>
                </a:moveTo>
                <a:lnTo>
                  <a:pt x="0" y="0"/>
                </a:lnTo>
                <a:lnTo>
                  <a:pt x="0" y="1791327"/>
                </a:lnTo>
                <a:lnTo>
                  <a:pt x="6285357" y="1791327"/>
                </a:lnTo>
                <a:lnTo>
                  <a:pt x="6285357"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13932002" y="3323682"/>
            <a:ext cx="4355998" cy="435599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4B824E">
                <a:alpha val="9804"/>
              </a:srgbClr>
            </a:solidFill>
          </p:spPr>
          <p:txBody>
            <a:bodyPr/>
            <a:lstStyle/>
            <a:p>
              <a:endParaRPr lang="en-GB"/>
            </a:p>
          </p:txBody>
        </p:sp>
        <p:sp>
          <p:nvSpPr>
            <p:cNvPr id="6" name="TextBox 6"/>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7" name="Group 7"/>
          <p:cNvGrpSpPr/>
          <p:nvPr/>
        </p:nvGrpSpPr>
        <p:grpSpPr>
          <a:xfrm>
            <a:off x="0" y="3558875"/>
            <a:ext cx="4355998" cy="435599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4B824E">
                <a:alpha val="9804"/>
              </a:srgbClr>
            </a:solidFill>
          </p:spPr>
          <p:txBody>
            <a:bodyPr/>
            <a:lstStyle/>
            <a:p>
              <a:endParaRPr lang="en-GB"/>
            </a:p>
          </p:txBody>
        </p:sp>
        <p:sp>
          <p:nvSpPr>
            <p:cNvPr id="9" name="TextBox 9"/>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0" name="Group 10"/>
          <p:cNvGrpSpPr/>
          <p:nvPr/>
        </p:nvGrpSpPr>
        <p:grpSpPr>
          <a:xfrm>
            <a:off x="1292183" y="2372127"/>
            <a:ext cx="2373496" cy="237349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224B8D">
                <a:alpha val="9804"/>
              </a:srgbClr>
            </a:solidFill>
          </p:spPr>
          <p:txBody>
            <a:bodyPr/>
            <a:lstStyle/>
            <a:p>
              <a:endParaRPr lang="en-GB"/>
            </a:p>
          </p:txBody>
        </p:sp>
        <p:sp>
          <p:nvSpPr>
            <p:cNvPr id="12" name="TextBox 12"/>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3" name="Group 13"/>
          <p:cNvGrpSpPr/>
          <p:nvPr/>
        </p:nvGrpSpPr>
        <p:grpSpPr>
          <a:xfrm>
            <a:off x="14464274" y="2136934"/>
            <a:ext cx="2373496" cy="237349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224B8D">
                <a:alpha val="9804"/>
              </a:srgbClr>
            </a:solidFill>
          </p:spPr>
          <p:txBody>
            <a:bodyPr/>
            <a:lstStyle/>
            <a:p>
              <a:endParaRPr lang="en-GB"/>
            </a:p>
          </p:txBody>
        </p:sp>
        <p:sp>
          <p:nvSpPr>
            <p:cNvPr id="15" name="TextBox 15"/>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6" name="Group 16"/>
          <p:cNvGrpSpPr/>
          <p:nvPr/>
        </p:nvGrpSpPr>
        <p:grpSpPr>
          <a:xfrm>
            <a:off x="694197" y="7074954"/>
            <a:ext cx="1024823" cy="1024823"/>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61E25">
                <a:alpha val="9804"/>
              </a:srgbClr>
            </a:solidFill>
          </p:spPr>
          <p:txBody>
            <a:bodyPr/>
            <a:lstStyle/>
            <a:p>
              <a:endParaRPr lang="en-GB"/>
            </a:p>
          </p:txBody>
        </p:sp>
        <p:sp>
          <p:nvSpPr>
            <p:cNvPr id="18" name="TextBox 18"/>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grpSp>
        <p:nvGrpSpPr>
          <p:cNvPr id="19" name="Group 19"/>
          <p:cNvGrpSpPr/>
          <p:nvPr/>
        </p:nvGrpSpPr>
        <p:grpSpPr>
          <a:xfrm>
            <a:off x="14109911" y="6941118"/>
            <a:ext cx="1024823" cy="102482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lnTo>
                    <a:pt x="812800" y="406400"/>
                  </a:lnTo>
                  <a:lnTo>
                    <a:pt x="406400" y="812800"/>
                  </a:lnTo>
                  <a:lnTo>
                    <a:pt x="0" y="406400"/>
                  </a:lnTo>
                  <a:lnTo>
                    <a:pt x="406400" y="0"/>
                  </a:lnTo>
                  <a:close/>
                </a:path>
              </a:pathLst>
            </a:custGeom>
            <a:solidFill>
              <a:srgbClr val="161E25">
                <a:alpha val="9804"/>
              </a:srgbClr>
            </a:solidFill>
          </p:spPr>
          <p:txBody>
            <a:bodyPr/>
            <a:lstStyle/>
            <a:p>
              <a:endParaRPr lang="en-GB"/>
            </a:p>
          </p:txBody>
        </p:sp>
        <p:sp>
          <p:nvSpPr>
            <p:cNvPr id="21" name="TextBox 21"/>
            <p:cNvSpPr txBox="1"/>
            <p:nvPr/>
          </p:nvSpPr>
          <p:spPr>
            <a:xfrm>
              <a:off x="139700" y="139700"/>
              <a:ext cx="533400" cy="533400"/>
            </a:xfrm>
            <a:prstGeom prst="rect">
              <a:avLst/>
            </a:prstGeom>
          </p:spPr>
          <p:txBody>
            <a:bodyPr lIns="50800" tIns="50800" rIns="50800" bIns="50800" rtlCol="0" anchor="ctr"/>
            <a:lstStyle/>
            <a:p>
              <a:pPr algn="ctr">
                <a:lnSpc>
                  <a:spcPts val="2999"/>
                </a:lnSpc>
              </a:pPr>
              <a:endParaRPr/>
            </a:p>
          </p:txBody>
        </p:sp>
      </p:grpSp>
      <p:sp>
        <p:nvSpPr>
          <p:cNvPr id="22" name="Freeform 22"/>
          <p:cNvSpPr/>
          <p:nvPr/>
        </p:nvSpPr>
        <p:spPr>
          <a:xfrm>
            <a:off x="0" y="0"/>
            <a:ext cx="2638446" cy="1579769"/>
          </a:xfrm>
          <a:custGeom>
            <a:avLst/>
            <a:gdLst/>
            <a:ahLst/>
            <a:cxnLst/>
            <a:rect l="l" t="t" r="r" b="b"/>
            <a:pathLst>
              <a:path w="2638446" h="1579769">
                <a:moveTo>
                  <a:pt x="0" y="0"/>
                </a:moveTo>
                <a:lnTo>
                  <a:pt x="2638446" y="0"/>
                </a:lnTo>
                <a:lnTo>
                  <a:pt x="2638446" y="1579769"/>
                </a:lnTo>
                <a:lnTo>
                  <a:pt x="0" y="15797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Freeform 23"/>
          <p:cNvSpPr/>
          <p:nvPr/>
        </p:nvSpPr>
        <p:spPr>
          <a:xfrm flipH="1">
            <a:off x="15649554" y="-28747"/>
            <a:ext cx="2638446" cy="1579769"/>
          </a:xfrm>
          <a:custGeom>
            <a:avLst/>
            <a:gdLst/>
            <a:ahLst/>
            <a:cxnLst/>
            <a:rect l="l" t="t" r="r" b="b"/>
            <a:pathLst>
              <a:path w="2638446" h="1579769">
                <a:moveTo>
                  <a:pt x="2638446" y="0"/>
                </a:moveTo>
                <a:lnTo>
                  <a:pt x="0" y="0"/>
                </a:lnTo>
                <a:lnTo>
                  <a:pt x="0" y="1579769"/>
                </a:lnTo>
                <a:lnTo>
                  <a:pt x="2638446" y="1579769"/>
                </a:lnTo>
                <a:lnTo>
                  <a:pt x="263844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6" name="Rectangle 25"/>
          <p:cNvSpPr/>
          <p:nvPr/>
        </p:nvSpPr>
        <p:spPr>
          <a:xfrm>
            <a:off x="8557909" y="1139745"/>
            <a:ext cx="2382383" cy="523220"/>
          </a:xfrm>
          <a:prstGeom prst="rect">
            <a:avLst/>
          </a:prstGeom>
        </p:spPr>
        <p:txBody>
          <a:bodyPr wrap="none">
            <a:spAutoFit/>
          </a:bodyPr>
          <a:lstStyle/>
          <a:p>
            <a:r>
              <a:rPr lang="en-US" sz="2800" b="1" dirty="0">
                <a:latin typeface="Arial" panose="020B0604020202020204" pitchFamily="34" charset="0"/>
                <a:cs typeface="Arial" panose="020B0604020202020204" pitchFamily="34" charset="0"/>
              </a:rPr>
              <a:t>AI Statement</a:t>
            </a:r>
            <a:endParaRPr lang="en-IN" sz="2800" b="1" dirty="0">
              <a:latin typeface="Arial" panose="020B0604020202020204" pitchFamily="34" charset="0"/>
              <a:cs typeface="Arial" panose="020B0604020202020204" pitchFamily="34" charset="0"/>
            </a:endParaRPr>
          </a:p>
        </p:txBody>
      </p:sp>
      <p:sp>
        <p:nvSpPr>
          <p:cNvPr id="28" name="Rectangle 27"/>
          <p:cNvSpPr/>
          <p:nvPr/>
        </p:nvSpPr>
        <p:spPr>
          <a:xfrm>
            <a:off x="3025824" y="4236205"/>
            <a:ext cx="12926672" cy="2308324"/>
          </a:xfrm>
          <a:prstGeom prst="rect">
            <a:avLst/>
          </a:prstGeom>
        </p:spPr>
        <p:txBody>
          <a:bodyPr wrap="square">
            <a:spAutoFit/>
          </a:bodyPr>
          <a:lstStyle/>
          <a:p>
            <a:pPr algn="just">
              <a:lnSpc>
                <a:spcPct val="150000"/>
              </a:lnSpc>
            </a:pPr>
            <a:r>
              <a:rPr lang="en-US" sz="2400" dirty="0">
                <a:latin typeface="Arial" panose="020B0604020202020204" pitchFamily="34" charset="0"/>
                <a:cs typeface="Arial" panose="020B0604020202020204" pitchFamily="34" charset="0"/>
              </a:rPr>
              <a:t>I declare that this academic work is entirely my own, and I have ensured that all ideas, arguments, and conclusions presented reflect my independent research and analysis. Generative AI, such as </a:t>
            </a:r>
            <a:r>
              <a:rPr lang="en-US" sz="2400" dirty="0" err="1">
                <a:latin typeface="Arial" panose="020B0604020202020204" pitchFamily="34" charset="0"/>
                <a:cs typeface="Arial" panose="020B0604020202020204" pitchFamily="34" charset="0"/>
              </a:rPr>
              <a:t>ChatGPT</a:t>
            </a:r>
            <a:r>
              <a:rPr lang="en-US" sz="2400" dirty="0">
                <a:latin typeface="Arial" panose="020B0604020202020204" pitchFamily="34" charset="0"/>
                <a:cs typeface="Arial" panose="020B0604020202020204" pitchFamily="34" charset="0"/>
              </a:rPr>
              <a:t>, was not used to assist in improving sentence structure, grammar, and overall clarity without contributing substantive content or arguments.</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3629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730</Words>
  <Application>Microsoft Office PowerPoint</Application>
  <PresentationFormat>Custom</PresentationFormat>
  <Paragraphs>38</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Tudorel Nusca (2431489)</cp:lastModifiedBy>
  <cp:revision>4</cp:revision>
  <dcterms:created xsi:type="dcterms:W3CDTF">2025-11-19T19:12:27Z</dcterms:created>
  <dcterms:modified xsi:type="dcterms:W3CDTF">2025-11-28T21:35:55Z</dcterms:modified>
  <dc:identifier/>
</cp:coreProperties>
</file>